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9" r:id="rId5"/>
    <p:sldId id="270" r:id="rId6"/>
    <p:sldId id="271" r:id="rId7"/>
    <p:sldId id="272" r:id="rId8"/>
    <p:sldId id="273" r:id="rId9"/>
    <p:sldId id="259" r:id="rId10"/>
    <p:sldId id="262" r:id="rId11"/>
    <p:sldId id="260" r:id="rId12"/>
    <p:sldId id="261" r:id="rId13"/>
    <p:sldId id="263" r:id="rId14"/>
    <p:sldId id="264" r:id="rId15"/>
    <p:sldId id="274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5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rastenia-mira.ru/dzhut-corchorus-olitorius-l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5"/>
            <a:ext cx="7772400" cy="72008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7030A0"/>
                </a:solidFill>
              </a:rPr>
              <a:t>Интегрированный урок по технологии и </a:t>
            </a:r>
            <a:r>
              <a:rPr lang="ru-RU" sz="2000" dirty="0" smtClean="0">
                <a:solidFill>
                  <a:srgbClr val="7030A0"/>
                </a:solidFill>
              </a:rPr>
              <a:t>биологии в 5 классе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07998" y="4077072"/>
            <a:ext cx="64442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Учитель технологии: Ушакова  Татьяна </a:t>
            </a:r>
            <a:r>
              <a:rPr lang="ru-RU" dirty="0" smtClean="0">
                <a:solidFill>
                  <a:srgbClr val="7030A0"/>
                </a:solidFill>
              </a:rPr>
              <a:t>Лукинична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Учитель биологии:  Варфоломеева Екатерина Александровна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5736" y="5517232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МБОУ «Мухоршибирская СОШ №1»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2014-2015 г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91680" y="2132856"/>
            <a:ext cx="56166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Тема урока: Общая характеристика царства растений, предназначенных для производства ткани из натуральных волокон.</a:t>
            </a:r>
          </a:p>
        </p:txBody>
      </p:sp>
    </p:spTree>
    <p:extLst>
      <p:ext uri="{BB962C8B-B14F-4D97-AF65-F5344CB8AC3E}">
        <p14:creationId xmlns:p14="http://schemas.microsoft.com/office/powerpoint/2010/main" val="327104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4680520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2"/>
                </a:solidFill>
              </a:rPr>
              <a:t> </a:t>
            </a:r>
            <a:r>
              <a:rPr lang="ru-RU" b="1" i="1" dirty="0" smtClean="0">
                <a:solidFill>
                  <a:schemeClr val="bg1"/>
                </a:solidFill>
              </a:rPr>
              <a:t>Лен</a:t>
            </a:r>
            <a:r>
              <a:rPr lang="ru-RU" b="1" dirty="0" smtClean="0">
                <a:solidFill>
                  <a:schemeClr val="bg2"/>
                </a:solidFill>
              </a:rPr>
              <a:t> </a:t>
            </a:r>
            <a:r>
              <a:rPr lang="ru-RU" dirty="0">
                <a:solidFill>
                  <a:schemeClr val="bg2"/>
                </a:solidFill>
              </a:rPr>
              <a:t>- </a:t>
            </a:r>
            <a:r>
              <a:rPr lang="ru-RU" i="1" dirty="0">
                <a:solidFill>
                  <a:schemeClr val="bg2"/>
                </a:solidFill>
              </a:rPr>
              <a:t>Однолетнее травянистое растение</a:t>
            </a:r>
            <a:endParaRPr lang="ru-RU" dirty="0">
              <a:solidFill>
                <a:schemeClr val="bg2"/>
              </a:solidFill>
            </a:endParaRPr>
          </a:p>
          <a:p>
            <a:pPr lvl="0">
              <a:lnSpc>
                <a:spcPct val="150000"/>
              </a:lnSpc>
            </a:pPr>
            <a:r>
              <a:rPr lang="ru-RU" dirty="0">
                <a:solidFill>
                  <a:srgbClr val="7030A0"/>
                </a:solidFill>
              </a:rPr>
              <a:t>Для получения волокон выращивают  </a:t>
            </a:r>
            <a:r>
              <a:rPr lang="ru-RU" dirty="0" smtClean="0">
                <a:solidFill>
                  <a:srgbClr val="7030A0"/>
                </a:solidFill>
              </a:rPr>
              <a:t>лен-долгунец.</a:t>
            </a:r>
            <a:endParaRPr lang="ru-RU" dirty="0">
              <a:solidFill>
                <a:srgbClr val="7030A0"/>
              </a:solidFill>
            </a:endParaRPr>
          </a:p>
          <a:p>
            <a:pPr lvl="0">
              <a:lnSpc>
                <a:spcPct val="150000"/>
              </a:lnSpc>
            </a:pPr>
            <a:r>
              <a:rPr lang="ru-RU" dirty="0">
                <a:solidFill>
                  <a:srgbClr val="7030A0"/>
                </a:solidFill>
              </a:rPr>
              <a:t>В</a:t>
            </a:r>
            <a:r>
              <a:rPr lang="ru-RU" dirty="0" smtClean="0">
                <a:solidFill>
                  <a:srgbClr val="7030A0"/>
                </a:solidFill>
              </a:rPr>
              <a:t>олокна </a:t>
            </a:r>
            <a:r>
              <a:rPr lang="ru-RU" dirty="0">
                <a:solidFill>
                  <a:srgbClr val="7030A0"/>
                </a:solidFill>
              </a:rPr>
              <a:t>находятся в длинных стеблях. </a:t>
            </a:r>
          </a:p>
          <a:p>
            <a:pPr lvl="0">
              <a:lnSpc>
                <a:spcPct val="150000"/>
              </a:lnSpc>
            </a:pPr>
            <a:r>
              <a:rPr lang="ru-RU" dirty="0">
                <a:solidFill>
                  <a:srgbClr val="7030A0"/>
                </a:solidFill>
              </a:rPr>
              <a:t>Это лубяные </a:t>
            </a:r>
            <a:r>
              <a:rPr lang="ru-RU" dirty="0" smtClean="0">
                <a:solidFill>
                  <a:srgbClr val="7030A0"/>
                </a:solidFill>
              </a:rPr>
              <a:t>волокна. К </a:t>
            </a:r>
            <a:r>
              <a:rPr lang="ru-RU" dirty="0">
                <a:solidFill>
                  <a:srgbClr val="7030A0"/>
                </a:solidFill>
              </a:rPr>
              <a:t>ним относятся лен, джут, кенаф, конопля и </a:t>
            </a:r>
            <a:r>
              <a:rPr lang="ru-RU" dirty="0" smtClean="0">
                <a:solidFill>
                  <a:srgbClr val="7030A0"/>
                </a:solidFill>
              </a:rPr>
              <a:t>крапива. 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07233"/>
            <a:ext cx="3041650" cy="3866515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144" y="3823326"/>
            <a:ext cx="3028971" cy="2271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149" y="378904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469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2656"/>
            <a:ext cx="712879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 </a:t>
            </a:r>
            <a:r>
              <a:rPr lang="ru-RU" b="1" i="1" dirty="0" smtClean="0">
                <a:solidFill>
                  <a:schemeClr val="bg1"/>
                </a:solidFill>
              </a:rPr>
              <a:t>Конопля  </a:t>
            </a:r>
            <a:endParaRPr lang="ru-RU" b="1" i="1" dirty="0">
              <a:solidFill>
                <a:schemeClr val="bg1"/>
              </a:solidFill>
            </a:endParaRPr>
          </a:p>
          <a:p>
            <a:pPr lvl="0"/>
            <a:r>
              <a:rPr lang="ru-RU" dirty="0">
                <a:solidFill>
                  <a:srgbClr val="7030A0"/>
                </a:solidFill>
              </a:rPr>
              <a:t>Выращивают в России, Индии, Китае, Иране, Узбекистане (8000лет)</a:t>
            </a:r>
          </a:p>
          <a:p>
            <a:pPr lvl="0"/>
            <a:r>
              <a:rPr lang="ru-RU" dirty="0">
                <a:solidFill>
                  <a:srgbClr val="7030A0"/>
                </a:solidFill>
              </a:rPr>
              <a:t>Изготавливают морские канаты, веревки, парусину, ткани</a:t>
            </a:r>
          </a:p>
          <a:p>
            <a:pPr lvl="0"/>
            <a:r>
              <a:rPr lang="ru-RU" dirty="0">
                <a:solidFill>
                  <a:srgbClr val="7030A0"/>
                </a:solidFill>
              </a:rPr>
              <a:t>Единственная натуральная ткань, которая не портится при контакте с морской водой. </a:t>
            </a:r>
          </a:p>
        </p:txBody>
      </p:sp>
      <p:pic>
        <p:nvPicPr>
          <p:cNvPr id="4" name="Picture 6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800" y="2373266"/>
            <a:ext cx="2628900" cy="2879725"/>
          </a:xfrm>
          <a:prstGeom prst="rect">
            <a:avLst/>
          </a:prstGeom>
          <a:noFill/>
          <a:ln w="38100">
            <a:solidFill>
              <a:srgbClr val="66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40980"/>
            <a:ext cx="428625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948066"/>
            <a:ext cx="3479800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146" y="4687702"/>
            <a:ext cx="1825554" cy="1857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295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6672"/>
            <a:ext cx="79208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 </a:t>
            </a:r>
            <a:r>
              <a:rPr lang="ru-RU" b="1" i="1" dirty="0" smtClean="0">
                <a:solidFill>
                  <a:schemeClr val="bg1"/>
                </a:solidFill>
              </a:rPr>
              <a:t>Крапива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  <a:p>
            <a:pPr lvl="0"/>
            <a:r>
              <a:rPr lang="ru-RU" dirty="0">
                <a:solidFill>
                  <a:srgbClr val="7030A0"/>
                </a:solidFill>
              </a:rPr>
              <a:t>Лубяные волокна крапивы шли на выработку пряжи, веревок, каната, шпагата .</a:t>
            </a:r>
          </a:p>
          <a:p>
            <a:pPr lvl="0"/>
            <a:r>
              <a:rPr lang="ru-RU" dirty="0">
                <a:solidFill>
                  <a:srgbClr val="7030A0"/>
                </a:solidFill>
              </a:rPr>
              <a:t> В 19 в</a:t>
            </a:r>
            <a:r>
              <a:rPr lang="ru-RU" dirty="0" smtClean="0">
                <a:solidFill>
                  <a:srgbClr val="7030A0"/>
                </a:solidFill>
              </a:rPr>
              <a:t>. в </a:t>
            </a:r>
            <a:r>
              <a:rPr lang="ru-RU" dirty="0">
                <a:solidFill>
                  <a:srgbClr val="7030A0"/>
                </a:solidFill>
              </a:rPr>
              <a:t>деревнях Рязанской губернии получали нитки из волокна </a:t>
            </a:r>
            <a:r>
              <a:rPr lang="ru-RU" dirty="0" smtClean="0">
                <a:solidFill>
                  <a:srgbClr val="7030A0"/>
                </a:solidFill>
              </a:rPr>
              <a:t>крапивы:</a:t>
            </a:r>
            <a:endParaRPr lang="ru-RU" dirty="0">
              <a:solidFill>
                <a:srgbClr val="7030A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7030A0"/>
                </a:solidFill>
              </a:rPr>
              <a:t>   ткали простые </a:t>
            </a:r>
            <a:r>
              <a:rPr lang="ru-RU" dirty="0" smtClean="0">
                <a:solidFill>
                  <a:srgbClr val="7030A0"/>
                </a:solidFill>
              </a:rPr>
              <a:t>образчики,</a:t>
            </a:r>
            <a:endParaRPr lang="ru-RU" dirty="0">
              <a:solidFill>
                <a:srgbClr val="7030A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7030A0"/>
                </a:solidFill>
              </a:rPr>
              <a:t>   шили платья для кукол. </a:t>
            </a:r>
          </a:p>
          <a:p>
            <a:r>
              <a:rPr lang="ru-RU" dirty="0">
                <a:solidFill>
                  <a:srgbClr val="7030A0"/>
                </a:solidFill>
              </a:rPr>
              <a:t>Некоторые народы использовали крапиву для создания ткани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72" y="3360279"/>
            <a:ext cx="4248472" cy="3190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977330"/>
            <a:ext cx="3481189" cy="26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372942"/>
            <a:ext cx="3756496" cy="2504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515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56886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 </a:t>
            </a:r>
          </a:p>
          <a:p>
            <a:r>
              <a:rPr lang="ru-RU" b="1" i="1" dirty="0" smtClean="0">
                <a:solidFill>
                  <a:schemeClr val="bg1"/>
                </a:solidFill>
              </a:rPr>
              <a:t>Кенаф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  <a:p>
            <a:pPr lvl="0"/>
            <a:r>
              <a:rPr lang="ru-RU" dirty="0">
                <a:solidFill>
                  <a:srgbClr val="7030A0"/>
                </a:solidFill>
              </a:rPr>
              <a:t>Выращивают в Индии, Китае, Иране, </a:t>
            </a:r>
            <a:r>
              <a:rPr lang="ru-RU" dirty="0" smtClean="0">
                <a:solidFill>
                  <a:srgbClr val="7030A0"/>
                </a:solidFill>
              </a:rPr>
              <a:t>Узбекистане.</a:t>
            </a:r>
            <a:endParaRPr lang="ru-RU" dirty="0">
              <a:solidFill>
                <a:srgbClr val="7030A0"/>
              </a:solidFill>
            </a:endParaRPr>
          </a:p>
          <a:p>
            <a:pPr lvl="0"/>
            <a:r>
              <a:rPr lang="ru-RU" dirty="0" smtClean="0">
                <a:solidFill>
                  <a:srgbClr val="7030A0"/>
                </a:solidFill>
              </a:rPr>
              <a:t>Его отличают высокая гигроскопичность и</a:t>
            </a:r>
            <a:endParaRPr lang="ru-RU" dirty="0">
              <a:solidFill>
                <a:srgbClr val="7030A0"/>
              </a:solidFill>
            </a:endParaRPr>
          </a:p>
          <a:p>
            <a:pPr lvl="0"/>
            <a:r>
              <a:rPr lang="ru-RU" dirty="0" smtClean="0">
                <a:solidFill>
                  <a:srgbClr val="7030A0"/>
                </a:solidFill>
              </a:rPr>
              <a:t>прочность волокна.</a:t>
            </a:r>
            <a:endParaRPr lang="ru-RU" dirty="0">
              <a:solidFill>
                <a:srgbClr val="7030A0"/>
              </a:solidFill>
            </a:endParaRPr>
          </a:p>
          <a:p>
            <a:pPr lvl="0"/>
            <a:r>
              <a:rPr lang="ru-RU" dirty="0">
                <a:solidFill>
                  <a:srgbClr val="7030A0"/>
                </a:solidFill>
              </a:rPr>
              <a:t>Изготавливают мешковину, брезент, </a:t>
            </a:r>
            <a:r>
              <a:rPr lang="ru-RU" dirty="0" smtClean="0">
                <a:solidFill>
                  <a:srgbClr val="7030A0"/>
                </a:solidFill>
              </a:rPr>
              <a:t>шпагат.</a:t>
            </a:r>
            <a:endParaRPr lang="ru-RU" dirty="0">
              <a:solidFill>
                <a:srgbClr val="7030A0"/>
              </a:solidFill>
            </a:endParaRPr>
          </a:p>
          <a:p>
            <a:pPr lvl="0"/>
            <a:r>
              <a:rPr lang="ru-RU" dirty="0">
                <a:solidFill>
                  <a:srgbClr val="7030A0"/>
                </a:solidFill>
              </a:rPr>
              <a:t>Отходы идут на производство бумаги и строительных плит. </a:t>
            </a:r>
          </a:p>
          <a:p>
            <a:pPr lvl="0"/>
            <a:r>
              <a:rPr lang="ru-RU" dirty="0">
                <a:solidFill>
                  <a:srgbClr val="7030A0"/>
                </a:solidFill>
              </a:rPr>
              <a:t>Из семян - масло; </a:t>
            </a:r>
          </a:p>
          <a:p>
            <a:r>
              <a:rPr lang="ru-RU" dirty="0">
                <a:solidFill>
                  <a:srgbClr val="7030A0"/>
                </a:solidFill>
              </a:rPr>
              <a:t>жмых - корм для скота и удобрение. 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36" y="3960995"/>
            <a:ext cx="2346325" cy="2589195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978441"/>
            <a:ext cx="45720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7880" y="260648"/>
            <a:ext cx="2880345" cy="4055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807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89679"/>
            <a:ext cx="70567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</a:p>
          <a:p>
            <a:r>
              <a:rPr lang="ru-RU" b="1" i="1" dirty="0">
                <a:solidFill>
                  <a:schemeClr val="bg1"/>
                </a:solidFill>
              </a:rPr>
              <a:t>Джут</a:t>
            </a:r>
          </a:p>
          <a:p>
            <a:pPr lvl="0"/>
            <a:r>
              <a:rPr lang="ru-RU" dirty="0">
                <a:solidFill>
                  <a:srgbClr val="7030A0"/>
                </a:solidFill>
              </a:rPr>
              <a:t>Возделывают в тропических странах Азии, Африки, </a:t>
            </a:r>
            <a:r>
              <a:rPr lang="ru-RU" dirty="0" smtClean="0">
                <a:solidFill>
                  <a:srgbClr val="7030A0"/>
                </a:solidFill>
              </a:rPr>
              <a:t>Австралии.</a:t>
            </a:r>
            <a:endParaRPr lang="ru-RU" dirty="0">
              <a:solidFill>
                <a:srgbClr val="7030A0"/>
              </a:solidFill>
            </a:endParaRPr>
          </a:p>
          <a:p>
            <a:pPr lvl="0"/>
            <a:r>
              <a:rPr lang="ru-RU" dirty="0">
                <a:solidFill>
                  <a:srgbClr val="7030A0"/>
                </a:solidFill>
              </a:rPr>
              <a:t>Волокна используют для изготовления тканей: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7030A0"/>
                </a:solidFill>
              </a:rPr>
              <a:t>технических, </a:t>
            </a:r>
            <a:endParaRPr lang="ru-RU" dirty="0">
              <a:solidFill>
                <a:srgbClr val="7030A0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7030A0"/>
                </a:solidFill>
              </a:rPr>
              <a:t>мебельных,</a:t>
            </a:r>
            <a:endParaRPr lang="ru-RU" dirty="0">
              <a:solidFill>
                <a:srgbClr val="7030A0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7030A0"/>
                </a:solidFill>
              </a:rPr>
              <a:t>упаковочных, </a:t>
            </a:r>
            <a:endParaRPr lang="ru-RU" dirty="0">
              <a:solidFill>
                <a:srgbClr val="7030A0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7030A0"/>
                </a:solidFill>
              </a:rPr>
              <a:t>к</a:t>
            </a:r>
            <a:r>
              <a:rPr lang="ru-RU" dirty="0" smtClean="0">
                <a:solidFill>
                  <a:srgbClr val="7030A0"/>
                </a:solidFill>
              </a:rPr>
              <a:t>овровых.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75" y="2862426"/>
            <a:ext cx="3605386" cy="250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797152"/>
            <a:ext cx="238125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864805"/>
            <a:ext cx="3312368" cy="4723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486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7030A0"/>
                </a:solidFill>
                <a:effectLst/>
              </a:rPr>
              <a:t>Закрепление знаний учащихся 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7624" y="2060848"/>
            <a:ext cx="4176464" cy="2304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16831"/>
            <a:ext cx="8064896" cy="2898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294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1484784"/>
            <a:ext cx="65527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Использованная литература:</a:t>
            </a:r>
          </a:p>
          <a:p>
            <a:endParaRPr lang="ru-RU" dirty="0" smtClean="0">
              <a:solidFill>
                <a:srgbClr val="7030A0"/>
              </a:solidFill>
            </a:endParaRP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ru-RU" dirty="0" smtClean="0">
                <a:solidFill>
                  <a:srgbClr val="7030A0"/>
                </a:solidFill>
              </a:rPr>
              <a:t>Учебник </a:t>
            </a:r>
            <a:r>
              <a:rPr lang="ru-RU" dirty="0">
                <a:solidFill>
                  <a:srgbClr val="7030A0"/>
                </a:solidFill>
              </a:rPr>
              <a:t> </a:t>
            </a:r>
            <a:r>
              <a:rPr lang="ru-RU" b="1" dirty="0" smtClean="0">
                <a:solidFill>
                  <a:srgbClr val="7030A0"/>
                </a:solidFill>
              </a:rPr>
              <a:t>Технология. Обслуживающий труд: 5 класс. Под редакцией В. Д. Симоненко</a:t>
            </a:r>
            <a:r>
              <a:rPr lang="ru-RU" dirty="0" smtClean="0">
                <a:solidFill>
                  <a:srgbClr val="7030A0"/>
                </a:solidFill>
              </a:rPr>
              <a:t>. 2013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ru-RU" dirty="0" smtClean="0">
                <a:solidFill>
                  <a:srgbClr val="7030A0"/>
                </a:solidFill>
              </a:rPr>
              <a:t>Учебник </a:t>
            </a:r>
            <a:r>
              <a:rPr lang="ru-RU" dirty="0">
                <a:solidFill>
                  <a:srgbClr val="7030A0"/>
                </a:solidFill>
              </a:rPr>
              <a:t> </a:t>
            </a:r>
            <a:r>
              <a:rPr lang="ru-RU" b="1" dirty="0">
                <a:solidFill>
                  <a:srgbClr val="7030A0"/>
                </a:solidFill>
              </a:rPr>
              <a:t>Биология</a:t>
            </a:r>
            <a:r>
              <a:rPr lang="ru-RU" dirty="0">
                <a:solidFill>
                  <a:srgbClr val="7030A0"/>
                </a:solidFill>
              </a:rPr>
              <a:t>, </a:t>
            </a:r>
            <a:r>
              <a:rPr lang="ru-RU" b="1" dirty="0">
                <a:solidFill>
                  <a:srgbClr val="7030A0"/>
                </a:solidFill>
              </a:rPr>
              <a:t>5</a:t>
            </a:r>
            <a:r>
              <a:rPr lang="ru-RU" dirty="0">
                <a:solidFill>
                  <a:srgbClr val="7030A0"/>
                </a:solidFill>
              </a:rPr>
              <a:t> </a:t>
            </a:r>
            <a:r>
              <a:rPr lang="ru-RU" b="1" dirty="0">
                <a:solidFill>
                  <a:srgbClr val="7030A0"/>
                </a:solidFill>
              </a:rPr>
              <a:t>класс</a:t>
            </a:r>
            <a:r>
              <a:rPr lang="ru-RU" dirty="0">
                <a:solidFill>
                  <a:srgbClr val="7030A0"/>
                </a:solidFill>
              </a:rPr>
              <a:t>, </a:t>
            </a:r>
            <a:r>
              <a:rPr lang="ru-RU" b="1" dirty="0">
                <a:solidFill>
                  <a:srgbClr val="7030A0"/>
                </a:solidFill>
              </a:rPr>
              <a:t>Пономарева</a:t>
            </a:r>
            <a:r>
              <a:rPr lang="ru-RU" dirty="0">
                <a:solidFill>
                  <a:srgbClr val="7030A0"/>
                </a:solidFill>
              </a:rPr>
              <a:t> И.Н., Николаев И.В., Корнилова О.А., </a:t>
            </a:r>
            <a:r>
              <a:rPr lang="ru-RU" dirty="0" smtClean="0">
                <a:solidFill>
                  <a:srgbClr val="7030A0"/>
                </a:solidFill>
              </a:rPr>
              <a:t>2013.</a:t>
            </a:r>
            <a:r>
              <a:rPr lang="ru-RU" dirty="0">
                <a:solidFill>
                  <a:srgbClr val="7030A0"/>
                </a:solidFill>
              </a:rPr>
              <a:t> </a:t>
            </a:r>
            <a:endParaRPr lang="ru-RU" dirty="0" smtClean="0">
              <a:solidFill>
                <a:srgbClr val="7030A0"/>
              </a:solidFill>
            </a:endParaRPr>
          </a:p>
          <a:p>
            <a:pPr>
              <a:lnSpc>
                <a:spcPct val="200000"/>
              </a:lnSpc>
            </a:pPr>
            <a:r>
              <a:rPr lang="ru-RU" b="1" dirty="0">
                <a:solidFill>
                  <a:schemeClr val="bg1"/>
                </a:solidFill>
              </a:rPr>
              <a:t>И</a:t>
            </a:r>
            <a:r>
              <a:rPr lang="ru-RU" b="1" dirty="0" smtClean="0">
                <a:solidFill>
                  <a:schemeClr val="bg1"/>
                </a:solidFill>
              </a:rPr>
              <a:t>сточники:</a:t>
            </a:r>
          </a:p>
          <a:p>
            <a:pPr>
              <a:lnSpc>
                <a:spcPct val="200000"/>
              </a:lnSpc>
            </a:pPr>
            <a:r>
              <a:rPr lang="en-US" dirty="0">
                <a:hlinkClick r:id="rId2"/>
              </a:rPr>
              <a:t>rastenia-mira.ru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16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889844"/>
            <a:ext cx="80648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урока: 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цель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повторение и закрепление знаний учащихся о растениях, являющихся основой натуральных волокон для производства ткани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цель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способствовать овладению учащимися всеми видами памяти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 цели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способствовать формированию и развитию нравственных, трудовых, эстетических, патриотических, экологических, экономических и других качеств личности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Профориентационные цели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развивать представление о народном хозяйстве и потребности в трудовой деятельности, самовоспитании, саморазвитии и самореализации.</a:t>
            </a:r>
          </a:p>
        </p:txBody>
      </p:sp>
    </p:spTree>
    <p:extLst>
      <p:ext uri="{BB962C8B-B14F-4D97-AF65-F5344CB8AC3E}">
        <p14:creationId xmlns:p14="http://schemas.microsoft.com/office/powerpoint/2010/main" val="364231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88096" y="908720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Методическое оснащение урока</a:t>
            </a:r>
            <a:r>
              <a:rPr lang="ru-RU" b="1" dirty="0" smtClean="0">
                <a:solidFill>
                  <a:srgbClr val="C00000"/>
                </a:solidFill>
              </a:rPr>
              <a:t>:</a:t>
            </a:r>
          </a:p>
          <a:p>
            <a:endParaRPr lang="ru-RU" dirty="0">
              <a:solidFill>
                <a:srgbClr val="C00000"/>
              </a:solidFill>
            </a:endParaRPr>
          </a:p>
          <a:p>
            <a:r>
              <a:rPr lang="ru-RU" dirty="0">
                <a:solidFill>
                  <a:srgbClr val="7030A0"/>
                </a:solidFill>
              </a:rPr>
              <a:t>1.	Материально-техническая база:</a:t>
            </a:r>
          </a:p>
          <a:p>
            <a:r>
              <a:rPr lang="ru-RU" dirty="0">
                <a:solidFill>
                  <a:srgbClr val="7030A0"/>
                </a:solidFill>
              </a:rPr>
              <a:t>•	кабинет технологии;</a:t>
            </a:r>
          </a:p>
          <a:p>
            <a:r>
              <a:rPr lang="ru-RU" dirty="0">
                <a:solidFill>
                  <a:srgbClr val="7030A0"/>
                </a:solidFill>
              </a:rPr>
              <a:t>•	наглядное пособие;</a:t>
            </a:r>
          </a:p>
          <a:p>
            <a:endParaRPr lang="ru-RU" dirty="0">
              <a:solidFill>
                <a:srgbClr val="7030A0"/>
              </a:solidFill>
            </a:endParaRPr>
          </a:p>
          <a:p>
            <a:r>
              <a:rPr lang="ru-RU" dirty="0">
                <a:solidFill>
                  <a:srgbClr val="7030A0"/>
                </a:solidFill>
              </a:rPr>
              <a:t>2.	Дидактическое обеспечение:</a:t>
            </a:r>
          </a:p>
          <a:p>
            <a:r>
              <a:rPr lang="ru-RU" dirty="0">
                <a:solidFill>
                  <a:srgbClr val="7030A0"/>
                </a:solidFill>
              </a:rPr>
              <a:t>•	учебник;</a:t>
            </a:r>
          </a:p>
          <a:p>
            <a:r>
              <a:rPr lang="ru-RU" dirty="0">
                <a:solidFill>
                  <a:srgbClr val="7030A0"/>
                </a:solidFill>
              </a:rPr>
              <a:t>•	рабочая тетрадь;</a:t>
            </a:r>
          </a:p>
          <a:p>
            <a:r>
              <a:rPr lang="ru-RU" dirty="0">
                <a:solidFill>
                  <a:srgbClr val="7030A0"/>
                </a:solidFill>
              </a:rPr>
              <a:t>•	презентация;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639" y="4293096"/>
            <a:ext cx="4876800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669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2318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План </a:t>
            </a:r>
            <a:r>
              <a:rPr lang="ru-RU" dirty="0">
                <a:solidFill>
                  <a:srgbClr val="7030A0"/>
                </a:solidFill>
              </a:rPr>
              <a:t>урока: </a:t>
            </a:r>
          </a:p>
          <a:p>
            <a:r>
              <a:rPr lang="ru-RU" dirty="0">
                <a:solidFill>
                  <a:schemeClr val="bg2"/>
                </a:solidFill>
              </a:rPr>
              <a:t>1.	Повторение темы «Классификация текстильных волокон».</a:t>
            </a:r>
          </a:p>
          <a:p>
            <a:r>
              <a:rPr lang="ru-RU" dirty="0">
                <a:solidFill>
                  <a:schemeClr val="bg2"/>
                </a:solidFill>
              </a:rPr>
              <a:t>2.	Изучение новой  темы «Общая характеристика царства растений, предназначенных для производства ткани из натуральных волокон».</a:t>
            </a:r>
          </a:p>
          <a:p>
            <a:r>
              <a:rPr lang="ru-RU" dirty="0">
                <a:solidFill>
                  <a:schemeClr val="bg2"/>
                </a:solidFill>
              </a:rPr>
              <a:t>3.	Повторение для закрепления новой темы и обобщение пройденного.</a:t>
            </a:r>
          </a:p>
          <a:p>
            <a:r>
              <a:rPr lang="ru-RU" dirty="0">
                <a:solidFill>
                  <a:schemeClr val="bg2"/>
                </a:solidFill>
              </a:rPr>
              <a:t>4.	Подведение итогов урока.</a:t>
            </a:r>
          </a:p>
          <a:p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296144"/>
          </a:xfrm>
        </p:spPr>
        <p:txBody>
          <a:bodyPr>
            <a:normAutofit/>
          </a:bodyPr>
          <a:lstStyle/>
          <a:p>
            <a:pPr marL="274320" lvl="0" indent="-274320">
              <a:spcBef>
                <a:spcPts val="600"/>
              </a:spcBef>
            </a:pPr>
            <a:r>
              <a:rPr lang="ru-RU" sz="2400" b="1" spc="0" dirty="0">
                <a:ln>
                  <a:noFill/>
                </a:ln>
                <a:solidFill>
                  <a:srgbClr val="7030A0"/>
                </a:solidFill>
                <a:effectLst/>
                <a:ea typeface="+mn-ea"/>
                <a:cs typeface="+mn-cs"/>
              </a:rPr>
              <a:t>Цель нашего урока </a:t>
            </a:r>
            <a:r>
              <a:rPr lang="ru-RU" sz="2400" spc="0" dirty="0">
                <a:ln>
                  <a:noFill/>
                </a:ln>
                <a:solidFill>
                  <a:prstClr val="white"/>
                </a:solidFill>
                <a:effectLst/>
                <a:ea typeface="+mn-ea"/>
                <a:cs typeface="+mn-cs"/>
              </a:rPr>
              <a:t>- </a:t>
            </a:r>
            <a:r>
              <a:rPr lang="ru-RU" sz="2400" spc="0" dirty="0">
                <a:ln>
                  <a:noFill/>
                </a:ln>
                <a:solidFill>
                  <a:schemeClr val="bg1"/>
                </a:solidFill>
                <a:effectLst/>
                <a:ea typeface="+mn-ea"/>
                <a:cs typeface="+mn-cs"/>
              </a:rPr>
              <a:t>более глубокое усвоение знаний, обобщения, систематизации полученных знаний на уроках технологии и биологии.</a:t>
            </a:r>
          </a:p>
        </p:txBody>
      </p:sp>
    </p:spTree>
    <p:extLst>
      <p:ext uri="{BB962C8B-B14F-4D97-AF65-F5344CB8AC3E}">
        <p14:creationId xmlns:p14="http://schemas.microsoft.com/office/powerpoint/2010/main" val="112177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effectLst/>
                <a:latin typeface="Times New Roman"/>
                <a:ea typeface="Calibri"/>
              </a:rPr>
              <a:t>Проверка </a:t>
            </a:r>
            <a:r>
              <a:rPr lang="ru-RU" sz="2400" b="1" dirty="0">
                <a:solidFill>
                  <a:srgbClr val="7030A0"/>
                </a:solidFill>
                <a:effectLst/>
                <a:latin typeface="Times New Roman"/>
                <a:ea typeface="Calibri"/>
              </a:rPr>
              <a:t>выполнения учащимися домашнего задания по технологии </a:t>
            </a:r>
            <a:r>
              <a:rPr lang="ru-RU" sz="2400" b="1" dirty="0" smtClean="0">
                <a:solidFill>
                  <a:srgbClr val="7030A0"/>
                </a:solidFill>
                <a:effectLst/>
                <a:latin typeface="Times New Roman"/>
                <a:ea typeface="Calibri"/>
              </a:rPr>
              <a:t>: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1484784"/>
            <a:ext cx="7848872" cy="3808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chemeClr val="bg2"/>
                </a:solidFill>
                <a:latin typeface="Times New Roman"/>
                <a:ea typeface="Calibri"/>
                <a:cs typeface="Times New Roman"/>
              </a:rPr>
              <a:t>- </a:t>
            </a:r>
            <a:r>
              <a:rPr lang="ru-RU" sz="2400" dirty="0">
                <a:solidFill>
                  <a:schemeClr val="bg2"/>
                </a:solidFill>
                <a:latin typeface="Times New Roman"/>
                <a:ea typeface="Calibri"/>
                <a:cs typeface="Times New Roman"/>
              </a:rPr>
              <a:t>Что изучает швейное материаловедение?</a:t>
            </a:r>
            <a:endParaRPr lang="ru-RU" sz="2400" dirty="0">
              <a:solidFill>
                <a:schemeClr val="bg2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chemeClr val="bg2"/>
                </a:solidFill>
                <a:latin typeface="Times New Roman"/>
                <a:ea typeface="Calibri"/>
                <a:cs typeface="Times New Roman"/>
              </a:rPr>
              <a:t>- Что называют волокном?</a:t>
            </a:r>
            <a:endParaRPr lang="ru-RU" sz="2400" dirty="0">
              <a:solidFill>
                <a:schemeClr val="bg2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chemeClr val="bg2"/>
                </a:solidFill>
                <a:latin typeface="Times New Roman"/>
                <a:ea typeface="Calibri"/>
                <a:cs typeface="Times New Roman"/>
              </a:rPr>
              <a:t>- На какие два вида делятся текстильные волокна?</a:t>
            </a:r>
            <a:endParaRPr lang="ru-RU" sz="2400" dirty="0">
              <a:solidFill>
                <a:schemeClr val="bg2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chemeClr val="bg2"/>
                </a:solidFill>
                <a:latin typeface="Times New Roman"/>
                <a:ea typeface="Calibri"/>
                <a:cs typeface="Times New Roman"/>
              </a:rPr>
              <a:t>- Перечислите волокна натурального происхождения?</a:t>
            </a:r>
            <a:endParaRPr lang="ru-RU" sz="2400" dirty="0">
              <a:solidFill>
                <a:schemeClr val="bg2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chemeClr val="bg2"/>
                </a:solidFill>
                <a:latin typeface="Times New Roman"/>
                <a:ea typeface="Calibri"/>
                <a:cs typeface="Times New Roman"/>
              </a:rPr>
              <a:t>- Какие волокна растительного происхождения вы знаете?</a:t>
            </a:r>
            <a:endParaRPr lang="ru-RU" sz="2400" dirty="0">
              <a:solidFill>
                <a:schemeClr val="bg2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chemeClr val="bg2"/>
                </a:solidFill>
                <a:latin typeface="Times New Roman"/>
                <a:ea typeface="Calibri"/>
                <a:cs typeface="Times New Roman"/>
              </a:rPr>
              <a:t>- Какие  отличительные признаки есть у хлопка и льна?</a:t>
            </a:r>
            <a:endParaRPr lang="ru-RU" sz="2400" dirty="0">
              <a:solidFill>
                <a:schemeClr val="bg2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chemeClr val="bg2"/>
                </a:solidFill>
                <a:latin typeface="Times New Roman"/>
                <a:ea typeface="Calibri"/>
                <a:cs typeface="Times New Roman"/>
              </a:rPr>
              <a:t>- Что называют гигроскопичностью?</a:t>
            </a:r>
            <a:endParaRPr lang="ru-RU" sz="2400" dirty="0">
              <a:solidFill>
                <a:schemeClr val="bg2"/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691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80120"/>
          </a:xfrm>
        </p:spPr>
        <p:txBody>
          <a:bodyPr>
            <a:normAutofit/>
          </a:bodyPr>
          <a:lstStyle/>
          <a:p>
            <a:pPr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2400" b="1" spc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/>
                <a:ea typeface="Calibri"/>
                <a:cs typeface="Times New Roman"/>
              </a:rPr>
              <a:t>Повторение домашнего задания по биологии </a:t>
            </a:r>
            <a:r>
              <a:rPr lang="ru-RU" sz="2400" b="1" spc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/>
                <a:ea typeface="Calibri"/>
                <a:cs typeface="Times New Roman"/>
              </a:rPr>
              <a:t>: </a:t>
            </a:r>
            <a:r>
              <a:rPr lang="ru-RU" sz="2400" spc="0" dirty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2400" spc="0" dirty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Calibri"/>
                <a:cs typeface="Times New Roman"/>
              </a:rPr>
            </a:b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1988840"/>
            <a:ext cx="7776864" cy="179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  <a:tab pos="499110" algn="l"/>
              </a:tabLst>
            </a:pPr>
            <a:r>
              <a:rPr lang="ru-RU" sz="2400" dirty="0" smtClean="0">
                <a:solidFill>
                  <a:schemeClr val="bg2"/>
                </a:solidFill>
                <a:latin typeface="Times New Roman"/>
                <a:ea typeface="Times New Roman"/>
                <a:cs typeface="Times New Roman"/>
              </a:rPr>
              <a:t>Какие </a:t>
            </a:r>
            <a:r>
              <a:rPr lang="ru-RU" sz="2400" dirty="0">
                <a:solidFill>
                  <a:schemeClr val="bg2"/>
                </a:solidFill>
                <a:latin typeface="Times New Roman"/>
                <a:ea typeface="Times New Roman"/>
                <a:cs typeface="Times New Roman"/>
              </a:rPr>
              <a:t>живые существа мы называем бактериями?</a:t>
            </a:r>
            <a:endParaRPr lang="ru-RU" sz="2400" dirty="0">
              <a:solidFill>
                <a:schemeClr val="bg2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  <a:tab pos="499110" algn="l"/>
              </a:tabLst>
            </a:pPr>
            <a:r>
              <a:rPr lang="ru-RU" sz="2400" dirty="0">
                <a:solidFill>
                  <a:schemeClr val="bg2"/>
                </a:solidFill>
                <a:latin typeface="Times New Roman"/>
                <a:ea typeface="Times New Roman"/>
                <a:cs typeface="Times New Roman"/>
              </a:rPr>
              <a:t>Какое значение имеют бактерии в природе и жизни человека?</a:t>
            </a:r>
            <a:endParaRPr lang="ru-RU" sz="2400" dirty="0">
              <a:solidFill>
                <a:schemeClr val="bg2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400" dirty="0">
                <a:solidFill>
                  <a:schemeClr val="bg2"/>
                </a:solidFill>
                <a:latin typeface="Times New Roman"/>
                <a:ea typeface="Times New Roman"/>
                <a:cs typeface="Times New Roman"/>
              </a:rPr>
              <a:t>Как размножаются бактерии?</a:t>
            </a:r>
            <a:endParaRPr lang="ru-RU" sz="2400" dirty="0">
              <a:solidFill>
                <a:schemeClr val="bg2"/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7290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36815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effectLst/>
              </a:rPr>
              <a:t>Тема урока: </a:t>
            </a:r>
            <a:r>
              <a:rPr lang="ru-RU" sz="2400" dirty="0" smtClean="0">
                <a:solidFill>
                  <a:srgbClr val="7030A0"/>
                </a:solidFill>
                <a:effectLst/>
              </a:rPr>
              <a:t>«</a:t>
            </a:r>
            <a:r>
              <a:rPr lang="ru-RU" sz="2400" b="1" dirty="0" smtClean="0">
                <a:solidFill>
                  <a:srgbClr val="7030A0"/>
                </a:solidFill>
                <a:effectLst/>
              </a:rPr>
              <a:t>Общая </a:t>
            </a:r>
            <a:r>
              <a:rPr lang="ru-RU" sz="2400" b="1" dirty="0">
                <a:solidFill>
                  <a:srgbClr val="7030A0"/>
                </a:solidFill>
                <a:effectLst/>
              </a:rPr>
              <a:t>характеристика царства «Растения»,  являющихся основой натуральных волокон </a:t>
            </a:r>
            <a:r>
              <a:rPr lang="ru-RU" sz="2400" b="1" dirty="0" smtClean="0">
                <a:solidFill>
                  <a:srgbClr val="7030A0"/>
                </a:solidFill>
                <a:effectLst/>
              </a:rPr>
              <a:t> для </a:t>
            </a:r>
            <a:r>
              <a:rPr lang="ru-RU" sz="2400" b="1" dirty="0">
                <a:solidFill>
                  <a:srgbClr val="7030A0"/>
                </a:solidFill>
                <a:effectLst/>
              </a:rPr>
              <a:t>производства ткани».</a:t>
            </a:r>
            <a:endParaRPr lang="ru-RU" sz="2400" dirty="0">
              <a:solidFill>
                <a:srgbClr val="7030A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916832"/>
            <a:ext cx="8208912" cy="4043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>
                <a:solidFill>
                  <a:schemeClr val="bg2"/>
                </a:solidFill>
              </a:rPr>
              <a:t>Мы с вами повторили  царство «Бактерии» из пяти существующих царств живой природы. Сегодня на уроке нам предстоит  изучить царство «Растения» и отметим растения, которые являются основой натуральных волокон для производства тканей.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chemeClr val="bg2"/>
                </a:solidFill>
                <a:latin typeface="Times New Roman"/>
                <a:ea typeface="Calibri"/>
                <a:cs typeface="Times New Roman"/>
              </a:rPr>
              <a:t>Цель нашего урока: Активное, более глубокое усвоение программного материала  </a:t>
            </a:r>
            <a:r>
              <a:rPr lang="ru-RU" sz="2400" b="1" dirty="0" smtClean="0">
                <a:solidFill>
                  <a:schemeClr val="bg2"/>
                </a:solidFill>
                <a:latin typeface="Times New Roman"/>
                <a:ea typeface="Calibri"/>
                <a:cs typeface="Times New Roman"/>
              </a:rPr>
              <a:t>на технологии по </a:t>
            </a:r>
            <a:r>
              <a:rPr lang="ru-RU" sz="2400" b="1" dirty="0">
                <a:solidFill>
                  <a:schemeClr val="bg2"/>
                </a:solidFill>
                <a:latin typeface="Times New Roman"/>
                <a:ea typeface="Calibri"/>
                <a:cs typeface="Times New Roman"/>
              </a:rPr>
              <a:t>материаловедению и биологии  на новом уровне в соответствие с ФГОС</a:t>
            </a:r>
            <a:endParaRPr lang="ru-RU" sz="2400" b="1" dirty="0">
              <a:solidFill>
                <a:schemeClr val="bg2"/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5017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76672"/>
            <a:ext cx="3960440" cy="1244168"/>
          </a:xfrm>
        </p:spPr>
        <p:txBody>
          <a:bodyPr>
            <a:normAutofit fontScale="90000"/>
          </a:bodyPr>
          <a:lstStyle/>
          <a:p>
            <a:pPr lvl="0"/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>                                                                                                               </a:t>
            </a:r>
            <a:r>
              <a:rPr lang="ru-RU" sz="2700" b="1" dirty="0" smtClean="0">
                <a:solidFill>
                  <a:srgbClr val="7030A0"/>
                </a:solidFill>
              </a:rPr>
              <a:t>Группы растений:</a:t>
            </a:r>
            <a:r>
              <a:rPr lang="ru-RU" dirty="0">
                <a:solidFill>
                  <a:srgbClr val="7030A0"/>
                </a:solidFill>
              </a:rPr>
              <a:t/>
            </a:r>
            <a:br>
              <a:rPr lang="ru-RU" dirty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720840"/>
            <a:ext cx="741682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C00000"/>
                </a:solidFill>
              </a:rPr>
              <a:t>1группа</a:t>
            </a:r>
            <a:r>
              <a:rPr lang="ru-RU" sz="2000" dirty="0" smtClean="0">
                <a:solidFill>
                  <a:schemeClr val="bg2"/>
                </a:solidFill>
              </a:rPr>
              <a:t> </a:t>
            </a:r>
            <a:r>
              <a:rPr lang="ru-RU" sz="2000" dirty="0">
                <a:solidFill>
                  <a:schemeClr val="bg2"/>
                </a:solidFill>
              </a:rPr>
              <a:t>- цветковые (их семена защищены специальными покровами) рожь рис кукуруза пшеница картофель яблоня капуста </a:t>
            </a:r>
          </a:p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rgbClr val="C00000"/>
                </a:solidFill>
              </a:rPr>
              <a:t>2 группа </a:t>
            </a:r>
            <a:r>
              <a:rPr lang="ru-RU" sz="2000" dirty="0">
                <a:solidFill>
                  <a:schemeClr val="bg2"/>
                </a:solidFill>
              </a:rPr>
              <a:t>– голосемянные. Семена не защищены. Ель, сосна, кедр.</a:t>
            </a:r>
          </a:p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rgbClr val="C00000"/>
                </a:solidFill>
              </a:rPr>
              <a:t>3 группа </a:t>
            </a:r>
            <a:r>
              <a:rPr lang="ru-RU" sz="2000" dirty="0">
                <a:solidFill>
                  <a:schemeClr val="bg2"/>
                </a:solidFill>
              </a:rPr>
              <a:t>– Мхи, папоротники, плауны и хвощи. Размножаются  спорами.</a:t>
            </a:r>
          </a:p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rgbClr val="C00000"/>
                </a:solidFill>
              </a:rPr>
              <a:t>4 группа </a:t>
            </a:r>
            <a:r>
              <a:rPr lang="ru-RU" sz="2000" dirty="0">
                <a:solidFill>
                  <a:schemeClr val="bg2"/>
                </a:solidFill>
              </a:rPr>
              <a:t>– водоросли. Тело этой группы не расчленено на органы и называется слоевищем.</a:t>
            </a:r>
          </a:p>
        </p:txBody>
      </p:sp>
    </p:spTree>
    <p:extLst>
      <p:ext uri="{BB962C8B-B14F-4D97-AF65-F5344CB8AC3E}">
        <p14:creationId xmlns:p14="http://schemas.microsoft.com/office/powerpoint/2010/main" val="264379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528" y="621082"/>
            <a:ext cx="475252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 </a:t>
            </a:r>
            <a:r>
              <a:rPr lang="ru-RU" dirty="0" smtClean="0">
                <a:solidFill>
                  <a:schemeClr val="bg1"/>
                </a:solidFill>
              </a:rPr>
              <a:t>Хлопок</a:t>
            </a:r>
            <a:r>
              <a:rPr lang="ru-RU" dirty="0" smtClean="0">
                <a:solidFill>
                  <a:srgbClr val="FF0000"/>
                </a:solidFill>
              </a:rPr>
              <a:t>  </a:t>
            </a:r>
            <a:r>
              <a:rPr lang="ru-RU" dirty="0" smtClean="0">
                <a:solidFill>
                  <a:schemeClr val="bg2"/>
                </a:solidFill>
              </a:rPr>
              <a:t>- </a:t>
            </a:r>
            <a:r>
              <a:rPr lang="ru-RU" b="1" i="1" dirty="0">
                <a:solidFill>
                  <a:schemeClr val="bg2"/>
                </a:solidFill>
              </a:rPr>
              <a:t>Однолетнее кустарниковое </a:t>
            </a:r>
            <a:r>
              <a:rPr lang="ru-RU" b="1" i="1" dirty="0" smtClean="0">
                <a:solidFill>
                  <a:schemeClr val="bg2"/>
                </a:solidFill>
              </a:rPr>
              <a:t>растение</a:t>
            </a:r>
            <a:r>
              <a:rPr lang="ru-RU" b="1" dirty="0" smtClean="0">
                <a:solidFill>
                  <a:schemeClr val="bg2"/>
                </a:solidFill>
              </a:rPr>
              <a:t>, </a:t>
            </a:r>
            <a:r>
              <a:rPr lang="ru-RU" b="1" i="1" dirty="0" smtClean="0">
                <a:solidFill>
                  <a:schemeClr val="bg2"/>
                </a:solidFill>
              </a:rPr>
              <a:t>высотой </a:t>
            </a:r>
            <a:r>
              <a:rPr lang="ru-RU" b="1" i="1" dirty="0">
                <a:solidFill>
                  <a:schemeClr val="bg2"/>
                </a:solidFill>
              </a:rPr>
              <a:t>1м</a:t>
            </a:r>
            <a:endParaRPr lang="ru-RU" b="1" dirty="0">
              <a:solidFill>
                <a:schemeClr val="bg2"/>
              </a:solidFill>
            </a:endParaRPr>
          </a:p>
          <a:p>
            <a:pPr lvl="0"/>
            <a:r>
              <a:rPr lang="ru-RU" b="1" i="1" dirty="0">
                <a:solidFill>
                  <a:schemeClr val="bg2"/>
                </a:solidFill>
              </a:rPr>
              <a:t>Плоды хлопчатника-коробочки с семенами</a:t>
            </a:r>
            <a:endParaRPr lang="ru-RU" b="1" dirty="0">
              <a:solidFill>
                <a:schemeClr val="bg2"/>
              </a:solidFill>
            </a:endParaRPr>
          </a:p>
          <a:p>
            <a:pPr lvl="0"/>
            <a:r>
              <a:rPr lang="ru-RU" dirty="0">
                <a:solidFill>
                  <a:srgbClr val="7030A0"/>
                </a:solidFill>
              </a:rPr>
              <a:t>Хлопок - основное сырье для текстильной промышленности России </a:t>
            </a:r>
          </a:p>
          <a:p>
            <a:r>
              <a:rPr lang="ru-RU" dirty="0">
                <a:solidFill>
                  <a:srgbClr val="7030A0"/>
                </a:solidFill>
              </a:rPr>
              <a:t>и стран Средней Азии (Узбекистан, Казахстан и др. )</a:t>
            </a:r>
          </a:p>
          <a:p>
            <a:pPr lvl="0"/>
            <a:r>
              <a:rPr lang="ru-RU" dirty="0">
                <a:solidFill>
                  <a:srgbClr val="7030A0"/>
                </a:solidFill>
              </a:rPr>
              <a:t>Волокно отделяют от семян</a:t>
            </a:r>
          </a:p>
          <a:p>
            <a:pPr lvl="0"/>
            <a:r>
              <a:rPr lang="ru-RU" dirty="0">
                <a:solidFill>
                  <a:srgbClr val="7030A0"/>
                </a:solidFill>
              </a:rPr>
              <a:t>Из семян хлопчатника получают масло </a:t>
            </a:r>
          </a:p>
          <a:p>
            <a:pPr lvl="0"/>
            <a:r>
              <a:rPr lang="ru-RU" dirty="0">
                <a:solidFill>
                  <a:srgbClr val="7030A0"/>
                </a:solidFill>
              </a:rPr>
              <a:t>Из коробочек - корма для животных. 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endParaRPr lang="ru-RU" dirty="0">
              <a:solidFill>
                <a:srgbClr val="7030A0"/>
              </a:solidFill>
            </a:endParaRPr>
          </a:p>
          <a:p>
            <a:pPr lvl="0"/>
            <a:r>
              <a:rPr lang="ru-RU" dirty="0">
                <a:solidFill>
                  <a:srgbClr val="7030A0"/>
                </a:solidFill>
              </a:rPr>
              <a:t> 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221088"/>
            <a:ext cx="3181521" cy="236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462" y="3254533"/>
            <a:ext cx="3121954" cy="253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592" y="465934"/>
            <a:ext cx="3128824" cy="2531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128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242</TotalTime>
  <Words>404</Words>
  <Application>Microsoft Office PowerPoint</Application>
  <PresentationFormat>Экран (4:3)</PresentationFormat>
  <Paragraphs>101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Бумажная</vt:lpstr>
      <vt:lpstr>Интегрированный урок по технологии и биологии в 5 классе</vt:lpstr>
      <vt:lpstr>Презентация PowerPoint</vt:lpstr>
      <vt:lpstr>Презентация PowerPoint</vt:lpstr>
      <vt:lpstr>Цель нашего урока - более глубокое усвоение знаний, обобщения, систематизации полученных знаний на уроках технологии и биологии.</vt:lpstr>
      <vt:lpstr>Проверка выполнения учащимися домашнего задания по технологии :</vt:lpstr>
      <vt:lpstr>Повторение домашнего задания по биологии :  </vt:lpstr>
      <vt:lpstr>Тема урока: «Общая характеристика царства «Растения»,  являющихся основой натуральных волокон  для производства ткани».</vt:lpstr>
      <vt:lpstr>                                                                                                                      Группы растений: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Закрепление знаний учащихся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Интегрированный урок по технологии и биологии</dc:title>
  <dc:creator>tehnologiya</dc:creator>
  <cp:lastModifiedBy>Ушаковы</cp:lastModifiedBy>
  <cp:revision>28</cp:revision>
  <dcterms:created xsi:type="dcterms:W3CDTF">2015-03-16T05:17:19Z</dcterms:created>
  <dcterms:modified xsi:type="dcterms:W3CDTF">2015-03-25T14:12:50Z</dcterms:modified>
</cp:coreProperties>
</file>