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6"/>
  </p:notesMasterIdLst>
  <p:sldIdLst>
    <p:sldId id="28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7" r:id="rId12"/>
    <p:sldId id="268" r:id="rId13"/>
    <p:sldId id="265" r:id="rId14"/>
    <p:sldId id="266" r:id="rId15"/>
    <p:sldId id="270" r:id="rId16"/>
    <p:sldId id="272" r:id="rId17"/>
    <p:sldId id="273" r:id="rId18"/>
    <p:sldId id="274" r:id="rId19"/>
    <p:sldId id="271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C1C394-5DD5-47B4-8513-F5483C11C271}" type="datetimeFigureOut">
              <a:rPr lang="ru-RU" smtClean="0"/>
              <a:t>08.06.2015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979043-2961-4089-AA8A-428A799E52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532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979043-2961-4089-AA8A-428A799E5271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82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6165-DD55-4E00-8B96-7BF506B5403B}" type="datetimeFigureOut">
              <a:rPr lang="ru-RU" smtClean="0"/>
              <a:t>08.06.2015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F828A-AA42-43C2-8AA1-4C4B9ACB1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159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6165-DD55-4E00-8B96-7BF506B5403B}" type="datetimeFigureOut">
              <a:rPr lang="ru-RU" smtClean="0"/>
              <a:t>08.06.2015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F828A-AA42-43C2-8AA1-4C4B9ACB1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59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6165-DD55-4E00-8B96-7BF506B5403B}" type="datetimeFigureOut">
              <a:rPr lang="ru-RU" smtClean="0"/>
              <a:t>08.06.2015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F828A-AA42-43C2-8AA1-4C4B9ACB1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778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6165-DD55-4E00-8B96-7BF506B5403B}" type="datetimeFigureOut">
              <a:rPr lang="ru-RU" smtClean="0"/>
              <a:t>08.06.2015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F828A-AA42-43C2-8AA1-4C4B9ACB1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918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6165-DD55-4E00-8B96-7BF506B5403B}" type="datetimeFigureOut">
              <a:rPr lang="ru-RU" smtClean="0"/>
              <a:t>08.06.2015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F828A-AA42-43C2-8AA1-4C4B9ACB1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938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6165-DD55-4E00-8B96-7BF506B5403B}" type="datetimeFigureOut">
              <a:rPr lang="ru-RU" smtClean="0"/>
              <a:t>08.06.2015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F828A-AA42-43C2-8AA1-4C4B9ACB1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936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6165-DD55-4E00-8B96-7BF506B5403B}" type="datetimeFigureOut">
              <a:rPr lang="ru-RU" smtClean="0"/>
              <a:t>08.06.2015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F828A-AA42-43C2-8AA1-4C4B9ACB1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041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6165-DD55-4E00-8B96-7BF506B5403B}" type="datetimeFigureOut">
              <a:rPr lang="ru-RU" smtClean="0"/>
              <a:t>08.06.2015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F828A-AA42-43C2-8AA1-4C4B9ACB1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04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6165-DD55-4E00-8B96-7BF506B5403B}" type="datetimeFigureOut">
              <a:rPr lang="ru-RU" smtClean="0"/>
              <a:t>08.06.2015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F828A-AA42-43C2-8AA1-4C4B9ACB1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002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6165-DD55-4E00-8B96-7BF506B5403B}" type="datetimeFigureOut">
              <a:rPr lang="ru-RU" smtClean="0"/>
              <a:t>08.06.2015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F828A-AA42-43C2-8AA1-4C4B9ACB1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263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6165-DD55-4E00-8B96-7BF506B5403B}" type="datetimeFigureOut">
              <a:rPr lang="ru-RU" smtClean="0"/>
              <a:t>08.06.2015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F828A-AA42-43C2-8AA1-4C4B9ACB1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44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526165-DD55-4E00-8B96-7BF506B5403B}" type="datetimeFigureOut">
              <a:rPr lang="ru-RU" smtClean="0"/>
              <a:t>08.06.2015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F828A-AA42-43C2-8AA1-4C4B9ACB13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78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-171400"/>
            <a:ext cx="9913102" cy="7434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23444" y="2060848"/>
            <a:ext cx="6683240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Юдина Людмила Николаевна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Учитель начальных классов </a:t>
            </a:r>
          </a:p>
          <a:p>
            <a:pPr algn="ctr"/>
            <a:r>
              <a:rPr lang="ru-RU" sz="2800" b="1" dirty="0" err="1" smtClean="0">
                <a:solidFill>
                  <a:schemeClr val="bg1"/>
                </a:solidFill>
              </a:rPr>
              <a:t>МБОУ«Гимназия</a:t>
            </a:r>
            <a:r>
              <a:rPr lang="ru-RU" sz="2800" b="1" dirty="0" smtClean="0">
                <a:solidFill>
                  <a:schemeClr val="bg1"/>
                </a:solidFill>
              </a:rPr>
              <a:t> №2» </a:t>
            </a:r>
            <a:r>
              <a:rPr lang="ru-RU" sz="2800" b="1" dirty="0" err="1" smtClean="0">
                <a:solidFill>
                  <a:schemeClr val="bg1"/>
                </a:solidFill>
              </a:rPr>
              <a:t>г.Белгорода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Презентация к уроку  «Число и цифра 7»,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математика, 1 класс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26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Фоны для презентаций по краеведению- Презентации по Краеведению на скачать презентацию . ру. . - Блоги - aeterna.qip.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61" y="111888"/>
            <a:ext cx="8808913" cy="6606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23728" y="692696"/>
            <a:ext cx="52643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Назовите соседей числа 7</a:t>
            </a: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15462" y="1844824"/>
            <a:ext cx="1289135" cy="270843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17000" b="1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</a:rPr>
              <a:t>7</a:t>
            </a:r>
            <a:endParaRPr lang="ru-RU" sz="17000" b="1" dirty="0">
              <a:ln>
                <a:solidFill>
                  <a:schemeClr val="tx1"/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7664" y="1866766"/>
            <a:ext cx="1289135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7000" dirty="0" smtClean="0">
                <a:ln>
                  <a:solidFill>
                    <a:schemeClr val="tx1"/>
                  </a:solidFill>
                  <a:prstDash val="sysDash"/>
                </a:ln>
                <a:solidFill>
                  <a:schemeClr val="accent4">
                    <a:lumMod val="75000"/>
                  </a:schemeClr>
                </a:solidFill>
                <a:effectLst>
                  <a:glow rad="127000">
                    <a:schemeClr val="accent5">
                      <a:lumMod val="75000"/>
                    </a:schemeClr>
                  </a:glow>
                </a:effectLst>
              </a:rPr>
              <a:t>6</a:t>
            </a:r>
            <a:endParaRPr lang="ru-RU" sz="17000" dirty="0">
              <a:ln>
                <a:solidFill>
                  <a:schemeClr val="tx1"/>
                </a:solidFill>
                <a:prstDash val="sysDash"/>
              </a:ln>
              <a:solidFill>
                <a:schemeClr val="accent4">
                  <a:lumMod val="75000"/>
                </a:schemeClr>
              </a:solidFill>
              <a:effectLst>
                <a:glow rad="127000">
                  <a:schemeClr val="accent5">
                    <a:lumMod val="75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86391" y="1772816"/>
            <a:ext cx="1289135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7000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accent3">
                    <a:lumMod val="50000"/>
                  </a:schemeClr>
                </a:solidFill>
                <a:effectLst>
                  <a:glow rad="127000">
                    <a:srgbClr val="00B050"/>
                  </a:glow>
                </a:effectLst>
              </a:rPr>
              <a:t>8</a:t>
            </a:r>
            <a:endParaRPr lang="ru-RU" sz="17000" dirty="0"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solidFill>
                <a:schemeClr val="accent3">
                  <a:lumMod val="50000"/>
                </a:schemeClr>
              </a:solidFill>
              <a:effectLst>
                <a:glow rad="127000">
                  <a:srgbClr val="00B050"/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2916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Фоны для презентаций по краеведению- Презентации по Краеведе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0" y="72008"/>
            <a:ext cx="9179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7704" y="836712"/>
            <a:ext cx="57132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Назовите числа, которые меньше 7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38270" y="2132856"/>
            <a:ext cx="131318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0" dirty="0" smtClean="0">
                <a:solidFill>
                  <a:srgbClr val="0070C0"/>
                </a:solidFill>
              </a:rPr>
              <a:t> 7</a:t>
            </a:r>
            <a:endParaRPr lang="ru-RU" sz="12000" dirty="0">
              <a:solidFill>
                <a:srgbClr val="0070C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814234" y="3212976"/>
            <a:ext cx="648072" cy="28803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6814234" y="2956756"/>
            <a:ext cx="648072" cy="25622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971600" y="2397368"/>
            <a:ext cx="5530681" cy="163121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10000" dirty="0" smtClean="0">
                <a:solidFill>
                  <a:schemeClr val="accent2">
                    <a:lumMod val="75000"/>
                  </a:schemeClr>
                </a:solidFill>
              </a:rPr>
              <a:t>1</a:t>
            </a:r>
            <a:r>
              <a:rPr lang="ru-RU" sz="10000" dirty="0" smtClean="0"/>
              <a:t> </a:t>
            </a:r>
            <a:r>
              <a:rPr lang="ru-RU" sz="10000" dirty="0" smtClean="0">
                <a:solidFill>
                  <a:schemeClr val="bg2">
                    <a:lumMod val="50000"/>
                  </a:schemeClr>
                </a:solidFill>
              </a:rPr>
              <a:t>2</a:t>
            </a:r>
            <a:r>
              <a:rPr lang="ru-RU" sz="10000" dirty="0" smtClean="0"/>
              <a:t> </a:t>
            </a:r>
            <a:r>
              <a:rPr lang="ru-RU" sz="10000" dirty="0" smtClean="0">
                <a:solidFill>
                  <a:srgbClr val="7030A0"/>
                </a:solidFill>
              </a:rPr>
              <a:t>3</a:t>
            </a:r>
            <a:r>
              <a:rPr lang="ru-RU" sz="10000" dirty="0" smtClean="0"/>
              <a:t> </a:t>
            </a:r>
            <a:r>
              <a:rPr lang="ru-RU" sz="10000" dirty="0" smtClean="0">
                <a:solidFill>
                  <a:schemeClr val="tx2">
                    <a:lumMod val="75000"/>
                  </a:schemeClr>
                </a:solidFill>
              </a:rPr>
              <a:t>4</a:t>
            </a:r>
            <a:r>
              <a:rPr lang="ru-RU" sz="10000" dirty="0" smtClean="0"/>
              <a:t> </a:t>
            </a:r>
            <a:r>
              <a:rPr lang="ru-RU" sz="10000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FFC000"/>
                </a:solidFill>
              </a:rPr>
              <a:t>5</a:t>
            </a:r>
            <a:r>
              <a:rPr lang="ru-RU" sz="10000" dirty="0" smtClean="0"/>
              <a:t> </a:t>
            </a:r>
            <a:r>
              <a:rPr lang="ru-RU" sz="10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ru-RU" sz="10000" dirty="0"/>
          </a:p>
        </p:txBody>
      </p:sp>
    </p:spTree>
    <p:extLst>
      <p:ext uri="{BB962C8B-B14F-4D97-AF65-F5344CB8AC3E}">
        <p14:creationId xmlns:p14="http://schemas.microsoft.com/office/powerpoint/2010/main" val="51541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резентация 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9" y="0"/>
            <a:ext cx="912329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55187" y="1628800"/>
            <a:ext cx="73364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n>
                  <a:solidFill>
                    <a:srgbClr val="00B050"/>
                  </a:solidFill>
                </a:ln>
                <a:solidFill>
                  <a:schemeClr val="accent6"/>
                </a:solidFill>
              </a:rPr>
              <a:t>Как из числа 6 получить 7?</a:t>
            </a:r>
            <a:endParaRPr lang="ru-RU" sz="4800" b="1" dirty="0">
              <a:ln>
                <a:solidFill>
                  <a:srgbClr val="00B050"/>
                </a:solidFill>
              </a:ln>
              <a:solidFill>
                <a:schemeClr val="accent6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28184" y="2276872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ru-RU" sz="8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1778" y="2276872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ru-RU" sz="8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22958" y="2276872"/>
            <a:ext cx="74732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+</a:t>
            </a:r>
            <a:endParaRPr lang="ru-RU" sz="8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67944" y="2276872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</a:t>
            </a:r>
            <a:endParaRPr lang="ru-RU" sz="8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8064" y="2276872"/>
            <a:ext cx="74732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=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87624" y="3723422"/>
            <a:ext cx="67347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>
                  <a:solidFill>
                    <a:srgbClr val="00B050"/>
                  </a:solidFill>
                </a:ln>
                <a:solidFill>
                  <a:schemeClr val="accent6"/>
                </a:solidFill>
              </a:rPr>
              <a:t>Как из числа 8 получить 7?</a:t>
            </a:r>
            <a:endParaRPr lang="ru-RU" sz="4400" b="1" dirty="0">
              <a:ln>
                <a:solidFill>
                  <a:srgbClr val="00B050"/>
                </a:solidFill>
              </a:ln>
              <a:solidFill>
                <a:schemeClr val="accent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1778" y="4377943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ru-RU" sz="8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19007" y="4356745"/>
            <a:ext cx="53091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81129" y="4403842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</a:t>
            </a:r>
            <a:endParaRPr lang="ru-RU" sz="8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48064" y="4403842"/>
            <a:ext cx="74732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=</a:t>
            </a:r>
            <a:endParaRPr lang="ru-RU" sz="8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28184" y="4418653"/>
            <a:ext cx="7569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ru-RU" sz="8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854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резентация 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4545"/>
            <a:ext cx="9143999" cy="6835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1988840"/>
            <a:ext cx="5950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Выложите из семи палочек зонтик, как показано на слайде</a:t>
            </a:r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923928" y="4509120"/>
            <a:ext cx="0" cy="7920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923928" y="5517232"/>
            <a:ext cx="0" cy="7920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017146" y="4523443"/>
            <a:ext cx="99775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2915816" y="4509120"/>
            <a:ext cx="93610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2843808" y="3753778"/>
            <a:ext cx="576064" cy="7200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 flipV="1">
            <a:off x="4438835" y="3753778"/>
            <a:ext cx="576064" cy="72008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491880" y="3717032"/>
            <a:ext cx="93610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840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резентация 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1668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1988840"/>
            <a:ext cx="724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Переложите две палочки так, чтобы получилось 3 равных треугольника</a:t>
            </a:r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2411760" y="3284984"/>
            <a:ext cx="648072" cy="9361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203848" y="3284984"/>
            <a:ext cx="124379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583425" y="3284984"/>
            <a:ext cx="636647" cy="9361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411760" y="4221088"/>
            <a:ext cx="129614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923928" y="4221088"/>
            <a:ext cx="129614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095836" y="3284984"/>
            <a:ext cx="729911" cy="9361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3880225" y="3284984"/>
            <a:ext cx="674245" cy="9361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471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"/>
          <p:cNvSpPr>
            <a:spLocks/>
          </p:cNvSpPr>
          <p:nvPr/>
        </p:nvSpPr>
        <p:spPr bwMode="auto">
          <a:xfrm>
            <a:off x="4618211" y="1111224"/>
            <a:ext cx="2252669" cy="292725"/>
          </a:xfrm>
          <a:custGeom>
            <a:avLst/>
            <a:gdLst>
              <a:gd name="T0" fmla="*/ 0 w 1728"/>
              <a:gd name="T1" fmla="*/ 264 h 264"/>
              <a:gd name="T2" fmla="*/ 144 w 1728"/>
              <a:gd name="T3" fmla="*/ 120 h 264"/>
              <a:gd name="T4" fmla="*/ 384 w 1728"/>
              <a:gd name="T5" fmla="*/ 24 h 264"/>
              <a:gd name="T6" fmla="*/ 624 w 1728"/>
              <a:gd name="T7" fmla="*/ 72 h 264"/>
              <a:gd name="T8" fmla="*/ 912 w 1728"/>
              <a:gd name="T9" fmla="*/ 216 h 264"/>
              <a:gd name="T10" fmla="*/ 1104 w 1728"/>
              <a:gd name="T11" fmla="*/ 264 h 264"/>
              <a:gd name="T12" fmla="*/ 1296 w 1728"/>
              <a:gd name="T13" fmla="*/ 216 h 264"/>
              <a:gd name="T14" fmla="*/ 1680 w 1728"/>
              <a:gd name="T15" fmla="*/ 24 h 264"/>
              <a:gd name="T16" fmla="*/ 1584 w 1728"/>
              <a:gd name="T17" fmla="*/ 72 h 264"/>
              <a:gd name="T18" fmla="*/ 1632 w 1728"/>
              <a:gd name="T19" fmla="*/ 72 h 26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728"/>
              <a:gd name="T31" fmla="*/ 0 h 264"/>
              <a:gd name="T32" fmla="*/ 1728 w 1728"/>
              <a:gd name="T33" fmla="*/ 264 h 264"/>
              <a:gd name="connsiteX0" fmla="*/ 0 w 9781"/>
              <a:gd name="connsiteY0" fmla="*/ 9294 h 9294"/>
              <a:gd name="connsiteX1" fmla="*/ 833 w 9781"/>
              <a:gd name="connsiteY1" fmla="*/ 3839 h 9294"/>
              <a:gd name="connsiteX2" fmla="*/ 2222 w 9781"/>
              <a:gd name="connsiteY2" fmla="*/ 203 h 9294"/>
              <a:gd name="connsiteX3" fmla="*/ 3611 w 9781"/>
              <a:gd name="connsiteY3" fmla="*/ 2021 h 9294"/>
              <a:gd name="connsiteX4" fmla="*/ 5278 w 9781"/>
              <a:gd name="connsiteY4" fmla="*/ 7476 h 9294"/>
              <a:gd name="connsiteX5" fmla="*/ 6404 w 9781"/>
              <a:gd name="connsiteY5" fmla="*/ 8773 h 9294"/>
              <a:gd name="connsiteX6" fmla="*/ 7500 w 9781"/>
              <a:gd name="connsiteY6" fmla="*/ 7476 h 9294"/>
              <a:gd name="connsiteX7" fmla="*/ 9722 w 9781"/>
              <a:gd name="connsiteY7" fmla="*/ 203 h 9294"/>
              <a:gd name="connsiteX8" fmla="*/ 9167 w 9781"/>
              <a:gd name="connsiteY8" fmla="*/ 2021 h 9294"/>
              <a:gd name="connsiteX9" fmla="*/ 9444 w 9781"/>
              <a:gd name="connsiteY9" fmla="*/ 2021 h 9294"/>
              <a:gd name="connsiteX0" fmla="*/ 0 w 10000"/>
              <a:gd name="connsiteY0" fmla="*/ 10000 h 10000"/>
              <a:gd name="connsiteX1" fmla="*/ 852 w 10000"/>
              <a:gd name="connsiteY1" fmla="*/ 4131 h 10000"/>
              <a:gd name="connsiteX2" fmla="*/ 2272 w 10000"/>
              <a:gd name="connsiteY2" fmla="*/ 218 h 10000"/>
              <a:gd name="connsiteX3" fmla="*/ 3692 w 10000"/>
              <a:gd name="connsiteY3" fmla="*/ 2175 h 10000"/>
              <a:gd name="connsiteX4" fmla="*/ 5301 w 10000"/>
              <a:gd name="connsiteY4" fmla="*/ 7484 h 10000"/>
              <a:gd name="connsiteX5" fmla="*/ 6547 w 10000"/>
              <a:gd name="connsiteY5" fmla="*/ 9439 h 10000"/>
              <a:gd name="connsiteX6" fmla="*/ 7668 w 10000"/>
              <a:gd name="connsiteY6" fmla="*/ 8044 h 10000"/>
              <a:gd name="connsiteX7" fmla="*/ 9940 w 10000"/>
              <a:gd name="connsiteY7" fmla="*/ 218 h 10000"/>
              <a:gd name="connsiteX8" fmla="*/ 9372 w 10000"/>
              <a:gd name="connsiteY8" fmla="*/ 2175 h 10000"/>
              <a:gd name="connsiteX9" fmla="*/ 9655 w 10000"/>
              <a:gd name="connsiteY9" fmla="*/ 2175 h 10000"/>
              <a:gd name="connsiteX0" fmla="*/ 0 w 10000"/>
              <a:gd name="connsiteY0" fmla="*/ 10000 h 10000"/>
              <a:gd name="connsiteX1" fmla="*/ 852 w 10000"/>
              <a:gd name="connsiteY1" fmla="*/ 4131 h 10000"/>
              <a:gd name="connsiteX2" fmla="*/ 2272 w 10000"/>
              <a:gd name="connsiteY2" fmla="*/ 218 h 10000"/>
              <a:gd name="connsiteX3" fmla="*/ 3692 w 10000"/>
              <a:gd name="connsiteY3" fmla="*/ 2175 h 10000"/>
              <a:gd name="connsiteX4" fmla="*/ 5301 w 10000"/>
              <a:gd name="connsiteY4" fmla="*/ 7484 h 10000"/>
              <a:gd name="connsiteX5" fmla="*/ 6531 w 10000"/>
              <a:gd name="connsiteY5" fmla="*/ 9215 h 10000"/>
              <a:gd name="connsiteX6" fmla="*/ 7668 w 10000"/>
              <a:gd name="connsiteY6" fmla="*/ 8044 h 10000"/>
              <a:gd name="connsiteX7" fmla="*/ 9940 w 10000"/>
              <a:gd name="connsiteY7" fmla="*/ 218 h 10000"/>
              <a:gd name="connsiteX8" fmla="*/ 9372 w 10000"/>
              <a:gd name="connsiteY8" fmla="*/ 2175 h 10000"/>
              <a:gd name="connsiteX9" fmla="*/ 9655 w 10000"/>
              <a:gd name="connsiteY9" fmla="*/ 2175 h 10000"/>
              <a:gd name="connsiteX0" fmla="*/ 0 w 10000"/>
              <a:gd name="connsiteY0" fmla="*/ 9976 h 9976"/>
              <a:gd name="connsiteX1" fmla="*/ 852 w 10000"/>
              <a:gd name="connsiteY1" fmla="*/ 4107 h 9976"/>
              <a:gd name="connsiteX2" fmla="*/ 2272 w 10000"/>
              <a:gd name="connsiteY2" fmla="*/ 194 h 9976"/>
              <a:gd name="connsiteX3" fmla="*/ 3692 w 10000"/>
              <a:gd name="connsiteY3" fmla="*/ 2151 h 9976"/>
              <a:gd name="connsiteX4" fmla="*/ 5301 w 10000"/>
              <a:gd name="connsiteY4" fmla="*/ 7460 h 9976"/>
              <a:gd name="connsiteX5" fmla="*/ 6531 w 10000"/>
              <a:gd name="connsiteY5" fmla="*/ 9191 h 9976"/>
              <a:gd name="connsiteX6" fmla="*/ 7668 w 10000"/>
              <a:gd name="connsiteY6" fmla="*/ 7572 h 9976"/>
              <a:gd name="connsiteX7" fmla="*/ 9940 w 10000"/>
              <a:gd name="connsiteY7" fmla="*/ 194 h 9976"/>
              <a:gd name="connsiteX8" fmla="*/ 9372 w 10000"/>
              <a:gd name="connsiteY8" fmla="*/ 2151 h 9976"/>
              <a:gd name="connsiteX9" fmla="*/ 9655 w 10000"/>
              <a:gd name="connsiteY9" fmla="*/ 2151 h 9976"/>
              <a:gd name="connsiteX0" fmla="*/ 0 w 10000"/>
              <a:gd name="connsiteY0" fmla="*/ 10000 h 10000"/>
              <a:gd name="connsiteX1" fmla="*/ 852 w 10000"/>
              <a:gd name="connsiteY1" fmla="*/ 4117 h 10000"/>
              <a:gd name="connsiteX2" fmla="*/ 2272 w 10000"/>
              <a:gd name="connsiteY2" fmla="*/ 194 h 10000"/>
              <a:gd name="connsiteX3" fmla="*/ 3692 w 10000"/>
              <a:gd name="connsiteY3" fmla="*/ 2156 h 10000"/>
              <a:gd name="connsiteX4" fmla="*/ 5301 w 10000"/>
              <a:gd name="connsiteY4" fmla="*/ 7478 h 10000"/>
              <a:gd name="connsiteX5" fmla="*/ 6499 w 10000"/>
              <a:gd name="connsiteY5" fmla="*/ 8764 h 10000"/>
              <a:gd name="connsiteX6" fmla="*/ 7668 w 10000"/>
              <a:gd name="connsiteY6" fmla="*/ 7590 h 10000"/>
              <a:gd name="connsiteX7" fmla="*/ 9940 w 10000"/>
              <a:gd name="connsiteY7" fmla="*/ 194 h 10000"/>
              <a:gd name="connsiteX8" fmla="*/ 9372 w 10000"/>
              <a:gd name="connsiteY8" fmla="*/ 2156 h 10000"/>
              <a:gd name="connsiteX9" fmla="*/ 9655 w 10000"/>
              <a:gd name="connsiteY9" fmla="*/ 2156 h 10000"/>
              <a:gd name="connsiteX0" fmla="*/ 0 w 10000"/>
              <a:gd name="connsiteY0" fmla="*/ 10000 h 10000"/>
              <a:gd name="connsiteX1" fmla="*/ 852 w 10000"/>
              <a:gd name="connsiteY1" fmla="*/ 4117 h 10000"/>
              <a:gd name="connsiteX2" fmla="*/ 2272 w 10000"/>
              <a:gd name="connsiteY2" fmla="*/ 194 h 10000"/>
              <a:gd name="connsiteX3" fmla="*/ 3692 w 10000"/>
              <a:gd name="connsiteY3" fmla="*/ 2156 h 10000"/>
              <a:gd name="connsiteX4" fmla="*/ 5301 w 10000"/>
              <a:gd name="connsiteY4" fmla="*/ 7478 h 10000"/>
              <a:gd name="connsiteX5" fmla="*/ 6499 w 10000"/>
              <a:gd name="connsiteY5" fmla="*/ 8764 h 10000"/>
              <a:gd name="connsiteX6" fmla="*/ 7668 w 10000"/>
              <a:gd name="connsiteY6" fmla="*/ 7590 h 10000"/>
              <a:gd name="connsiteX7" fmla="*/ 9940 w 10000"/>
              <a:gd name="connsiteY7" fmla="*/ 194 h 10000"/>
              <a:gd name="connsiteX8" fmla="*/ 9372 w 10000"/>
              <a:gd name="connsiteY8" fmla="*/ 2156 h 10000"/>
              <a:gd name="connsiteX9" fmla="*/ 9655 w 10000"/>
              <a:gd name="connsiteY9" fmla="*/ 2156 h 10000"/>
              <a:gd name="connsiteX0" fmla="*/ 0 w 10000"/>
              <a:gd name="connsiteY0" fmla="*/ 10000 h 10000"/>
              <a:gd name="connsiteX1" fmla="*/ 852 w 10000"/>
              <a:gd name="connsiteY1" fmla="*/ 4117 h 10000"/>
              <a:gd name="connsiteX2" fmla="*/ 2272 w 10000"/>
              <a:gd name="connsiteY2" fmla="*/ 194 h 10000"/>
              <a:gd name="connsiteX3" fmla="*/ 3692 w 10000"/>
              <a:gd name="connsiteY3" fmla="*/ 2156 h 10000"/>
              <a:gd name="connsiteX4" fmla="*/ 5301 w 10000"/>
              <a:gd name="connsiteY4" fmla="*/ 7478 h 10000"/>
              <a:gd name="connsiteX5" fmla="*/ 6499 w 10000"/>
              <a:gd name="connsiteY5" fmla="*/ 8764 h 10000"/>
              <a:gd name="connsiteX6" fmla="*/ 7668 w 10000"/>
              <a:gd name="connsiteY6" fmla="*/ 7590 h 10000"/>
              <a:gd name="connsiteX7" fmla="*/ 9940 w 10000"/>
              <a:gd name="connsiteY7" fmla="*/ 194 h 10000"/>
              <a:gd name="connsiteX8" fmla="*/ 9372 w 10000"/>
              <a:gd name="connsiteY8" fmla="*/ 2156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cubicBezTo>
                  <a:pt x="236" y="7875"/>
                  <a:pt x="473" y="5752"/>
                  <a:pt x="852" y="4117"/>
                </a:cubicBezTo>
                <a:cubicBezTo>
                  <a:pt x="1231" y="2483"/>
                  <a:pt x="1798" y="521"/>
                  <a:pt x="2272" y="194"/>
                </a:cubicBezTo>
                <a:cubicBezTo>
                  <a:pt x="2745" y="-132"/>
                  <a:pt x="3187" y="942"/>
                  <a:pt x="3692" y="2156"/>
                </a:cubicBezTo>
                <a:cubicBezTo>
                  <a:pt x="4197" y="3370"/>
                  <a:pt x="4833" y="6377"/>
                  <a:pt x="5301" y="7478"/>
                </a:cubicBezTo>
                <a:cubicBezTo>
                  <a:pt x="5769" y="8579"/>
                  <a:pt x="6105" y="8745"/>
                  <a:pt x="6499" y="8764"/>
                </a:cubicBezTo>
                <a:cubicBezTo>
                  <a:pt x="6893" y="8783"/>
                  <a:pt x="7095" y="9018"/>
                  <a:pt x="7668" y="7590"/>
                </a:cubicBezTo>
                <a:cubicBezTo>
                  <a:pt x="8241" y="6162"/>
                  <a:pt x="9656" y="1101"/>
                  <a:pt x="9940" y="194"/>
                </a:cubicBezTo>
                <a:cubicBezTo>
                  <a:pt x="10224" y="-712"/>
                  <a:pt x="9419" y="1829"/>
                  <a:pt x="9372" y="2156"/>
                </a:cubicBezTo>
              </a:path>
            </a:pathLst>
          </a:custGeom>
          <a:noFill/>
          <a:ln w="139700" cap="rnd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Line 4"/>
          <p:cNvSpPr>
            <a:spLocks noChangeShapeType="1"/>
          </p:cNvSpPr>
          <p:nvPr/>
        </p:nvSpPr>
        <p:spPr bwMode="auto">
          <a:xfrm flipH="1">
            <a:off x="5220071" y="1089025"/>
            <a:ext cx="1693128" cy="4679950"/>
          </a:xfrm>
          <a:prstGeom prst="line">
            <a:avLst/>
          </a:prstGeom>
          <a:noFill/>
          <a:ln w="139700" cap="rnd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Line 5"/>
          <p:cNvSpPr>
            <a:spLocks noChangeShapeType="1"/>
          </p:cNvSpPr>
          <p:nvPr/>
        </p:nvSpPr>
        <p:spPr bwMode="auto">
          <a:xfrm>
            <a:off x="5364832" y="3573016"/>
            <a:ext cx="1295400" cy="0"/>
          </a:xfrm>
          <a:prstGeom prst="line">
            <a:avLst/>
          </a:prstGeom>
          <a:noFill/>
          <a:ln w="139700" cap="rnd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870261">
            <a:off x="4305935" y="-38190"/>
            <a:ext cx="1931228" cy="1448420"/>
          </a:xfrm>
          <a:prstGeom prst="rect">
            <a:avLst/>
          </a:prstGeom>
          <a:noFill/>
          <a:ln>
            <a:noFill/>
          </a:ln>
          <a:effectLst>
            <a:outerShdw blurRad="114300" dist="114300" dir="17880000" sx="95000" sy="95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1560" y="686020"/>
            <a:ext cx="30397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Напишем цифру 7</a:t>
            </a:r>
            <a:endParaRPr lang="ru-RU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02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7.40741E-7 L 0.0257 -0.02778 L 0.05278 -0.03958 C 0.06163 -0.04305 0.06893 -0.03796 0.08229 -0.0368 C 0.09063 -0.03449 0.0974 -0.02963 0.10469 -0.02569 C 0.11198 -0.02176 0.11979 -0.0162 0.12674 -0.01319 L 0.14636 -0.00694 L 0.16302 -0.00555 L 0.17969 -0.00764 L 0.1941 -0.01389 L 0.22361 -0.02986 L 0.25313 -0.04838 " pathEditMode="relative" rAng="0" ptsTypes="FAffaFAAAAA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56" y="-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312 -0.04838 L 0.06423 0.637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44" y="3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552 0.31319 L 0.23177 0.3101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3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PTSEARCH.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40" y="58614"/>
            <a:ext cx="9137748" cy="685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artoon fisherman with rod and fish из Klara Viskova. . Роялти-фри вектор #33481874 на Fotolia.r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"/>
          <a:stretch/>
        </p:blipFill>
        <p:spPr bwMode="auto">
          <a:xfrm>
            <a:off x="3684233" y="3059035"/>
            <a:ext cx="2655716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День рыбака. . Ко дню рыбака открытк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665" y="1916832"/>
            <a:ext cx="1656184" cy="2547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3645024"/>
            <a:ext cx="28083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latin typeface="inherit"/>
              </a:rPr>
              <a:t>Сидят рыбаки,</a:t>
            </a:r>
            <a:endParaRPr lang="ru-RU" sz="2000" b="1" dirty="0">
              <a:ln>
                <a:solidFill>
                  <a:srgbClr val="C00000"/>
                </a:solidFill>
              </a:ln>
              <a:solidFill>
                <a:srgbClr val="FFC000"/>
              </a:solidFill>
              <a:latin typeface="Helvetica Neue"/>
            </a:endParaRPr>
          </a:p>
          <a:p>
            <a:pPr fontAlgn="base"/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latin typeface="inherit"/>
              </a:rPr>
              <a:t>Стерегут поплавки.</a:t>
            </a:r>
            <a:endParaRPr lang="ru-RU" sz="2000" b="1" dirty="0">
              <a:ln>
                <a:solidFill>
                  <a:srgbClr val="C00000"/>
                </a:solidFill>
              </a:ln>
              <a:solidFill>
                <a:srgbClr val="FFC000"/>
              </a:solidFill>
              <a:latin typeface="Helvetica Neue"/>
            </a:endParaRPr>
          </a:p>
          <a:p>
            <a:pPr fontAlgn="base"/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latin typeface="inherit"/>
              </a:rPr>
              <a:t>Рыбак Корней</a:t>
            </a:r>
            <a:endParaRPr lang="ru-RU" sz="2000" b="1" dirty="0">
              <a:ln>
                <a:solidFill>
                  <a:srgbClr val="C00000"/>
                </a:solidFill>
              </a:ln>
              <a:solidFill>
                <a:srgbClr val="FFC000"/>
              </a:solidFill>
              <a:latin typeface="Helvetica Neue"/>
            </a:endParaRPr>
          </a:p>
          <a:p>
            <a:pPr fontAlgn="base"/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latin typeface="inherit"/>
              </a:rPr>
              <a:t>Поймал трех окуней,</a:t>
            </a:r>
            <a:endParaRPr lang="ru-RU" sz="2000" b="1" dirty="0">
              <a:ln>
                <a:solidFill>
                  <a:srgbClr val="C00000"/>
                </a:solidFill>
              </a:ln>
              <a:solidFill>
                <a:srgbClr val="FFC000"/>
              </a:solidFill>
              <a:latin typeface="Helvetica Neue"/>
            </a:endParaRPr>
          </a:p>
          <a:p>
            <a:pPr fontAlgn="base"/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latin typeface="inherit"/>
              </a:rPr>
              <a:t>Рыбак </a:t>
            </a:r>
            <a:r>
              <a:rPr lang="ru-RU" sz="2000" b="1" dirty="0" err="1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latin typeface="inherit"/>
              </a:rPr>
              <a:t>Евсей</a:t>
            </a:r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latin typeface="inherit"/>
              </a:rPr>
              <a:t> –</a:t>
            </a:r>
            <a:endParaRPr lang="ru-RU" sz="2000" b="1" dirty="0">
              <a:ln>
                <a:solidFill>
                  <a:srgbClr val="C00000"/>
                </a:solidFill>
              </a:ln>
              <a:solidFill>
                <a:srgbClr val="FFC000"/>
              </a:solidFill>
              <a:latin typeface="Helvetica Neue"/>
            </a:endParaRPr>
          </a:p>
          <a:p>
            <a:pPr fontAlgn="base"/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latin typeface="inherit"/>
              </a:rPr>
              <a:t>Четырёх карасей.</a:t>
            </a:r>
            <a:endParaRPr lang="ru-RU" sz="2000" b="1" dirty="0">
              <a:ln>
                <a:solidFill>
                  <a:srgbClr val="C00000"/>
                </a:solidFill>
              </a:ln>
              <a:solidFill>
                <a:srgbClr val="FFC000"/>
              </a:solidFill>
              <a:latin typeface="Helvetica Neue"/>
            </a:endParaRPr>
          </a:p>
          <a:p>
            <a:pPr fontAlgn="base"/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latin typeface="inherit"/>
              </a:rPr>
              <a:t>Сколько рыб рыбаки</a:t>
            </a:r>
            <a:endParaRPr lang="ru-RU" sz="2000" b="1" dirty="0">
              <a:ln>
                <a:solidFill>
                  <a:srgbClr val="C00000"/>
                </a:solidFill>
              </a:ln>
              <a:solidFill>
                <a:srgbClr val="FFC000"/>
              </a:solidFill>
              <a:latin typeface="Helvetica Neue"/>
            </a:endParaRPr>
          </a:p>
          <a:p>
            <a:pPr fontAlgn="base"/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latin typeface="inherit"/>
              </a:rPr>
              <a:t>Натаскали из реки?</a:t>
            </a:r>
            <a:endParaRPr lang="ru-RU" sz="2000" b="1" i="0" dirty="0">
              <a:ln>
                <a:solidFill>
                  <a:srgbClr val="C00000"/>
                </a:solidFill>
              </a:ln>
              <a:solidFill>
                <a:srgbClr val="FFC000"/>
              </a:solidFill>
              <a:effectLst/>
              <a:latin typeface="Helvetica Neue"/>
            </a:endParaRPr>
          </a:p>
        </p:txBody>
      </p:sp>
      <p:pic>
        <p:nvPicPr>
          <p:cNvPr id="1036" name="Picture 12" descr="Морской клипарт. - Элементы для дизайна - Клипарты PNG - Клипарты у Анны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946487">
            <a:off x="7280856" y="2958255"/>
            <a:ext cx="1031583" cy="861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Морской клипарт. - Элементы для дизайна - Клипарты PNG - Клипарты у Анны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45422">
            <a:off x="7754974" y="3844734"/>
            <a:ext cx="1006674" cy="84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Морской клипарт. - Элементы для дизайна - Клипарты PNG - Клипарты у Анны.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6131">
            <a:off x="7054735" y="3431000"/>
            <a:ext cx="1118750" cy="93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Картинка к слову &quot;Золотая рыбка, Рыбка&quot; - Сеть словесных ассоциаций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45765">
            <a:off x="3465462" y="4101314"/>
            <a:ext cx="1656184" cy="1170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658" y="4602493"/>
            <a:ext cx="1163761" cy="947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263" y="4984981"/>
            <a:ext cx="1387828" cy="1129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73" y="4686546"/>
            <a:ext cx="1384300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20263" y="2080771"/>
            <a:ext cx="307968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3 + 4 = 7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8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mazon и ebay украина - Кредит для Ва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2" y="35755"/>
            <a:ext cx="9147578" cy="6857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21345"/>
            <a:ext cx="2538046" cy="318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8160" y="1412776"/>
            <a:ext cx="4627563" cy="318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 descr="Смайлик картинка gif анимация фото рисунок аватар 221 - Племя смайликов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89934"/>
            <a:ext cx="808251" cy="725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Смайлик картинка gif анимация фото рисунок аватар 221 - Племя смайликов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559" y="4578964"/>
            <a:ext cx="808251" cy="725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390" y="4578594"/>
            <a:ext cx="811213" cy="72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201" y="4089934"/>
            <a:ext cx="811213" cy="72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029" y="4549210"/>
            <a:ext cx="811213" cy="72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177" y="4085171"/>
            <a:ext cx="811213" cy="72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954" y="3573016"/>
            <a:ext cx="521356" cy="466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png рамки для фотографий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847" y="476672"/>
            <a:ext cx="2948287" cy="3468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355976" y="4437112"/>
            <a:ext cx="44437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На полянке у дубков крот нашел 6 грибков.</a:t>
            </a:r>
          </a:p>
          <a:p>
            <a:r>
              <a:rPr lang="ru-RU" dirty="0" smtClean="0"/>
              <a:t>А подальше, у осин  он нашел еще один.</a:t>
            </a:r>
          </a:p>
          <a:p>
            <a:r>
              <a:rPr lang="ru-RU" dirty="0" smtClean="0"/>
              <a:t>Кто ответить всем готов,</a:t>
            </a:r>
          </a:p>
          <a:p>
            <a:r>
              <a:rPr lang="ru-RU" dirty="0" smtClean="0"/>
              <a:t> </a:t>
            </a:r>
            <a:r>
              <a:rPr lang="ru-RU" dirty="0"/>
              <a:t>С</a:t>
            </a:r>
            <a:r>
              <a:rPr lang="ru-RU" dirty="0" smtClean="0"/>
              <a:t>колько крот нашел грибов?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383745" y="5534561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</a:rPr>
              <a:t>6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87784" y="5445224"/>
            <a:ext cx="6960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</a:rPr>
              <a:t>+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83808" y="5533816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</a:rPr>
              <a:t>1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87847" y="5445224"/>
            <a:ext cx="6960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</a:rPr>
              <a:t>=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55993" y="5534561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</a:rPr>
              <a:t>7</a:t>
            </a:r>
            <a:endParaRPr lang="ru-RU" sz="8000" dirty="0">
              <a:solidFill>
                <a:srgbClr val="FF0000"/>
              </a:solidFill>
            </a:endParaRPr>
          </a:p>
        </p:txBody>
      </p:sp>
      <p:pic>
        <p:nvPicPr>
          <p:cNvPr id="1030" name="Picture 6" descr="Крот и зеленая звезда - Доскочилова Хана - чтение книги бесплатно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56" r="-1"/>
          <a:stretch/>
        </p:blipFill>
        <p:spPr bwMode="auto">
          <a:xfrm>
            <a:off x="5538987" y="2500865"/>
            <a:ext cx="2077694" cy="1951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147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3" y="-99392"/>
            <a:ext cx="9121014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Яблоня со спелыми яблоками, рисунок (иллюстрация) - - PressFo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3" y="2603861"/>
            <a:ext cx="4248471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Иконка apple, яблоко, размер 512x512 id7462 iconbird.co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285" y="5190058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144" y="6054554"/>
            <a:ext cx="792163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122" y="5136500"/>
            <a:ext cx="792163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5982146"/>
            <a:ext cx="792163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540" y="5569254"/>
            <a:ext cx="792163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 descr="ket8108 Отзывы покупателей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89" y="5995610"/>
            <a:ext cx="911619" cy="911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301208"/>
            <a:ext cx="864096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59964" y="260648"/>
            <a:ext cx="431778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Яблоки в саду поспели.</a:t>
            </a:r>
          </a:p>
          <a:p>
            <a:r>
              <a:rPr lang="ru-RU" sz="2800" dirty="0" smtClean="0"/>
              <a:t>Мы отведать их успели.</a:t>
            </a:r>
          </a:p>
          <a:p>
            <a:r>
              <a:rPr lang="ru-RU" sz="2800" dirty="0" smtClean="0"/>
              <a:t>5 румяных, наливных.</a:t>
            </a:r>
          </a:p>
          <a:p>
            <a:r>
              <a:rPr lang="ru-RU" sz="2800" dirty="0" smtClean="0"/>
              <a:t>2 с кислинкой. Сколько их?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4885329" y="3068960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</a:rPr>
              <a:t>5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06067" y="3068959"/>
            <a:ext cx="6960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43687" y="3130514"/>
            <a:ext cx="6527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</a:rPr>
              <a:t>2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98412" y="3044022"/>
            <a:ext cx="6960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</a:rPr>
              <a:t>=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05297" y="3127800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</a:rPr>
              <a:t>7</a:t>
            </a:r>
            <a:endParaRPr lang="ru-RU" sz="8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73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13"/>
          <a:stretch/>
        </p:blipFill>
        <p:spPr bwMode="auto">
          <a:xfrm>
            <a:off x="-148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1324582" y="980728"/>
            <a:ext cx="2577967" cy="1188133"/>
            <a:chOff x="1706001" y="1412775"/>
            <a:chExt cx="2577967" cy="1188133"/>
          </a:xfrm>
        </p:grpSpPr>
        <p:grpSp>
          <p:nvGrpSpPr>
            <p:cNvPr id="4" name="Группа 3"/>
            <p:cNvGrpSpPr>
              <a:grpSpLocks noChangeAspect="1"/>
            </p:cNvGrpSpPr>
            <p:nvPr/>
          </p:nvGrpSpPr>
          <p:grpSpPr>
            <a:xfrm>
              <a:off x="1706001" y="1412775"/>
              <a:ext cx="1188132" cy="1188132"/>
              <a:chOff x="1403648" y="1268760"/>
              <a:chExt cx="792088" cy="792088"/>
            </a:xfrm>
          </p:grpSpPr>
          <p:sp>
            <p:nvSpPr>
              <p:cNvPr id="9" name="Скругленный прямоугольник 8"/>
              <p:cNvSpPr/>
              <p:nvPr/>
            </p:nvSpPr>
            <p:spPr>
              <a:xfrm>
                <a:off x="1403648" y="1268760"/>
                <a:ext cx="792088" cy="792088"/>
              </a:xfrm>
              <a:prstGeom prst="roundRect">
                <a:avLst/>
              </a:prstGeom>
              <a:gradFill rotWithShape="1">
                <a:gsLst>
                  <a:gs pos="0">
                    <a:sysClr val="windowText" lastClr="000000">
                      <a:tint val="50000"/>
                      <a:satMod val="300000"/>
                    </a:sysClr>
                  </a:gs>
                  <a:gs pos="35000">
                    <a:sysClr val="windowText" lastClr="000000">
                      <a:tint val="37000"/>
                      <a:satMod val="300000"/>
                    </a:sysClr>
                  </a:gs>
                  <a:gs pos="100000">
                    <a:sysClr val="windowText" lastClr="000000">
                      <a:tint val="15000"/>
                      <a:satMod val="350000"/>
                    </a:sysClr>
                  </a:gs>
                </a:gsLst>
                <a:lin ang="16200000" scaled="1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" name="Овал 9"/>
              <p:cNvSpPr/>
              <p:nvPr/>
            </p:nvSpPr>
            <p:spPr>
              <a:xfrm>
                <a:off x="1489945" y="1355057"/>
                <a:ext cx="144016" cy="144016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shade val="51000"/>
                      <a:satMod val="130000"/>
                    </a:sysClr>
                  </a:gs>
                  <a:gs pos="80000">
                    <a:sysClr val="windowText" lastClr="000000">
                      <a:shade val="93000"/>
                      <a:satMod val="130000"/>
                    </a:sysClr>
                  </a:gs>
                  <a:gs pos="100000">
                    <a:sysClr val="windowText" lastClr="000000">
                      <a:shade val="94000"/>
                      <a:satMod val="135000"/>
                    </a:sys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" name="Овал 10"/>
              <p:cNvSpPr/>
              <p:nvPr/>
            </p:nvSpPr>
            <p:spPr>
              <a:xfrm>
                <a:off x="1960660" y="1355057"/>
                <a:ext cx="144016" cy="144016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shade val="51000"/>
                      <a:satMod val="130000"/>
                    </a:sysClr>
                  </a:gs>
                  <a:gs pos="80000">
                    <a:sysClr val="windowText" lastClr="000000">
                      <a:shade val="93000"/>
                      <a:satMod val="130000"/>
                    </a:sysClr>
                  </a:gs>
                  <a:gs pos="100000">
                    <a:sysClr val="windowText" lastClr="000000">
                      <a:shade val="94000"/>
                      <a:satMod val="135000"/>
                    </a:sys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Овал 11"/>
              <p:cNvSpPr/>
              <p:nvPr/>
            </p:nvSpPr>
            <p:spPr>
              <a:xfrm>
                <a:off x="1489945" y="1821009"/>
                <a:ext cx="144016" cy="144016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shade val="51000"/>
                      <a:satMod val="130000"/>
                    </a:sysClr>
                  </a:gs>
                  <a:gs pos="80000">
                    <a:sysClr val="windowText" lastClr="000000">
                      <a:shade val="93000"/>
                      <a:satMod val="130000"/>
                    </a:sysClr>
                  </a:gs>
                  <a:gs pos="100000">
                    <a:sysClr val="windowText" lastClr="000000">
                      <a:shade val="94000"/>
                      <a:satMod val="135000"/>
                    </a:sys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Овал 12"/>
              <p:cNvSpPr/>
              <p:nvPr/>
            </p:nvSpPr>
            <p:spPr>
              <a:xfrm>
                <a:off x="1960660" y="1821009"/>
                <a:ext cx="144016" cy="144016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shade val="51000"/>
                      <a:satMod val="130000"/>
                    </a:sysClr>
                  </a:gs>
                  <a:gs pos="80000">
                    <a:sysClr val="windowText" lastClr="000000">
                      <a:shade val="93000"/>
                      <a:satMod val="130000"/>
                    </a:sysClr>
                  </a:gs>
                  <a:gs pos="100000">
                    <a:sysClr val="windowText" lastClr="000000">
                      <a:shade val="94000"/>
                      <a:satMod val="135000"/>
                    </a:sys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Овал 13"/>
              <p:cNvSpPr/>
              <p:nvPr/>
            </p:nvSpPr>
            <p:spPr>
              <a:xfrm>
                <a:off x="1727684" y="1590133"/>
                <a:ext cx="144016" cy="144016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shade val="51000"/>
                      <a:satMod val="130000"/>
                    </a:sysClr>
                  </a:gs>
                  <a:gs pos="80000">
                    <a:sysClr val="windowText" lastClr="000000">
                      <a:shade val="93000"/>
                      <a:satMod val="130000"/>
                    </a:sysClr>
                  </a:gs>
                  <a:gs pos="100000">
                    <a:sysClr val="windowText" lastClr="000000">
                      <a:shade val="94000"/>
                      <a:satMod val="135000"/>
                    </a:sys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" name="Группа 4"/>
            <p:cNvGrpSpPr>
              <a:grpSpLocks noChangeAspect="1"/>
            </p:cNvGrpSpPr>
            <p:nvPr/>
          </p:nvGrpSpPr>
          <p:grpSpPr>
            <a:xfrm>
              <a:off x="3095836" y="1412776"/>
              <a:ext cx="1188132" cy="1188132"/>
              <a:chOff x="1403648" y="1268760"/>
              <a:chExt cx="792088" cy="792088"/>
            </a:xfrm>
          </p:grpSpPr>
          <p:sp>
            <p:nvSpPr>
              <p:cNvPr id="6" name="Скругленный прямоугольник 5"/>
              <p:cNvSpPr/>
              <p:nvPr/>
            </p:nvSpPr>
            <p:spPr>
              <a:xfrm>
                <a:off x="1403648" y="1268760"/>
                <a:ext cx="792088" cy="792088"/>
              </a:xfrm>
              <a:prstGeom prst="roundRect">
                <a:avLst/>
              </a:prstGeom>
              <a:gradFill rotWithShape="1">
                <a:gsLst>
                  <a:gs pos="0">
                    <a:sysClr val="windowText" lastClr="000000">
                      <a:tint val="50000"/>
                      <a:satMod val="300000"/>
                    </a:sysClr>
                  </a:gs>
                  <a:gs pos="35000">
                    <a:sysClr val="windowText" lastClr="000000">
                      <a:tint val="37000"/>
                      <a:satMod val="300000"/>
                    </a:sysClr>
                  </a:gs>
                  <a:gs pos="100000">
                    <a:sysClr val="windowText" lastClr="000000">
                      <a:tint val="15000"/>
                      <a:satMod val="350000"/>
                    </a:sysClr>
                  </a:gs>
                </a:gsLst>
                <a:lin ang="16200000" scaled="1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" name="Овал 6"/>
              <p:cNvSpPr/>
              <p:nvPr/>
            </p:nvSpPr>
            <p:spPr>
              <a:xfrm>
                <a:off x="1960660" y="1355057"/>
                <a:ext cx="144016" cy="144016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shade val="51000"/>
                      <a:satMod val="130000"/>
                    </a:sysClr>
                  </a:gs>
                  <a:gs pos="80000">
                    <a:sysClr val="windowText" lastClr="000000">
                      <a:shade val="93000"/>
                      <a:satMod val="130000"/>
                    </a:sysClr>
                  </a:gs>
                  <a:gs pos="100000">
                    <a:sysClr val="windowText" lastClr="000000">
                      <a:shade val="94000"/>
                      <a:satMod val="135000"/>
                    </a:sys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" name="Овал 7"/>
              <p:cNvSpPr/>
              <p:nvPr/>
            </p:nvSpPr>
            <p:spPr>
              <a:xfrm>
                <a:off x="1489945" y="1821009"/>
                <a:ext cx="144016" cy="144016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shade val="51000"/>
                      <a:satMod val="130000"/>
                    </a:sysClr>
                  </a:gs>
                  <a:gs pos="80000">
                    <a:sysClr val="windowText" lastClr="000000">
                      <a:shade val="93000"/>
                      <a:satMod val="130000"/>
                    </a:sysClr>
                  </a:gs>
                  <a:gs pos="100000">
                    <a:sysClr val="windowText" lastClr="000000">
                      <a:shade val="94000"/>
                      <a:satMod val="135000"/>
                    </a:sys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5" name="Группа 14"/>
          <p:cNvGrpSpPr/>
          <p:nvPr/>
        </p:nvGrpSpPr>
        <p:grpSpPr>
          <a:xfrm>
            <a:off x="5227131" y="980728"/>
            <a:ext cx="2592288" cy="1190795"/>
            <a:chOff x="5292080" y="1412776"/>
            <a:chExt cx="2592288" cy="1190795"/>
          </a:xfrm>
        </p:grpSpPr>
        <p:grpSp>
          <p:nvGrpSpPr>
            <p:cNvPr id="16" name="Группа 15"/>
            <p:cNvGrpSpPr>
              <a:grpSpLocks noChangeAspect="1"/>
            </p:cNvGrpSpPr>
            <p:nvPr/>
          </p:nvGrpSpPr>
          <p:grpSpPr>
            <a:xfrm>
              <a:off x="5292080" y="1415439"/>
              <a:ext cx="1188132" cy="1188132"/>
              <a:chOff x="1403648" y="1268760"/>
              <a:chExt cx="792088" cy="792088"/>
            </a:xfrm>
          </p:grpSpPr>
          <p:sp>
            <p:nvSpPr>
              <p:cNvPr id="22" name="Скругленный прямоугольник 21"/>
              <p:cNvSpPr/>
              <p:nvPr/>
            </p:nvSpPr>
            <p:spPr>
              <a:xfrm>
                <a:off x="1403648" y="1268760"/>
                <a:ext cx="792088" cy="792088"/>
              </a:xfrm>
              <a:prstGeom prst="roundRect">
                <a:avLst/>
              </a:prstGeom>
              <a:gradFill rotWithShape="1">
                <a:gsLst>
                  <a:gs pos="0">
                    <a:sysClr val="windowText" lastClr="000000">
                      <a:tint val="50000"/>
                      <a:satMod val="300000"/>
                    </a:sysClr>
                  </a:gs>
                  <a:gs pos="35000">
                    <a:sysClr val="windowText" lastClr="000000">
                      <a:tint val="37000"/>
                      <a:satMod val="300000"/>
                    </a:sysClr>
                  </a:gs>
                  <a:gs pos="100000">
                    <a:sysClr val="windowText" lastClr="000000">
                      <a:tint val="15000"/>
                      <a:satMod val="350000"/>
                    </a:sysClr>
                  </a:gs>
                </a:gsLst>
                <a:lin ang="16200000" scaled="1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Овал 22"/>
              <p:cNvSpPr/>
              <p:nvPr/>
            </p:nvSpPr>
            <p:spPr>
              <a:xfrm>
                <a:off x="1489945" y="1355057"/>
                <a:ext cx="144016" cy="144016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shade val="51000"/>
                      <a:satMod val="130000"/>
                    </a:sysClr>
                  </a:gs>
                  <a:gs pos="80000">
                    <a:sysClr val="windowText" lastClr="000000">
                      <a:shade val="93000"/>
                      <a:satMod val="130000"/>
                    </a:sysClr>
                  </a:gs>
                  <a:gs pos="100000">
                    <a:sysClr val="windowText" lastClr="000000">
                      <a:shade val="94000"/>
                      <a:satMod val="135000"/>
                    </a:sys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Овал 23"/>
              <p:cNvSpPr/>
              <p:nvPr/>
            </p:nvSpPr>
            <p:spPr>
              <a:xfrm>
                <a:off x="1960660" y="1355057"/>
                <a:ext cx="144016" cy="144016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shade val="51000"/>
                      <a:satMod val="130000"/>
                    </a:sysClr>
                  </a:gs>
                  <a:gs pos="80000">
                    <a:sysClr val="windowText" lastClr="000000">
                      <a:shade val="93000"/>
                      <a:satMod val="130000"/>
                    </a:sysClr>
                  </a:gs>
                  <a:gs pos="100000">
                    <a:sysClr val="windowText" lastClr="000000">
                      <a:shade val="94000"/>
                      <a:satMod val="135000"/>
                    </a:sys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Овал 24"/>
              <p:cNvSpPr/>
              <p:nvPr/>
            </p:nvSpPr>
            <p:spPr>
              <a:xfrm>
                <a:off x="1489945" y="1821009"/>
                <a:ext cx="144016" cy="144016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shade val="51000"/>
                      <a:satMod val="130000"/>
                    </a:sysClr>
                  </a:gs>
                  <a:gs pos="80000">
                    <a:sysClr val="windowText" lastClr="000000">
                      <a:shade val="93000"/>
                      <a:satMod val="130000"/>
                    </a:sysClr>
                  </a:gs>
                  <a:gs pos="100000">
                    <a:sysClr val="windowText" lastClr="000000">
                      <a:shade val="94000"/>
                      <a:satMod val="135000"/>
                    </a:sys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Овал 25"/>
              <p:cNvSpPr/>
              <p:nvPr/>
            </p:nvSpPr>
            <p:spPr>
              <a:xfrm>
                <a:off x="1960660" y="1821009"/>
                <a:ext cx="144016" cy="144016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shade val="51000"/>
                      <a:satMod val="130000"/>
                    </a:sysClr>
                  </a:gs>
                  <a:gs pos="80000">
                    <a:sysClr val="windowText" lastClr="000000">
                      <a:shade val="93000"/>
                      <a:satMod val="130000"/>
                    </a:sysClr>
                  </a:gs>
                  <a:gs pos="100000">
                    <a:sysClr val="windowText" lastClr="000000">
                      <a:shade val="94000"/>
                      <a:satMod val="135000"/>
                    </a:sys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7" name="Группа 16"/>
            <p:cNvGrpSpPr>
              <a:grpSpLocks noChangeAspect="1"/>
            </p:cNvGrpSpPr>
            <p:nvPr/>
          </p:nvGrpSpPr>
          <p:grpSpPr>
            <a:xfrm>
              <a:off x="6696236" y="1412776"/>
              <a:ext cx="1188132" cy="1188132"/>
              <a:chOff x="1403648" y="1268760"/>
              <a:chExt cx="792088" cy="792088"/>
            </a:xfrm>
          </p:grpSpPr>
          <p:sp>
            <p:nvSpPr>
              <p:cNvPr id="18" name="Скругленный прямоугольник 17"/>
              <p:cNvSpPr/>
              <p:nvPr/>
            </p:nvSpPr>
            <p:spPr>
              <a:xfrm>
                <a:off x="1403648" y="1268760"/>
                <a:ext cx="792088" cy="792088"/>
              </a:xfrm>
              <a:prstGeom prst="roundRect">
                <a:avLst/>
              </a:prstGeom>
              <a:gradFill rotWithShape="1">
                <a:gsLst>
                  <a:gs pos="0">
                    <a:sysClr val="windowText" lastClr="000000">
                      <a:tint val="50000"/>
                      <a:satMod val="300000"/>
                    </a:sysClr>
                  </a:gs>
                  <a:gs pos="35000">
                    <a:sysClr val="windowText" lastClr="000000">
                      <a:tint val="37000"/>
                      <a:satMod val="300000"/>
                    </a:sysClr>
                  </a:gs>
                  <a:gs pos="100000">
                    <a:sysClr val="windowText" lastClr="000000">
                      <a:tint val="15000"/>
                      <a:satMod val="350000"/>
                    </a:sysClr>
                  </a:gs>
                </a:gsLst>
                <a:lin ang="16200000" scaled="1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Овал 18"/>
              <p:cNvSpPr/>
              <p:nvPr/>
            </p:nvSpPr>
            <p:spPr>
              <a:xfrm>
                <a:off x="1960660" y="1355057"/>
                <a:ext cx="144016" cy="144016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shade val="51000"/>
                      <a:satMod val="130000"/>
                    </a:sysClr>
                  </a:gs>
                  <a:gs pos="80000">
                    <a:sysClr val="windowText" lastClr="000000">
                      <a:shade val="93000"/>
                      <a:satMod val="130000"/>
                    </a:sysClr>
                  </a:gs>
                  <a:gs pos="100000">
                    <a:sysClr val="windowText" lastClr="000000">
                      <a:shade val="94000"/>
                      <a:satMod val="135000"/>
                    </a:sys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Овал 19"/>
              <p:cNvSpPr/>
              <p:nvPr/>
            </p:nvSpPr>
            <p:spPr>
              <a:xfrm>
                <a:off x="1489945" y="1821009"/>
                <a:ext cx="144016" cy="144016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shade val="51000"/>
                      <a:satMod val="130000"/>
                    </a:sysClr>
                  </a:gs>
                  <a:gs pos="80000">
                    <a:sysClr val="windowText" lastClr="000000">
                      <a:shade val="93000"/>
                      <a:satMod val="130000"/>
                    </a:sysClr>
                  </a:gs>
                  <a:gs pos="100000">
                    <a:sysClr val="windowText" lastClr="000000">
                      <a:shade val="94000"/>
                      <a:satMod val="135000"/>
                    </a:sys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Овал 20"/>
              <p:cNvSpPr/>
              <p:nvPr/>
            </p:nvSpPr>
            <p:spPr>
              <a:xfrm>
                <a:off x="1727684" y="1590133"/>
                <a:ext cx="144016" cy="144016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shade val="51000"/>
                      <a:satMod val="130000"/>
                    </a:sysClr>
                  </a:gs>
                  <a:gs pos="80000">
                    <a:sysClr val="windowText" lastClr="000000">
                      <a:shade val="93000"/>
                      <a:satMod val="130000"/>
                    </a:sysClr>
                  </a:gs>
                  <a:gs pos="100000">
                    <a:sysClr val="windowText" lastClr="000000">
                      <a:shade val="94000"/>
                      <a:satMod val="135000"/>
                    </a:sys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7" name="Группа 26"/>
          <p:cNvGrpSpPr/>
          <p:nvPr/>
        </p:nvGrpSpPr>
        <p:grpSpPr>
          <a:xfrm>
            <a:off x="3275856" y="3789040"/>
            <a:ext cx="2592288" cy="1188132"/>
            <a:chOff x="3491880" y="3789040"/>
            <a:chExt cx="2592288" cy="1188132"/>
          </a:xfrm>
        </p:grpSpPr>
        <p:grpSp>
          <p:nvGrpSpPr>
            <p:cNvPr id="28" name="Группа 27"/>
            <p:cNvGrpSpPr>
              <a:grpSpLocks noChangeAspect="1"/>
            </p:cNvGrpSpPr>
            <p:nvPr/>
          </p:nvGrpSpPr>
          <p:grpSpPr>
            <a:xfrm>
              <a:off x="3491880" y="3789040"/>
              <a:ext cx="1188132" cy="1188132"/>
              <a:chOff x="1403648" y="1268760"/>
              <a:chExt cx="792088" cy="792088"/>
            </a:xfrm>
          </p:grpSpPr>
          <p:sp>
            <p:nvSpPr>
              <p:cNvPr id="32" name="Скругленный прямоугольник 31"/>
              <p:cNvSpPr/>
              <p:nvPr/>
            </p:nvSpPr>
            <p:spPr>
              <a:xfrm>
                <a:off x="1403648" y="1268760"/>
                <a:ext cx="792088" cy="792088"/>
              </a:xfrm>
              <a:prstGeom prst="roundRect">
                <a:avLst/>
              </a:prstGeom>
              <a:gradFill rotWithShape="1">
                <a:gsLst>
                  <a:gs pos="0">
                    <a:sysClr val="windowText" lastClr="000000">
                      <a:tint val="50000"/>
                      <a:satMod val="300000"/>
                    </a:sysClr>
                  </a:gs>
                  <a:gs pos="35000">
                    <a:sysClr val="windowText" lastClr="000000">
                      <a:tint val="37000"/>
                      <a:satMod val="300000"/>
                    </a:sysClr>
                  </a:gs>
                  <a:gs pos="100000">
                    <a:sysClr val="windowText" lastClr="000000">
                      <a:tint val="15000"/>
                      <a:satMod val="350000"/>
                    </a:sysClr>
                  </a:gs>
                </a:gsLst>
                <a:lin ang="16200000" scaled="1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Овал 32"/>
              <p:cNvSpPr/>
              <p:nvPr/>
            </p:nvSpPr>
            <p:spPr>
              <a:xfrm>
                <a:off x="1489945" y="1355057"/>
                <a:ext cx="144016" cy="144016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shade val="51000"/>
                      <a:satMod val="130000"/>
                    </a:sysClr>
                  </a:gs>
                  <a:gs pos="80000">
                    <a:sysClr val="windowText" lastClr="000000">
                      <a:shade val="93000"/>
                      <a:satMod val="130000"/>
                    </a:sysClr>
                  </a:gs>
                  <a:gs pos="100000">
                    <a:sysClr val="windowText" lastClr="000000">
                      <a:shade val="94000"/>
                      <a:satMod val="135000"/>
                    </a:sys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Овал 33"/>
              <p:cNvSpPr/>
              <p:nvPr/>
            </p:nvSpPr>
            <p:spPr>
              <a:xfrm>
                <a:off x="1960660" y="1355057"/>
                <a:ext cx="144016" cy="144016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shade val="51000"/>
                      <a:satMod val="130000"/>
                    </a:sysClr>
                  </a:gs>
                  <a:gs pos="80000">
                    <a:sysClr val="windowText" lastClr="000000">
                      <a:shade val="93000"/>
                      <a:satMod val="130000"/>
                    </a:sysClr>
                  </a:gs>
                  <a:gs pos="100000">
                    <a:sysClr val="windowText" lastClr="000000">
                      <a:shade val="94000"/>
                      <a:satMod val="135000"/>
                    </a:sys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Овал 34"/>
              <p:cNvSpPr/>
              <p:nvPr/>
            </p:nvSpPr>
            <p:spPr>
              <a:xfrm>
                <a:off x="1727684" y="1355057"/>
                <a:ext cx="144016" cy="144016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shade val="51000"/>
                      <a:satMod val="130000"/>
                    </a:sysClr>
                  </a:gs>
                  <a:gs pos="80000">
                    <a:sysClr val="windowText" lastClr="000000">
                      <a:shade val="93000"/>
                      <a:satMod val="130000"/>
                    </a:sysClr>
                  </a:gs>
                  <a:gs pos="100000">
                    <a:sysClr val="windowText" lastClr="000000">
                      <a:shade val="94000"/>
                      <a:satMod val="135000"/>
                    </a:sys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Овал 35"/>
              <p:cNvSpPr/>
              <p:nvPr/>
            </p:nvSpPr>
            <p:spPr>
              <a:xfrm>
                <a:off x="1489945" y="1821009"/>
                <a:ext cx="144016" cy="144016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shade val="51000"/>
                      <a:satMod val="130000"/>
                    </a:sysClr>
                  </a:gs>
                  <a:gs pos="80000">
                    <a:sysClr val="windowText" lastClr="000000">
                      <a:shade val="93000"/>
                      <a:satMod val="130000"/>
                    </a:sysClr>
                  </a:gs>
                  <a:gs pos="100000">
                    <a:sysClr val="windowText" lastClr="000000">
                      <a:shade val="94000"/>
                      <a:satMod val="135000"/>
                    </a:sys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Овал 36"/>
              <p:cNvSpPr/>
              <p:nvPr/>
            </p:nvSpPr>
            <p:spPr>
              <a:xfrm>
                <a:off x="1960660" y="1821009"/>
                <a:ext cx="144016" cy="144016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shade val="51000"/>
                      <a:satMod val="130000"/>
                    </a:sysClr>
                  </a:gs>
                  <a:gs pos="80000">
                    <a:sysClr val="windowText" lastClr="000000">
                      <a:shade val="93000"/>
                      <a:satMod val="130000"/>
                    </a:sysClr>
                  </a:gs>
                  <a:gs pos="100000">
                    <a:sysClr val="windowText" lastClr="000000">
                      <a:shade val="94000"/>
                      <a:satMod val="135000"/>
                    </a:sys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Овал 37"/>
              <p:cNvSpPr/>
              <p:nvPr/>
            </p:nvSpPr>
            <p:spPr>
              <a:xfrm>
                <a:off x="1727684" y="1821009"/>
                <a:ext cx="144016" cy="144016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shade val="51000"/>
                      <a:satMod val="130000"/>
                    </a:sysClr>
                  </a:gs>
                  <a:gs pos="80000">
                    <a:sysClr val="windowText" lastClr="000000">
                      <a:shade val="93000"/>
                      <a:satMod val="130000"/>
                    </a:sysClr>
                  </a:gs>
                  <a:gs pos="100000">
                    <a:sysClr val="windowText" lastClr="000000">
                      <a:shade val="94000"/>
                      <a:satMod val="135000"/>
                    </a:sys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9" name="Группа 28"/>
            <p:cNvGrpSpPr>
              <a:grpSpLocks noChangeAspect="1"/>
            </p:cNvGrpSpPr>
            <p:nvPr/>
          </p:nvGrpSpPr>
          <p:grpSpPr>
            <a:xfrm>
              <a:off x="4896036" y="3789040"/>
              <a:ext cx="1188132" cy="1188132"/>
              <a:chOff x="1403648" y="1268760"/>
              <a:chExt cx="792088" cy="792088"/>
            </a:xfrm>
          </p:grpSpPr>
          <p:sp>
            <p:nvSpPr>
              <p:cNvPr id="30" name="Скругленный прямоугольник 29"/>
              <p:cNvSpPr/>
              <p:nvPr/>
            </p:nvSpPr>
            <p:spPr>
              <a:xfrm>
                <a:off x="1403648" y="1268760"/>
                <a:ext cx="792088" cy="792088"/>
              </a:xfrm>
              <a:prstGeom prst="roundRect">
                <a:avLst/>
              </a:prstGeom>
              <a:gradFill rotWithShape="1">
                <a:gsLst>
                  <a:gs pos="0">
                    <a:sysClr val="windowText" lastClr="000000">
                      <a:tint val="50000"/>
                      <a:satMod val="300000"/>
                    </a:sysClr>
                  </a:gs>
                  <a:gs pos="35000">
                    <a:sysClr val="windowText" lastClr="000000">
                      <a:tint val="37000"/>
                      <a:satMod val="300000"/>
                    </a:sysClr>
                  </a:gs>
                  <a:gs pos="100000">
                    <a:sysClr val="windowText" lastClr="000000">
                      <a:tint val="15000"/>
                      <a:satMod val="350000"/>
                    </a:sysClr>
                  </a:gs>
                </a:gsLst>
                <a:lin ang="16200000" scaled="1"/>
              </a:gradFill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Овал 30"/>
              <p:cNvSpPr/>
              <p:nvPr/>
            </p:nvSpPr>
            <p:spPr>
              <a:xfrm>
                <a:off x="1727684" y="1590133"/>
                <a:ext cx="144016" cy="144016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shade val="51000"/>
                      <a:satMod val="130000"/>
                    </a:sysClr>
                  </a:gs>
                  <a:gs pos="80000">
                    <a:sysClr val="windowText" lastClr="000000">
                      <a:shade val="93000"/>
                      <a:satMod val="130000"/>
                    </a:sysClr>
                  </a:gs>
                  <a:gs pos="100000">
                    <a:sysClr val="windowText" lastClr="000000">
                      <a:shade val="94000"/>
                      <a:satMod val="135000"/>
                    </a:sys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39" name="TextBox 38"/>
          <p:cNvSpPr txBox="1"/>
          <p:nvPr/>
        </p:nvSpPr>
        <p:spPr>
          <a:xfrm>
            <a:off x="1324583" y="2182611"/>
            <a:ext cx="2577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 + 2 = 7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324582" y="2780927"/>
            <a:ext cx="2577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 + 5 = 7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227131" y="2186787"/>
            <a:ext cx="2577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+ 3 = 7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227130" y="2785103"/>
            <a:ext cx="2577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+ 4 = 7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290178" y="4995099"/>
            <a:ext cx="2577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+ 1 = 7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290177" y="5593415"/>
            <a:ext cx="2577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 + 6 = 7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446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Математическая поебень, часть 19 - Дневник Sirion - DarkDiar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0442" y="4797152"/>
            <a:ext cx="3672408" cy="1472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98864" y="245679"/>
            <a:ext cx="5272597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Bookman Old Style" panose="02050604050505020204" pitchFamily="18" charset="0"/>
              </a:rPr>
              <a:t>Добавь нужные слова </a:t>
            </a:r>
            <a:endParaRPr lang="ru-RU" sz="3200" b="1" dirty="0">
              <a:latin typeface="Bookman Old Style" panose="0205060405050502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268760"/>
            <a:ext cx="187220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9" name="Плюс 8"/>
          <p:cNvSpPr/>
          <p:nvPr/>
        </p:nvSpPr>
        <p:spPr>
          <a:xfrm>
            <a:off x="2483768" y="1268760"/>
            <a:ext cx="288032" cy="360040"/>
          </a:xfrm>
          <a:prstGeom prst="mathPlu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843808" y="1268760"/>
            <a:ext cx="180020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люс 10"/>
          <p:cNvSpPr/>
          <p:nvPr/>
        </p:nvSpPr>
        <p:spPr>
          <a:xfrm>
            <a:off x="4860032" y="1262589"/>
            <a:ext cx="288032" cy="360040"/>
          </a:xfrm>
          <a:prstGeom prst="mathPlu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304110" y="1268760"/>
            <a:ext cx="2508250" cy="353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 12"/>
          <p:cNvSpPr/>
          <p:nvPr/>
        </p:nvSpPr>
        <p:spPr>
          <a:xfrm>
            <a:off x="4001721" y="1917567"/>
            <a:ext cx="663268" cy="252028"/>
          </a:xfrm>
          <a:prstGeom prst="mathEqual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49937" y="2340740"/>
            <a:ext cx="2532310" cy="64807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успех</a:t>
            </a:r>
            <a:endParaRPr lang="ru-RU" sz="5400" dirty="0"/>
          </a:p>
        </p:txBody>
      </p:sp>
      <p:sp>
        <p:nvSpPr>
          <p:cNvPr id="15" name="TextBox 14"/>
          <p:cNvSpPr txBox="1"/>
          <p:nvPr/>
        </p:nvSpPr>
        <p:spPr>
          <a:xfrm>
            <a:off x="1043608" y="3789040"/>
            <a:ext cx="715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л</a:t>
            </a:r>
            <a:r>
              <a:rPr lang="ru-RU" b="1" dirty="0" smtClean="0"/>
              <a:t>ень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555776" y="4509120"/>
            <a:ext cx="1091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старание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714806" y="3812183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внимание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971600" y="5445224"/>
            <a:ext cx="1248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разговоры</a:t>
            </a:r>
            <a:endParaRPr lang="ru-RU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2843808" y="5629890"/>
            <a:ext cx="2099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сообразительность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092347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40898E-6 L -0.20157 -0.46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87" y="-233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22 -0.00855 L -0.05087 -0.3659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13" y="-178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19223E-7 L 0.29149 -0.6296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66" y="-314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124744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341" y="1106868"/>
            <a:ext cx="457200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внобедренный треугольник 3"/>
          <p:cNvSpPr/>
          <p:nvPr/>
        </p:nvSpPr>
        <p:spPr>
          <a:xfrm rot="17807398">
            <a:off x="2257304" y="1471591"/>
            <a:ext cx="416666" cy="41965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84532">
            <a:off x="1870741" y="2167346"/>
            <a:ext cx="469836" cy="419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62856">
            <a:off x="1996514" y="1924587"/>
            <a:ext cx="435865" cy="435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91195">
            <a:off x="2099263" y="1664033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ый треугольник 4"/>
          <p:cNvSpPr/>
          <p:nvPr/>
        </p:nvSpPr>
        <p:spPr>
          <a:xfrm>
            <a:off x="1819657" y="1109233"/>
            <a:ext cx="360040" cy="432048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873678" y="1106868"/>
            <a:ext cx="384175" cy="46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араллелограмм 5"/>
          <p:cNvSpPr/>
          <p:nvPr/>
        </p:nvSpPr>
        <p:spPr>
          <a:xfrm rot="21307739">
            <a:off x="1644208" y="2548226"/>
            <a:ext cx="616548" cy="416849"/>
          </a:xfrm>
          <a:prstGeom prst="parallelogram">
            <a:avLst>
              <a:gd name="adj" fmla="val 434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915816" y="3573016"/>
            <a:ext cx="4888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Назовите фигуры, из которых состоит цифра 7.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14569" y="4221088"/>
            <a:ext cx="2690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Сколько  треугольников?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55976" y="4910841"/>
            <a:ext cx="3135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Сколько четырехугольников?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91385" y="1310448"/>
            <a:ext cx="5064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На какую цифру похожа эта фигура?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192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59832" y="1052736"/>
            <a:ext cx="2901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</a:rPr>
              <a:t>Самостоятельная работа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26882" y="1434145"/>
            <a:ext cx="1675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</a:rPr>
              <a:t>Реши примеры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86876" y="2206888"/>
            <a:ext cx="89319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4 - 2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6 – 5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5 – 2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7 - 1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5856" y="2185481"/>
            <a:ext cx="89319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2 + 2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1 + 5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6 – 3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4 + 3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96135" y="2276872"/>
            <a:ext cx="141897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4 – 1 – 1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5 – 1 + 2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6 – 1 + 2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7 – 2 - 3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90912" y="2206888"/>
            <a:ext cx="62869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= 2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= 1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= 3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= 6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04593" y="2213050"/>
            <a:ext cx="62869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= 4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= 6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= 3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= 7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92435" y="2276872"/>
            <a:ext cx="62869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= 2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= 6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= 7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= 2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258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56"/>
            <a:ext cx="9170296" cy="6866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1916832"/>
            <a:ext cx="75613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С каким числом и цифрой вы сегодня познакомились?</a:t>
            </a: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2852936"/>
            <a:ext cx="1080120" cy="193899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2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12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3968" y="2483604"/>
            <a:ext cx="1926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Решите примеры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85148" y="3140968"/>
            <a:ext cx="1200970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 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6 + 1</a:t>
            </a:r>
          </a:p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16 + 1</a:t>
            </a:r>
          </a:p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26 + 1</a:t>
            </a:r>
          </a:p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36 + 1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12160" y="34245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758917" y="3140968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= 7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20094" y="3640916"/>
            <a:ext cx="8996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= 17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25929" y="4072716"/>
            <a:ext cx="8996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= 27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25929" y="4605723"/>
            <a:ext cx="8996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= 37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348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7" grpId="0"/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5889" y="-306296"/>
            <a:ext cx="9289032" cy="7560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36770" y="2204864"/>
            <a:ext cx="37358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Чем понравился урок?</a:t>
            </a:r>
            <a:endParaRPr lang="ru-RU" sz="28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99792" y="3474124"/>
            <a:ext cx="32098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Что нового узнали?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55075" y="4581128"/>
            <a:ext cx="69618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Какое задание понравилось больше всего?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60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764" y="3422929"/>
            <a:ext cx="3075236" cy="307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789040"/>
            <a:ext cx="2873474" cy="2921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21088"/>
            <a:ext cx="2855862" cy="263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40054">
            <a:off x="5004048" y="349405"/>
            <a:ext cx="3073524" cy="3073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592" y="692696"/>
            <a:ext cx="414299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Выбери зонтик, который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с</a:t>
            </a:r>
            <a:r>
              <a:rPr lang="ru-RU" sz="2800" b="1" dirty="0" smtClean="0">
                <a:solidFill>
                  <a:srgbClr val="FF0000"/>
                </a:solidFill>
              </a:rPr>
              <a:t>оответствует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твоему настроению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65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03" y="38957"/>
            <a:ext cx="9132506" cy="68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50519" y="404664"/>
            <a:ext cx="4431470" cy="11079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chemeClr val="tx2">
                    <a:lumMod val="50000"/>
                  </a:schemeClr>
                </a:solidFill>
              </a:rPr>
              <a:t>Устный счет</a:t>
            </a:r>
            <a:endParaRPr lang="ru-RU" sz="6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88003" y="1676182"/>
            <a:ext cx="59565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Назовите числа , которые пропущены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2708920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/>
              <a:t>1</a:t>
            </a:r>
            <a:endParaRPr lang="ru-RU" sz="8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43591" y="2996952"/>
            <a:ext cx="520097" cy="7200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 smtClean="0"/>
              <a:t>2</a:t>
            </a:r>
            <a:endParaRPr lang="ru-RU" sz="8000" dirty="0"/>
          </a:p>
        </p:txBody>
      </p:sp>
      <p:sp>
        <p:nvSpPr>
          <p:cNvPr id="6" name="TextBox 5"/>
          <p:cNvSpPr txBox="1"/>
          <p:nvPr/>
        </p:nvSpPr>
        <p:spPr>
          <a:xfrm>
            <a:off x="1907704" y="2684291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/>
              <a:t>3</a:t>
            </a:r>
            <a:endParaRPr lang="ru-RU" sz="8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866761" y="2977095"/>
            <a:ext cx="520097" cy="72008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 smtClean="0"/>
              <a:t>6</a:t>
            </a:r>
            <a:endParaRPr lang="ru-RU" sz="8000" dirty="0"/>
          </a:p>
        </p:txBody>
      </p:sp>
      <p:sp>
        <p:nvSpPr>
          <p:cNvPr id="8" name="TextBox 7"/>
          <p:cNvSpPr txBox="1"/>
          <p:nvPr/>
        </p:nvSpPr>
        <p:spPr>
          <a:xfrm>
            <a:off x="3176174" y="2708919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/>
              <a:t>5</a:t>
            </a:r>
            <a:endParaRPr lang="ru-RU" sz="80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364088" y="2963893"/>
            <a:ext cx="520097" cy="72008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 smtClean="0"/>
              <a:t>8</a:t>
            </a:r>
            <a:endParaRPr lang="ru-RU" sz="8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876256" y="2962052"/>
            <a:ext cx="864096" cy="72008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10</a:t>
            </a:r>
            <a:endParaRPr lang="ru-RU" sz="4800" dirty="0"/>
          </a:p>
        </p:txBody>
      </p:sp>
      <p:sp>
        <p:nvSpPr>
          <p:cNvPr id="11" name="TextBox 10"/>
          <p:cNvSpPr txBox="1"/>
          <p:nvPr/>
        </p:nvSpPr>
        <p:spPr>
          <a:xfrm>
            <a:off x="4559350" y="2675415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/>
              <a:t>7</a:t>
            </a:r>
            <a:endParaRPr lang="ru-RU" sz="8000" dirty="0"/>
          </a:p>
        </p:txBody>
      </p:sp>
      <p:sp>
        <p:nvSpPr>
          <p:cNvPr id="13" name="TextBox 12"/>
          <p:cNvSpPr txBox="1"/>
          <p:nvPr/>
        </p:nvSpPr>
        <p:spPr>
          <a:xfrm>
            <a:off x="6093738" y="2660372"/>
            <a:ext cx="7040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/>
              <a:t>9</a:t>
            </a:r>
            <a:endParaRPr lang="ru-RU" sz="80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611743" y="2996952"/>
            <a:ext cx="520097" cy="700223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 smtClean="0"/>
              <a:t>4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236960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4" grpId="0" animBg="1"/>
      <p:bldP spid="15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3" y="-27384"/>
            <a:ext cx="9143341" cy="6768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36871" y="548680"/>
            <a:ext cx="5692584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Назовите примеры с ответом  6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3779912" y="1412776"/>
            <a:ext cx="1484702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0" dirty="0" smtClean="0"/>
              <a:t>6</a:t>
            </a:r>
            <a:endParaRPr lang="ru-RU" sz="20000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1556792"/>
            <a:ext cx="16962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/>
              <a:t>2 + 4</a:t>
            </a:r>
            <a:endParaRPr lang="ru-RU" sz="6000" dirty="0"/>
          </a:p>
        </p:txBody>
      </p:sp>
      <p:sp>
        <p:nvSpPr>
          <p:cNvPr id="6" name="TextBox 5"/>
          <p:cNvSpPr txBox="1"/>
          <p:nvPr/>
        </p:nvSpPr>
        <p:spPr>
          <a:xfrm>
            <a:off x="779076" y="2489993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/>
              <a:t>6</a:t>
            </a:r>
            <a:r>
              <a:rPr lang="ru-RU" sz="6000" dirty="0" smtClean="0"/>
              <a:t>  - 1</a:t>
            </a:r>
            <a:endParaRPr lang="ru-RU" sz="6000" dirty="0"/>
          </a:p>
        </p:txBody>
      </p:sp>
      <p:sp>
        <p:nvSpPr>
          <p:cNvPr id="7" name="TextBox 6"/>
          <p:cNvSpPr txBox="1"/>
          <p:nvPr/>
        </p:nvSpPr>
        <p:spPr>
          <a:xfrm>
            <a:off x="829314" y="3394930"/>
            <a:ext cx="15488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/>
              <a:t>5 - 3</a:t>
            </a:r>
            <a:endParaRPr lang="ru-RU" sz="6000" dirty="0"/>
          </a:p>
        </p:txBody>
      </p:sp>
      <p:sp>
        <p:nvSpPr>
          <p:cNvPr id="8" name="TextBox 7"/>
          <p:cNvSpPr txBox="1"/>
          <p:nvPr/>
        </p:nvSpPr>
        <p:spPr>
          <a:xfrm>
            <a:off x="829314" y="4217312"/>
            <a:ext cx="16962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/>
              <a:t>3 + 3</a:t>
            </a:r>
            <a:endParaRPr lang="ru-RU" sz="6000" dirty="0"/>
          </a:p>
        </p:txBody>
      </p:sp>
      <p:sp>
        <p:nvSpPr>
          <p:cNvPr id="9" name="TextBox 8"/>
          <p:cNvSpPr txBox="1"/>
          <p:nvPr/>
        </p:nvSpPr>
        <p:spPr>
          <a:xfrm>
            <a:off x="6362344" y="1700808"/>
            <a:ext cx="16962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/>
              <a:t>1 + 5</a:t>
            </a:r>
            <a:endParaRPr lang="ru-RU" sz="6000" dirty="0"/>
          </a:p>
        </p:txBody>
      </p:sp>
      <p:sp>
        <p:nvSpPr>
          <p:cNvPr id="10" name="TextBox 9"/>
          <p:cNvSpPr txBox="1"/>
          <p:nvPr/>
        </p:nvSpPr>
        <p:spPr>
          <a:xfrm>
            <a:off x="6337536" y="2585523"/>
            <a:ext cx="16962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/>
              <a:t>4 + 2</a:t>
            </a:r>
            <a:endParaRPr lang="ru-RU" sz="6000" dirty="0"/>
          </a:p>
        </p:txBody>
      </p:sp>
      <p:sp>
        <p:nvSpPr>
          <p:cNvPr id="11" name="TextBox 10"/>
          <p:cNvSpPr txBox="1"/>
          <p:nvPr/>
        </p:nvSpPr>
        <p:spPr>
          <a:xfrm>
            <a:off x="6411274" y="3486876"/>
            <a:ext cx="15488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/>
              <a:t>6 - 5</a:t>
            </a:r>
            <a:endParaRPr lang="ru-RU" sz="6000" dirty="0"/>
          </a:p>
        </p:txBody>
      </p:sp>
      <p:sp>
        <p:nvSpPr>
          <p:cNvPr id="12" name="TextBox 11"/>
          <p:cNvSpPr txBox="1"/>
          <p:nvPr/>
        </p:nvSpPr>
        <p:spPr>
          <a:xfrm>
            <a:off x="6485012" y="4410593"/>
            <a:ext cx="16962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/>
              <a:t>2 + 2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4060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2420888"/>
            <a:ext cx="2088232" cy="3672408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616486" y="1203896"/>
            <a:ext cx="2654444" cy="1224136"/>
          </a:xfrm>
          <a:prstGeom prst="triangl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46063" y="2597201"/>
            <a:ext cx="504056" cy="5760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51446" y="5470384"/>
            <a:ext cx="504056" cy="5760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051446" y="3284984"/>
            <a:ext cx="504056" cy="5760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46063" y="4047729"/>
            <a:ext cx="504056" cy="5760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46063" y="4775703"/>
            <a:ext cx="504056" cy="5760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248445" y="4047729"/>
            <a:ext cx="504056" cy="5760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248445" y="4766085"/>
            <a:ext cx="504056" cy="5760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267744" y="5456436"/>
            <a:ext cx="504056" cy="5760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229146" y="2623824"/>
            <a:ext cx="504056" cy="5760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267744" y="3325665"/>
            <a:ext cx="504056" cy="5760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656610" y="1412369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ru-RU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24673" y="3293842"/>
            <a:ext cx="1944216" cy="2808312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516216" y="4149080"/>
            <a:ext cx="1872208" cy="1944216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3557445" y="2370826"/>
            <a:ext cx="2278673" cy="923016"/>
          </a:xfrm>
          <a:prstGeom prst="triangle">
            <a:avLst>
              <a:gd name="adj" fmla="val 49221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400" dirty="0"/>
          </a:p>
        </p:txBody>
      </p:sp>
      <p:sp>
        <p:nvSpPr>
          <p:cNvPr id="24" name="Равнобедренный треугольник 23"/>
          <p:cNvSpPr/>
          <p:nvPr/>
        </p:nvSpPr>
        <p:spPr>
          <a:xfrm>
            <a:off x="6347802" y="3325665"/>
            <a:ext cx="2209036" cy="823415"/>
          </a:xfrm>
          <a:prstGeom prst="triangle">
            <a:avLst>
              <a:gd name="adj" fmla="val 48794"/>
            </a:avLst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923928" y="3501008"/>
            <a:ext cx="504056" cy="54672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3923928" y="4335761"/>
            <a:ext cx="504056" cy="54672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788024" y="3501008"/>
            <a:ext cx="504056" cy="54672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4804794" y="4364104"/>
            <a:ext cx="504056" cy="54672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4804794" y="5197747"/>
            <a:ext cx="504056" cy="54672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23928" y="5211695"/>
            <a:ext cx="504056" cy="54672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427984" y="2623824"/>
            <a:ext cx="432048" cy="6026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373978" y="2607057"/>
            <a:ext cx="540060" cy="6877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ru-RU" sz="4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972012" y="3379639"/>
            <a:ext cx="1800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8" name="TextBox 37"/>
          <p:cNvSpPr txBox="1"/>
          <p:nvPr/>
        </p:nvSpPr>
        <p:spPr>
          <a:xfrm>
            <a:off x="3930086" y="4239072"/>
            <a:ext cx="2219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9" name="TextBox 38"/>
          <p:cNvSpPr txBox="1"/>
          <p:nvPr/>
        </p:nvSpPr>
        <p:spPr>
          <a:xfrm>
            <a:off x="3985572" y="5100334"/>
            <a:ext cx="3329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6732240" y="4279562"/>
            <a:ext cx="504056" cy="54672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732240" y="5169533"/>
            <a:ext cx="504056" cy="54672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7596336" y="4279563"/>
            <a:ext cx="504056" cy="54672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7596336" y="5171001"/>
            <a:ext cx="504056" cy="54672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/>
          <p:cNvSpPr txBox="1"/>
          <p:nvPr/>
        </p:nvSpPr>
        <p:spPr>
          <a:xfrm>
            <a:off x="7200292" y="3429000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</a:t>
            </a:r>
            <a:endParaRPr lang="ru-RU" sz="4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23588" y="4198441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/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66296" y="512118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3135486" y="584428"/>
            <a:ext cx="35967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Засели домики </a:t>
            </a:r>
            <a:endParaRPr lang="ru-RU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4876802" y="3379639"/>
            <a:ext cx="1800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15" name="TextBox 14"/>
          <p:cNvSpPr txBox="1"/>
          <p:nvPr/>
        </p:nvSpPr>
        <p:spPr>
          <a:xfrm>
            <a:off x="4876802" y="4239071"/>
            <a:ext cx="2862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20" name="TextBox 19"/>
          <p:cNvSpPr txBox="1"/>
          <p:nvPr/>
        </p:nvSpPr>
        <p:spPr>
          <a:xfrm>
            <a:off x="4860032" y="5063735"/>
            <a:ext cx="4152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26" name="TextBox 25"/>
          <p:cNvSpPr txBox="1"/>
          <p:nvPr/>
        </p:nvSpPr>
        <p:spPr>
          <a:xfrm>
            <a:off x="7613364" y="419844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27" name="TextBox 26"/>
          <p:cNvSpPr txBox="1"/>
          <p:nvPr/>
        </p:nvSpPr>
        <p:spPr>
          <a:xfrm>
            <a:off x="7639631" y="5085663"/>
            <a:ext cx="3790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1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36391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77" y="-2955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6578" y="116632"/>
            <a:ext cx="325602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Реши задачи</a:t>
            </a:r>
            <a:endParaRPr lang="ru-RU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4579887" y="296942"/>
            <a:ext cx="4240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 </a:t>
            </a:r>
            <a:r>
              <a:rPr lang="ru-RU" dirty="0"/>
              <a:t>дубочком два грибочка</a:t>
            </a:r>
            <a:br>
              <a:rPr lang="ru-RU" dirty="0"/>
            </a:br>
            <a:r>
              <a:rPr lang="ru-RU" dirty="0"/>
              <a:t>И четыре под </a:t>
            </a:r>
            <a:r>
              <a:rPr lang="ru-RU" dirty="0" err="1"/>
              <a:t>кленочком</a:t>
            </a:r>
            <a:r>
              <a:rPr lang="ru-RU" dirty="0"/>
              <a:t>.</a:t>
            </a:r>
            <a:br>
              <a:rPr lang="ru-RU" dirty="0"/>
            </a:br>
            <a:r>
              <a:rPr lang="ru-RU" dirty="0"/>
              <a:t>Ёжики их все собрали.</a:t>
            </a:r>
            <a:br>
              <a:rPr lang="ru-RU" dirty="0"/>
            </a:br>
            <a:r>
              <a:rPr lang="ru-RU" dirty="0"/>
              <a:t>Сколько вместе? Посчитали?</a:t>
            </a:r>
          </a:p>
        </p:txBody>
      </p:sp>
      <p:pic>
        <p:nvPicPr>
          <p:cNvPr id="1037" name="Picture 13" descr="Серёга, с днём рождения! . - Страница 4 - Поздравлялки - Грибы средней полос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397903"/>
            <a:ext cx="1224136" cy="1509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Винни-Пух И Все, Все, Все. . Над Поляной Повисла Угроза - Игры - Релакс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5" y="764704"/>
            <a:ext cx="4624172" cy="318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Изобр по Дерево Клен Рисунок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634" y="2051268"/>
            <a:ext cx="2934643" cy="3155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Скачать Картинка ежика для детей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697115"/>
            <a:ext cx="1681308" cy="168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картинки детские грибы Архив картинок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307" y="3104580"/>
            <a:ext cx="870561" cy="1048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2578" y="4453661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12557" y="4453660"/>
            <a:ext cx="3613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+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82572" y="4453661"/>
            <a:ext cx="482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4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96464" y="4453659"/>
            <a:ext cx="4908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=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87304" y="4463751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6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66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mazon и ebay украина - Кредит для Ва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84" y="0"/>
            <a:ext cx="9144000" cy="684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55776" y="476672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/>
              </a:rPr>
              <a:t>Ветер дунул, лист сорвал.</a:t>
            </a:r>
          </a:p>
          <a:p>
            <a:pPr algn="just"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/>
              </a:rPr>
              <a:t>И ещё один упал.</a:t>
            </a:r>
          </a:p>
          <a:p>
            <a:pPr algn="just"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/>
              </a:rPr>
              <a:t>А потом упало 5.</a:t>
            </a:r>
          </a:p>
          <a:p>
            <a:pPr algn="just"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/>
              </a:rPr>
              <a:t>Кто их сможет сосчитать?</a:t>
            </a:r>
            <a:endParaRPr lang="ru-RU" sz="2800" b="1" i="0" dirty="0">
              <a:solidFill>
                <a:srgbClr val="002060"/>
              </a:solidFill>
              <a:effectLst/>
              <a:latin typeface="Times New Roman"/>
            </a:endParaRPr>
          </a:p>
        </p:txBody>
      </p:sp>
      <p:pic>
        <p:nvPicPr>
          <p:cNvPr id="2052" name="Picture 4" descr="kbcnbr - 22-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265838"/>
            <a:ext cx="1337080" cy="139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kbcnbr - 22-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17" y="3145468"/>
            <a:ext cx="1512168" cy="157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ЕГЭ - кленовый листик . . 20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435695"/>
            <a:ext cx="2687960" cy="1999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308831">
            <a:off x="3313398" y="4935996"/>
            <a:ext cx="1511300" cy="157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15976">
            <a:off x="2401585" y="4887453"/>
            <a:ext cx="1511300" cy="157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508104" y="443883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1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78104" y="4438838"/>
            <a:ext cx="4651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41404" y="444801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1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95180" y="4464168"/>
            <a:ext cx="4651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+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60372" y="444801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5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30372" y="4496397"/>
            <a:ext cx="4651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=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95564" y="4496396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7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51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2477" y="235967"/>
            <a:ext cx="59158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Новая тема</a:t>
            </a:r>
          </a:p>
          <a:p>
            <a:pPr algn="ctr"/>
            <a:r>
              <a:rPr lang="ru-RU" sz="2000" dirty="0" smtClean="0"/>
              <a:t>Ответь на вопрос: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Как связаны между собой изображенные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предметы ?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Интересное детство &quot; Виде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48" y="4365104"/>
            <a:ext cx="28384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stock illustration, Стоковые Фотографии и Роялти-Фри Изображения stock illustration Depositphoto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37"/>
          <a:stretch/>
        </p:blipFill>
        <p:spPr bwMode="auto">
          <a:xfrm>
            <a:off x="717898" y="1844824"/>
            <a:ext cx="224258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Без названия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813482"/>
            <a:ext cx="183832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Почему дни недели так называются? : . Море Почему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608" y="4293096"/>
            <a:ext cx="2617523" cy="186079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067944" y="2591364"/>
            <a:ext cx="965329" cy="193899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ru-RU" sz="1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672" y="3273574"/>
            <a:ext cx="11909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ноты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49579" y="5968540"/>
            <a:ext cx="15304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радуга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51511" y="3412072"/>
            <a:ext cx="25750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solidFill>
                  <a:schemeClr val="accent6">
                    <a:lumMod val="75000"/>
                  </a:schemeClr>
                </a:solidFill>
              </a:rPr>
              <a:t>семицветик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54608" y="6133969"/>
            <a:ext cx="2532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accent6">
                    <a:lumMod val="75000"/>
                  </a:schemeClr>
                </a:solidFill>
              </a:rPr>
              <a:t>д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ни недели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1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 для презентации powerpoint мультфиль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96" y="13145"/>
            <a:ext cx="9151895" cy="6844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27784" y="305651"/>
            <a:ext cx="48860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На что похожа цифра 7?</a:t>
            </a: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35896" y="2132856"/>
            <a:ext cx="46622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444444"/>
                </a:solidFill>
                <a:latin typeface="Times New Roman"/>
              </a:rPr>
              <a:t>Вот семёрка – кочерга.</a:t>
            </a:r>
            <a:endParaRPr lang="ru-RU" sz="2800" dirty="0">
              <a:solidFill>
                <a:srgbClr val="444444"/>
              </a:solidFill>
              <a:latin typeface="Arial"/>
            </a:endParaRPr>
          </a:p>
          <a:p>
            <a:r>
              <a:rPr lang="ru-RU" sz="2800" dirty="0">
                <a:solidFill>
                  <a:srgbClr val="444444"/>
                </a:solidFill>
                <a:latin typeface="Times New Roman"/>
              </a:rPr>
              <a:t>У неё одна нога</a:t>
            </a:r>
            <a:r>
              <a:rPr lang="ru-RU" sz="2800" dirty="0" smtClean="0">
                <a:solidFill>
                  <a:srgbClr val="444444"/>
                </a:solidFill>
                <a:latin typeface="Times New Roman"/>
              </a:rPr>
              <a:t>.</a:t>
            </a:r>
          </a:p>
          <a:p>
            <a:endParaRPr lang="ru-RU" sz="2800" dirty="0">
              <a:solidFill>
                <a:srgbClr val="444444"/>
              </a:solidFill>
              <a:latin typeface="Arial"/>
            </a:endParaRPr>
          </a:p>
          <a:p>
            <a:r>
              <a:rPr lang="ru-RU" sz="2800" dirty="0">
                <a:solidFill>
                  <a:srgbClr val="444444"/>
                </a:solidFill>
                <a:latin typeface="Times New Roman"/>
              </a:rPr>
              <a:t>Семь – точно острая коса.</a:t>
            </a:r>
            <a:endParaRPr lang="ru-RU" sz="2800" dirty="0">
              <a:solidFill>
                <a:srgbClr val="444444"/>
              </a:solidFill>
              <a:latin typeface="Arial"/>
            </a:endParaRPr>
          </a:p>
          <a:p>
            <a:r>
              <a:rPr lang="ru-RU" sz="2800" dirty="0">
                <a:solidFill>
                  <a:srgbClr val="444444"/>
                </a:solidFill>
                <a:latin typeface="Times New Roman"/>
              </a:rPr>
              <a:t>Коси, коса, пока остра.</a:t>
            </a:r>
            <a:endParaRPr lang="ru-RU" sz="2800" b="0" i="0" dirty="0">
              <a:solidFill>
                <a:srgbClr val="444444"/>
              </a:solidFill>
              <a:effectLst/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99247" y="1378803"/>
            <a:ext cx="1516561" cy="270843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17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7</a:t>
            </a:r>
            <a:endParaRPr lang="ru-RU" sz="17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8915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927</TotalTime>
  <Words>532</Words>
  <Application>Microsoft Office PowerPoint</Application>
  <PresentationFormat>Экран (4:3)</PresentationFormat>
  <Paragraphs>195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Andre</dc:creator>
  <cp:lastModifiedBy>Andre</cp:lastModifiedBy>
  <cp:revision>71</cp:revision>
  <dcterms:created xsi:type="dcterms:W3CDTF">2015-05-27T14:29:52Z</dcterms:created>
  <dcterms:modified xsi:type="dcterms:W3CDTF">2015-06-08T15:08:48Z</dcterms:modified>
</cp:coreProperties>
</file>