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76" r:id="rId3"/>
    <p:sldId id="275"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F62278-7836-45CC-818E-BC16742377AB}" type="datetimeFigureOut">
              <a:rPr lang="id-ID" smtClean="0"/>
              <a:t>15/09/2012</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F9054FC-D542-47CE-A6B9-633234E5FAB0}" type="slidenum">
              <a:rPr lang="id-ID" smtClean="0"/>
              <a:t>‹#›</a:t>
            </a:fld>
            <a:endParaRPr lang="id-ID"/>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6F9054FC-D542-47CE-A6B9-633234E5FAB0}" type="slidenum">
              <a:rPr lang="id-ID" smtClean="0"/>
              <a:t>16</a:t>
            </a:fld>
            <a:endParaRPr 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AC879332-2EE7-43F5-B72F-0A8A2E7A6241}" type="datetimeFigureOut">
              <a:rPr lang="id-ID" smtClean="0"/>
              <a:t>15/09/2012</a:t>
            </a:fld>
            <a:endParaRPr lang="id-ID"/>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id-ID"/>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2DEA3C35-B224-428E-BB3A-0BE824B4D952}" type="slidenum">
              <a:rPr lang="id-ID" smtClean="0"/>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AC879332-2EE7-43F5-B72F-0A8A2E7A6241}" type="datetimeFigureOut">
              <a:rPr lang="id-ID" smtClean="0"/>
              <a:t>15/09/2012</a:t>
            </a:fld>
            <a:endParaRPr lang="id-ID"/>
          </a:p>
        </p:txBody>
      </p:sp>
      <p:sp>
        <p:nvSpPr>
          <p:cNvPr id="9" name="Slide Number Placeholder 8"/>
          <p:cNvSpPr>
            <a:spLocks noGrp="1"/>
          </p:cNvSpPr>
          <p:nvPr>
            <p:ph type="sldNum" sz="quarter" idx="15"/>
          </p:nvPr>
        </p:nvSpPr>
        <p:spPr/>
        <p:txBody>
          <a:bodyPr rtlCol="0"/>
          <a:lstStyle/>
          <a:p>
            <a:fld id="{2DEA3C35-B224-428E-BB3A-0BE824B4D952}" type="slidenum">
              <a:rPr lang="id-ID" smtClean="0"/>
              <a:t>‹#›</a:t>
            </a:fld>
            <a:endParaRPr lang="id-ID"/>
          </a:p>
        </p:txBody>
      </p:sp>
      <p:sp>
        <p:nvSpPr>
          <p:cNvPr id="10" name="Footer Placeholder 9"/>
          <p:cNvSpPr>
            <a:spLocks noGrp="1"/>
          </p:cNvSpPr>
          <p:nvPr>
            <p:ph type="ftr" sz="quarter" idx="16"/>
          </p:nvPr>
        </p:nvSpPr>
        <p:spPr/>
        <p:txBody>
          <a:bodyPr rtlCol="0"/>
          <a:lstStyle/>
          <a:p>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AC879332-2EE7-43F5-B72F-0A8A2E7A6241}" type="datetimeFigureOut">
              <a:rPr lang="id-ID" smtClean="0"/>
              <a:t>15/09/2012</a:t>
            </a:fld>
            <a:endParaRPr lang="id-ID"/>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id-ID"/>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2DEA3C35-B224-428E-BB3A-0BE824B4D952}" type="slidenum">
              <a:rPr lang="id-ID" smtClean="0"/>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AC879332-2EE7-43F5-B72F-0A8A2E7A6241}" type="datetimeFigureOut">
              <a:rPr lang="id-ID" smtClean="0"/>
              <a:t>15/09/2012</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2DEA3C35-B224-428E-BB3A-0BE824B4D952}" type="slidenum">
              <a:rPr lang="id-ID" smtClean="0"/>
              <a:t>‹#›</a:t>
            </a:fld>
            <a:endParaRPr lang="id-ID"/>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AC879332-2EE7-43F5-B72F-0A8A2E7A6241}" type="datetimeFigureOut">
              <a:rPr lang="id-ID" smtClean="0"/>
              <a:t>15/09/2012</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2DEA3C35-B224-428E-BB3A-0BE824B4D952}" type="slidenum">
              <a:rPr lang="id-ID" smtClean="0"/>
              <a:t>‹#›</a:t>
            </a:fld>
            <a:endParaRPr lang="id-ID"/>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AC879332-2EE7-43F5-B72F-0A8A2E7A6241}" type="datetimeFigureOut">
              <a:rPr lang="id-ID" smtClean="0"/>
              <a:t>15/09/2012</a:t>
            </a:fld>
            <a:endParaRPr lang="id-ID"/>
          </a:p>
        </p:txBody>
      </p:sp>
      <p:sp>
        <p:nvSpPr>
          <p:cNvPr id="7" name="Slide Number Placeholder 6"/>
          <p:cNvSpPr>
            <a:spLocks noGrp="1"/>
          </p:cNvSpPr>
          <p:nvPr>
            <p:ph type="sldNum" sz="quarter" idx="11"/>
          </p:nvPr>
        </p:nvSpPr>
        <p:spPr/>
        <p:txBody>
          <a:bodyPr rtlCol="0"/>
          <a:lstStyle/>
          <a:p>
            <a:fld id="{2DEA3C35-B224-428E-BB3A-0BE824B4D952}" type="slidenum">
              <a:rPr lang="id-ID" smtClean="0"/>
              <a:t>‹#›</a:t>
            </a:fld>
            <a:endParaRPr lang="id-ID"/>
          </a:p>
        </p:txBody>
      </p:sp>
      <p:sp>
        <p:nvSpPr>
          <p:cNvPr id="8" name="Footer Placeholder 7"/>
          <p:cNvSpPr>
            <a:spLocks noGrp="1"/>
          </p:cNvSpPr>
          <p:nvPr>
            <p:ph type="ftr" sz="quarter" idx="12"/>
          </p:nvPr>
        </p:nvSpPr>
        <p:spPr/>
        <p:txBody>
          <a:bodyPr rtlCol="0"/>
          <a:lstStyle/>
          <a:p>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879332-2EE7-43F5-B72F-0A8A2E7A6241}" type="datetimeFigureOut">
              <a:rPr lang="id-ID" smtClean="0"/>
              <a:t>15/09/2012</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2DEA3C35-B224-428E-BB3A-0BE824B4D952}"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AC879332-2EE7-43F5-B72F-0A8A2E7A6241}" type="datetimeFigureOut">
              <a:rPr lang="id-ID" smtClean="0"/>
              <a:t>15/09/2012</a:t>
            </a:fld>
            <a:endParaRPr lang="id-ID"/>
          </a:p>
        </p:txBody>
      </p:sp>
      <p:sp>
        <p:nvSpPr>
          <p:cNvPr id="22" name="Slide Number Placeholder 21"/>
          <p:cNvSpPr>
            <a:spLocks noGrp="1"/>
          </p:cNvSpPr>
          <p:nvPr>
            <p:ph type="sldNum" sz="quarter" idx="15"/>
          </p:nvPr>
        </p:nvSpPr>
        <p:spPr/>
        <p:txBody>
          <a:bodyPr rtlCol="0"/>
          <a:lstStyle/>
          <a:p>
            <a:fld id="{2DEA3C35-B224-428E-BB3A-0BE824B4D952}" type="slidenum">
              <a:rPr lang="id-ID" smtClean="0"/>
              <a:t>‹#›</a:t>
            </a:fld>
            <a:endParaRPr lang="id-ID"/>
          </a:p>
        </p:txBody>
      </p:sp>
      <p:sp>
        <p:nvSpPr>
          <p:cNvPr id="23" name="Footer Placeholder 22"/>
          <p:cNvSpPr>
            <a:spLocks noGrp="1"/>
          </p:cNvSpPr>
          <p:nvPr>
            <p:ph type="ftr" sz="quarter" idx="16"/>
          </p:nvPr>
        </p:nvSpPr>
        <p:spPr/>
        <p:txBody>
          <a:bodyPr rtlCol="0"/>
          <a:lstStyle/>
          <a:p>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AC879332-2EE7-43F5-B72F-0A8A2E7A6241}" type="datetimeFigureOut">
              <a:rPr lang="id-ID" smtClean="0"/>
              <a:t>15/09/2012</a:t>
            </a:fld>
            <a:endParaRPr lang="id-ID"/>
          </a:p>
        </p:txBody>
      </p:sp>
      <p:sp>
        <p:nvSpPr>
          <p:cNvPr id="18" name="Slide Number Placeholder 17"/>
          <p:cNvSpPr>
            <a:spLocks noGrp="1"/>
          </p:cNvSpPr>
          <p:nvPr>
            <p:ph type="sldNum" sz="quarter" idx="11"/>
          </p:nvPr>
        </p:nvSpPr>
        <p:spPr/>
        <p:txBody>
          <a:bodyPr rtlCol="0"/>
          <a:lstStyle/>
          <a:p>
            <a:fld id="{2DEA3C35-B224-428E-BB3A-0BE824B4D952}" type="slidenum">
              <a:rPr lang="id-ID" smtClean="0"/>
              <a:t>‹#›</a:t>
            </a:fld>
            <a:endParaRPr lang="id-ID"/>
          </a:p>
        </p:txBody>
      </p:sp>
      <p:sp>
        <p:nvSpPr>
          <p:cNvPr id="21" name="Footer Placeholder 20"/>
          <p:cNvSpPr>
            <a:spLocks noGrp="1"/>
          </p:cNvSpPr>
          <p:nvPr>
            <p:ph type="ftr" sz="quarter" idx="12"/>
          </p:nvPr>
        </p:nvSpPr>
        <p:spPr/>
        <p:txBody>
          <a:bodyPr rtlCol="0"/>
          <a:lstStyle/>
          <a:p>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C879332-2EE7-43F5-B72F-0A8A2E7A6241}" type="datetimeFigureOut">
              <a:rPr lang="id-ID" smtClean="0"/>
              <a:t>15/09/2012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2DEA3C35-B224-428E-BB3A-0BE824B4D952}"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C879332-2EE7-43F5-B72F-0A8A2E7A6241}" type="datetimeFigureOut">
              <a:rPr lang="id-ID" smtClean="0"/>
              <a:t>15/09/2012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2DEA3C35-B224-428E-BB3A-0BE824B4D952}"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AC879332-2EE7-43F5-B72F-0A8A2E7A6241}" type="datetimeFigureOut">
              <a:rPr lang="id-ID" smtClean="0"/>
              <a:t>15/09/2012</a:t>
            </a:fld>
            <a:endParaRPr lang="id-ID"/>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id-ID"/>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2DEA3C35-B224-428E-BB3A-0BE824B4D952}"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materikebidanan.files.wordpress.com/2011/01/12minggu.jp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977217" y="240549"/>
            <a:ext cx="6809493" cy="83099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PENGKAJIAN FETAL, GERAKAN JANIN, DJJ,</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NON STRESS TEST, AMNIO CENTESIS</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027" name="Rectangle 3"/>
          <p:cNvSpPr>
            <a:spLocks noChangeArrowheads="1"/>
          </p:cNvSpPr>
          <p:nvPr/>
        </p:nvSpPr>
        <p:spPr bwMode="auto">
          <a:xfrm>
            <a:off x="1285852" y="1643050"/>
            <a:ext cx="6687856" cy="369331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id-ID" sz="2400" dirty="0" smtClean="0">
                <a:latin typeface="Times New Roman" pitchFamily="18" charset="0"/>
                <a:ea typeface="Calibri" pitchFamily="34" charset="0"/>
                <a:cs typeface="Times New Roman" pitchFamily="18" charset="0"/>
              </a:rPr>
              <a:t>OLEH </a:t>
            </a:r>
            <a:r>
              <a:rPr kumimoji="0" lang="id-ID" sz="240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KELOMPOK  2	:</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id-ID" sz="240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id-ID" sz="240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ARMIDA CAPRICA DEWI		(11060150006)</a:t>
            </a:r>
            <a:endParaRPr kumimoji="0" lang="id-ID" sz="240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id-ID" sz="240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AYU EGA PRATIWI			(11060150007)</a:t>
            </a:r>
            <a:endParaRPr kumimoji="0" lang="id-ID" sz="240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id-ID" sz="240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BETIARI JAYANTI			(11060150012)</a:t>
            </a:r>
            <a:endParaRPr kumimoji="0" lang="id-ID" sz="240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id-ID" sz="240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DESI WIDANA SARI		(11060150016)</a:t>
            </a:r>
            <a:endParaRPr kumimoji="0" lang="id-ID" sz="240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id-ID" sz="240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PUSPITA SARI			(11060150042)</a:t>
            </a:r>
            <a:endParaRPr kumimoji="0" lang="id-ID" sz="240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id-ID" sz="240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SABAR OKTABRYANI		(11060150045)</a:t>
            </a:r>
            <a:endParaRPr kumimoji="0" lang="id-ID" sz="240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id-ID" sz="240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IRMA SURYANI</a:t>
            </a:r>
            <a:r>
              <a:rPr kumimoji="0" lang="id-ID" sz="120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id-ID" sz="240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(11060150031)</a:t>
            </a:r>
            <a:endParaRPr kumimoji="0" lang="id-ID" sz="24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id-ID" sz="180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powerpoint-slide-background.jpg"/>
          <p:cNvPicPr>
            <a:picLocks noChangeAspect="1"/>
          </p:cNvPicPr>
          <p:nvPr/>
        </p:nvPicPr>
        <p:blipFill>
          <a:blip r:embed="rId2"/>
          <a:stretch>
            <a:fillRect/>
          </a:stretch>
        </p:blipFill>
        <p:spPr>
          <a:xfrm>
            <a:off x="0" y="0"/>
            <a:ext cx="9144000" cy="6858000"/>
          </a:xfrm>
          <a:prstGeom prst="rect">
            <a:avLst/>
          </a:prstGeom>
        </p:spPr>
      </p:pic>
      <p:sp>
        <p:nvSpPr>
          <p:cNvPr id="5" name="TextBox 4"/>
          <p:cNvSpPr txBox="1"/>
          <p:nvPr/>
        </p:nvSpPr>
        <p:spPr>
          <a:xfrm>
            <a:off x="2000232" y="2571744"/>
            <a:ext cx="5472973" cy="1107996"/>
          </a:xfrm>
          <a:prstGeom prst="rect">
            <a:avLst/>
          </a:prstGeom>
          <a:noFill/>
        </p:spPr>
        <p:txBody>
          <a:bodyPr wrap="none" rtlCol="0">
            <a:spAutoFit/>
          </a:bodyPr>
          <a:lstStyle/>
          <a:p>
            <a:r>
              <a:rPr lang="id-ID" sz="6600" dirty="0" smtClean="0">
                <a:latin typeface="Times New Roman" pitchFamily="18" charset="0"/>
                <a:cs typeface="Times New Roman" pitchFamily="18" charset="0"/>
              </a:rPr>
              <a:t>Om Swastyastu</a:t>
            </a:r>
            <a:endParaRPr lang="id-ID" sz="66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materikebidanan.files.wordpress.com/2011/01/12minggu.jpg?w=500">
            <a:hlinkClick r:id="rId2"/>
          </p:cNvPr>
          <p:cNvPicPr/>
          <p:nvPr/>
        </p:nvPicPr>
        <p:blipFill>
          <a:blip r:embed="rId3"/>
          <a:srcRect/>
          <a:stretch>
            <a:fillRect/>
          </a:stretch>
        </p:blipFill>
        <p:spPr bwMode="auto">
          <a:xfrm>
            <a:off x="1214414" y="785794"/>
            <a:ext cx="7072362" cy="5286412"/>
          </a:xfrm>
          <a:prstGeom prst="rect">
            <a:avLst/>
          </a:prstGeom>
          <a:noFill/>
          <a:ln w="9525">
            <a:noFill/>
            <a:miter lim="800000"/>
            <a:headEnd/>
            <a:tailEnd/>
          </a:ln>
        </p:spPr>
      </p:pic>
      <p:sp>
        <p:nvSpPr>
          <p:cNvPr id="5" name="Rectangle 4"/>
          <p:cNvSpPr/>
          <p:nvPr/>
        </p:nvSpPr>
        <p:spPr>
          <a:xfrm>
            <a:off x="1142976" y="214290"/>
            <a:ext cx="2867003" cy="369332"/>
          </a:xfrm>
          <a:prstGeom prst="rect">
            <a:avLst/>
          </a:prstGeom>
        </p:spPr>
        <p:txBody>
          <a:bodyPr wrap="none">
            <a:spAutoFit/>
          </a:bodyPr>
          <a:lstStyle/>
          <a:p>
            <a:pPr lvl="0" fontAlgn="base">
              <a:spcBef>
                <a:spcPct val="0"/>
              </a:spcBef>
              <a:spcAft>
                <a:spcPct val="0"/>
              </a:spcAft>
            </a:pPr>
            <a:r>
              <a:rPr kumimoji="0" lang="id-ID" b="1" i="0" u="none" strike="noStrike" cap="none" normalizeH="0" baseline="0" dirty="0" smtClean="0">
                <a:ln>
                  <a:noFill/>
                </a:ln>
                <a:solidFill>
                  <a:schemeClr val="tx1"/>
                </a:solidFill>
                <a:effectLst/>
                <a:latin typeface="Times New Roman" pitchFamily="18" charset="0"/>
                <a:ea typeface="Book Antiqua" pitchFamily="18" charset="0"/>
                <a:cs typeface="Times New Roman" pitchFamily="18" charset="0"/>
              </a:rPr>
              <a:t>2.1 PENGKAJIAN FETAL</a:t>
            </a:r>
            <a:endParaRPr kumimoji="0" lang="id-ID"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5720" y="357166"/>
            <a:ext cx="8715436" cy="6463308"/>
          </a:xfrm>
          <a:prstGeom prst="rect">
            <a:avLst/>
          </a:prstGeom>
        </p:spPr>
        <p:txBody>
          <a:bodyPr wrap="square">
            <a:spAutoFit/>
          </a:bodyPr>
          <a:lstStyle/>
          <a:p>
            <a:pPr>
              <a:lnSpc>
                <a:spcPct val="150000"/>
              </a:lnSpc>
            </a:pPr>
            <a:r>
              <a:rPr lang="id-ID" sz="2400" dirty="0">
                <a:latin typeface="Times New Roman" pitchFamily="18" charset="0"/>
                <a:cs typeface="Times New Roman" pitchFamily="18" charset="0"/>
              </a:rPr>
              <a:t>Kematian janin tidak selalu pada kelompok kehamilan risiko tinggi, akan tetapi beberapa kematian tersebut terjadi pada kehamilan dengan risiko rendah bahkan normal.Salah satu tujuan utama perawatan antenatal adalah untuk mengidentifikasi ibu hamilyang beresiko tinggi terjadi gangguan pada buah </a:t>
            </a:r>
            <a:r>
              <a:rPr lang="id-ID" sz="2400" dirty="0" smtClean="0">
                <a:latin typeface="Times New Roman" pitchFamily="18" charset="0"/>
                <a:cs typeface="Times New Roman" pitchFamily="18" charset="0"/>
              </a:rPr>
              <a:t>kehamilannya.</a:t>
            </a:r>
            <a:r>
              <a:rPr lang="id-ID" sz="2400" dirty="0">
                <a:latin typeface="Times New Roman" pitchFamily="18" charset="0"/>
                <a:cs typeface="Times New Roman" pitchFamily="18" charset="0"/>
              </a:rPr>
              <a:t> </a:t>
            </a:r>
            <a:r>
              <a:rPr lang="id-ID" sz="2400" dirty="0" smtClean="0">
                <a:latin typeface="Times New Roman" pitchFamily="18" charset="0"/>
                <a:cs typeface="Times New Roman" pitchFamily="18" charset="0"/>
              </a:rPr>
              <a:t>Materi Pengkajian </a:t>
            </a:r>
            <a:r>
              <a:rPr lang="id-ID" sz="2400" dirty="0">
                <a:latin typeface="Times New Roman" pitchFamily="18" charset="0"/>
                <a:cs typeface="Times New Roman" pitchFamily="18" charset="0"/>
              </a:rPr>
              <a:t>janin dapat dilakukan dengan metode yang tidak menggunakanteknologi, seperti perhitungan gerakan janin. (fetal movement Counting,FMC) dan tesakselerasi auskultrasi (Auscultated Acceleration Test, AAT). Sedangkan metodemenggunakan teknologi seperti Ultrasonoigrafi (USG), Kardiotokografi,Amniosintesis, dsb. Bidan sebaiknya mengetahui manfaat setiap metode pengkajian janin.</a:t>
            </a:r>
          </a:p>
          <a:p>
            <a:endParaRPr lang="id-ID"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2928926" y="571480"/>
            <a:ext cx="3231975"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a:t>
            </a:r>
            <a:r>
              <a:rPr kumimoji="0" lang="id-ID" sz="2400" b="1"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GERAKAN  JANIN</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098" name="Rectangle 2"/>
          <p:cNvSpPr>
            <a:spLocks noChangeArrowheads="1"/>
          </p:cNvSpPr>
          <p:nvPr/>
        </p:nvSpPr>
        <p:spPr bwMode="auto">
          <a:xfrm>
            <a:off x="1142976" y="1440027"/>
            <a:ext cx="7072362"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lnSpc>
                <a:spcPct val="150000"/>
              </a:lnSpc>
              <a:spcBef>
                <a:spcPct val="0"/>
              </a:spcBef>
              <a:spcAft>
                <a:spcPct val="0"/>
              </a:spcAf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Pola gerakan janin adalah tanda reliabel tentang kesejahteraan janin,dimana gerakan janin yang mengikuti pola teratur dari waktu ketikagerakan ini dirasakan. Data sedikitnya 10 gerakan perhari dianggap lazim. </a:t>
            </a:r>
            <a:r>
              <a:rPr lang="id-ID" sz="2400" dirty="0" smtClean="0"/>
              <a:t>Gerakan janin pada </a:t>
            </a:r>
            <a:r>
              <a:rPr lang="id-ID" sz="2400" b="1" dirty="0" smtClean="0"/>
              <a:t>primigravida </a:t>
            </a:r>
            <a:r>
              <a:rPr lang="id-ID" sz="2400" dirty="0" smtClean="0"/>
              <a:t>dapat dirasakan oleh ibunya pada kehamilan 18 minggu, sedangkan pada </a:t>
            </a:r>
            <a:r>
              <a:rPr lang="id-ID" sz="2400" b="1" dirty="0" smtClean="0"/>
              <a:t>multigravida </a:t>
            </a:r>
            <a:r>
              <a:rPr lang="id-ID" sz="2400" dirty="0" smtClean="0"/>
              <a:t>pada 16 minggu.</a:t>
            </a:r>
          </a:p>
          <a:p>
            <a:pPr marL="0" marR="0" lvl="0" indent="0" algn="l" defTabSz="914400" rtl="0" eaLnBrk="1" fontAlgn="base" latinLnBrk="0" hangingPunct="1">
              <a:lnSpc>
                <a:spcPct val="15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p>
          <a:p>
            <a:pPr marL="0" marR="0" lvl="0" indent="0" algn="l" defTabSz="914400" rtl="0" eaLnBrk="1" fontAlgn="base" latinLnBrk="0" hangingPunct="1">
              <a:lnSpc>
                <a:spcPct val="150000"/>
              </a:lnSpc>
              <a:spcBef>
                <a:spcPct val="0"/>
              </a:spcBef>
              <a:spcAft>
                <a:spcPct val="0"/>
              </a:spcAft>
              <a:buClrTx/>
              <a:buSzTx/>
              <a:buFontTx/>
              <a:buNone/>
              <a:tabLst/>
            </a:pPr>
            <a:endPar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50000"/>
              </a:lnSpc>
              <a:spcBef>
                <a:spcPct val="0"/>
              </a:spcBef>
              <a:spcAft>
                <a:spcPct val="0"/>
              </a:spcAft>
              <a:buClrTx/>
              <a:buSzTx/>
              <a:buFontTx/>
              <a:buNone/>
              <a:tabLst/>
            </a:pP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857224" y="357166"/>
            <a:ext cx="7286644"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Hal Yang Mempengaruhi Gerakan Janin</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 typeface="Wingdings" pitchFamily="2" charset="2"/>
              <a:buChar char="v"/>
              <a:tabLst/>
            </a:pPr>
            <a:r>
              <a:rPr kumimoji="0" lang="id-ID" sz="2400" b="0"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Kapan gerakan muncul</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 typeface="Wingdings" pitchFamily="2" charset="2"/>
              <a:buChar char="v"/>
              <a:tabLst/>
            </a:pPr>
            <a:r>
              <a:rPr kumimoji="0" lang="id-ID" sz="2400" b="0"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Usia kandungan</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 typeface="Wingdings" pitchFamily="2" charset="2"/>
              <a:buChar char="v"/>
              <a:tabLst/>
            </a:pPr>
            <a:r>
              <a:rPr kumimoji="0" lang="id-ID" sz="2400" b="0"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Kadar glukosa</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 typeface="Wingdings" pitchFamily="2" charset="2"/>
              <a:buChar char="v"/>
              <a:tabLst/>
            </a:pPr>
            <a:r>
              <a:rPr kumimoji="0" lang="id-ID" sz="2400" b="0"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Stimulus suara</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 typeface="Wingdings" pitchFamily="2" charset="2"/>
              <a:buChar char="v"/>
              <a:tabLst/>
            </a:pPr>
            <a:r>
              <a:rPr kumimoji="0" lang="id-ID" sz="2400" b="0"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Status prilaku janin </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 typeface="Wingdings" pitchFamily="2" charset="2"/>
              <a:buChar char="v"/>
              <a:tabLst/>
            </a:pPr>
            <a:r>
              <a:rPr kumimoji="0" lang="id-ID" sz="2400" b="0"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Penggunaan obat-obatan dan kebiasaan merokok </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 typeface="Wingdings" pitchFamily="2" charset="2"/>
              <a:buChar char="v"/>
              <a:tabLst/>
            </a:pPr>
            <a:r>
              <a:rPr kumimoji="0" lang="id-ID" sz="2400" b="0"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Hipoksia</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 typeface="Wingdings" pitchFamily="2" charset="2"/>
              <a:buChar char="v"/>
              <a:tabLst/>
            </a:pPr>
            <a:r>
              <a:rPr kumimoji="0" lang="id-ID" sz="2400" b="0"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Asidemia </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 typeface="Wingdings" pitchFamily="2" charset="2"/>
              <a:buChar char="v"/>
              <a:tabLst/>
            </a:pPr>
            <a:r>
              <a:rPr kumimoji="0" lang="id-ID" sz="2400" b="0"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Polihidramnion</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 typeface="Wingdings" pitchFamily="2" charset="2"/>
              <a:buChar char="v"/>
              <a:tabLst/>
            </a:pPr>
            <a:r>
              <a:rPr kumimoji="0" lang="id-ID" sz="2400" b="0"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 Oligohidramnion</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14612" y="500042"/>
            <a:ext cx="4588115" cy="461665"/>
          </a:xfrm>
          <a:prstGeom prst="rect">
            <a:avLst/>
          </a:prstGeom>
        </p:spPr>
        <p:txBody>
          <a:bodyPr wrap="none">
            <a:spAutoFit/>
          </a:bodyPr>
          <a:lstStyle/>
          <a:p>
            <a:r>
              <a:rPr lang="id-ID" sz="2400" b="1" dirty="0">
                <a:latin typeface="Times New Roman" pitchFamily="18" charset="0"/>
                <a:cs typeface="Times New Roman" pitchFamily="18" charset="0"/>
              </a:rPr>
              <a:t>Cara Menghitung Gerakan Janin</a:t>
            </a:r>
            <a:endParaRPr lang="id-ID" sz="2400" dirty="0">
              <a:latin typeface="Times New Roman" pitchFamily="18" charset="0"/>
              <a:cs typeface="Times New Roman" pitchFamily="18" charset="0"/>
            </a:endParaRPr>
          </a:p>
        </p:txBody>
      </p:sp>
      <p:sp>
        <p:nvSpPr>
          <p:cNvPr id="17409" name="Rectangle 1"/>
          <p:cNvSpPr>
            <a:spLocks noChangeArrowheads="1"/>
          </p:cNvSpPr>
          <p:nvPr/>
        </p:nvSpPr>
        <p:spPr bwMode="auto">
          <a:xfrm>
            <a:off x="214282" y="1179972"/>
            <a:ext cx="8429684"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Jadwalkan satu sesi perhitungan perhari.</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Jadwalkan sesi pada waktu yang sama setiap hari </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Catat berapa lama biasanya dibutuhkan untuk merasakan 10 kali gerakan</a:t>
            </a:r>
          </a:p>
          <a:p>
            <a:pPr marL="0" marR="0" lvl="0" indent="0" algn="l" defTabSz="914400" rtl="0" eaLnBrk="0" fontAlgn="base" latinLnBrk="0" hangingPunct="0">
              <a:lnSpc>
                <a:spcPct val="150000"/>
              </a:lnSpc>
              <a:spcBef>
                <a:spcPct val="0"/>
              </a:spcBef>
              <a:spcAft>
                <a:spcPct val="0"/>
              </a:spcAft>
              <a:buClrTx/>
              <a:buSzTx/>
              <a:tabLst/>
            </a:pP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Kelebihan metode ini yaitu : mudah digunakan, singkat dan mudah diinterpretasi.</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ChangeArrowheads="1"/>
          </p:cNvSpPr>
          <p:nvPr/>
        </p:nvSpPr>
        <p:spPr bwMode="auto">
          <a:xfrm>
            <a:off x="642910" y="428604"/>
            <a:ext cx="7929618"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 Peran Bidan</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l" defTabSz="914400" rtl="0" eaLnBrk="0" fontAlgn="base" latinLnBrk="0" hangingPunct="0">
              <a:lnSpc>
                <a:spcPct val="15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Peran bidan hal terpenting dalam pemeriksaan hal ini adalah para wanitamewaspadai bahwa pola gerakan janin yang konsisten merupakan halyang penting. Bidan berperan dalam penyampaian informasi dankonseling terhadap klien. Informasi mengenai cara memeriksa gerakanjanin serta manfaatnya adalah hal yang penting untuk klien ketahui.Oleh karena itu, klien harus melaporkan bila terjadi penurunan ataubahkan gerakan janin berhenti</a:t>
            </a:r>
            <a:r>
              <a:rPr kumimoji="0" lang="id-ID" sz="2400" b="0" i="0" u="none" strike="noStrike" cap="none" normalizeH="0" baseline="0" dirty="0" smtClean="0">
                <a:ln>
                  <a:noFill/>
                </a:ln>
                <a:solidFill>
                  <a:schemeClr val="tx1"/>
                </a:solidFill>
                <a:effectLst/>
                <a:latin typeface="Times New Roman" pitchFamily="18" charset="0"/>
                <a:cs typeface="Times New Roman" pitchFamily="18" charset="0"/>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428596" y="714356"/>
            <a:ext cx="821537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DENYUT JANTUNG JANIN</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5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Pengertian</a:t>
            </a:r>
          </a:p>
          <a:p>
            <a:pPr marL="0" marR="0" lvl="0" indent="0" algn="ctr" defTabSz="914400" rtl="0" eaLnBrk="0" fontAlgn="base" latinLnBrk="0" hangingPunct="0">
              <a:lnSpc>
                <a:spcPct val="150000"/>
              </a:lnSpc>
              <a:spcBef>
                <a:spcPct val="0"/>
              </a:spcBef>
              <a:spcAft>
                <a:spcPct val="0"/>
              </a:spcAft>
              <a:buClrTx/>
              <a:buSzTx/>
              <a:buFontTx/>
              <a:buNone/>
              <a:tabLst/>
            </a:pP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Denyut jantung janin normal adalah frekuensi denyut rata-rata wanitatidak sedang bersalin, atau diukur diantara dua kontraksi. Rentang normal adalah 120 sampai 160 denyut/menit. Bunyi denyut jantung janin seperti bunyi detik jam dibawah bantal.</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500034" y="171649"/>
            <a:ext cx="8501122" cy="61863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Alat Pemeriksa Denyut Jantung Janin</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Denyut jantung janin secara obyektif dapat diketahui oleh pemeriksa dengan menggunakan:</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Auskultasi periodik.</a:t>
            </a:r>
            <a:r>
              <a:rPr kumimoji="0" lang="id-ID" sz="24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Tersedia beberapa instrument untuk mendeteksi denyut jantungjanin seperti : Fetoskop (18-20 minggu), stetoskop Pinard/Laenec(18-20 minggu), stetoskop ultrasonografi dopler (12 minggu).</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Electronic Fetal Monitoring </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Ada dua alat pemantauan janin secara elektronik yaitu : alateksternal (transducer eksternal) dan alat internal (elektroda spiraldan kateter tekanan intrauterine).</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1"/>
          <p:cNvSpPr>
            <a:spLocks noChangeArrowheads="1"/>
          </p:cNvSpPr>
          <p:nvPr/>
        </p:nvSpPr>
        <p:spPr bwMode="auto">
          <a:xfrm>
            <a:off x="1214414" y="357166"/>
            <a:ext cx="6572264"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50000"/>
              </a:lnSpc>
              <a:spcBef>
                <a:spcPct val="0"/>
              </a:spcBef>
              <a:spcAft>
                <a:spcPct val="0"/>
              </a:spcAft>
              <a:buClrTx/>
              <a:buSzTx/>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Cara mendengarkan Denyut Jantung Janin :</a:t>
            </a:r>
          </a:p>
          <a:p>
            <a:pPr marL="0" marR="0" lvl="0" indent="0" algn="l" defTabSz="914400" rtl="0" eaLnBrk="1" fontAlgn="base" latinLnBrk="0" hangingPunct="1">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Dengan menggunakan doppler</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Dengan menggunakan stetoskop Pinard</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1506" name="Rectangle 2"/>
          <p:cNvSpPr>
            <a:spLocks noChangeArrowheads="1"/>
          </p:cNvSpPr>
          <p:nvPr/>
        </p:nvSpPr>
        <p:spPr bwMode="auto">
          <a:xfrm>
            <a:off x="1357290" y="2357430"/>
            <a:ext cx="6143668"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Cara Menghitung Denyut Jantung Janin</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Menghitung denyut jantung janin yaitu selama satu menit penuh. Halini dikarenakan pada setiap detik itu terdapat perbedaan denyut sertamembandingkan dengan rentang normal selama satu menit.</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428596" y="500042"/>
            <a:ext cx="7929618"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1371600" marR="0" lvl="3" indent="0" algn="ctr" defTabSz="914400" rtl="0" eaLnBrk="1" fontAlgn="base" latinLnBrk="0" hangingPunct="1">
              <a:lnSpc>
                <a:spcPct val="150000"/>
              </a:lnSpc>
              <a:spcBef>
                <a:spcPct val="0"/>
              </a:spcBef>
              <a:spcAft>
                <a:spcPct val="0"/>
              </a:spcAft>
              <a:buClrTx/>
              <a:buSzTx/>
              <a:tabLst/>
            </a:pP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Hal-Hal Yang Dapat Diketahui Dari  Pemeriksaan DJJ</a:t>
            </a:r>
          </a:p>
          <a:p>
            <a:pPr marL="1371600" marR="0" lvl="3" indent="0" algn="ctr" defTabSz="914400" rtl="0" eaLnBrk="1" fontAlgn="base" latinLnBrk="0" hangingPunct="1">
              <a:lnSpc>
                <a:spcPct val="150000"/>
              </a:lnSpc>
              <a:spcBef>
                <a:spcPct val="0"/>
              </a:spcBef>
              <a:spcAft>
                <a:spcPct val="0"/>
              </a:spcAft>
              <a:buClrTx/>
              <a:buSzTx/>
              <a:tabLst/>
            </a:pP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Dari adanya denyut jantung janin</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Dari sifat denyut jantung janin</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Dari tempat denyut jantung janin terdengar </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ChangeArrowheads="1"/>
          </p:cNvSpPr>
          <p:nvPr/>
        </p:nvSpPr>
        <p:spPr bwMode="auto">
          <a:xfrm>
            <a:off x="714348" y="1173194"/>
            <a:ext cx="7643866"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Bunyi Yang Sering Terdengar Ketika Memeriksa Denyut Jantung Janin</a:t>
            </a:r>
          </a:p>
          <a:p>
            <a:pPr marL="0" marR="0" lvl="0" indent="0" algn="l" defTabSz="914400" rtl="0" eaLnBrk="1" fontAlgn="base" latinLnBrk="0" hangingPunct="1">
              <a:lnSpc>
                <a:spcPct val="150000"/>
              </a:lnSpc>
              <a:spcBef>
                <a:spcPct val="0"/>
              </a:spcBef>
              <a:spcAft>
                <a:spcPct val="0"/>
              </a:spcAft>
              <a:buClrTx/>
              <a:buSzTx/>
              <a:buFontTx/>
              <a:buNone/>
              <a:tabLst/>
            </a:pP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Desir tali pusat</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Book Antiqua" pitchFamily="18" charset="0"/>
                <a:cs typeface="Times New Roman" pitchFamily="18" charset="0"/>
              </a:rPr>
              <a:t>Desir uterus</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Book Antiqua" pitchFamily="18" charset="0"/>
                <a:cs typeface="Times New Roman" pitchFamily="18" charset="0"/>
              </a:rPr>
              <a:t>Suara akibat gerakan janin</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Book Antiqua" pitchFamily="18" charset="0"/>
                <a:cs typeface="Times New Roman" pitchFamily="18" charset="0"/>
              </a:rPr>
              <a:t>Gerakan usus</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ChangeArrowheads="1"/>
          </p:cNvSpPr>
          <p:nvPr/>
        </p:nvSpPr>
        <p:spPr bwMode="auto">
          <a:xfrm>
            <a:off x="214282" y="642918"/>
            <a:ext cx="8643998"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914400" marR="0" lvl="2" indent="0" defTabSz="914400" rtl="0" eaLnBrk="1" fontAlgn="base" latinLnBrk="0" hangingPunct="1">
              <a:lnSpc>
                <a:spcPct val="150000"/>
              </a:lnSpc>
              <a:spcBef>
                <a:spcPct val="0"/>
              </a:spcBef>
              <a:spcAft>
                <a:spcPct val="0"/>
              </a:spcAft>
              <a:buClrTx/>
              <a:buSzTx/>
              <a:tabLst/>
            </a:pPr>
            <a:r>
              <a:rPr lang="id-ID" sz="2400" b="1" dirty="0" smtClean="0">
                <a:latin typeface="Times New Roman" pitchFamily="18" charset="0"/>
                <a:ea typeface="Times New Roman" pitchFamily="18" charset="0"/>
                <a:cs typeface="Times New Roman" pitchFamily="18" charset="0"/>
              </a:rPr>
              <a:t>                  2.2  </a:t>
            </a: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NON STRESS TEST (NST)</a:t>
            </a:r>
          </a:p>
          <a:p>
            <a:pPr marL="914400" marR="0" lvl="2" indent="0" defTabSz="914400" rtl="0" eaLnBrk="1" fontAlgn="base" latinLnBrk="0" hangingPunct="1">
              <a:lnSpc>
                <a:spcPct val="150000"/>
              </a:lnSpc>
              <a:spcBef>
                <a:spcPct val="0"/>
              </a:spcBef>
              <a:spcAft>
                <a:spcPct val="0"/>
              </a:spcAft>
              <a:buClrTx/>
              <a:buSzTx/>
              <a:tabLst/>
            </a:pP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Pemeriksaan NST dilakukan untuk menilai hubungan gambaran DJJ dan aktivitas janin. Cara pemeriksaan ini dikenal juga dengan nama aktokardiografi, atau fetal activity acceleration determination (FAD; FAAD). Penilaian dilakukan terhadap frekuensi dasar DJJ, variabilitas, dan timbulnya akselerasi yang menyertai gerakan janin. </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42910" y="857232"/>
            <a:ext cx="7715304" cy="4893647"/>
          </a:xfrm>
          <a:prstGeom prst="rect">
            <a:avLst/>
          </a:prstGeom>
        </p:spPr>
        <p:txBody>
          <a:bodyPr wrap="square">
            <a:spAutoFit/>
          </a:bodyPr>
          <a:lstStyle/>
          <a:p>
            <a:pPr lvl="0"/>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Tehnik pemeriksaan NST :</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endParaRPr lang="id-ID" sz="2400" dirty="0" smtClean="0">
              <a:latin typeface="Times New Roman" pitchFamily="18" charset="0"/>
              <a:cs typeface="Times New Roman" pitchFamily="18" charset="0"/>
            </a:endParaRPr>
          </a:p>
          <a:p>
            <a:pPr marL="342900" indent="-342900">
              <a:buFont typeface="+mj-lt"/>
              <a:buAutoNum type="arabicPeriod"/>
            </a:pPr>
            <a:r>
              <a:rPr lang="id-ID" sz="2400" dirty="0" smtClean="0">
                <a:latin typeface="Times New Roman" pitchFamily="18" charset="0"/>
                <a:cs typeface="Times New Roman" pitchFamily="18" charset="0"/>
              </a:rPr>
              <a:t>Pasien </a:t>
            </a:r>
            <a:r>
              <a:rPr lang="id-ID" sz="2400" dirty="0">
                <a:latin typeface="Times New Roman" pitchFamily="18" charset="0"/>
                <a:cs typeface="Times New Roman" pitchFamily="18" charset="0"/>
              </a:rPr>
              <a:t>berbaring dalam posisi semi-Fowler</a:t>
            </a:r>
          </a:p>
          <a:p>
            <a:pPr marL="342900" indent="-342900">
              <a:buFont typeface="+mj-lt"/>
              <a:buAutoNum type="arabicPeriod"/>
            </a:pPr>
            <a:r>
              <a:rPr lang="id-ID" sz="2400" dirty="0" smtClean="0">
                <a:latin typeface="Times New Roman" pitchFamily="18" charset="0"/>
                <a:cs typeface="Times New Roman" pitchFamily="18" charset="0"/>
              </a:rPr>
              <a:t>Dilakukan </a:t>
            </a:r>
            <a:r>
              <a:rPr lang="id-ID" sz="2400" dirty="0">
                <a:latin typeface="Times New Roman" pitchFamily="18" charset="0"/>
                <a:cs typeface="Times New Roman" pitchFamily="18" charset="0"/>
              </a:rPr>
              <a:t>pengukuran tensi, suhu, nadi, dan frekuensi pernafasan ibu.</a:t>
            </a:r>
          </a:p>
          <a:p>
            <a:pPr marL="342900" indent="-342900">
              <a:buFont typeface="+mj-lt"/>
              <a:buAutoNum type="arabicPeriod"/>
            </a:pPr>
            <a:r>
              <a:rPr lang="id-ID" sz="2400" dirty="0">
                <a:latin typeface="Times New Roman" pitchFamily="18" charset="0"/>
                <a:cs typeface="Times New Roman" pitchFamily="18" charset="0"/>
              </a:rPr>
              <a:t>Aktivitas gerakan janin diperhatika</a:t>
            </a:r>
          </a:p>
          <a:p>
            <a:pPr marL="342900" indent="-342900">
              <a:buFont typeface="+mj-lt"/>
              <a:buAutoNum type="arabicPeriod"/>
            </a:pPr>
            <a:r>
              <a:rPr lang="id-ID" sz="2400" dirty="0">
                <a:latin typeface="Times New Roman" pitchFamily="18" charset="0"/>
                <a:cs typeface="Times New Roman" pitchFamily="18" charset="0"/>
              </a:rPr>
              <a:t>Bila dalam beberapa menit pemeriksaan tidak terdapat gerakan janin, dilakukan perangsangan janin</a:t>
            </a:r>
          </a:p>
          <a:p>
            <a:pPr marL="342900" indent="-342900">
              <a:buFont typeface="+mj-lt"/>
              <a:buAutoNum type="arabicPeriod"/>
            </a:pPr>
            <a:r>
              <a:rPr lang="id-ID" sz="2400" dirty="0">
                <a:latin typeface="Times New Roman" pitchFamily="18" charset="0"/>
                <a:cs typeface="Times New Roman" pitchFamily="18" charset="0"/>
              </a:rPr>
              <a:t>Perhatikan frekuensi dasar DJJ </a:t>
            </a:r>
          </a:p>
          <a:p>
            <a:pPr marL="342900" indent="-342900">
              <a:buFont typeface="+mj-lt"/>
              <a:buAutoNum type="arabicPeriod"/>
            </a:pPr>
            <a:r>
              <a:rPr lang="id-ID" sz="2400" dirty="0">
                <a:latin typeface="Times New Roman" pitchFamily="18" charset="0"/>
                <a:cs typeface="Times New Roman" pitchFamily="18" charset="0"/>
              </a:rPr>
              <a:t>Setiap terjadi gerakan janin diberikan tanda pada kertas KTG</a:t>
            </a:r>
          </a:p>
          <a:p>
            <a:pPr marL="342900" indent="-342900">
              <a:buFont typeface="+mj-lt"/>
              <a:buAutoNum type="arabicPeriod"/>
            </a:pPr>
            <a:r>
              <a:rPr lang="id-ID" sz="2400" dirty="0">
                <a:latin typeface="Times New Roman" pitchFamily="18" charset="0"/>
                <a:cs typeface="Times New Roman" pitchFamily="18" charset="0"/>
              </a:rPr>
              <a:t>Lama pemeriksaan sedikitnya 20 menit.</a:t>
            </a:r>
          </a:p>
          <a:p>
            <a:pPr marL="342900" indent="-342900">
              <a:buFont typeface="+mj-lt"/>
              <a:buAutoNum type="arabicPeriod"/>
            </a:pPr>
            <a:r>
              <a:rPr lang="id-ID" sz="2400" dirty="0">
                <a:latin typeface="Times New Roman" pitchFamily="18" charset="0"/>
                <a:cs typeface="Times New Roman" pitchFamily="18" charset="0"/>
              </a:rPr>
              <a:t>Perhatikan variabilitas DJJ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285720" y="-24"/>
            <a:ext cx="8429684"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id-ID"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Interpretasi NST</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5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Reaktif:</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Terdapat gerakan janin sedikitnya 2 kali dalam 20 menit, disertai dengan akselerasi sedikitnya 15 dpm.</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Frekuensi dasar djj di luar gerakan janin antara 120 – 160 dpm.</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Variabilitas djj antara 5 – 25 dpm.</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5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Non-reaktif:</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Tidak terdapat gerakan janin dalam 20 menit, atau tidak terdapat akselerasi pada gerakan janin.</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Frekuensi dasar djj abnormal (kurang dari 120 dpm, atau lebih dari 160 dpm).</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Variabilitas djj kurang dari 2 dpm.</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214282" y="-24"/>
            <a:ext cx="8286808"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5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Meragukan:</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Gerakan janin kurang dari 2 kali dalam 20 menit, atau terdapat akselerasi yang kurang dari 15 dpm. </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Frekuensi dasar djj abnormal.</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5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Variabilitas djj antara 2 – 5 dpm.</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5" name="Rectangle 4"/>
          <p:cNvSpPr/>
          <p:nvPr/>
        </p:nvSpPr>
        <p:spPr>
          <a:xfrm>
            <a:off x="214282" y="3000372"/>
            <a:ext cx="8715436" cy="3416320"/>
          </a:xfrm>
          <a:prstGeom prst="rect">
            <a:avLst/>
          </a:prstGeom>
        </p:spPr>
        <p:txBody>
          <a:bodyPr wrap="square">
            <a:spAutoFit/>
          </a:bodyPr>
          <a:lstStyle/>
          <a:p>
            <a:pPr>
              <a:lnSpc>
                <a:spcPct val="150000"/>
              </a:lnSpc>
            </a:pPr>
            <a:r>
              <a:rPr lang="id-ID" sz="2400" dirty="0">
                <a:latin typeface="Times New Roman" pitchFamily="18" charset="0"/>
                <a:cs typeface="Times New Roman" pitchFamily="18" charset="0"/>
              </a:rPr>
              <a:t>Hasil NST yang reaktif biasanya diikuti dengan keadaan janin yang baik sampai 1 minggu </a:t>
            </a:r>
          </a:p>
          <a:p>
            <a:pPr>
              <a:lnSpc>
                <a:spcPct val="150000"/>
              </a:lnSpc>
            </a:pPr>
            <a:r>
              <a:rPr lang="id-ID" sz="2400" dirty="0">
                <a:latin typeface="Times New Roman" pitchFamily="18" charset="0"/>
                <a:cs typeface="Times New Roman" pitchFamily="18" charset="0"/>
              </a:rPr>
              <a:t>Hasil NST yang meragukan harus diulang dalam waktu 24 </a:t>
            </a:r>
            <a:r>
              <a:rPr lang="id-ID" sz="2400" dirty="0" smtClean="0">
                <a:latin typeface="Times New Roman" pitchFamily="18" charset="0"/>
                <a:cs typeface="Times New Roman" pitchFamily="18" charset="0"/>
              </a:rPr>
              <a:t>jam. Hasil </a:t>
            </a:r>
            <a:r>
              <a:rPr lang="id-ID" sz="2400" dirty="0">
                <a:latin typeface="Times New Roman" pitchFamily="18" charset="0"/>
                <a:cs typeface="Times New Roman" pitchFamily="18" charset="0"/>
              </a:rPr>
              <a:t>NST yang non-reaktif disertai dengan keadaan janin yang jelek (kematian perinatal, nilai Apgar rendah, adanya deselerasi lambat intrapartum)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214282" y="-96597"/>
            <a:ext cx="8643998"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914400" marR="0" lvl="2" indent="0" algn="ctr" defTabSz="914400" rtl="0" eaLnBrk="1" fontAlgn="base" latinLnBrk="0" hangingPunct="1">
              <a:lnSpc>
                <a:spcPct val="150000"/>
              </a:lnSpc>
              <a:spcBef>
                <a:spcPct val="0"/>
              </a:spcBef>
              <a:spcAft>
                <a:spcPct val="0"/>
              </a:spcAft>
              <a:buClrTx/>
              <a:buSzTx/>
              <a:tabLst/>
            </a:pP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AMNIOSENTECIS</a:t>
            </a:r>
            <a:endPar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Dengan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menganalisis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air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ketuban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sehingga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dapat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menentukan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kadar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bilirubin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secara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spectroskopik</a:t>
            </a:r>
            <a:endPar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Menentukan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kadar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kreatinin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pemeriksaan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sitologik</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air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ketuban</a:t>
            </a:r>
            <a:endPar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Amniosentesis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adalah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salah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satu</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beberapa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diagnostik</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yang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bisa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dilakukan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selama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kehamilan</a:t>
            </a:r>
            <a:endPar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Amniosentesis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juga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disebut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sebagai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tes</a:t>
            </a: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cairan</a:t>
            </a: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ketuban</a:t>
            </a: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atau</a:t>
            </a: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AFT)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adalah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prosedur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medis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digunakan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dalam</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diagnosis prenatal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kelainan</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kromosom</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infeksi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janin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mana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sejumlah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kecil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cairan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ketuban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yang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berisi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jaringan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janin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yang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sampel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yang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amnion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atau</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kantung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ketuban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yang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mengelilingi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mengembangkan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janin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DNA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janin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diperiksa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untuk</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kelainan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genetik</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1"/>
          <p:cNvSpPr>
            <a:spLocks noChangeArrowheads="1"/>
          </p:cNvSpPr>
          <p:nvPr/>
        </p:nvSpPr>
        <p:spPr bwMode="auto">
          <a:xfrm>
            <a:off x="571472" y="142852"/>
            <a:ext cx="8143932" cy="3452187"/>
          </a:xfrm>
          <a:prstGeom prst="rect">
            <a:avLst/>
          </a:prstGeom>
          <a:noFill/>
          <a:ln w="9525">
            <a:noFill/>
            <a:miter lim="800000"/>
            <a:headEnd/>
            <a:tailEnd/>
          </a:ln>
          <a:effectLst/>
        </p:spPr>
        <p:txBody>
          <a:bodyPr vert="horz" wrap="square" lIns="91440" tIns="126960" rIns="91440" bIns="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id-ID" sz="24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Resiko dan Kelemahan </a:t>
            </a:r>
            <a:endParaRPr kumimoji="0" lang="id-ID" sz="2400" b="1" i="0" u="none" strike="noStrike" cap="none" normalizeH="0" baseline="0" dirty="0" smtClean="0">
              <a:ln>
                <a:noFill/>
              </a:ln>
              <a:solidFill>
                <a:srgbClr val="CEB966"/>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Amniosentesis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dilakukan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antara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minggu</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ke-15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ke-20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kehamilan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melakukan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sebelumnya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dapat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mengakibatkan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cedera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janin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The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amniosentesis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Istilah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kadang-kadang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digunakan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untuk</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menggambarkan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penggunaan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proses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antara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minggu</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11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13.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ChangeArrowheads="1"/>
          </p:cNvSpPr>
          <p:nvPr/>
        </p:nvSpPr>
        <p:spPr bwMode="auto">
          <a:xfrm>
            <a:off x="500034" y="377210"/>
            <a:ext cx="8215370" cy="59093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Kapan Amniosentesis Ditawarkan? </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Amniosentesis ditawarkan selama kehamilan ketika: </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seorang wanita dianggap berisiko tinggi </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karena tes skrining serum (tes darah), yang mengukur kadar hormon kehamilan dalam darahnya</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seorang wanita dianggap berisiko tinggi karena ia sebelumnya telah memiliki kehamilan dipengaruhi oleh kelainan kromosom atau genetik. </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pemeriksaan USG telah mendeteksi fitur atau kelainan yang menunjukkan peningkatan risiko kelainan kromosom. </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amniosentesis kadang-kadang diperlukan dalam penyelidikan dan pengelolaan kondisi lain pada kehamilan seperti penyakit rhesus.</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id-ID"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seorang wanita memintanya karena dia khawatir bahwa bayinya mungkin memiliki kelainan kromosom. </a:t>
            </a:r>
            <a:endParaRPr kumimoji="0" lang="id-ID"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id-ID"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LAM1.JPG"/>
          <p:cNvPicPr>
            <a:picLocks noChangeAspect="1"/>
          </p:cNvPicPr>
          <p:nvPr/>
        </p:nvPicPr>
        <p:blipFill>
          <a:blip r:embed="rId2"/>
          <a:stretch>
            <a:fillRect/>
          </a:stretch>
        </p:blipFill>
        <p:spPr>
          <a:xfrm>
            <a:off x="0" y="0"/>
            <a:ext cx="9144000" cy="6858000"/>
          </a:xfrm>
          <a:prstGeom prst="rect">
            <a:avLst/>
          </a:prstGeom>
        </p:spPr>
      </p:pic>
      <p:sp>
        <p:nvSpPr>
          <p:cNvPr id="4" name="TextBox 3"/>
          <p:cNvSpPr txBox="1"/>
          <p:nvPr/>
        </p:nvSpPr>
        <p:spPr>
          <a:xfrm>
            <a:off x="1357290" y="2500306"/>
            <a:ext cx="6426759" cy="707886"/>
          </a:xfrm>
          <a:prstGeom prst="rect">
            <a:avLst/>
          </a:prstGeom>
          <a:noFill/>
        </p:spPr>
        <p:txBody>
          <a:bodyPr wrap="none" rtlCol="0">
            <a:spAutoFit/>
          </a:bodyPr>
          <a:lstStyle/>
          <a:p>
            <a:r>
              <a:rPr lang="id-ID" sz="4000" dirty="0" smtClean="0">
                <a:latin typeface="Times New Roman" pitchFamily="18" charset="0"/>
                <a:cs typeface="Times New Roman" pitchFamily="18" charset="0"/>
              </a:rPr>
              <a:t>Om Santhi, Santhi, Santhi Om</a:t>
            </a:r>
            <a:endParaRPr lang="id-ID" sz="4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43</TotalTime>
  <Words>807</Words>
  <Application>Microsoft Office PowerPoint</Application>
  <PresentationFormat>On-screen Show (4:3)</PresentationFormat>
  <Paragraphs>107</Paragraphs>
  <Slides>21</Slides>
  <Notes>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Oriel</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dell</cp:lastModifiedBy>
  <cp:revision>7</cp:revision>
  <dcterms:created xsi:type="dcterms:W3CDTF">2012-09-15T04:23:24Z</dcterms:created>
  <dcterms:modified xsi:type="dcterms:W3CDTF">2012-09-15T05:06:33Z</dcterms:modified>
</cp:coreProperties>
</file>