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1" r:id="rId6"/>
    <p:sldId id="279" r:id="rId7"/>
    <p:sldId id="264" r:id="rId8"/>
    <p:sldId id="265" r:id="rId9"/>
    <p:sldId id="260" r:id="rId10"/>
    <p:sldId id="262" r:id="rId11"/>
    <p:sldId id="263" r:id="rId12"/>
    <p:sldId id="266" r:id="rId13"/>
    <p:sldId id="270" r:id="rId14"/>
    <p:sldId id="267" r:id="rId15"/>
    <p:sldId id="269" r:id="rId16"/>
    <p:sldId id="271" r:id="rId17"/>
    <p:sldId id="268" r:id="rId18"/>
    <p:sldId id="272" r:id="rId19"/>
    <p:sldId id="274" r:id="rId20"/>
    <p:sldId id="273" r:id="rId21"/>
    <p:sldId id="275" r:id="rId22"/>
    <p:sldId id="276" r:id="rId23"/>
    <p:sldId id="277" r:id="rId24"/>
    <p:sldId id="278" r:id="rId25"/>
    <p:sldId id="281" r:id="rId26"/>
    <p:sldId id="280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EF13D"/>
    <a:srgbClr val="FF6600"/>
    <a:srgbClr val="DFE4BE"/>
    <a:srgbClr val="CDE5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7" autoAdjust="0"/>
    <p:restoredTop sz="94660"/>
  </p:normalViewPr>
  <p:slideViewPr>
    <p:cSldViewPr snapToGrid="0">
      <p:cViewPr varScale="1">
        <p:scale>
          <a:sx n="66" d="100"/>
          <a:sy n="66" d="100"/>
        </p:scale>
        <p:origin x="12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image" Target="../media/image17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A4378D-D313-45C7-BE20-D59AA0B70024}" type="doc">
      <dgm:prSet loTypeId="urn:microsoft.com/office/officeart/2005/8/layout/pList2" loCatId="picture" qsTypeId="urn:microsoft.com/office/officeart/2005/8/quickstyle/simple2" qsCatId="simple" csTypeId="urn:microsoft.com/office/officeart/2005/8/colors/accent6_1" csCatId="accent6" phldr="1"/>
      <dgm:spPr/>
    </dgm:pt>
    <dgm:pt modelId="{903BB374-6A80-4335-984D-643FCB493D77}">
      <dgm:prSet phldrT="[Текст]" custT="1"/>
      <dgm:spPr>
        <a:solidFill>
          <a:srgbClr val="DFE4BE"/>
        </a:solidFill>
      </dgm:spPr>
      <dgm:t>
        <a:bodyPr/>
        <a:lstStyle/>
        <a:p>
          <a:r>
            <a:rPr lang="ru-RU" sz="2400" dirty="0" smtClean="0">
              <a:latin typeface="Arial Narrow" panose="020B0606020202030204" pitchFamily="34" charset="0"/>
            </a:rPr>
            <a:t>Низинные болота - тип болот с богатым водно-минеральным питанием, в основном за счёт грунтовых вод</a:t>
          </a:r>
          <a:r>
            <a:rPr lang="ru-RU" sz="2200" dirty="0" smtClean="0"/>
            <a:t>.</a:t>
          </a:r>
          <a:endParaRPr lang="ru-RU" sz="2200" dirty="0"/>
        </a:p>
      </dgm:t>
    </dgm:pt>
    <dgm:pt modelId="{83847D73-966A-4C99-9EB0-F32B35C4E2F0}" type="parTrans" cxnId="{07FB14E4-65A5-4350-90BC-DDCFCC77A500}">
      <dgm:prSet/>
      <dgm:spPr/>
      <dgm:t>
        <a:bodyPr/>
        <a:lstStyle/>
        <a:p>
          <a:endParaRPr lang="ru-RU"/>
        </a:p>
      </dgm:t>
    </dgm:pt>
    <dgm:pt modelId="{DCADC6D3-F712-4F09-82CD-B3949A522169}" type="sibTrans" cxnId="{07FB14E4-65A5-4350-90BC-DDCFCC77A500}">
      <dgm:prSet/>
      <dgm:spPr/>
      <dgm:t>
        <a:bodyPr/>
        <a:lstStyle/>
        <a:p>
          <a:endParaRPr lang="ru-RU"/>
        </a:p>
      </dgm:t>
    </dgm:pt>
    <dgm:pt modelId="{BBFA91B2-5DC8-44C9-8C16-0745DFDB4DFB}">
      <dgm:prSet phldrT="[Текст]" custT="1"/>
      <dgm:spPr>
        <a:solidFill>
          <a:srgbClr val="DFE4BE"/>
        </a:solidFill>
      </dgm:spPr>
      <dgm:t>
        <a:bodyPr/>
        <a:lstStyle/>
        <a:p>
          <a:r>
            <a:rPr lang="ru-RU" sz="2100" dirty="0" smtClean="0">
              <a:latin typeface="Arial Narrow" panose="020B0606020202030204" pitchFamily="34" charset="0"/>
            </a:rPr>
            <a:t>Переходные болота - по характеру растительности и умеренному минеральному питанию находятся между низинными и верховыми болотами.</a:t>
          </a:r>
          <a:endParaRPr lang="ru-RU" sz="2100" dirty="0">
            <a:latin typeface="Arial Narrow" panose="020B0606020202030204" pitchFamily="34" charset="0"/>
          </a:endParaRPr>
        </a:p>
      </dgm:t>
    </dgm:pt>
    <dgm:pt modelId="{DB2C9C01-AE66-4208-8975-81F04DC154F4}" type="parTrans" cxnId="{5908B49A-79E4-407F-967B-4860E66974B9}">
      <dgm:prSet/>
      <dgm:spPr/>
      <dgm:t>
        <a:bodyPr/>
        <a:lstStyle/>
        <a:p>
          <a:endParaRPr lang="ru-RU"/>
        </a:p>
      </dgm:t>
    </dgm:pt>
    <dgm:pt modelId="{6E99CFCC-D76A-436C-AFA3-D0F55A9A6D3E}" type="sibTrans" cxnId="{5908B49A-79E4-407F-967B-4860E66974B9}">
      <dgm:prSet/>
      <dgm:spPr/>
      <dgm:t>
        <a:bodyPr/>
        <a:lstStyle/>
        <a:p>
          <a:endParaRPr lang="ru-RU"/>
        </a:p>
      </dgm:t>
    </dgm:pt>
    <dgm:pt modelId="{60326FE5-4040-4620-A4A5-F9A5F7B44F58}">
      <dgm:prSet phldrT="[Текст]" custT="1"/>
      <dgm:spPr>
        <a:solidFill>
          <a:srgbClr val="DFE4BE"/>
        </a:solidFill>
      </dgm:spPr>
      <dgm:t>
        <a:bodyPr/>
        <a:lstStyle/>
        <a:p>
          <a:r>
            <a:rPr lang="ru-RU" sz="2200" dirty="0" smtClean="0">
              <a:latin typeface="Arial Narrow" panose="020B0606020202030204" pitchFamily="34" charset="0"/>
            </a:rPr>
            <a:t>Верховые болота – тип болот, которые питаются только за счёт атмосферных осадков, где очень мало минеральных веществ.</a:t>
          </a:r>
          <a:endParaRPr lang="ru-RU" sz="2200" dirty="0">
            <a:latin typeface="Arial Narrow" panose="020B0606020202030204" pitchFamily="34" charset="0"/>
          </a:endParaRPr>
        </a:p>
      </dgm:t>
    </dgm:pt>
    <dgm:pt modelId="{F84BB914-D5B8-4626-86F9-C0597917C779}" type="parTrans" cxnId="{7F65A966-9DA1-4174-AB3C-FD341789D755}">
      <dgm:prSet/>
      <dgm:spPr/>
      <dgm:t>
        <a:bodyPr/>
        <a:lstStyle/>
        <a:p>
          <a:endParaRPr lang="ru-RU"/>
        </a:p>
      </dgm:t>
    </dgm:pt>
    <dgm:pt modelId="{33E0DB7B-1DC1-4385-881F-27C651818EE3}" type="sibTrans" cxnId="{7F65A966-9DA1-4174-AB3C-FD341789D755}">
      <dgm:prSet/>
      <dgm:spPr/>
      <dgm:t>
        <a:bodyPr/>
        <a:lstStyle/>
        <a:p>
          <a:endParaRPr lang="ru-RU"/>
        </a:p>
      </dgm:t>
    </dgm:pt>
    <dgm:pt modelId="{F8A8D956-82E3-4CB7-A359-93D90F8CB729}" type="pres">
      <dgm:prSet presAssocID="{B5A4378D-D313-45C7-BE20-D59AA0B70024}" presName="Name0" presStyleCnt="0">
        <dgm:presLayoutVars>
          <dgm:dir/>
          <dgm:resizeHandles val="exact"/>
        </dgm:presLayoutVars>
      </dgm:prSet>
      <dgm:spPr/>
    </dgm:pt>
    <dgm:pt modelId="{A209F98F-F2A7-4FD7-8D84-1128C8DCF0C2}" type="pres">
      <dgm:prSet presAssocID="{B5A4378D-D313-45C7-BE20-D59AA0B70024}" presName="bkgdShp" presStyleLbl="alignAccFollowNode1" presStyleIdx="0" presStyleCnt="1" custScaleY="94912" custLinFactNeighborX="104" custLinFactNeighborY="-2366"/>
      <dgm:spPr>
        <a:solidFill>
          <a:srgbClr val="DFE4BE">
            <a:alpha val="90000"/>
          </a:srgbClr>
        </a:solidFill>
      </dgm:spPr>
    </dgm:pt>
    <dgm:pt modelId="{896BA4B7-0955-4277-BFBA-C8FA72FB63C1}" type="pres">
      <dgm:prSet presAssocID="{B5A4378D-D313-45C7-BE20-D59AA0B70024}" presName="linComp" presStyleCnt="0"/>
      <dgm:spPr/>
    </dgm:pt>
    <dgm:pt modelId="{2AF0BBB9-2DD6-4EE1-B867-246A913874BB}" type="pres">
      <dgm:prSet presAssocID="{903BB374-6A80-4335-984D-643FCB493D77}" presName="compNode" presStyleCnt="0"/>
      <dgm:spPr/>
    </dgm:pt>
    <dgm:pt modelId="{93D49229-FACF-4A64-BD15-D52CF7CFAE29}" type="pres">
      <dgm:prSet presAssocID="{903BB374-6A80-4335-984D-643FCB493D77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15308F-B971-4C04-8C3B-D6B5C611E463}" type="pres">
      <dgm:prSet presAssocID="{903BB374-6A80-4335-984D-643FCB493D77}" presName="invisiNode" presStyleLbl="node1" presStyleIdx="0" presStyleCnt="3"/>
      <dgm:spPr/>
    </dgm:pt>
    <dgm:pt modelId="{21DE9EA6-68DD-4348-8ACE-10BBF283AE17}" type="pres">
      <dgm:prSet presAssocID="{903BB374-6A80-4335-984D-643FCB493D77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6000" b="-26000"/>
          </a:stretch>
        </a:blipFill>
      </dgm:spPr>
    </dgm:pt>
    <dgm:pt modelId="{BFA41B35-6559-4FE9-B3AD-B5C4D3A092AB}" type="pres">
      <dgm:prSet presAssocID="{DCADC6D3-F712-4F09-82CD-B3949A522169}" presName="sibTrans" presStyleLbl="sibTrans2D1" presStyleIdx="0" presStyleCnt="0"/>
      <dgm:spPr/>
      <dgm:t>
        <a:bodyPr/>
        <a:lstStyle/>
        <a:p>
          <a:endParaRPr lang="ru-RU"/>
        </a:p>
      </dgm:t>
    </dgm:pt>
    <dgm:pt modelId="{3C04D454-B5FF-4D94-851B-FB53C6EAD50C}" type="pres">
      <dgm:prSet presAssocID="{BBFA91B2-5DC8-44C9-8C16-0745DFDB4DFB}" presName="compNode" presStyleCnt="0"/>
      <dgm:spPr/>
    </dgm:pt>
    <dgm:pt modelId="{2AAE4806-7BE6-4783-ADDF-A8828B9673EC}" type="pres">
      <dgm:prSet presAssocID="{BBFA91B2-5DC8-44C9-8C16-0745DFDB4DFB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8765D5-EF82-41A7-971A-5631998579A4}" type="pres">
      <dgm:prSet presAssocID="{BBFA91B2-5DC8-44C9-8C16-0745DFDB4DFB}" presName="invisiNode" presStyleLbl="node1" presStyleIdx="1" presStyleCnt="3"/>
      <dgm:spPr/>
    </dgm:pt>
    <dgm:pt modelId="{CF66EC8D-AA9E-4679-9899-E31561AE5DED}" type="pres">
      <dgm:prSet presAssocID="{BBFA91B2-5DC8-44C9-8C16-0745DFDB4DFB}" presName="imagNode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8000" b="-18000"/>
          </a:stretch>
        </a:blipFill>
      </dgm:spPr>
    </dgm:pt>
    <dgm:pt modelId="{7355377A-61E3-4EA3-852B-A84B1BB040A9}" type="pres">
      <dgm:prSet presAssocID="{6E99CFCC-D76A-436C-AFA3-D0F55A9A6D3E}" presName="sibTrans" presStyleLbl="sibTrans2D1" presStyleIdx="0" presStyleCnt="0"/>
      <dgm:spPr/>
      <dgm:t>
        <a:bodyPr/>
        <a:lstStyle/>
        <a:p>
          <a:endParaRPr lang="ru-RU"/>
        </a:p>
      </dgm:t>
    </dgm:pt>
    <dgm:pt modelId="{822B41D1-4B41-4F05-8BB1-C476857919BF}" type="pres">
      <dgm:prSet presAssocID="{60326FE5-4040-4620-A4A5-F9A5F7B44F58}" presName="compNode" presStyleCnt="0"/>
      <dgm:spPr/>
    </dgm:pt>
    <dgm:pt modelId="{F7398AAB-1C3E-4C2C-BD82-4FA4BFD341B4}" type="pres">
      <dgm:prSet presAssocID="{60326FE5-4040-4620-A4A5-F9A5F7B44F58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F652C4-0AD3-4759-9BE3-DDC4BB049613}" type="pres">
      <dgm:prSet presAssocID="{60326FE5-4040-4620-A4A5-F9A5F7B44F58}" presName="invisiNode" presStyleLbl="node1" presStyleIdx="2" presStyleCnt="3"/>
      <dgm:spPr/>
    </dgm:pt>
    <dgm:pt modelId="{55720C59-A51C-4FBD-BB76-8F7BCC697B04}" type="pres">
      <dgm:prSet presAssocID="{60326FE5-4040-4620-A4A5-F9A5F7B44F58}" presName="imagNode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1000" b="-11000"/>
          </a:stretch>
        </a:blipFill>
      </dgm:spPr>
    </dgm:pt>
  </dgm:ptLst>
  <dgm:cxnLst>
    <dgm:cxn modelId="{03F47CF2-3F80-4EA5-8ADB-7DE6880513A2}" type="presOf" srcId="{BBFA91B2-5DC8-44C9-8C16-0745DFDB4DFB}" destId="{2AAE4806-7BE6-4783-ADDF-A8828B9673EC}" srcOrd="0" destOrd="0" presId="urn:microsoft.com/office/officeart/2005/8/layout/pList2"/>
    <dgm:cxn modelId="{F299465C-3F99-43DE-9443-8F18B0B3EADA}" type="presOf" srcId="{B5A4378D-D313-45C7-BE20-D59AA0B70024}" destId="{F8A8D956-82E3-4CB7-A359-93D90F8CB729}" srcOrd="0" destOrd="0" presId="urn:microsoft.com/office/officeart/2005/8/layout/pList2"/>
    <dgm:cxn modelId="{185DBB48-EDEF-401F-8F70-7C1DD58417D7}" type="presOf" srcId="{903BB374-6A80-4335-984D-643FCB493D77}" destId="{93D49229-FACF-4A64-BD15-D52CF7CFAE29}" srcOrd="0" destOrd="0" presId="urn:microsoft.com/office/officeart/2005/8/layout/pList2"/>
    <dgm:cxn modelId="{7F65A966-9DA1-4174-AB3C-FD341789D755}" srcId="{B5A4378D-D313-45C7-BE20-D59AA0B70024}" destId="{60326FE5-4040-4620-A4A5-F9A5F7B44F58}" srcOrd="2" destOrd="0" parTransId="{F84BB914-D5B8-4626-86F9-C0597917C779}" sibTransId="{33E0DB7B-1DC1-4385-881F-27C651818EE3}"/>
    <dgm:cxn modelId="{CCBE60D8-018A-4F1B-AAC3-5E43186C0FC3}" type="presOf" srcId="{6E99CFCC-D76A-436C-AFA3-D0F55A9A6D3E}" destId="{7355377A-61E3-4EA3-852B-A84B1BB040A9}" srcOrd="0" destOrd="0" presId="urn:microsoft.com/office/officeart/2005/8/layout/pList2"/>
    <dgm:cxn modelId="{68063416-1BA8-450A-B707-8A1C2F3528AE}" type="presOf" srcId="{60326FE5-4040-4620-A4A5-F9A5F7B44F58}" destId="{F7398AAB-1C3E-4C2C-BD82-4FA4BFD341B4}" srcOrd="0" destOrd="0" presId="urn:microsoft.com/office/officeart/2005/8/layout/pList2"/>
    <dgm:cxn modelId="{5908B49A-79E4-407F-967B-4860E66974B9}" srcId="{B5A4378D-D313-45C7-BE20-D59AA0B70024}" destId="{BBFA91B2-5DC8-44C9-8C16-0745DFDB4DFB}" srcOrd="1" destOrd="0" parTransId="{DB2C9C01-AE66-4208-8975-81F04DC154F4}" sibTransId="{6E99CFCC-D76A-436C-AFA3-D0F55A9A6D3E}"/>
    <dgm:cxn modelId="{07FB14E4-65A5-4350-90BC-DDCFCC77A500}" srcId="{B5A4378D-D313-45C7-BE20-D59AA0B70024}" destId="{903BB374-6A80-4335-984D-643FCB493D77}" srcOrd="0" destOrd="0" parTransId="{83847D73-966A-4C99-9EB0-F32B35C4E2F0}" sibTransId="{DCADC6D3-F712-4F09-82CD-B3949A522169}"/>
    <dgm:cxn modelId="{8285F099-F79B-4B72-A477-57A0CB7FDC00}" type="presOf" srcId="{DCADC6D3-F712-4F09-82CD-B3949A522169}" destId="{BFA41B35-6559-4FE9-B3AD-B5C4D3A092AB}" srcOrd="0" destOrd="0" presId="urn:microsoft.com/office/officeart/2005/8/layout/pList2"/>
    <dgm:cxn modelId="{7A4E7080-84F1-4F3E-8D5E-2CFA4043232A}" type="presParOf" srcId="{F8A8D956-82E3-4CB7-A359-93D90F8CB729}" destId="{A209F98F-F2A7-4FD7-8D84-1128C8DCF0C2}" srcOrd="0" destOrd="0" presId="urn:microsoft.com/office/officeart/2005/8/layout/pList2"/>
    <dgm:cxn modelId="{C5B39F4E-0623-41C1-936D-BFC0EE8161A7}" type="presParOf" srcId="{F8A8D956-82E3-4CB7-A359-93D90F8CB729}" destId="{896BA4B7-0955-4277-BFBA-C8FA72FB63C1}" srcOrd="1" destOrd="0" presId="urn:microsoft.com/office/officeart/2005/8/layout/pList2"/>
    <dgm:cxn modelId="{47E3D979-1F0F-42E2-AEFD-6D8E83159F4A}" type="presParOf" srcId="{896BA4B7-0955-4277-BFBA-C8FA72FB63C1}" destId="{2AF0BBB9-2DD6-4EE1-B867-246A913874BB}" srcOrd="0" destOrd="0" presId="urn:microsoft.com/office/officeart/2005/8/layout/pList2"/>
    <dgm:cxn modelId="{9587515C-7580-4476-8065-4DDFA968538B}" type="presParOf" srcId="{2AF0BBB9-2DD6-4EE1-B867-246A913874BB}" destId="{93D49229-FACF-4A64-BD15-D52CF7CFAE29}" srcOrd="0" destOrd="0" presId="urn:microsoft.com/office/officeart/2005/8/layout/pList2"/>
    <dgm:cxn modelId="{05216498-0D1C-4259-94DC-D3C21E25578D}" type="presParOf" srcId="{2AF0BBB9-2DD6-4EE1-B867-246A913874BB}" destId="{C115308F-B971-4C04-8C3B-D6B5C611E463}" srcOrd="1" destOrd="0" presId="urn:microsoft.com/office/officeart/2005/8/layout/pList2"/>
    <dgm:cxn modelId="{B6AE600D-E9F5-4482-87BA-8F735FA40513}" type="presParOf" srcId="{2AF0BBB9-2DD6-4EE1-B867-246A913874BB}" destId="{21DE9EA6-68DD-4348-8ACE-10BBF283AE17}" srcOrd="2" destOrd="0" presId="urn:microsoft.com/office/officeart/2005/8/layout/pList2"/>
    <dgm:cxn modelId="{CE597F9E-D36E-4648-85C8-EBB478D2989F}" type="presParOf" srcId="{896BA4B7-0955-4277-BFBA-C8FA72FB63C1}" destId="{BFA41B35-6559-4FE9-B3AD-B5C4D3A092AB}" srcOrd="1" destOrd="0" presId="urn:microsoft.com/office/officeart/2005/8/layout/pList2"/>
    <dgm:cxn modelId="{5BB55E50-2216-458B-A238-2DA77018094D}" type="presParOf" srcId="{896BA4B7-0955-4277-BFBA-C8FA72FB63C1}" destId="{3C04D454-B5FF-4D94-851B-FB53C6EAD50C}" srcOrd="2" destOrd="0" presId="urn:microsoft.com/office/officeart/2005/8/layout/pList2"/>
    <dgm:cxn modelId="{D1EC6BFD-6A84-4A32-827F-8978F1496C4C}" type="presParOf" srcId="{3C04D454-B5FF-4D94-851B-FB53C6EAD50C}" destId="{2AAE4806-7BE6-4783-ADDF-A8828B9673EC}" srcOrd="0" destOrd="0" presId="urn:microsoft.com/office/officeart/2005/8/layout/pList2"/>
    <dgm:cxn modelId="{9D8E7677-AB6F-4C7A-BF00-B097A41BE11A}" type="presParOf" srcId="{3C04D454-B5FF-4D94-851B-FB53C6EAD50C}" destId="{978765D5-EF82-41A7-971A-5631998579A4}" srcOrd="1" destOrd="0" presId="urn:microsoft.com/office/officeart/2005/8/layout/pList2"/>
    <dgm:cxn modelId="{B0A0818D-2DEE-48BC-AB8C-CF76BE509EA8}" type="presParOf" srcId="{3C04D454-B5FF-4D94-851B-FB53C6EAD50C}" destId="{CF66EC8D-AA9E-4679-9899-E31561AE5DED}" srcOrd="2" destOrd="0" presId="urn:microsoft.com/office/officeart/2005/8/layout/pList2"/>
    <dgm:cxn modelId="{347EE20A-5D53-4384-9B72-1C028DC5A18F}" type="presParOf" srcId="{896BA4B7-0955-4277-BFBA-C8FA72FB63C1}" destId="{7355377A-61E3-4EA3-852B-A84B1BB040A9}" srcOrd="3" destOrd="0" presId="urn:microsoft.com/office/officeart/2005/8/layout/pList2"/>
    <dgm:cxn modelId="{078625C6-8C48-4255-87C9-5A600466BDC5}" type="presParOf" srcId="{896BA4B7-0955-4277-BFBA-C8FA72FB63C1}" destId="{822B41D1-4B41-4F05-8BB1-C476857919BF}" srcOrd="4" destOrd="0" presId="urn:microsoft.com/office/officeart/2005/8/layout/pList2"/>
    <dgm:cxn modelId="{62002EDA-A0C0-43AD-AAAF-3A43A96B9555}" type="presParOf" srcId="{822B41D1-4B41-4F05-8BB1-C476857919BF}" destId="{F7398AAB-1C3E-4C2C-BD82-4FA4BFD341B4}" srcOrd="0" destOrd="0" presId="urn:microsoft.com/office/officeart/2005/8/layout/pList2"/>
    <dgm:cxn modelId="{1A552B98-E6F0-4C4D-85F2-1B5BC1096CFA}" type="presParOf" srcId="{822B41D1-4B41-4F05-8BB1-C476857919BF}" destId="{45F652C4-0AD3-4759-9BE3-DDC4BB049613}" srcOrd="1" destOrd="0" presId="urn:microsoft.com/office/officeart/2005/8/layout/pList2"/>
    <dgm:cxn modelId="{B967F275-9027-42E8-A6E4-450E2975A65E}" type="presParOf" srcId="{822B41D1-4B41-4F05-8BB1-C476857919BF}" destId="{55720C59-A51C-4FBD-BB76-8F7BCC697B04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760A1D-0E57-4607-B00E-D22B593766A3}" type="datetimeFigureOut">
              <a:rPr lang="ru-RU" smtClean="0"/>
              <a:t>28.03.2017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0AE347-672D-432F-A0BA-9A44DDA870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8793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0AE347-672D-432F-A0BA-9A44DDA870D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8393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55AE9-76C7-47AC-A95A-91FD0CB43A09}" type="datetime1">
              <a:rPr lang="ru-RU" smtClean="0"/>
              <a:t>28.03.2017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err="1" smtClean="0"/>
              <a:t>Нестеркина</a:t>
            </a:r>
            <a:r>
              <a:rPr lang="ru-RU" dirty="0" smtClean="0"/>
              <a:t> О.С. ГБОУ «Школа №1494» </a:t>
            </a:r>
            <a:r>
              <a:rPr lang="ru-RU" dirty="0" err="1" smtClean="0"/>
              <a:t>г.Москва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7A4C-92EA-48CB-B032-C7E212C1A1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0342057"/>
      </p:ext>
    </p:extLst>
  </p:cSld>
  <p:clrMapOvr>
    <a:masterClrMapping/>
  </p:clrMapOvr>
  <p:transition spd="slow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7AE2A-35CC-4958-8350-DB896D33A618}" type="datetime1">
              <a:rPr lang="ru-RU" smtClean="0"/>
              <a:t>28.03.2017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err="1" smtClean="0"/>
              <a:t>Нестеркина</a:t>
            </a:r>
            <a:r>
              <a:rPr lang="ru-RU" dirty="0" smtClean="0"/>
              <a:t> О.С. ГБОУ «Школа №1494» </a:t>
            </a:r>
            <a:r>
              <a:rPr lang="ru-RU" dirty="0" err="1" smtClean="0"/>
              <a:t>г.Москва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7A4C-92EA-48CB-B032-C7E212C1A1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9867408"/>
      </p:ext>
    </p:extLst>
  </p:cSld>
  <p:clrMapOvr>
    <a:masterClrMapping/>
  </p:clrMapOvr>
  <p:transition spd="slow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F06AF-5C5E-45A0-8524-A84666A61428}" type="datetime1">
              <a:rPr lang="ru-RU" smtClean="0"/>
              <a:t>28.03.2017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Нестеркина О.С. ГБОУ «Школа №1494» г.Москва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7A4C-92EA-48CB-B032-C7E212C1A1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368662"/>
      </p:ext>
    </p:extLst>
  </p:cSld>
  <p:clrMapOvr>
    <a:masterClrMapping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498765" y="365125"/>
            <a:ext cx="11210306" cy="6106927"/>
          </a:xfrm>
          <a:prstGeom prst="rect">
            <a:avLst/>
          </a:prstGeom>
          <a:solidFill>
            <a:srgbClr val="DFE4BE">
              <a:alpha val="69804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971D1-090D-4F20-8223-4AAAABC28532}" type="datetime1">
              <a:rPr lang="ru-RU" smtClean="0"/>
              <a:t>28.03.2017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46518" y="64720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accent6">
                    <a:lumMod val="20000"/>
                    <a:lumOff val="80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r>
              <a:rPr lang="ru-RU" dirty="0" err="1" smtClean="0"/>
              <a:t>Нестеркина</a:t>
            </a:r>
            <a:r>
              <a:rPr lang="ru-RU" dirty="0" smtClean="0"/>
              <a:t> О.С. ГБОУ «Школа №1494» </a:t>
            </a:r>
            <a:r>
              <a:rPr lang="ru-RU" dirty="0" err="1" smtClean="0"/>
              <a:t>г.Москва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0E7A4C-92EA-48CB-B032-C7E212C1A1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027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5" r:id="rId3"/>
  </p:sldLayoutIdLst>
  <p:transition spd="slow">
    <p:wipe dir="d"/>
  </p:transition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diagramLayout" Target="../diagrams/layout1.xml"/><Relationship Id="rId7" Type="http://schemas.openxmlformats.org/officeDocument/2006/relationships/slide" Target="slide1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slide" Target="slide2.xml"/><Relationship Id="rId4" Type="http://schemas.openxmlformats.org/officeDocument/2006/relationships/diagramQuickStyle" Target="../diagrams/quickStyle1.xml"/><Relationship Id="rId9" Type="http://schemas.openxmlformats.org/officeDocument/2006/relationships/slide" Target="slide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4" Type="http://schemas.openxmlformats.org/officeDocument/2006/relationships/slide" Target="slide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4" Type="http://schemas.openxmlformats.org/officeDocument/2006/relationships/slide" Target="slide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jpeg"/><Relationship Id="rId7" Type="http://schemas.openxmlformats.org/officeDocument/2006/relationships/image" Target="../media/image48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Relationship Id="rId4" Type="http://schemas.openxmlformats.org/officeDocument/2006/relationships/slide" Target="slide1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26.xml"/><Relationship Id="rId3" Type="http://schemas.openxmlformats.org/officeDocument/2006/relationships/slide" Target="slide5.xml"/><Relationship Id="rId7" Type="http://schemas.openxmlformats.org/officeDocument/2006/relationships/slide" Target="slide25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4.xml"/><Relationship Id="rId5" Type="http://schemas.openxmlformats.org/officeDocument/2006/relationships/slide" Target="slide20.xml"/><Relationship Id="rId4" Type="http://schemas.openxmlformats.org/officeDocument/2006/relationships/slide" Target="slide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.xml"/><Relationship Id="rId4" Type="http://schemas.openxmlformats.org/officeDocument/2006/relationships/slide" Target="slide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nature.web.ru/db/search.html" TargetMode="External"/><Relationship Id="rId2" Type="http://schemas.openxmlformats.org/officeDocument/2006/relationships/hyperlink" Target="http://abratsev.narod.ru/biblio/sokolov/p1ch6a.html" TargetMode="External"/><Relationship Id="rId1" Type="http://schemas.openxmlformats.org/officeDocument/2006/relationships/slideLayout" Target="../slideLayouts/slideLayout3.xml"/><Relationship Id="rId4" Type="http://schemas.openxmlformats.org/officeDocument/2006/relationships/slide" Target="slid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904774" y="616017"/>
            <a:ext cx="10453035" cy="5509842"/>
          </a:xfrm>
          <a:prstGeom prst="rect">
            <a:avLst/>
          </a:prstGeom>
          <a:solidFill>
            <a:srgbClr val="DFE4BE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564428" y="1884844"/>
            <a:ext cx="42438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cap="all" dirty="0" smtClean="0">
                <a:latin typeface="Arial Narrow" panose="020B0606020202030204" pitchFamily="34" charset="0"/>
              </a:rPr>
              <a:t>Урок окружающего мира</a:t>
            </a:r>
            <a:endParaRPr lang="ru-RU" sz="2400" dirty="0">
              <a:latin typeface="Arial Narrow" panose="020B0606020202030204" pitchFamily="34" charset="0"/>
            </a:endParaRPr>
          </a:p>
          <a:p>
            <a:pPr algn="ctr"/>
            <a:r>
              <a:rPr lang="ru-RU" sz="2400" dirty="0">
                <a:latin typeface="Arial Narrow" panose="020B0606020202030204" pitchFamily="34" charset="0"/>
              </a:rPr>
              <a:t> </a:t>
            </a:r>
            <a:r>
              <a:rPr lang="ru-RU" sz="2400" dirty="0" smtClean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Тема </a:t>
            </a:r>
            <a:r>
              <a:rPr lang="ru-RU" sz="24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«Экосистема болото»</a:t>
            </a:r>
            <a:endParaRPr lang="ru-RU" sz="2400" dirty="0">
              <a:latin typeface="Arial Narrow" panose="020B060602020203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084193" y="3983010"/>
            <a:ext cx="337846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>
                <a:latin typeface="Arial Narrow" panose="020B0606020202030204" pitchFamily="34" charset="0"/>
              </a:rPr>
              <a:t>Подготовила </a:t>
            </a:r>
            <a:r>
              <a:rPr lang="ru-RU" dirty="0" err="1" smtClean="0">
                <a:latin typeface="Arial Narrow" panose="020B0606020202030204" pitchFamily="34" charset="0"/>
              </a:rPr>
              <a:t>Нестеркина</a:t>
            </a:r>
            <a:r>
              <a:rPr lang="ru-RU" dirty="0" smtClean="0">
                <a:latin typeface="Arial Narrow" panose="020B0606020202030204" pitchFamily="34" charset="0"/>
              </a:rPr>
              <a:t> </a:t>
            </a:r>
            <a:r>
              <a:rPr lang="ru-RU" dirty="0">
                <a:latin typeface="Arial Narrow" panose="020B0606020202030204" pitchFamily="34" charset="0"/>
              </a:rPr>
              <a:t>О.С</a:t>
            </a:r>
            <a:r>
              <a:rPr lang="ru-RU" dirty="0" smtClean="0">
                <a:latin typeface="Arial Narrow" panose="020B0606020202030204" pitchFamily="34" charset="0"/>
              </a:rPr>
              <a:t>.,</a:t>
            </a:r>
            <a:endParaRPr lang="ru-RU" dirty="0"/>
          </a:p>
          <a:p>
            <a:pPr algn="r"/>
            <a:r>
              <a:rPr lang="ru-RU" dirty="0" smtClean="0">
                <a:latin typeface="Arial Narrow" panose="020B0606020202030204" pitchFamily="34" charset="0"/>
              </a:rPr>
              <a:t>учитель начальных классов</a:t>
            </a:r>
          </a:p>
          <a:p>
            <a:pPr algn="r"/>
            <a:r>
              <a:rPr lang="ru-RU" dirty="0" smtClean="0">
                <a:latin typeface="Arial Narrow" panose="020B0606020202030204" pitchFamily="34" charset="0"/>
              </a:rPr>
              <a:t>ГБОУ «Школа №1494» </a:t>
            </a:r>
            <a:r>
              <a:rPr lang="ru-RU" dirty="0" err="1" smtClean="0">
                <a:latin typeface="Arial Narrow" panose="020B0606020202030204" pitchFamily="34" charset="0"/>
              </a:rPr>
              <a:t>г.Москвы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4821" y="1428543"/>
            <a:ext cx="4345256" cy="3884789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Нестеркина О.С. ГБОУ «Школа №1494» г.Москва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808326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88626" y="606392"/>
            <a:ext cx="5688531" cy="837398"/>
          </a:xfrm>
          <a:prstGeom prst="rect">
            <a:avLst/>
          </a:prstGeom>
          <a:solidFill>
            <a:srgbClr val="DFE4BE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Классификация болот</a:t>
            </a:r>
            <a:endParaRPr lang="ru-RU" sz="32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280711581"/>
              </p:ext>
            </p:extLst>
          </p:nvPr>
        </p:nvGraphicFramePr>
        <p:xfrm>
          <a:off x="1608488" y="1645920"/>
          <a:ext cx="9248808" cy="45212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Управляющая кнопка: далее 3">
            <a:hlinkClick r:id="rId7" action="ppaction://hlinksldjump" highlightClick="1"/>
          </p:cNvPr>
          <p:cNvSpPr/>
          <p:nvPr/>
        </p:nvSpPr>
        <p:spPr>
          <a:xfrm>
            <a:off x="2848625" y="2964581"/>
            <a:ext cx="540000" cy="540000"/>
          </a:xfrm>
          <a:prstGeom prst="actionButtonForwardNext">
            <a:avLst/>
          </a:prstGeom>
          <a:solidFill>
            <a:srgbClr val="8EF13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алее 4">
            <a:hlinkClick r:id="rId8" action="ppaction://hlinksldjump" highlightClick="1"/>
          </p:cNvPr>
          <p:cNvSpPr/>
          <p:nvPr/>
        </p:nvSpPr>
        <p:spPr>
          <a:xfrm>
            <a:off x="5962891" y="2964581"/>
            <a:ext cx="540000" cy="540000"/>
          </a:xfrm>
          <a:prstGeom prst="actionButtonForwardNext">
            <a:avLst/>
          </a:prstGeom>
          <a:solidFill>
            <a:srgbClr val="8EF13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алее 5">
            <a:hlinkClick r:id="rId9" action="ppaction://hlinksldjump" highlightClick="1"/>
          </p:cNvPr>
          <p:cNvSpPr/>
          <p:nvPr/>
        </p:nvSpPr>
        <p:spPr>
          <a:xfrm>
            <a:off x="9077157" y="2964581"/>
            <a:ext cx="540000" cy="540000"/>
          </a:xfrm>
          <a:prstGeom prst="actionButtonForwardNext">
            <a:avLst/>
          </a:prstGeom>
          <a:solidFill>
            <a:srgbClr val="8EF13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омой 6">
            <a:hlinkClick r:id="rId10" action="ppaction://hlinksldjump" highlightClick="1"/>
          </p:cNvPr>
          <p:cNvSpPr/>
          <p:nvPr/>
        </p:nvSpPr>
        <p:spPr>
          <a:xfrm>
            <a:off x="10780295" y="5447209"/>
            <a:ext cx="720000" cy="720000"/>
          </a:xfrm>
          <a:prstGeom prst="actionButtonHome">
            <a:avLst/>
          </a:prstGeom>
          <a:solidFill>
            <a:srgbClr val="8EF13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Нестеркина О.С. ГБОУ «Школа №1494» г.Москва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897210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1027" y="558265"/>
            <a:ext cx="5688531" cy="837398"/>
          </a:xfrm>
          <a:prstGeom prst="rect">
            <a:avLst/>
          </a:prstGeom>
          <a:solidFill>
            <a:srgbClr val="DFE4BE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Низинные болота</a:t>
            </a:r>
            <a:endParaRPr lang="ru-RU" sz="32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382578" y="659405"/>
            <a:ext cx="3965609" cy="2862322"/>
          </a:xfrm>
          <a:prstGeom prst="rect">
            <a:avLst/>
          </a:prstGeom>
          <a:solidFill>
            <a:srgbClr val="DFE4BE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Низинные болота</a:t>
            </a:r>
            <a:r>
              <a:rPr lang="ru-RU" sz="2000" u="sng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питаются богатыми грунтовыми или подземными водами. Поэтому на них могут расти </a:t>
            </a:r>
            <a:r>
              <a:rPr lang="ru-RU" sz="2000" dirty="0" err="1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евтрофные</a:t>
            </a:r>
            <a:r>
              <a:rPr lang="ru-RU" sz="20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растения, требующие обильного минераль­ного питания (</a:t>
            </a:r>
            <a:r>
              <a:rPr lang="ru-RU" sz="2000" dirty="0" err="1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греческое</a:t>
            </a:r>
            <a:r>
              <a:rPr lang="ru-RU" sz="2000" i="1" dirty="0" err="1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ев</a:t>
            </a:r>
            <a:r>
              <a:rPr lang="ru-RU" sz="2000" i="1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или</a:t>
            </a:r>
            <a:r>
              <a:rPr lang="ru-RU" sz="2000" i="1" dirty="0" err="1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еу</a:t>
            </a:r>
            <a:r>
              <a:rPr lang="ru-RU" sz="2000" i="1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— «хорошо»,</a:t>
            </a:r>
            <a:r>
              <a:rPr lang="ru-RU" sz="2000" i="1" dirty="0" err="1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трофо</a:t>
            </a:r>
            <a:r>
              <a:rPr lang="ru-RU" sz="2000" i="1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— «пища»); отсюда и второе название низинных болот —</a:t>
            </a:r>
            <a:r>
              <a:rPr lang="ru-RU" sz="2000" u="sng" dirty="0" err="1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евтрофные</a:t>
            </a:r>
            <a:r>
              <a:rPr lang="ru-RU" sz="20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934" y="2090094"/>
            <a:ext cx="6077134" cy="286326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1709" y="3819877"/>
            <a:ext cx="3261361" cy="244602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Нестеркина О.С. ГБОУ «Школа №1494» г.Москва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820434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5" descr="низинные боло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2507" y="748071"/>
            <a:ext cx="4705350" cy="311943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 descr="осока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8331" y="4050665"/>
            <a:ext cx="24384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вахта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3882" y="4028514"/>
            <a:ext cx="1715302" cy="1924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1" name="Picture 9" descr="хвощ болотный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1469" y="1655480"/>
            <a:ext cx="1674813" cy="2278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сабельник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989" y="1657065"/>
            <a:ext cx="1677988" cy="2277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18" name="Text Box 26"/>
          <p:cNvSpPr txBox="1">
            <a:spLocks noChangeArrowheads="1"/>
          </p:cNvSpPr>
          <p:nvPr/>
        </p:nvSpPr>
        <p:spPr bwMode="auto">
          <a:xfrm>
            <a:off x="1449613" y="3960656"/>
            <a:ext cx="15128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 dirty="0"/>
              <a:t>сабельник</a:t>
            </a:r>
          </a:p>
        </p:txBody>
      </p:sp>
      <p:sp>
        <p:nvSpPr>
          <p:cNvPr id="8219" name="Text Box 27"/>
          <p:cNvSpPr txBox="1">
            <a:spLocks noChangeArrowheads="1"/>
          </p:cNvSpPr>
          <p:nvPr/>
        </p:nvSpPr>
        <p:spPr bwMode="auto">
          <a:xfrm>
            <a:off x="7194333" y="5950823"/>
            <a:ext cx="80639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 dirty="0"/>
              <a:t>осока</a:t>
            </a:r>
          </a:p>
        </p:txBody>
      </p:sp>
      <p:sp>
        <p:nvSpPr>
          <p:cNvPr id="8221" name="Text Box 29"/>
          <p:cNvSpPr txBox="1">
            <a:spLocks noChangeArrowheads="1"/>
          </p:cNvSpPr>
          <p:nvPr/>
        </p:nvSpPr>
        <p:spPr bwMode="auto">
          <a:xfrm>
            <a:off x="9403882" y="5953442"/>
            <a:ext cx="2159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 dirty="0"/>
              <a:t>белокрыльник</a:t>
            </a:r>
          </a:p>
        </p:txBody>
      </p:sp>
      <p:sp>
        <p:nvSpPr>
          <p:cNvPr id="8222" name="Text Box 30"/>
          <p:cNvSpPr txBox="1">
            <a:spLocks noChangeArrowheads="1"/>
          </p:cNvSpPr>
          <p:nvPr/>
        </p:nvSpPr>
        <p:spPr bwMode="auto">
          <a:xfrm>
            <a:off x="3877649" y="3960655"/>
            <a:ext cx="11525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 dirty="0"/>
              <a:t>хвощ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814923" y="646916"/>
            <a:ext cx="5688531" cy="837398"/>
          </a:xfrm>
          <a:prstGeom prst="rect">
            <a:avLst/>
          </a:prstGeom>
          <a:solidFill>
            <a:srgbClr val="DFE4BE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Низинные болота</a:t>
            </a:r>
            <a:endParaRPr lang="ru-RU" sz="32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5795" y="4376560"/>
            <a:ext cx="2238375" cy="1485900"/>
          </a:xfrm>
          <a:prstGeom prst="rect">
            <a:avLst/>
          </a:prstGeom>
        </p:spPr>
      </p:pic>
      <p:sp>
        <p:nvSpPr>
          <p:cNvPr id="43" name="Text Box 13"/>
          <p:cNvSpPr txBox="1">
            <a:spLocks noChangeArrowheads="1"/>
          </p:cNvSpPr>
          <p:nvPr/>
        </p:nvSpPr>
        <p:spPr bwMode="auto">
          <a:xfrm>
            <a:off x="1568821" y="5938052"/>
            <a:ext cx="17287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 dirty="0" smtClean="0"/>
              <a:t>таволга</a:t>
            </a:r>
            <a:endParaRPr lang="ru-RU" alt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1563" y="4422747"/>
            <a:ext cx="1919617" cy="1439713"/>
          </a:xfrm>
          <a:prstGeom prst="rect">
            <a:avLst/>
          </a:prstGeom>
        </p:spPr>
      </p:pic>
      <p:sp>
        <p:nvSpPr>
          <p:cNvPr id="45" name="Text Box 13"/>
          <p:cNvSpPr txBox="1">
            <a:spLocks noChangeArrowheads="1"/>
          </p:cNvSpPr>
          <p:nvPr/>
        </p:nvSpPr>
        <p:spPr bwMode="auto">
          <a:xfrm>
            <a:off x="3698380" y="5943608"/>
            <a:ext cx="254619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 smtClean="0"/>
              <a:t>вех </a:t>
            </a:r>
            <a:r>
              <a:rPr lang="ru-RU" altLang="ru-RU" b="1" dirty="0" smtClean="0"/>
              <a:t>ядовитый, цикута</a:t>
            </a:r>
            <a:endParaRPr lang="ru-RU" altLang="ru-RU" b="1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Нестеркина О.С. ГБОУ «Школа №1494» г.Москва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342258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857675" y="519764"/>
            <a:ext cx="5688531" cy="837398"/>
          </a:xfrm>
          <a:prstGeom prst="rect">
            <a:avLst/>
          </a:prstGeom>
          <a:solidFill>
            <a:srgbClr val="DFE4BE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Хвощ болотный</a:t>
            </a:r>
            <a:endParaRPr lang="ru-RU" sz="32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971449" y="1629613"/>
            <a:ext cx="3493970" cy="4524315"/>
          </a:xfrm>
          <a:prstGeom prst="rect">
            <a:avLst/>
          </a:prstGeom>
          <a:solidFill>
            <a:srgbClr val="DFE4BE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Хвощ болотный - многолетнее травянистое растение высотой 15-50 см. Корневища черные, нередко несут клубеньки, заполненные крахмалом. Стебли угловато-бороздчатые, до 40 см высотой и 3-4 мм в диаметре, несут боковые веточки, направленные вверх.</a:t>
            </a:r>
            <a:endParaRPr lang="ru-RU" sz="24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8241" y="702644"/>
            <a:ext cx="2617118" cy="553051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20424" r="20576"/>
          <a:stretch/>
        </p:blipFill>
        <p:spPr>
          <a:xfrm>
            <a:off x="1068404" y="1629613"/>
            <a:ext cx="3515577" cy="4468868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2" name="Управляющая кнопка: возврат 1">
            <a:hlinkClick r:id="rId4" action="ppaction://hlinksldjump" highlightClick="1"/>
          </p:cNvPr>
          <p:cNvSpPr/>
          <p:nvPr/>
        </p:nvSpPr>
        <p:spPr>
          <a:xfrm>
            <a:off x="708404" y="519764"/>
            <a:ext cx="720000" cy="720000"/>
          </a:xfrm>
          <a:prstGeom prst="actionButtonReturn">
            <a:avLst/>
          </a:prstGeom>
          <a:solidFill>
            <a:srgbClr val="8EF13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Нестеркина О.С. ГБОУ «Школа №1494» г.Москва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48725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1001028" y="558265"/>
            <a:ext cx="4649002" cy="837398"/>
          </a:xfrm>
          <a:prstGeom prst="rect">
            <a:avLst/>
          </a:prstGeom>
          <a:solidFill>
            <a:srgbClr val="DFE4BE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Переходные болота</a:t>
            </a:r>
            <a:endParaRPr lang="ru-RU" sz="32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91689" y="742287"/>
            <a:ext cx="4475748" cy="2554545"/>
          </a:xfrm>
          <a:prstGeom prst="rect">
            <a:avLst/>
          </a:prstGeom>
          <a:solidFill>
            <a:srgbClr val="DFE4BE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Arial Narrow" panose="020B0606020202030204" pitchFamily="34" charset="0"/>
              </a:rPr>
              <a:t>Переходные, </a:t>
            </a:r>
            <a:r>
              <a:rPr lang="ru-RU" sz="2000" dirty="0" smtClean="0">
                <a:latin typeface="Arial Narrow" panose="020B0606020202030204" pitchFamily="34" charset="0"/>
              </a:rPr>
              <a:t>или </a:t>
            </a:r>
            <a:r>
              <a:rPr lang="ru-RU" sz="2000" dirty="0" err="1" smtClean="0">
                <a:latin typeface="Arial Narrow" panose="020B0606020202030204" pitchFamily="34" charset="0"/>
              </a:rPr>
              <a:t>мезотрофные</a:t>
            </a:r>
            <a:r>
              <a:rPr lang="ru-RU" sz="2000" dirty="0">
                <a:latin typeface="Arial Narrow" panose="020B0606020202030204" pitchFamily="34" charset="0"/>
              </a:rPr>
              <a:t>, болота (</a:t>
            </a:r>
            <a:r>
              <a:rPr lang="ru-RU" sz="2000" dirty="0" smtClean="0">
                <a:latin typeface="Arial Narrow" panose="020B0606020202030204" pitchFamily="34" charset="0"/>
              </a:rPr>
              <a:t>греческое мезо </a:t>
            </a:r>
            <a:r>
              <a:rPr lang="ru-RU" sz="2000" dirty="0">
                <a:latin typeface="Arial Narrow" panose="020B0606020202030204" pitchFamily="34" charset="0"/>
              </a:rPr>
              <a:t>— «средина») совмещают черты низинных и верховых, так как в их питании участвуют и </a:t>
            </a:r>
            <a:r>
              <a:rPr lang="ru-RU" sz="2000" dirty="0" smtClean="0">
                <a:latin typeface="Arial Narrow" panose="020B0606020202030204" pitchFamily="34" charset="0"/>
              </a:rPr>
              <a:t>грунтовые </a:t>
            </a:r>
            <a:r>
              <a:rPr lang="ru-RU" sz="2000" dirty="0">
                <a:latin typeface="Arial Narrow" panose="020B0606020202030204" pitchFamily="34" charset="0"/>
              </a:rPr>
              <a:t>воды, и атмосферные осадки. Но встречаются </a:t>
            </a:r>
            <a:r>
              <a:rPr lang="ru-RU" sz="2000" dirty="0" err="1">
                <a:latin typeface="Arial Narrow" panose="020B0606020202030204" pitchFamily="34" charset="0"/>
              </a:rPr>
              <a:t>мезотрофные</a:t>
            </a:r>
            <a:r>
              <a:rPr lang="ru-RU" sz="2000" dirty="0">
                <a:latin typeface="Arial Narrow" panose="020B0606020202030204" pitchFamily="34" charset="0"/>
              </a:rPr>
              <a:t> болота, питающиеся только грунтовыми водами, правда мягкими, обедненными.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028" y="1744580"/>
            <a:ext cx="5727031" cy="429527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8938" y="3479480"/>
            <a:ext cx="2381250" cy="26289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Нестеркина О.С. ГБОУ «Школа №1494» г.Москва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281668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2" name="Picture 6" descr="пушица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239" y="4184774"/>
            <a:ext cx="2278063" cy="1709738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3" name="Picture 7" descr="Klukva2-we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0577" y="1809081"/>
            <a:ext cx="2593975" cy="1728788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багульник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382" y="4280421"/>
            <a:ext cx="2519362" cy="17272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5" name="Picture 9" descr="болотный мирт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028" y="1809081"/>
            <a:ext cx="2376487" cy="1782763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1212652" y="3704953"/>
            <a:ext cx="24479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 dirty="0"/>
              <a:t>болотный мирт</a:t>
            </a:r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1644451" y="6007621"/>
            <a:ext cx="15843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 dirty="0"/>
              <a:t>пушица</a:t>
            </a:r>
          </a:p>
        </p:txBody>
      </p: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4425396" y="3704953"/>
            <a:ext cx="15843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 dirty="0"/>
              <a:t>клюква</a:t>
            </a:r>
          </a:p>
        </p:txBody>
      </p:sp>
      <p:sp>
        <p:nvSpPr>
          <p:cNvPr id="9229" name="Text Box 13"/>
          <p:cNvSpPr txBox="1">
            <a:spLocks noChangeArrowheads="1"/>
          </p:cNvSpPr>
          <p:nvPr/>
        </p:nvSpPr>
        <p:spPr bwMode="auto">
          <a:xfrm>
            <a:off x="8472488" y="6007621"/>
            <a:ext cx="16557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 dirty="0"/>
              <a:t>багульник</a:t>
            </a:r>
          </a:p>
        </p:txBody>
      </p:sp>
      <p:pic>
        <p:nvPicPr>
          <p:cNvPr id="9239" name="Picture 23" descr="yuswamp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6677" y="735012"/>
            <a:ext cx="4948773" cy="3357311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1001028" y="558265"/>
            <a:ext cx="4649002" cy="837398"/>
          </a:xfrm>
          <a:prstGeom prst="rect">
            <a:avLst/>
          </a:prstGeom>
          <a:solidFill>
            <a:srgbClr val="DFE4BE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Переходные болота</a:t>
            </a:r>
            <a:endParaRPr lang="ru-RU" sz="32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pic>
        <p:nvPicPr>
          <p:cNvPr id="12" name="Picture 11" descr="белокрыльник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0264" y="4121671"/>
            <a:ext cx="2514600" cy="18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 Box 28"/>
          <p:cNvSpPr txBox="1">
            <a:spLocks noChangeArrowheads="1"/>
          </p:cNvSpPr>
          <p:nvPr/>
        </p:nvSpPr>
        <p:spPr bwMode="auto">
          <a:xfrm>
            <a:off x="4533345" y="6007621"/>
            <a:ext cx="13684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 dirty="0"/>
              <a:t>вахта</a:t>
            </a: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Нестеркина О.С. ГБОУ «Школа №1494» г.Москва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272512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54186" y="948672"/>
            <a:ext cx="3611531" cy="837398"/>
          </a:xfrm>
          <a:prstGeom prst="rect">
            <a:avLst/>
          </a:prstGeom>
          <a:solidFill>
            <a:srgbClr val="DFE4BE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Вахта трехлистная</a:t>
            </a:r>
            <a:endParaRPr lang="ru-RU" sz="32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969717" y="558265"/>
            <a:ext cx="3532471" cy="5632311"/>
          </a:xfrm>
          <a:prstGeom prst="rect">
            <a:avLst/>
          </a:prstGeom>
          <a:solidFill>
            <a:srgbClr val="DFE4BE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Растение вахта трехлистная имеет длинное, толстое и ползучее корневище. Внутри оно пронизано воздухоносными полостями. От каждой вершины побега корневища образуются 3–5 стеблей, высота которых составляет около 30 см. Большие тройчатые листья на длинных черешках имеют удлиненную форму и расширены у основания. Они довольно сочные, ярко-зеленой окраски. На цветоносном стебле, длина которого может достигать 40 см, листья отсутствуют. На его конце находится кистевидное соцветие, состоящее из бледно-розовых цветков с воронковидным венчиком из пяти лопастей, каждая из которой покрыта изнутри бархатистым </a:t>
            </a:r>
            <a:r>
              <a:rPr lang="ru-RU" dirty="0" err="1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опушением</a:t>
            </a:r>
            <a:r>
              <a:rPr lang="ru-RU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707" y="1435695"/>
            <a:ext cx="2851149" cy="475488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7855" y="2636363"/>
            <a:ext cx="3904195" cy="2857500"/>
          </a:xfrm>
          <a:prstGeom prst="rect">
            <a:avLst/>
          </a:prstGeom>
        </p:spPr>
      </p:pic>
      <p:sp>
        <p:nvSpPr>
          <p:cNvPr id="6" name="Управляющая кнопка: возврат 5">
            <a:hlinkClick r:id="rId4" action="ppaction://hlinksldjump" highlightClick="1"/>
          </p:cNvPr>
          <p:cNvSpPr/>
          <p:nvPr/>
        </p:nvSpPr>
        <p:spPr>
          <a:xfrm>
            <a:off x="904707" y="558265"/>
            <a:ext cx="720000" cy="720000"/>
          </a:xfrm>
          <a:prstGeom prst="actionButtonReturn">
            <a:avLst/>
          </a:prstGeom>
          <a:solidFill>
            <a:srgbClr val="8EF13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Нестеркина О.С. ГБОУ «Школа №1494» г.Москва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727079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943460" y="565438"/>
            <a:ext cx="5332212" cy="837398"/>
          </a:xfrm>
          <a:prstGeom prst="rect">
            <a:avLst/>
          </a:prstGeom>
          <a:solidFill>
            <a:srgbClr val="DFE4BE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Верховые болота</a:t>
            </a:r>
            <a:endParaRPr lang="ru-RU" sz="32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209322" y="678657"/>
            <a:ext cx="4081110" cy="2031325"/>
          </a:xfrm>
          <a:prstGeom prst="rect">
            <a:avLst/>
          </a:prstGeom>
          <a:solidFill>
            <a:srgbClr val="DFE4BE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ru-RU" u="sng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Верховые болота </a:t>
            </a:r>
            <a:r>
              <a:rPr lang="ru-RU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называют также </a:t>
            </a:r>
            <a:r>
              <a:rPr lang="ru-RU" u="sng" dirty="0" err="1" smtClean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олиготрофными</a:t>
            </a:r>
            <a:r>
              <a:rPr lang="ru-RU" u="sng" dirty="0" smtClean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(греческое </a:t>
            </a:r>
            <a:r>
              <a:rPr lang="ru-RU" i="1" dirty="0" smtClean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олиго </a:t>
            </a:r>
            <a:r>
              <a:rPr lang="ru-RU" i="1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— </a:t>
            </a:r>
            <a:r>
              <a:rPr lang="ru-RU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«незначительный»). Растения, живущие на них, получают совсем мало питательных веществ, ровно столько, сколько поступает с ат­мосферными осадками — дождем и снегом.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9432" y="3159743"/>
            <a:ext cx="4191000" cy="279082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460" y="1738103"/>
            <a:ext cx="5755723" cy="427256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Нестеркина О.С. ГБОУ «Школа №1494» г.Москва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174617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5" name="Picture 5" descr="верховое болото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9106" y="569914"/>
            <a:ext cx="4675188" cy="3116262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андромед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067" y="1710004"/>
            <a:ext cx="1733550" cy="2309813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7" name="Picture 7" descr="вереск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3239" y="1710004"/>
            <a:ext cx="1816100" cy="2278063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мох сфагнум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9497" y="3988067"/>
            <a:ext cx="1933575" cy="201612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 descr="росянка круглолистая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416" y="3947061"/>
            <a:ext cx="1944687" cy="207645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1553730" y="4019817"/>
            <a:ext cx="15128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 dirty="0"/>
              <a:t>андромеда</a:t>
            </a:r>
          </a:p>
        </p:txBody>
      </p:sp>
      <p:sp>
        <p:nvSpPr>
          <p:cNvPr id="10252" name="Text Box 12"/>
          <p:cNvSpPr txBox="1">
            <a:spLocks noChangeArrowheads="1"/>
          </p:cNvSpPr>
          <p:nvPr/>
        </p:nvSpPr>
        <p:spPr bwMode="auto">
          <a:xfrm>
            <a:off x="9302752" y="6004192"/>
            <a:ext cx="17272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 dirty="0"/>
              <a:t>мох сфагнум</a:t>
            </a:r>
          </a:p>
        </p:txBody>
      </p:sp>
      <p:sp>
        <p:nvSpPr>
          <p:cNvPr id="10253" name="Text Box 13"/>
          <p:cNvSpPr txBox="1">
            <a:spLocks noChangeArrowheads="1"/>
          </p:cNvSpPr>
          <p:nvPr/>
        </p:nvSpPr>
        <p:spPr bwMode="auto">
          <a:xfrm>
            <a:off x="6734075" y="6047045"/>
            <a:ext cx="17287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 dirty="0"/>
              <a:t>росянка</a:t>
            </a:r>
          </a:p>
        </p:txBody>
      </p:sp>
      <p:sp>
        <p:nvSpPr>
          <p:cNvPr id="10254" name="Text Box 14"/>
          <p:cNvSpPr txBox="1">
            <a:spLocks noChangeArrowheads="1"/>
          </p:cNvSpPr>
          <p:nvPr/>
        </p:nvSpPr>
        <p:spPr bwMode="auto">
          <a:xfrm>
            <a:off x="4223117" y="4019816"/>
            <a:ext cx="15113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 dirty="0"/>
              <a:t>вереск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943460" y="565438"/>
            <a:ext cx="5332212" cy="837398"/>
          </a:xfrm>
          <a:prstGeom prst="rect">
            <a:avLst/>
          </a:prstGeom>
          <a:solidFill>
            <a:srgbClr val="DFE4BE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Верховые болота</a:t>
            </a:r>
            <a:endParaRPr lang="ru-RU" sz="32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33067" y="4537860"/>
            <a:ext cx="1714500" cy="1285875"/>
          </a:xfrm>
          <a:prstGeom prst="rect">
            <a:avLst/>
          </a:prstGeom>
        </p:spPr>
      </p:pic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1553730" y="5862379"/>
            <a:ext cx="139367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 dirty="0" err="1" smtClean="0"/>
              <a:t>шейхцерия</a:t>
            </a:r>
            <a:endParaRPr lang="ru-RU" alt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23239" y="4499511"/>
            <a:ext cx="1816100" cy="1324224"/>
          </a:xfrm>
          <a:prstGeom prst="rect">
            <a:avLst/>
          </a:prstGeom>
        </p:spPr>
      </p:pic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4222629" y="5873908"/>
            <a:ext cx="17287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 dirty="0" err="1" smtClean="0"/>
              <a:t>пухонос</a:t>
            </a:r>
            <a:endParaRPr lang="ru-RU" altLang="ru-RU" b="1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Нестеркина О.С. ГБОУ «Школа №1494» г.Москва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031472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7161" y="688206"/>
            <a:ext cx="3801979" cy="837398"/>
          </a:xfrm>
          <a:prstGeom prst="rect">
            <a:avLst/>
          </a:prstGeom>
          <a:solidFill>
            <a:srgbClr val="DFE4BE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Мох сфагнум</a:t>
            </a:r>
            <a:endParaRPr lang="ru-RU" sz="32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518358" y="688206"/>
            <a:ext cx="2829826" cy="5355312"/>
          </a:xfrm>
          <a:prstGeom prst="rect">
            <a:avLst/>
          </a:prstGeom>
          <a:solidFill>
            <a:srgbClr val="DFE4BE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Сфагнум (торфяной мох) – болотное растение, род мха, из которого образуется торф. Благодаря малой теплопроводности сфагнум применяется в строительном деле в качестве изоляционного материала. В сухом состоянии сфагновые мхи могут впитать воды примерно в 20 раз больше собственной массы, что в 4 раза превосходит возможности гигроскопической ваты. Благодаря этому мох и получил свое название – “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сфагнос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”, что в переводе с греческого означает “губка”.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027" y="2037259"/>
            <a:ext cx="4514249" cy="3741019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5603" y="911903"/>
            <a:ext cx="2216619" cy="4433238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6" name="Управляющая кнопка: возврат 5">
            <a:hlinkClick r:id="rId4" action="ppaction://hlinksldjump" highlightClick="1"/>
          </p:cNvPr>
          <p:cNvSpPr/>
          <p:nvPr/>
        </p:nvSpPr>
        <p:spPr>
          <a:xfrm>
            <a:off x="6693912" y="5505651"/>
            <a:ext cx="720000" cy="720000"/>
          </a:xfrm>
          <a:prstGeom prst="actionButtonReturn">
            <a:avLst/>
          </a:prstGeom>
          <a:solidFill>
            <a:srgbClr val="8EF13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Нестеркина О.С. ГБОУ «Школа №1494» г.Москва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321267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04774" y="616017"/>
            <a:ext cx="10453035" cy="5509842"/>
          </a:xfrm>
          <a:prstGeom prst="rect">
            <a:avLst/>
          </a:prstGeom>
          <a:solidFill>
            <a:srgbClr val="DFE4BE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		Интерактивное содержание</a:t>
            </a:r>
            <a:endParaRPr lang="ru-RU" sz="2800" dirty="0">
              <a:solidFill>
                <a:schemeClr val="tx1"/>
              </a:solidFill>
            </a:endParaRPr>
          </a:p>
          <a:p>
            <a:r>
              <a:rPr lang="ru-RU" sz="2000" dirty="0">
                <a:solidFill>
                  <a:schemeClr val="tx1"/>
                </a:solidFill>
                <a:latin typeface="Arial Narrow" panose="020B0606020202030204" pitchFamily="34" charset="0"/>
              </a:rPr>
              <a:t> </a:t>
            </a:r>
            <a:endParaRPr lang="ru-RU" sz="2000" dirty="0">
              <a:solidFill>
                <a:schemeClr val="tx1"/>
              </a:solidFill>
            </a:endParaRPr>
          </a:p>
          <a:p>
            <a:pPr marL="981075" lvl="0" algn="just">
              <a:spcAft>
                <a:spcPts val="0"/>
              </a:spcAft>
            </a:pPr>
            <a:r>
              <a:rPr lang="ru-RU" sz="2000" dirty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Введение 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981075" lvl="1" algn="just">
              <a:spcAft>
                <a:spcPts val="0"/>
              </a:spcAft>
            </a:pPr>
            <a:r>
              <a:rPr lang="ru-RU" sz="2000" dirty="0" smtClean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	</a:t>
            </a:r>
            <a:r>
              <a:rPr lang="ru-RU" sz="2000" dirty="0" smtClean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hlinkClick r:id="rId2" action="ppaction://hlinksldjump"/>
              </a:rPr>
              <a:t>Общая характеристика болот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981075" lvl="1" algn="just">
              <a:spcAft>
                <a:spcPts val="0"/>
              </a:spcAft>
            </a:pPr>
            <a:r>
              <a:rPr lang="ru-RU" sz="2000" dirty="0" smtClean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	Особенности </a:t>
            </a:r>
            <a:r>
              <a:rPr lang="ru-RU" sz="2000" dirty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болотных биоценозов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981075" lvl="0" algn="just">
              <a:spcAft>
                <a:spcPts val="0"/>
              </a:spcAft>
            </a:pPr>
            <a:r>
              <a:rPr lang="ru-RU" sz="2000" dirty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Основная часть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981075" lvl="1" algn="just">
              <a:spcAft>
                <a:spcPts val="0"/>
              </a:spcAft>
            </a:pPr>
            <a:r>
              <a:rPr lang="ru-RU" sz="2000" dirty="0" smtClean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	</a:t>
            </a:r>
            <a:r>
              <a:rPr lang="ru-RU" sz="2000" dirty="0" smtClean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hlinkClick r:id="rId3" action="ppaction://hlinksldjump"/>
              </a:rPr>
              <a:t>Образование </a:t>
            </a:r>
            <a:r>
              <a:rPr lang="ru-RU" sz="2000" dirty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hlinkClick r:id="rId3" action="ppaction://hlinksldjump"/>
              </a:rPr>
              <a:t>болот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981075" lvl="1" algn="just">
              <a:spcAft>
                <a:spcPts val="0"/>
              </a:spcAft>
            </a:pPr>
            <a:r>
              <a:rPr lang="ru-RU" sz="2000" dirty="0" smtClean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	</a:t>
            </a:r>
            <a:r>
              <a:rPr lang="ru-RU" sz="2000" dirty="0" smtClean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hlinkClick r:id="rId4" action="ppaction://hlinksldjump"/>
              </a:rPr>
              <a:t>Классификация </a:t>
            </a:r>
            <a:r>
              <a:rPr lang="ru-RU" sz="2000" dirty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hlinkClick r:id="rId4" action="ppaction://hlinksldjump"/>
              </a:rPr>
              <a:t>болот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981075" lvl="2" algn="just">
              <a:spcAft>
                <a:spcPts val="0"/>
              </a:spcAft>
            </a:pPr>
            <a:r>
              <a:rPr lang="ru-RU" sz="2000" dirty="0" smtClean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		Низинные </a:t>
            </a:r>
            <a:r>
              <a:rPr lang="ru-RU" sz="2000" dirty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болота. Хвощ болотный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981075" lvl="2" algn="just">
              <a:spcAft>
                <a:spcPts val="0"/>
              </a:spcAft>
            </a:pPr>
            <a:r>
              <a:rPr lang="ru-RU" sz="2000" dirty="0" smtClean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		Переходные </a:t>
            </a:r>
            <a:r>
              <a:rPr lang="ru-RU" sz="2000" dirty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болота. Вахта трехлистная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981075" lvl="2" algn="just">
              <a:spcAft>
                <a:spcPts val="0"/>
              </a:spcAft>
            </a:pPr>
            <a:r>
              <a:rPr lang="ru-RU" sz="2000" dirty="0" smtClean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		Верховые </a:t>
            </a:r>
            <a:r>
              <a:rPr lang="ru-RU" sz="2000" dirty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болота. Мох сфагнум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981075" lvl="1" algn="just">
              <a:spcAft>
                <a:spcPts val="0"/>
              </a:spcAft>
            </a:pPr>
            <a:r>
              <a:rPr lang="ru-RU" sz="2000" dirty="0" smtClean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	</a:t>
            </a:r>
            <a:r>
              <a:rPr lang="ru-RU" sz="2000" dirty="0" smtClean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hlinkClick r:id="rId5" action="ppaction://hlinksldjump"/>
              </a:rPr>
              <a:t>Животный </a:t>
            </a:r>
            <a:r>
              <a:rPr lang="ru-RU" sz="2000" dirty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hlinkClick r:id="rId5" action="ppaction://hlinksldjump"/>
              </a:rPr>
              <a:t>мир болот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981075" lvl="1" algn="just">
              <a:spcAft>
                <a:spcPts val="0"/>
              </a:spcAft>
            </a:pPr>
            <a:r>
              <a:rPr lang="ru-RU" sz="2000" dirty="0" smtClean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	</a:t>
            </a:r>
            <a:r>
              <a:rPr lang="ru-RU" sz="2000" dirty="0" smtClean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hlinkClick r:id="rId6" action="ppaction://hlinksldjump"/>
              </a:rPr>
              <a:t>Деятельность </a:t>
            </a:r>
            <a:r>
              <a:rPr lang="ru-RU" sz="2000" dirty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hlinkClick r:id="rId6" action="ppaction://hlinksldjump"/>
              </a:rPr>
              <a:t>человека и ее экологические последствия для болот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981075" lvl="0" algn="just">
              <a:spcAft>
                <a:spcPts val="0"/>
              </a:spcAft>
            </a:pPr>
            <a:r>
              <a:rPr lang="ru-RU" sz="2000" dirty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hlinkClick r:id="rId7" action="ppaction://hlinksldjump"/>
              </a:rPr>
              <a:t>Заключение</a:t>
            </a:r>
            <a:r>
              <a:rPr lang="ru-RU" sz="2000" dirty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981075" algn="just">
              <a:spcAft>
                <a:spcPts val="0"/>
              </a:spcAft>
            </a:pPr>
            <a:r>
              <a:rPr lang="ru-RU" sz="2000" dirty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hlinkClick r:id="rId8" action="ppaction://hlinksldjump"/>
              </a:rPr>
              <a:t>Список литературы</a:t>
            </a:r>
            <a:endParaRPr lang="ru-RU" sz="20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2" name="Прямоугольная выноска 1"/>
          <p:cNvSpPr/>
          <p:nvPr/>
        </p:nvSpPr>
        <p:spPr>
          <a:xfrm>
            <a:off x="7806088" y="1001027"/>
            <a:ext cx="3272590" cy="2098308"/>
          </a:xfrm>
          <a:prstGeom prst="wedgeRectCallout">
            <a:avLst>
              <a:gd name="adj1" fmla="val -77211"/>
              <a:gd name="adj2" fmla="val -33090"/>
            </a:avLst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8046720" y="1155032"/>
            <a:ext cx="404261" cy="423511"/>
          </a:xfrm>
          <a:prstGeom prst="actionButtonForwardNext">
            <a:avLst/>
          </a:prstGeom>
          <a:solidFill>
            <a:srgbClr val="8EF13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662736" y="1182121"/>
            <a:ext cx="15592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 Narrow" panose="020B0606020202030204" pitchFamily="34" charset="0"/>
              </a:rPr>
              <a:t>НАЖАТЬ</a:t>
            </a: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8046720" y="1828800"/>
            <a:ext cx="404261" cy="404261"/>
          </a:xfrm>
          <a:prstGeom prst="actionButtonHome">
            <a:avLst/>
          </a:prstGeom>
          <a:solidFill>
            <a:srgbClr val="8EF13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8662735" y="1873354"/>
            <a:ext cx="1992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 Narrow" panose="020B0606020202030204" pitchFamily="34" charset="0"/>
              </a:rPr>
              <a:t>К СОДЕРЖАНИЮ</a:t>
            </a: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8" name="Управляющая кнопка: возврат 7">
            <a:hlinkClick r:id="" action="ppaction://hlinkshowjump?jump=lastslideviewed" highlightClick="1"/>
          </p:cNvPr>
          <p:cNvSpPr/>
          <p:nvPr/>
        </p:nvSpPr>
        <p:spPr>
          <a:xfrm>
            <a:off x="8046720" y="2492943"/>
            <a:ext cx="404261" cy="404261"/>
          </a:xfrm>
          <a:prstGeom prst="actionButtonReturn">
            <a:avLst/>
          </a:prstGeom>
          <a:solidFill>
            <a:srgbClr val="8EF13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8691613" y="2510407"/>
            <a:ext cx="15592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 Narrow" panose="020B0606020202030204" pitchFamily="34" charset="0"/>
              </a:rPr>
              <a:t>ВОЗВРАТ</a:t>
            </a: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Нестеркина О.С. ГБОУ «Школа №1494» г.Москва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987232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лягуш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027" y="1757940"/>
            <a:ext cx="5688531" cy="426773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01027" y="558265"/>
            <a:ext cx="5688531" cy="837398"/>
          </a:xfrm>
          <a:prstGeom prst="rect">
            <a:avLst/>
          </a:prstGeom>
          <a:solidFill>
            <a:srgbClr val="DFE4BE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Животный мир болот</a:t>
            </a:r>
            <a:endParaRPr lang="ru-RU" sz="32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324825" y="947359"/>
            <a:ext cx="3994485" cy="5078313"/>
          </a:xfrm>
          <a:prstGeom prst="rect">
            <a:avLst/>
          </a:prstGeom>
          <a:solidFill>
            <a:srgbClr val="DFE4BE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Животный болотный мир в основном представлен земноводными, для которых здесь истинное раздолье, по причине обилия насекомых. </a:t>
            </a:r>
            <a:endParaRPr lang="ru-RU" dirty="0"/>
          </a:p>
          <a:p>
            <a:pPr algn="ctr"/>
            <a:r>
              <a:rPr lang="ru-RU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Тут во множестве обитают жабы с лягушками и змеями, а в зарослях растений, которых предостаточно в округе кормятся птицы</a:t>
            </a:r>
            <a:r>
              <a:rPr lang="ru-RU" dirty="0" smtClean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dirty="0">
                <a:latin typeface="Arial Narrow" panose="020B0606020202030204" pitchFamily="34" charset="0"/>
              </a:rPr>
              <a:t>Животные болот в классе млекопитающих, преимущественно представлены грызунами, что касается крупных зверей, то они здесь появляются в основном в поисках пищи и не могут считаться полноценными обитателями этих мест. </a:t>
            </a:r>
          </a:p>
          <a:p>
            <a:pPr algn="ctr"/>
            <a:r>
              <a:rPr lang="ru-RU" dirty="0">
                <a:latin typeface="Arial Narrow" panose="020B0606020202030204" pitchFamily="34" charset="0"/>
              </a:rPr>
              <a:t>Но всё же в этих местах часто появляются волки, с кабанами, лосями и зайцами, а порой и бурые медведи забредают на болота полакомиться ягодами.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Нестеркина О.С. ГБОУ «Школа №1494» г.Москва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557648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1028" y="558265"/>
            <a:ext cx="4523874" cy="837398"/>
          </a:xfrm>
          <a:prstGeom prst="rect">
            <a:avLst/>
          </a:prstGeom>
          <a:solidFill>
            <a:srgbClr val="DFE4BE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Кулик болотный</a:t>
            </a:r>
            <a:endParaRPr lang="ru-RU" sz="32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01029" y="1734211"/>
            <a:ext cx="4523874" cy="4401205"/>
          </a:xfrm>
          <a:prstGeom prst="rect">
            <a:avLst/>
          </a:prstGeom>
          <a:solidFill>
            <a:srgbClr val="DFE4BE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Arial Narrow" panose="020B0606020202030204" pitchFamily="34" charset="0"/>
              </a:rPr>
              <a:t>Одной из самых распространенных птиц считается кулик. Только в России их насчитывается примерно 75 видов. По внешним признакам эти пернатые больше похожи на голубей, но при этом они имеют четко выраженные отличительные черты. </a:t>
            </a:r>
            <a:endParaRPr lang="ru-RU" sz="2000" dirty="0" smtClean="0">
              <a:latin typeface="Arial Narrow" panose="020B0606020202030204" pitchFamily="34" charset="0"/>
            </a:endParaRPr>
          </a:p>
          <a:p>
            <a:pPr algn="ctr"/>
            <a:r>
              <a:rPr lang="ru-RU" sz="2000" dirty="0" smtClean="0">
                <a:latin typeface="Arial Narrow" panose="020B0606020202030204" pitchFamily="34" charset="0"/>
              </a:rPr>
              <a:t>Орнитологи </a:t>
            </a:r>
            <a:r>
              <a:rPr lang="ru-RU" sz="2000" dirty="0">
                <a:latin typeface="Arial Narrow" panose="020B0606020202030204" pitchFamily="34" charset="0"/>
              </a:rPr>
              <a:t>причисляют их к отряду </a:t>
            </a:r>
            <a:r>
              <a:rPr lang="ru-RU" sz="2000" dirty="0" err="1">
                <a:latin typeface="Arial Narrow" panose="020B0606020202030204" pitchFamily="34" charset="0"/>
              </a:rPr>
              <a:t>Ржанкообразные</a:t>
            </a:r>
            <a:r>
              <a:rPr lang="ru-RU" sz="2000" dirty="0">
                <a:latin typeface="Arial Narrow" panose="020B0606020202030204" pitchFamily="34" charset="0"/>
              </a:rPr>
              <a:t>. </a:t>
            </a:r>
          </a:p>
          <a:p>
            <a:pPr algn="ctr"/>
            <a:r>
              <a:rPr lang="ru-RU" sz="2000" dirty="0">
                <a:latin typeface="Arial Narrow" panose="020B0606020202030204" pitchFamily="34" charset="0"/>
              </a:rPr>
              <a:t>Кулики — всем известные птицы речных берегов и болот. </a:t>
            </a:r>
            <a:endParaRPr lang="ru-RU" sz="2000" dirty="0" smtClean="0">
              <a:latin typeface="Arial Narrow" panose="020B0606020202030204" pitchFamily="34" charset="0"/>
            </a:endParaRPr>
          </a:p>
          <a:p>
            <a:pPr algn="ctr"/>
            <a:r>
              <a:rPr lang="ru-RU" sz="2000" dirty="0" smtClean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Отряд </a:t>
            </a:r>
            <a:r>
              <a:rPr lang="ru-RU" sz="20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куликов (</a:t>
            </a:r>
            <a:r>
              <a:rPr lang="ru-RU" sz="2000" dirty="0" err="1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Limicolae</a:t>
            </a:r>
            <a:r>
              <a:rPr lang="ru-RU" sz="20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настолько разнообразен, что отметить все существенное в их биологии совершенно невозможно.</a:t>
            </a:r>
            <a:endParaRPr lang="ru-RU" sz="2000" dirty="0">
              <a:latin typeface="Arial Narrow" panose="020B0606020202030204" pitchFamily="34" charset="0"/>
            </a:endParaRPr>
          </a:p>
        </p:txBody>
      </p:sp>
      <p:pic>
        <p:nvPicPr>
          <p:cNvPr id="1026" name="Picture 2" descr="http://zoodiscovery.ru/wp-content/uploads/sites/92/2013/07/image1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5725" y="1294598"/>
            <a:ext cx="5276519" cy="392229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Нестеркина О.С. ГБОУ «Школа №1494» г.Москва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616626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1028" y="558265"/>
            <a:ext cx="4523874" cy="837398"/>
          </a:xfrm>
          <a:prstGeom prst="rect">
            <a:avLst/>
          </a:prstGeom>
          <a:solidFill>
            <a:srgbClr val="DFE4BE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Серая куропатка</a:t>
            </a:r>
            <a:endParaRPr lang="ru-RU" sz="32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01028" y="1897841"/>
            <a:ext cx="4523873" cy="4093428"/>
          </a:xfrm>
          <a:prstGeom prst="rect">
            <a:avLst/>
          </a:prstGeom>
          <a:solidFill>
            <a:srgbClr val="DFE4BE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Arial Narrow" panose="020B0606020202030204" pitchFamily="34" charset="0"/>
              </a:rPr>
              <a:t>Окрашена серая куропатка в серые и охристо-бурые тона: темя и затылок оливково-бурого цвета; лоб, голова сбоку и часть шеи рыжевато-охристые; верх туловища серый с бурым налетом, густо испещрен волнистыми черными черточками и коричневыми каемками. У петуха на животе большое бурое (иногда черное) пятно подковообразной формы. У курочки пятна или нет совсем, или оно разбивается на несколько мелких, слабо выраженных пятен; молодая куропатка похожа окрасом на перепелку.</a:t>
            </a:r>
          </a:p>
        </p:txBody>
      </p:sp>
      <p:pic>
        <p:nvPicPr>
          <p:cNvPr id="10242" name="Picture 2" descr="http://asiarussia.ru/upload/iblock/701/7013831b0218442b407ecc58313f985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1857" y="1395663"/>
            <a:ext cx="5400675" cy="3914776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Нестеркина О.С. ГБОУ «Школа №1494» г.Москва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534623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1028" y="558265"/>
            <a:ext cx="4523874" cy="837398"/>
          </a:xfrm>
          <a:prstGeom prst="rect">
            <a:avLst/>
          </a:prstGeom>
          <a:solidFill>
            <a:srgbClr val="DFE4BE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Цапля </a:t>
            </a:r>
            <a:endParaRPr lang="ru-RU" sz="32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01028" y="1599458"/>
            <a:ext cx="4523874" cy="4708981"/>
          </a:xfrm>
          <a:prstGeom prst="rect">
            <a:avLst/>
          </a:prstGeom>
          <a:solidFill>
            <a:srgbClr val="DFE4BE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Arial Narrow" panose="020B0606020202030204" pitchFamily="34" charset="0"/>
              </a:rPr>
              <a:t>Говоря о том, какие животные на болоте нашли себе приют, нельзя не упомянуть о царице этих мест – цапле. </a:t>
            </a:r>
          </a:p>
          <a:p>
            <a:pPr algn="ctr"/>
            <a:r>
              <a:rPr lang="ru-RU" sz="2000" dirty="0">
                <a:latin typeface="Arial Narrow" panose="020B0606020202030204" pitchFamily="34" charset="0"/>
              </a:rPr>
              <a:t>Цапля (лат. </a:t>
            </a:r>
            <a:r>
              <a:rPr lang="ru-RU" sz="2000" dirty="0" err="1">
                <a:latin typeface="Arial Narrow" panose="020B0606020202030204" pitchFamily="34" charset="0"/>
              </a:rPr>
              <a:t>Ardea</a:t>
            </a:r>
            <a:r>
              <a:rPr lang="ru-RU" sz="2000" dirty="0">
                <a:latin typeface="Arial Narrow" panose="020B0606020202030204" pitchFamily="34" charset="0"/>
              </a:rPr>
              <a:t>) – крупная птица, относится к отряду </a:t>
            </a:r>
            <a:r>
              <a:rPr lang="ru-RU" sz="2000" dirty="0" err="1">
                <a:latin typeface="Arial Narrow" panose="020B0606020202030204" pitchFamily="34" charset="0"/>
              </a:rPr>
              <a:t>аистообразные</a:t>
            </a:r>
            <a:r>
              <a:rPr lang="ru-RU" sz="2000" dirty="0">
                <a:latin typeface="Arial Narrow" panose="020B0606020202030204" pitchFamily="34" charset="0"/>
              </a:rPr>
              <a:t>, семейству </a:t>
            </a:r>
            <a:r>
              <a:rPr lang="ru-RU" sz="2000" dirty="0" err="1">
                <a:latin typeface="Arial Narrow" panose="020B0606020202030204" pitchFamily="34" charset="0"/>
              </a:rPr>
              <a:t>цаплевые</a:t>
            </a:r>
            <a:r>
              <a:rPr lang="ru-RU" sz="2000" dirty="0">
                <a:latin typeface="Arial Narrow" panose="020B0606020202030204" pitchFamily="34" charset="0"/>
              </a:rPr>
              <a:t>, роду цапли. Ближайшими родственниками этим птицам приходятся выпи, кваквы, а с аистами их связывает только дальнее родство.</a:t>
            </a:r>
          </a:p>
          <a:p>
            <a:pPr algn="ctr"/>
            <a:r>
              <a:rPr lang="ru-RU" sz="2000" dirty="0">
                <a:latin typeface="Arial Narrow" panose="020B0606020202030204" pitchFamily="34" charset="0"/>
              </a:rPr>
              <a:t>Виды цапель отличаются не только по окрасу, но и по росту. Размеры цапель варьируются в широком диапазоне: например маленькая цапля  достигает в высоту не более 40-60 см, а большая цапля доходит в размерах до 1,5 метров.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5592" y="1068405"/>
            <a:ext cx="5766598" cy="446381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5" name="Управляющая кнопка: домой 4">
            <a:hlinkClick r:id="rId3" action="ppaction://hlinksldjump" highlightClick="1"/>
          </p:cNvPr>
          <p:cNvSpPr/>
          <p:nvPr/>
        </p:nvSpPr>
        <p:spPr>
          <a:xfrm>
            <a:off x="10443410" y="5659655"/>
            <a:ext cx="720000" cy="720000"/>
          </a:xfrm>
          <a:prstGeom prst="actionButtonHome">
            <a:avLst/>
          </a:prstGeom>
          <a:solidFill>
            <a:srgbClr val="8EF13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Нестеркина О.С. ГБОУ «Школа №1494» г.Москва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983695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81776" y="548640"/>
            <a:ext cx="10289407" cy="584421"/>
          </a:xfrm>
          <a:prstGeom prst="rect">
            <a:avLst/>
          </a:prstGeom>
          <a:solidFill>
            <a:srgbClr val="DFE4BE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Деятельность </a:t>
            </a:r>
            <a:r>
              <a:rPr lang="ru-RU" sz="3000" dirty="0">
                <a:solidFill>
                  <a:schemeClr val="tx1"/>
                </a:solidFill>
                <a:latin typeface="Arial Narrow" panose="020B0606020202030204" pitchFamily="34" charset="0"/>
              </a:rPr>
              <a:t>человека и ее экологические последствия для болот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776" y="1376569"/>
            <a:ext cx="4560000" cy="34200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4" name="Выноска со стрелкой вверх 3"/>
          <p:cNvSpPr/>
          <p:nvPr/>
        </p:nvSpPr>
        <p:spPr>
          <a:xfrm>
            <a:off x="1669251" y="5049077"/>
            <a:ext cx="3195587" cy="964095"/>
          </a:xfrm>
          <a:prstGeom prst="upArrowCallout">
            <a:avLst/>
          </a:prstGeom>
          <a:solidFill>
            <a:srgbClr val="FF66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Осушение болот</a:t>
            </a:r>
            <a:endParaRPr lang="ru-RU" sz="24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Выноска со стрелкой вниз 4"/>
          <p:cNvSpPr/>
          <p:nvPr/>
        </p:nvSpPr>
        <p:spPr>
          <a:xfrm>
            <a:off x="7347807" y="1376569"/>
            <a:ext cx="3195587" cy="1088335"/>
          </a:xfrm>
          <a:prstGeom prst="downArrowCallout">
            <a:avLst/>
          </a:prstGeom>
          <a:solidFill>
            <a:srgbClr val="FF66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Торф подвергается самовоспламенению</a:t>
            </a:r>
            <a:endParaRPr lang="ru-RU" sz="24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9826" y="2584172"/>
            <a:ext cx="4559999" cy="34200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9" name="Стрелка вправо 8"/>
          <p:cNvSpPr/>
          <p:nvPr/>
        </p:nvSpPr>
        <p:spPr>
          <a:xfrm>
            <a:off x="5645426" y="3438939"/>
            <a:ext cx="815009" cy="487018"/>
          </a:xfrm>
          <a:prstGeom prst="rightArrow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омой 9">
            <a:hlinkClick r:id="rId4" action="ppaction://hlinksldjump" highlightClick="1"/>
          </p:cNvPr>
          <p:cNvSpPr/>
          <p:nvPr/>
        </p:nvSpPr>
        <p:spPr>
          <a:xfrm>
            <a:off x="5430131" y="5531124"/>
            <a:ext cx="720000" cy="720000"/>
          </a:xfrm>
          <a:prstGeom prst="actionButtonHome">
            <a:avLst/>
          </a:prstGeom>
          <a:solidFill>
            <a:srgbClr val="8EF13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Нестеркина О.С. ГБОУ «Школа №1494» г.Москва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607079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ая выноска 7"/>
          <p:cNvSpPr/>
          <p:nvPr/>
        </p:nvSpPr>
        <p:spPr>
          <a:xfrm>
            <a:off x="902262" y="2124775"/>
            <a:ext cx="3195587" cy="808523"/>
          </a:xfrm>
          <a:prstGeom prst="wedgeRectCallout">
            <a:avLst>
              <a:gd name="adj1" fmla="val 69460"/>
              <a:gd name="adj2" fmla="val -26520"/>
            </a:avLst>
          </a:prstGeom>
          <a:solidFill>
            <a:schemeClr val="accent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Место произрастания лекарственных растений</a:t>
            </a:r>
            <a:endParaRPr lang="ru-RU" sz="24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769995" y="1848678"/>
            <a:ext cx="2429718" cy="1785939"/>
          </a:xfrm>
          <a:prstGeom prst="rect">
            <a:avLst/>
          </a:prstGeom>
          <a:solidFill>
            <a:srgbClr val="DFE4BE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Роль экосистемы болото</a:t>
            </a:r>
            <a:endParaRPr lang="ru-RU" sz="30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Прямоугольная выноска 2"/>
          <p:cNvSpPr/>
          <p:nvPr/>
        </p:nvSpPr>
        <p:spPr>
          <a:xfrm>
            <a:off x="7871859" y="712269"/>
            <a:ext cx="3195587" cy="808523"/>
          </a:xfrm>
          <a:prstGeom prst="wedgeRectCallout">
            <a:avLst>
              <a:gd name="adj1" fmla="val -89164"/>
              <a:gd name="adj2" fmla="val 79199"/>
            </a:avLst>
          </a:prstGeom>
          <a:solidFill>
            <a:schemeClr val="accent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Богаты полезными ископаемыми</a:t>
            </a:r>
            <a:endParaRPr lang="ru-RU" sz="24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Прямоугольная выноска 3"/>
          <p:cNvSpPr/>
          <p:nvPr/>
        </p:nvSpPr>
        <p:spPr>
          <a:xfrm>
            <a:off x="7871859" y="2124775"/>
            <a:ext cx="3195587" cy="808523"/>
          </a:xfrm>
          <a:prstGeom prst="wedgeRectCallout">
            <a:avLst>
              <a:gd name="adj1" fmla="val -67091"/>
              <a:gd name="adj2" fmla="val -12661"/>
            </a:avLst>
          </a:prstGeom>
          <a:solidFill>
            <a:schemeClr val="accent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Снабжают влагой водоемы и воздух</a:t>
            </a:r>
            <a:endParaRPr lang="ru-RU" sz="24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Прямоугольная выноска 4"/>
          <p:cNvSpPr/>
          <p:nvPr/>
        </p:nvSpPr>
        <p:spPr>
          <a:xfrm>
            <a:off x="7871859" y="3537281"/>
            <a:ext cx="3195587" cy="808523"/>
          </a:xfrm>
          <a:prstGeom prst="wedgeRectCallout">
            <a:avLst>
              <a:gd name="adj1" fmla="val -70250"/>
              <a:gd name="adj2" fmla="val -93316"/>
            </a:avLst>
          </a:prstGeom>
          <a:solidFill>
            <a:schemeClr val="accent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Природный фильтр чистой пресной воды</a:t>
            </a:r>
            <a:endParaRPr lang="ru-RU" sz="24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Прямоугольная выноска 5"/>
          <p:cNvSpPr/>
          <p:nvPr/>
        </p:nvSpPr>
        <p:spPr>
          <a:xfrm>
            <a:off x="7871859" y="4954601"/>
            <a:ext cx="3195587" cy="808523"/>
          </a:xfrm>
          <a:prstGeom prst="wedgeRectCallout">
            <a:avLst>
              <a:gd name="adj1" fmla="val -95424"/>
              <a:gd name="adj2" fmla="val -203953"/>
            </a:avLst>
          </a:prstGeom>
          <a:solidFill>
            <a:schemeClr val="accent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Регулятор климата</a:t>
            </a:r>
            <a:endParaRPr lang="ru-RU" sz="24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Прямоугольная выноска 6"/>
          <p:cNvSpPr/>
          <p:nvPr/>
        </p:nvSpPr>
        <p:spPr>
          <a:xfrm>
            <a:off x="902263" y="712269"/>
            <a:ext cx="3195587" cy="808523"/>
          </a:xfrm>
          <a:prstGeom prst="wedgeRectCallout">
            <a:avLst>
              <a:gd name="adj1" fmla="val 94031"/>
              <a:gd name="adj2" fmla="val 79199"/>
            </a:avLst>
          </a:prstGeom>
          <a:solidFill>
            <a:schemeClr val="accent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Дом для животных</a:t>
            </a:r>
            <a:endParaRPr lang="ru-RU" sz="24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Прямоугольная выноска 8"/>
          <p:cNvSpPr/>
          <p:nvPr/>
        </p:nvSpPr>
        <p:spPr>
          <a:xfrm>
            <a:off x="902262" y="3539688"/>
            <a:ext cx="3195587" cy="808523"/>
          </a:xfrm>
          <a:prstGeom prst="wedgeRectCallout">
            <a:avLst>
              <a:gd name="adj1" fmla="val 69771"/>
              <a:gd name="adj2" fmla="val -106424"/>
            </a:avLst>
          </a:prstGeom>
          <a:solidFill>
            <a:schemeClr val="accent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Природная фабрика торфа</a:t>
            </a:r>
            <a:endParaRPr lang="ru-RU" sz="24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Прямоугольная выноска 9"/>
          <p:cNvSpPr/>
          <p:nvPr/>
        </p:nvSpPr>
        <p:spPr>
          <a:xfrm>
            <a:off x="902261" y="4954601"/>
            <a:ext cx="3195587" cy="808523"/>
          </a:xfrm>
          <a:prstGeom prst="wedgeRectCallout">
            <a:avLst>
              <a:gd name="adj1" fmla="val 94653"/>
              <a:gd name="adj2" fmla="val -203539"/>
            </a:avLst>
          </a:prstGeom>
          <a:solidFill>
            <a:schemeClr val="accent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Связывание углерода и регенерация кислорода</a:t>
            </a:r>
            <a:endParaRPr lang="ru-RU" sz="24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Управляющая кнопка: домой 10">
            <a:hlinkClick r:id="rId2" action="ppaction://hlinksldjump" highlightClick="1"/>
          </p:cNvPr>
          <p:cNvSpPr/>
          <p:nvPr/>
        </p:nvSpPr>
        <p:spPr>
          <a:xfrm>
            <a:off x="5630779" y="5380521"/>
            <a:ext cx="720000" cy="720000"/>
          </a:xfrm>
          <a:prstGeom prst="actionButtonHome">
            <a:avLst/>
          </a:prstGeom>
          <a:solidFill>
            <a:srgbClr val="8EF13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Нестеркина О.С. ГБОУ «Школа №1494» г.Москва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465627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56083" y="2000754"/>
            <a:ext cx="893545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Мир болот. Учебное пособие / Под ред. Проф. Доктора технологических наук А.М. Черняева. – Екатеринбург.- Банк культурной информации, 2001 – 176с.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Акимова Т.А.,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Хаскин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В.В. Экология: Учебник для вузов. М.: ЮНИТИ, 1998.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Денисенков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В. П. Основы болотоведения: Учебное пособие. С-Пб., 2000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Попов С.Ю. Удивительные болота [Электронный ресурс]: - Режим доступа: http://aserga.narod.ru/travel/swamp/boloto/index2.html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Загл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. с экрана.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u="sng" dirty="0">
                <a:solidFill>
                  <a:srgbClr val="0563C1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2"/>
              </a:rPr>
              <a:t>http://abratsev.narod.ru/biblio/sokolov/p1ch6a.html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u="sng" dirty="0">
                <a:solidFill>
                  <a:srgbClr val="0563C1"/>
                </a:solidFill>
                <a:latin typeface="Arial Narrow" panose="020B0606020202030204" pitchFamily="34" charset="0"/>
                <a:ea typeface="Times New Roman" panose="02020603050405020304" pitchFamily="18" charset="0"/>
                <a:hlinkClick r:id="rId3"/>
              </a:rPr>
              <a:t>http://nature.web.ru/db/search.html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56083" y="760395"/>
            <a:ext cx="4523874" cy="837398"/>
          </a:xfrm>
          <a:prstGeom prst="rect">
            <a:avLst/>
          </a:prstGeom>
          <a:solidFill>
            <a:srgbClr val="DFE4BE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Список литературы</a:t>
            </a:r>
            <a:endParaRPr lang="ru-RU" sz="32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Управляющая кнопка: домой 3">
            <a:hlinkClick r:id="rId4" action="ppaction://hlinksldjump" highlightClick="1"/>
          </p:cNvPr>
          <p:cNvSpPr/>
          <p:nvPr/>
        </p:nvSpPr>
        <p:spPr>
          <a:xfrm>
            <a:off x="10568538" y="5417074"/>
            <a:ext cx="720000" cy="720000"/>
          </a:xfrm>
          <a:prstGeom prst="actionButtonHome">
            <a:avLst/>
          </a:prstGeom>
          <a:solidFill>
            <a:srgbClr val="8EF13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Нестеркина О.С. ГБОУ «Школа №1494» г.Москва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401650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01027" y="558265"/>
            <a:ext cx="5688531" cy="837398"/>
          </a:xfrm>
          <a:prstGeom prst="rect">
            <a:avLst/>
          </a:prstGeom>
          <a:solidFill>
            <a:srgbClr val="DFE4BE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Общая характеристика болот</a:t>
            </a:r>
            <a:endParaRPr lang="ru-RU" sz="32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415815" y="976964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i="1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Болота – это особый мир, отдельный, </a:t>
            </a:r>
            <a:br>
              <a:rPr lang="ru-RU" i="1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i="1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живущий своей особой жизнью,</a:t>
            </a:r>
            <a:br>
              <a:rPr lang="ru-RU" i="1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i="1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имеющий постоянных обитателей и временных гостей,</a:t>
            </a:r>
            <a:br>
              <a:rPr lang="ru-RU" i="1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i="1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свои голоса, свои шумы и, главное, свою тайну.</a:t>
            </a:r>
            <a:r>
              <a:rPr lang="ru-RU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Ги де Мопассан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671" y="2219595"/>
            <a:ext cx="7258251" cy="396784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Нестеркина О.С. ГБОУ «Школа №1494» г.Москва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791790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795" y="648552"/>
            <a:ext cx="5337793" cy="348068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3" name="Прямоугольник 2"/>
          <p:cNvSpPr/>
          <p:nvPr/>
        </p:nvSpPr>
        <p:spPr>
          <a:xfrm>
            <a:off x="947285" y="4543125"/>
            <a:ext cx="5268811" cy="1405288"/>
          </a:xfrm>
          <a:prstGeom prst="rect">
            <a:avLst/>
          </a:prstGeom>
          <a:solidFill>
            <a:srgbClr val="DFE4BE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Болото </a:t>
            </a:r>
            <a:r>
              <a:rPr lang="ru-RU" sz="2000" dirty="0">
                <a:solidFill>
                  <a:schemeClr val="tx1"/>
                </a:solidFill>
                <a:latin typeface="Arial Narrow" panose="020B0606020202030204" pitchFamily="34" charset="0"/>
              </a:rPr>
              <a:t>– своеобразная и сложная природная система взаимосвязей компонентов биогеоценозов, формирующаяся в условиях обильного увлажнения.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2931" y="1021423"/>
            <a:ext cx="4819331" cy="469598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5" name="Управляющая кнопка: домой 4">
            <a:hlinkClick r:id="rId4" action="ppaction://hlinksldjump" highlightClick="1"/>
          </p:cNvPr>
          <p:cNvSpPr/>
          <p:nvPr/>
        </p:nvSpPr>
        <p:spPr>
          <a:xfrm>
            <a:off x="10501161" y="5505652"/>
            <a:ext cx="720000" cy="720000"/>
          </a:xfrm>
          <a:prstGeom prst="actionButtonHome">
            <a:avLst/>
          </a:prstGeom>
          <a:solidFill>
            <a:srgbClr val="8EF13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Нестеркина О.С. ГБОУ «Школа №1494» г.Москва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495152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1027" y="558265"/>
            <a:ext cx="5216893" cy="837398"/>
          </a:xfrm>
          <a:prstGeom prst="rect">
            <a:avLst/>
          </a:prstGeom>
          <a:solidFill>
            <a:srgbClr val="DFE4BE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Образование болот</a:t>
            </a:r>
            <a:endParaRPr lang="ru-RU" sz="32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026" y="1951523"/>
            <a:ext cx="5216893" cy="391267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4403" y="976964"/>
            <a:ext cx="4800600" cy="475297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Нестеркина О.С. ГБОУ «Школа №1494» г.Москва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022354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ыноска со стрелкой вниз 2"/>
          <p:cNvSpPr/>
          <p:nvPr/>
        </p:nvSpPr>
        <p:spPr>
          <a:xfrm>
            <a:off x="795076" y="2428725"/>
            <a:ext cx="10572360" cy="2027771"/>
          </a:xfrm>
          <a:prstGeom prst="downArrowCallout">
            <a:avLst>
              <a:gd name="adj1" fmla="val 22152"/>
              <a:gd name="adj2" fmla="val 22627"/>
              <a:gd name="adj3" fmla="val 25000"/>
              <a:gd name="adj4" fmla="val 64977"/>
            </a:avLst>
          </a:prstGeom>
          <a:solidFill>
            <a:srgbClr val="DFE4BE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 Narrow" panose="020B0606020202030204" pitchFamily="34" charset="0"/>
              </a:rPr>
              <a:t>Разрушителям трудно в болотной почве. Под слоем мха все время сыро и холодно. К тому же сфагнум убивает микроорганизмы. Поэтому отмершие остатки не разрушаются, а </a:t>
            </a:r>
            <a:r>
              <a:rPr lang="ru-RU" sz="24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откладываются пластами и превращаются </a:t>
            </a:r>
            <a:r>
              <a:rPr lang="ru-RU" sz="2400" dirty="0">
                <a:solidFill>
                  <a:schemeClr val="tx1"/>
                </a:solidFill>
                <a:latin typeface="Arial Narrow" panose="020B0606020202030204" pitchFamily="34" charset="0"/>
              </a:rPr>
              <a:t>в торф.</a:t>
            </a:r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866274" y="837398"/>
            <a:ext cx="3080084" cy="1405288"/>
          </a:xfrm>
          <a:prstGeom prst="downArrowCallout">
            <a:avLst/>
          </a:prstGeom>
          <a:solidFill>
            <a:schemeClr val="accent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ПРОИЗВОДИТЕЛИ</a:t>
            </a:r>
            <a:endParaRPr lang="ru-RU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Выноска со стрелкой вниз 4"/>
          <p:cNvSpPr/>
          <p:nvPr/>
        </p:nvSpPr>
        <p:spPr>
          <a:xfrm>
            <a:off x="4541214" y="837398"/>
            <a:ext cx="3080084" cy="1405288"/>
          </a:xfrm>
          <a:prstGeom prst="downArrowCallout">
            <a:avLst/>
          </a:prstGeom>
          <a:solidFill>
            <a:schemeClr val="accent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ПОТРЕБИТЕЛИ</a:t>
            </a:r>
            <a:endParaRPr lang="ru-RU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Выноска со стрелкой вниз 5"/>
          <p:cNvSpPr/>
          <p:nvPr/>
        </p:nvSpPr>
        <p:spPr>
          <a:xfrm>
            <a:off x="8216154" y="837398"/>
            <a:ext cx="3080084" cy="1405288"/>
          </a:xfrm>
          <a:prstGeom prst="downArrowCallout">
            <a:avLst/>
          </a:prstGeom>
          <a:solidFill>
            <a:schemeClr val="accent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РАЗРУШИТЕЛИ</a:t>
            </a:r>
            <a:endParaRPr lang="ru-RU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3946358" y="1145406"/>
            <a:ext cx="594856" cy="394636"/>
          </a:xfrm>
          <a:prstGeom prst="rightArrow">
            <a:avLst/>
          </a:prstGeom>
          <a:solidFill>
            <a:schemeClr val="accent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7621298" y="1145406"/>
            <a:ext cx="594856" cy="394636"/>
          </a:xfrm>
          <a:prstGeom prst="rightArrow">
            <a:avLst/>
          </a:prstGeom>
          <a:solidFill>
            <a:schemeClr val="accent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189964" y="4533497"/>
            <a:ext cx="1782584" cy="741145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ТОРФ</a:t>
            </a:r>
            <a:endParaRPr lang="ru-RU" sz="32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214" y="3970421"/>
            <a:ext cx="3048000" cy="22860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1297" y="3970421"/>
            <a:ext cx="3053119" cy="2289839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Нестеркина О.С. ГБОУ «Школа №1494» г.Москва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507919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95000" y="1090814"/>
            <a:ext cx="7026442" cy="837398"/>
          </a:xfrm>
          <a:prstGeom prst="rect">
            <a:avLst/>
          </a:prstGeom>
          <a:solidFill>
            <a:srgbClr val="DFE4BE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Зарастание озера с пологими берегами</a:t>
            </a:r>
            <a:endParaRPr lang="ru-RU" sz="32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grpSp>
        <p:nvGrpSpPr>
          <p:cNvPr id="4" name="Group 20"/>
          <p:cNvGrpSpPr>
            <a:grpSpLocks/>
          </p:cNvGrpSpPr>
          <p:nvPr/>
        </p:nvGrpSpPr>
        <p:grpSpPr bwMode="auto">
          <a:xfrm>
            <a:off x="844157" y="2372315"/>
            <a:ext cx="3240088" cy="2441576"/>
            <a:chOff x="0" y="754"/>
            <a:chExt cx="2041" cy="1492"/>
          </a:xfrm>
        </p:grpSpPr>
        <p:pic>
          <p:nvPicPr>
            <p:cNvPr id="11" name="Picture 18" descr="болото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754"/>
              <a:ext cx="2041" cy="14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 Box 19"/>
            <p:cNvSpPr txBox="1">
              <a:spLocks noChangeArrowheads="1"/>
            </p:cNvSpPr>
            <p:nvPr/>
          </p:nvSpPr>
          <p:spPr bwMode="auto">
            <a:xfrm>
              <a:off x="0" y="1842"/>
              <a:ext cx="40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altLang="ru-RU" sz="3600">
                  <a:solidFill>
                    <a:schemeClr val="tx2"/>
                  </a:solidFill>
                  <a:sym typeface="Wingdings" panose="05000000000000000000" pitchFamily="2" charset="2"/>
                </a:rPr>
                <a:t></a:t>
              </a:r>
            </a:p>
          </p:txBody>
        </p:sp>
      </p:grpSp>
      <p:grpSp>
        <p:nvGrpSpPr>
          <p:cNvPr id="5" name="Group 23"/>
          <p:cNvGrpSpPr>
            <a:grpSpLocks/>
          </p:cNvGrpSpPr>
          <p:nvPr/>
        </p:nvGrpSpPr>
        <p:grpSpPr bwMode="auto">
          <a:xfrm>
            <a:off x="4228708" y="2372315"/>
            <a:ext cx="3565525" cy="2441576"/>
            <a:chOff x="2018" y="1389"/>
            <a:chExt cx="2246" cy="1538"/>
          </a:xfrm>
        </p:grpSpPr>
        <p:pic>
          <p:nvPicPr>
            <p:cNvPr id="9" name="Picture 21" descr="болото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4" y="1389"/>
              <a:ext cx="2200" cy="14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 Box 22"/>
            <p:cNvSpPr txBox="1">
              <a:spLocks noChangeArrowheads="1"/>
            </p:cNvSpPr>
            <p:nvPr/>
          </p:nvSpPr>
          <p:spPr bwMode="auto">
            <a:xfrm>
              <a:off x="2018" y="2523"/>
              <a:ext cx="40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altLang="ru-RU" sz="3600">
                  <a:solidFill>
                    <a:schemeClr val="tx2"/>
                  </a:solidFill>
                  <a:sym typeface="Wingdings" panose="05000000000000000000" pitchFamily="2" charset="2"/>
                </a:rPr>
                <a:t></a:t>
              </a:r>
            </a:p>
          </p:txBody>
        </p:sp>
      </p:grpSp>
      <p:grpSp>
        <p:nvGrpSpPr>
          <p:cNvPr id="6" name="Group 26"/>
          <p:cNvGrpSpPr>
            <a:grpSpLocks/>
          </p:cNvGrpSpPr>
          <p:nvPr/>
        </p:nvGrpSpPr>
        <p:grpSpPr bwMode="auto">
          <a:xfrm>
            <a:off x="7913693" y="2372315"/>
            <a:ext cx="3492501" cy="2465387"/>
            <a:chOff x="3560" y="2871"/>
            <a:chExt cx="2200" cy="1553"/>
          </a:xfrm>
        </p:grpSpPr>
        <p:pic>
          <p:nvPicPr>
            <p:cNvPr id="7" name="Picture 24" descr="болото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" y="2871"/>
              <a:ext cx="2109" cy="14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 Box 25"/>
            <p:cNvSpPr txBox="1">
              <a:spLocks noChangeArrowheads="1"/>
            </p:cNvSpPr>
            <p:nvPr/>
          </p:nvSpPr>
          <p:spPr bwMode="auto">
            <a:xfrm>
              <a:off x="3560" y="4020"/>
              <a:ext cx="40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ru-RU" altLang="ru-RU" sz="3600">
                  <a:solidFill>
                    <a:schemeClr val="tx2"/>
                  </a:solidFill>
                  <a:sym typeface="Wingdings" panose="05000000000000000000" pitchFamily="2" charset="2"/>
                </a:rPr>
                <a:t></a:t>
              </a:r>
            </a:p>
          </p:txBody>
        </p:sp>
      </p:grpSp>
      <p:sp>
        <p:nvSpPr>
          <p:cNvPr id="3" name="Выгнутая вниз стрелка 2"/>
          <p:cNvSpPr/>
          <p:nvPr/>
        </p:nvSpPr>
        <p:spPr>
          <a:xfrm>
            <a:off x="1876926" y="4813890"/>
            <a:ext cx="3388093" cy="826513"/>
          </a:xfrm>
          <a:prstGeom prst="curvedUpArrow">
            <a:avLst/>
          </a:prstGeom>
          <a:solidFill>
            <a:srgbClr val="DFE4B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Выгнутая вниз стрелка 12"/>
          <p:cNvSpPr/>
          <p:nvPr/>
        </p:nvSpPr>
        <p:spPr>
          <a:xfrm>
            <a:off x="6755331" y="4837702"/>
            <a:ext cx="3388093" cy="826513"/>
          </a:xfrm>
          <a:prstGeom prst="curvedUpArrow">
            <a:avLst/>
          </a:prstGeom>
          <a:solidFill>
            <a:srgbClr val="DFE4B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Нестеркина О.С. ГБОУ «Школа №1494» г.Москва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617207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95000" y="875899"/>
            <a:ext cx="7026442" cy="837398"/>
          </a:xfrm>
          <a:prstGeom prst="rect">
            <a:avLst/>
          </a:prstGeom>
          <a:solidFill>
            <a:srgbClr val="DFE4BE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Зарастание озера с крутыми берегами</a:t>
            </a:r>
            <a:endParaRPr lang="ru-RU" sz="32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pic>
        <p:nvPicPr>
          <p:cNvPr id="13" name="Picture 7" descr="сплавина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8648" y="3497932"/>
            <a:ext cx="6027262" cy="2735186"/>
          </a:xfrm>
          <a:prstGeom prst="rect">
            <a:avLst/>
          </a:prstGeom>
          <a:noFill/>
          <a:ln w="19050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сплавина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217" y="1923986"/>
            <a:ext cx="4336423" cy="3251933"/>
          </a:xfrm>
          <a:prstGeom prst="rect">
            <a:avLst/>
          </a:prstGeom>
          <a:noFill/>
          <a:ln w="19050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6593305" y="2146434"/>
            <a:ext cx="27335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 Narrow" panose="020B0606020202030204" pitchFamily="34" charset="0"/>
              </a:rPr>
              <a:t>СПЛАВИНА</a:t>
            </a:r>
            <a:endParaRPr lang="ru-RU" b="1" dirty="0">
              <a:latin typeface="Arial Narrow" panose="020B0606020202030204" pitchFamily="34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flipH="1">
            <a:off x="2952428" y="2669654"/>
            <a:ext cx="4016263" cy="163283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8085221" y="2810577"/>
            <a:ext cx="856648" cy="236534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вал 19"/>
          <p:cNvSpPr/>
          <p:nvPr/>
        </p:nvSpPr>
        <p:spPr>
          <a:xfrm>
            <a:off x="6660682" y="2068363"/>
            <a:ext cx="2666198" cy="733909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Нестеркина О.С. ГБОУ «Школа №1494» г.Москва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463484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1027" y="558265"/>
            <a:ext cx="5216893" cy="837398"/>
          </a:xfrm>
          <a:prstGeom prst="rect">
            <a:avLst/>
          </a:prstGeom>
          <a:solidFill>
            <a:srgbClr val="DFE4BE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Образование болот</a:t>
            </a:r>
            <a:endParaRPr lang="ru-RU" sz="32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pic>
        <p:nvPicPr>
          <p:cNvPr id="3" name="Рисунок 2" descr="текст при наведении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1" t="2897" r="4999" b="2213"/>
          <a:stretch/>
        </p:blipFill>
        <p:spPr bwMode="auto">
          <a:xfrm>
            <a:off x="7084194" y="731521"/>
            <a:ext cx="4302493" cy="536127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233" y="1894823"/>
            <a:ext cx="5864261" cy="388996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5" name="Управляющая кнопка: домой 4">
            <a:hlinkClick r:id="rId4" action="ppaction://hlinksldjump" highlightClick="1"/>
          </p:cNvPr>
          <p:cNvSpPr/>
          <p:nvPr/>
        </p:nvSpPr>
        <p:spPr>
          <a:xfrm>
            <a:off x="1222409" y="5390147"/>
            <a:ext cx="720000" cy="720000"/>
          </a:xfrm>
          <a:prstGeom prst="actionButtonHome">
            <a:avLst/>
          </a:prstGeom>
          <a:solidFill>
            <a:srgbClr val="8EF13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Нестеркина О.С. ГБОУ «Школа №1494» г.Москва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284493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</TotalTime>
  <Words>1301</Words>
  <Application>Microsoft Office PowerPoint</Application>
  <PresentationFormat>Широкоэкранный</PresentationFormat>
  <Paragraphs>137</Paragraphs>
  <Slides>26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2" baseType="lpstr">
      <vt:lpstr>Arial</vt:lpstr>
      <vt:lpstr>Arial Narrow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ЭКОСИСТЕМА БОЛОТО</dc:title>
  <dc:creator>o_s_nesterkina</dc:creator>
  <cp:lastModifiedBy>Olga Nesterkina</cp:lastModifiedBy>
  <cp:revision>39</cp:revision>
  <dcterms:created xsi:type="dcterms:W3CDTF">2016-11-29T19:17:32Z</dcterms:created>
  <dcterms:modified xsi:type="dcterms:W3CDTF">2017-03-28T18:21:24Z</dcterms:modified>
</cp:coreProperties>
</file>