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Default Extension="mp4" ContentType="video/unknown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56" r:id="rId3"/>
    <p:sldId id="260" r:id="rId4"/>
    <p:sldId id="298" r:id="rId5"/>
    <p:sldId id="290" r:id="rId6"/>
    <p:sldId id="297" r:id="rId7"/>
    <p:sldId id="291" r:id="rId8"/>
    <p:sldId id="292" r:id="rId9"/>
    <p:sldId id="293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82" r:id="rId21"/>
    <p:sldId id="285" r:id="rId22"/>
    <p:sldId id="271" r:id="rId23"/>
    <p:sldId id="272" r:id="rId24"/>
    <p:sldId id="273" r:id="rId25"/>
    <p:sldId id="274" r:id="rId26"/>
    <p:sldId id="276" r:id="rId27"/>
    <p:sldId id="279" r:id="rId28"/>
    <p:sldId id="280" r:id="rId29"/>
    <p:sldId id="286" r:id="rId30"/>
    <p:sldId id="294" r:id="rId31"/>
    <p:sldId id="295" r:id="rId32"/>
    <p:sldId id="296" r:id="rId33"/>
    <p:sldId id="281" r:id="rId3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46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01.12.2015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01.12.2015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01.12.2015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01.12.2015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01.12.2015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01.12.2015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lIns="45720" tIns="0" rIns="45720" bIns="0" anchor="b">
            <a:scene3d>
              <a:camera prst="orthographicFront"/>
              <a:lightRig rig="soft" dir="t">
                <a:rot lat="0" lon="0" rev="17220000"/>
              </a:lightRig>
            </a:scene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7F4037-B7DE-472D-8516-58325F58876D}" type="slidenum">
              <a:rPr lang="ru-RU">
                <a:solidFill>
                  <a:prstClr val="white">
                    <a:shade val="50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white">
                  <a:shade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142742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979B24-8A61-4802-A2E5-86C3EA2FF2A3}" type="slidenum">
              <a:rPr lang="ru-RU">
                <a:solidFill>
                  <a:prstClr val="white">
                    <a:shade val="50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white">
                  <a:shade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761042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74661B-49EC-487D-9D2A-1FE62BDDAC91}" type="slidenum">
              <a:rPr lang="ru-RU">
                <a:solidFill>
                  <a:prstClr val="white">
                    <a:shade val="50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white">
                  <a:shade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093957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6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7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4EAB0C-E518-4E46-957F-44DB6018815B}" type="slidenum">
              <a:rPr lang="ru-RU">
                <a:solidFill>
                  <a:prstClr val="white">
                    <a:shade val="50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white">
                  <a:shade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942871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8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9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9A5239-6C0B-4301-9527-2C621216ADF3}" type="slidenum">
              <a:rPr lang="ru-RU">
                <a:solidFill>
                  <a:prstClr val="white">
                    <a:shade val="50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white">
                  <a:shade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369609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4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5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ABCDEC-3604-412A-9E43-05ACAACC992C}" type="slidenum">
              <a:rPr lang="ru-RU">
                <a:solidFill>
                  <a:prstClr val="white">
                    <a:shade val="50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white">
                  <a:shade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643537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4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059CC4-5E3F-4430-A63E-845B931B990E}" type="slidenum">
              <a:rPr lang="ru-RU">
                <a:solidFill>
                  <a:prstClr val="white">
                    <a:shade val="50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white">
                  <a:shade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613746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6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7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D76769-AF8C-4147-A8ED-0E870132639B}" type="slidenum">
              <a:rPr lang="ru-RU">
                <a:solidFill>
                  <a:prstClr val="white">
                    <a:shade val="50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white">
                  <a:shade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113742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indent="0">
              <a:buNone/>
              <a:defRPr sz="3200"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rIns="45720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6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7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6C7B58-3E7F-4F13-90D7-5B1500D9D248}" type="slidenum">
              <a:rPr lang="ru-RU">
                <a:solidFill>
                  <a:prstClr val="white">
                    <a:shade val="50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white">
                  <a:shade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186411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377645-6EF2-42E0-ADB2-6B0AD5666C76}" type="slidenum">
              <a:rPr lang="ru-RU">
                <a:solidFill>
                  <a:prstClr val="white">
                    <a:shade val="50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white">
                  <a:shade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94683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FABD2C-75D6-418B-BB85-11D88FAC2F7C}" type="slidenum">
              <a:rPr lang="ru-RU">
                <a:solidFill>
                  <a:prstClr val="white">
                    <a:shade val="50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white">
                  <a:shade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401509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Media">
  <p:cSld name="Заголовок, текст и клип мультимеди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76400" y="457200"/>
            <a:ext cx="7010400" cy="12954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1676400" y="1981200"/>
            <a:ext cx="34290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Мультимедиа 3"/>
          <p:cNvSpPr>
            <a:spLocks noGrp="1"/>
          </p:cNvSpPr>
          <p:nvPr>
            <p:ph type="media" sz="half" idx="2"/>
          </p:nvPr>
        </p:nvSpPr>
        <p:spPr>
          <a:xfrm>
            <a:off x="5257800" y="1981200"/>
            <a:ext cx="3429000" cy="4114800"/>
          </a:xfrm>
        </p:spPr>
        <p:txBody>
          <a:bodyPr>
            <a:normAutofit/>
          </a:bodyPr>
          <a:lstStyle/>
          <a:p>
            <a:pPr lvl="0"/>
            <a:endParaRPr lang="ru-RU" noProof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0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1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6AE3B5-BE0F-4113-BF02-99C7980C8B25}" type="slidenum">
              <a:rPr lang="ru-RU">
                <a:solidFill>
                  <a:prstClr val="white">
                    <a:shade val="50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7" name="Дата 6"/>
          <p:cNvSpPr>
            <a:spLocks noGrp="1"/>
          </p:cNvSpPr>
          <p:nvPr>
            <p:ph type="dt" sz="half" idx="12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white">
                  <a:shade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957516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828800"/>
            <a:ext cx="4038600" cy="43021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4038600" cy="43021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3A929B-59B4-47CF-9795-D40000B0F4E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79671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1.jpg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4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01.12.2015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5">
            <a:lum/>
          </a:blip>
          <a:srcRect/>
          <a:stretch>
            <a:fillRect l="-4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27" name="Текст 1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70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  <a:endParaRPr lang="en-US" altLang="ru-RU" smtClean="0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white">
                  <a:shade val="50000"/>
                </a:prstClr>
              </a:solidFill>
              <a:latin typeface="Arial" charset="0"/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white">
                  <a:shade val="50000"/>
                </a:prstClr>
              </a:solidFill>
              <a:latin typeface="Arial" charset="0"/>
            </a:endParaRPr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FD55C5D-86B2-47E1-838A-34092F194B17}" type="slidenum">
              <a:rPr lang="ru-RU">
                <a:solidFill>
                  <a:prstClr val="white">
                    <a:shade val="50000"/>
                  </a:prstClr>
                </a:solidFill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white">
                  <a:shade val="50000"/>
                </a:prstClr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013542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100" b="1" kern="120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9pPr>
    </p:titleStyle>
    <p:bodyStyle>
      <a:lvl1pPr marL="547688" indent="-411163" algn="l" rtl="0" eaLnBrk="0" fontAlgn="base" hangingPunct="0">
        <a:spcBef>
          <a:spcPct val="20000"/>
        </a:spcBef>
        <a:spcAft>
          <a:spcPct val="0"/>
        </a:spcAft>
        <a:buClr>
          <a:srgbClr val="F9F9F9"/>
        </a:buClr>
        <a:buSzPct val="65000"/>
        <a:buFont typeface="Wingdings 2" pitchFamily="18" charset="2"/>
        <a:buChar char="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363" indent="-282575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80000"/>
        <a:buFont typeface="Wingdings 2" pitchFamily="18" charset="2"/>
        <a:buChar char="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475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95000"/>
        <a:buFont typeface="Wingdings" pitchFamily="2" charset="2"/>
        <a:buChar char="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2550" indent="-182563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100000"/>
        <a:buFont typeface="Wingdings 3" pitchFamily="18" charset="2"/>
        <a:buChar char="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4638" indent="-182563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Wingdings 2" pitchFamily="18" charset="2"/>
        <a:buChar char="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3.xml"/><Relationship Id="rId2" Type="http://schemas.openxmlformats.org/officeDocument/2006/relationships/video" Target="file:///G:\&#1091;&#1088;&#1086;&#1082;-&#1087;&#1088;&#1077;&#1079;&#1077;&#1085;&#1090;&#1072;&#1094;&#1080;&#1103;\&#1086;&#1090;&#1082;&#1088;&#1099;&#1090;&#1099;&#1081;%20&#1091;&#1088;&#1086;&#1082;\MVI_4178.AVI" TargetMode="External"/><Relationship Id="rId1" Type="http://schemas.microsoft.com/office/2007/relationships/media" Target="file:///G:\&#1091;&#1088;&#1086;&#1082;-&#1087;&#1088;&#1077;&#1079;&#1077;&#1085;&#1090;&#1072;&#1094;&#1080;&#1103;\&#1086;&#1090;&#1082;&#1088;&#1099;&#1090;&#1099;&#1081;%20&#1091;&#1088;&#1086;&#1082;\MVI_4178.AVI" TargetMode="External"/><Relationship Id="rId4" Type="http://schemas.openxmlformats.org/officeDocument/2006/relationships/image" Target="../media/image17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3.xml"/><Relationship Id="rId2" Type="http://schemas.openxmlformats.org/officeDocument/2006/relationships/video" Target="file:///G:\&#1091;&#1088;&#1086;&#1082;-&#1087;&#1088;&#1077;&#1079;&#1077;&#1085;&#1090;&#1072;&#1094;&#1080;&#1103;\&#1086;&#1090;&#1082;&#1088;&#1099;&#1090;&#1099;&#1081;%20&#1091;&#1088;&#1086;&#1082;\MVI_4175.AVI" TargetMode="External"/><Relationship Id="rId1" Type="http://schemas.microsoft.com/office/2007/relationships/media" Target="file:///G:\&#1091;&#1088;&#1086;&#1082;-&#1087;&#1088;&#1077;&#1079;&#1077;&#1085;&#1090;&#1072;&#1094;&#1080;&#1103;\&#1086;&#1090;&#1082;&#1088;&#1099;&#1090;&#1099;&#1081;%20&#1091;&#1088;&#1086;&#1082;\MVI_4175.AVI" TargetMode="External"/><Relationship Id="rId4" Type="http://schemas.openxmlformats.org/officeDocument/2006/relationships/image" Target="../media/image19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3.xml"/><Relationship Id="rId2" Type="http://schemas.openxmlformats.org/officeDocument/2006/relationships/video" Target="file:///C:\Users\&#1088;&#1072;&#1085;&#1080;&#1083;&#1100;\Desktop\&#1091;&#1088;&#1086;&#1082;-&#1087;&#1088;&#1077;&#1079;&#1077;&#1085;&#1090;&#1072;&#1094;&#1080;&#1103;\&#1086;&#1090;&#1082;&#1088;&#1099;&#1090;&#1099;&#1081;%20&#1091;&#1088;&#1086;&#1082;\&#1090;&#1086;&#1095;&#1077;&#1085;&#1080;&#1077;1.AVI" TargetMode="External"/><Relationship Id="rId1" Type="http://schemas.microsoft.com/office/2007/relationships/media" Target="file:///C:\Users\&#1088;&#1072;&#1085;&#1080;&#1083;&#1100;\Desktop\&#1091;&#1088;&#1086;&#1082;-&#1087;&#1088;&#1077;&#1079;&#1077;&#1085;&#1090;&#1072;&#1094;&#1080;&#1103;\&#1086;&#1090;&#1082;&#1088;&#1099;&#1090;&#1099;&#1081;%20&#1091;&#1088;&#1086;&#1082;\&#1090;&#1086;&#1095;&#1077;&#1085;&#1080;&#1077;1.AVI" TargetMode="Externa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3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2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video" Target="file:///C:\Documents%20and%20Settings\EpiCentr\&#1056;&#1072;&#1073;&#1086;&#1095;&#1080;&#1081;%20&#1089;&#1090;&#1086;&#1083;\&#1052;&#1086;&#1080;%20&#1088;&#1080;&#1089;&#1091;&#1085;&#1082;&#1080;\&#1090;&#1077;&#1093;&#1085;&#1086;&#1083;&#1086;&#1075;&#1080;&#1103;\&#1090;&#1077;&#1093;&#1085;&#1086;&#1083;&#1086;&#1075;&#1080;&#1103;%20103.avi" TargetMode="External"/><Relationship Id="rId1" Type="http://schemas.microsoft.com/office/2007/relationships/media" Target="file:///C:\Documents%20and%20Settings\EpiCentr\&#1056;&#1072;&#1073;&#1086;&#1095;&#1080;&#1081;%20&#1089;&#1090;&#1086;&#1083;\&#1052;&#1086;&#1080;%20&#1088;&#1080;&#1089;&#1091;&#1085;&#1082;&#1080;\&#1090;&#1077;&#1093;&#1085;&#1086;&#1083;&#1086;&#1075;&#1080;&#1103;\&#1090;&#1077;&#1093;&#1085;&#1086;&#1083;&#1086;&#1075;&#1080;&#1103;%20103.avi" TargetMode="External"/><Relationship Id="rId4" Type="http://schemas.openxmlformats.org/officeDocument/2006/relationships/image" Target="../media/image26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3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7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620688"/>
            <a:ext cx="8856984" cy="1460500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tt-RU" sz="4900" dirty="0" smtClean="0"/>
              <a:t>Технология</a:t>
            </a:r>
            <a:r>
              <a:rPr lang="tt-RU" dirty="0" smtClean="0"/>
              <a:t> </a:t>
            </a:r>
            <a:r>
              <a:rPr lang="tt-RU" sz="4900" dirty="0" smtClean="0"/>
              <a:t>обработки</a:t>
            </a:r>
            <a:r>
              <a:rPr lang="tt-RU" dirty="0" smtClean="0"/>
              <a:t> </a:t>
            </a:r>
            <a:r>
              <a:rPr lang="tt-RU" sz="4900" dirty="0" smtClean="0"/>
              <a:t>древесины</a:t>
            </a:r>
            <a:r>
              <a:rPr lang="tt-RU" dirty="0" smtClean="0"/>
              <a:t> на токарном станке</a:t>
            </a:r>
            <a:endParaRPr lang="ru-RU" dirty="0"/>
          </a:p>
        </p:txBody>
      </p:sp>
      <p:pic>
        <p:nvPicPr>
          <p:cNvPr id="1026" name="Picture 2" descr="C:\Users\User\Desktop\игорь\все здесь\презентация\1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19" y="2060848"/>
            <a:ext cx="7344816" cy="38560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115616" y="5916876"/>
            <a:ext cx="802838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Подготовил учитель технологии: Гречко Игорь Валериевич.</a:t>
            </a:r>
          </a:p>
          <a:p>
            <a:r>
              <a:rPr lang="ru-RU" dirty="0" smtClean="0"/>
              <a:t>МБОУ СОШ 76 г. Ульяновска.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22342573"/>
      </p:ext>
    </p:extLst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69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19256" cy="634082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2800" dirty="0" smtClean="0">
                <a:effectLst/>
                <a:latin typeface="+mn-lt"/>
              </a:rPr>
              <a:t>Устройство токарного станка</a:t>
            </a:r>
            <a:endParaRPr lang="ru-RU" sz="2800" dirty="0">
              <a:effectLst/>
              <a:latin typeface="+mn-lt"/>
            </a:endParaRPr>
          </a:p>
        </p:txBody>
      </p:sp>
      <p:sp>
        <p:nvSpPr>
          <p:cNvPr id="242691" name="Rectangle 3"/>
          <p:cNvSpPr>
            <a:spLocks noGrp="1" noChangeArrowheads="1"/>
          </p:cNvSpPr>
          <p:nvPr>
            <p:ph idx="1"/>
          </p:nvPr>
        </p:nvSpPr>
        <p:spPr>
          <a:xfrm>
            <a:off x="323529" y="764705"/>
            <a:ext cx="8496944" cy="1944216"/>
          </a:xfrm>
        </p:spPr>
        <p:txBody>
          <a:bodyPr/>
          <a:lstStyle/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000" b="1" dirty="0">
                <a:latin typeface="Times New Roman" pitchFamily="18" charset="0"/>
                <a:cs typeface="Times New Roman" pitchFamily="18" charset="0"/>
              </a:rPr>
              <a:t>Изготовление вручную цилиндрической детали хорошего качества является сложной задачей. Гораздо быстрее и точнее можно сделать такую деталь на токарном станке.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000" b="1" dirty="0">
                <a:latin typeface="Times New Roman" pitchFamily="18" charset="0"/>
                <a:cs typeface="Times New Roman" pitchFamily="18" charset="0"/>
              </a:rPr>
              <a:t>Токарные станки предназначены для изготовления (точения) деревянных изделий, имеющих в поперечном сечении форму круга</a:t>
            </a:r>
            <a:r>
              <a:rPr lang="ru-RU" altLang="ru-RU" sz="2000" b="1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alt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2" name="Picture 4" descr="C:\Users\User\Downloads\iloenc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2708920"/>
            <a:ext cx="6308848" cy="40014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6416352" y="2875002"/>
            <a:ext cx="2727648" cy="49398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Основные части </a:t>
            </a:r>
            <a:r>
              <a:rPr lang="ru-RU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станка:</a:t>
            </a:r>
          </a:p>
          <a:p>
            <a:endParaRPr lang="ru-RU" b="1" dirty="0"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90000"/>
              </a:lnSpc>
              <a:defRPr/>
            </a:pPr>
            <a:r>
              <a:rPr lang="ru-RU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Станина</a:t>
            </a:r>
          </a:p>
          <a:p>
            <a:pPr>
              <a:lnSpc>
                <a:spcPct val="90000"/>
              </a:lnSpc>
              <a:defRPr/>
            </a:pPr>
            <a:r>
              <a:rPr lang="ru-RU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Электродвигатель</a:t>
            </a:r>
          </a:p>
          <a:p>
            <a:pPr>
              <a:lnSpc>
                <a:spcPct val="90000"/>
              </a:lnSpc>
              <a:defRPr/>
            </a:pPr>
            <a:r>
              <a:rPr lang="ru-RU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Передняя бабка</a:t>
            </a:r>
          </a:p>
          <a:p>
            <a:pPr>
              <a:lnSpc>
                <a:spcPct val="90000"/>
              </a:lnSpc>
              <a:defRPr/>
            </a:pPr>
            <a:r>
              <a:rPr lang="ru-RU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Задняя бабка</a:t>
            </a:r>
          </a:p>
          <a:p>
            <a:pPr>
              <a:lnSpc>
                <a:spcPct val="90000"/>
              </a:lnSpc>
              <a:defRPr/>
            </a:pPr>
            <a:r>
              <a:rPr lang="ru-RU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Подручник</a:t>
            </a:r>
          </a:p>
          <a:p>
            <a:endParaRPr lang="ru-RU" b="1" dirty="0" smtClean="0"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endParaRPr lang="ru-RU" b="1" dirty="0"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endParaRPr lang="ru-RU" b="1" dirty="0" smtClean="0"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endParaRPr lang="ru-RU" b="1" dirty="0"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endParaRPr lang="ru-RU" b="1" dirty="0" smtClean="0"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endParaRPr lang="ru-RU" b="1" dirty="0"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endParaRPr lang="ru-RU" b="1" dirty="0" smtClean="0"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endParaRPr lang="ru-RU" b="1" dirty="0"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endParaRPr lang="ru-RU" b="1" dirty="0" smtClean="0"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endParaRPr lang="ru-RU" b="1" dirty="0"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endParaRPr lang="ru-RU" b="1" dirty="0" smtClean="0"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26219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6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426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426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426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6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6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6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6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2691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6" name="Rectangle 4"/>
          <p:cNvSpPr>
            <a:spLocks noChangeArrowheads="1"/>
          </p:cNvSpPr>
          <p:nvPr/>
        </p:nvSpPr>
        <p:spPr bwMode="auto">
          <a:xfrm>
            <a:off x="228600" y="838200"/>
            <a:ext cx="86439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533400" indent="-533400" algn="ctr">
              <a:lnSpc>
                <a:spcPct val="150000"/>
              </a:lnSpc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None/>
              <a:defRPr/>
            </a:pPr>
            <a:r>
              <a:rPr lang="ru-RU" sz="3200" b="1" dirty="0" smtClean="0"/>
              <a:t> </a:t>
            </a:r>
            <a:r>
              <a:rPr lang="ru-RU" sz="3200" b="1" dirty="0"/>
              <a:t>На токарном станке  заготовки крепят </a:t>
            </a:r>
            <a:r>
              <a:rPr lang="ru-RU" sz="3200" b="1" dirty="0" smtClean="0"/>
              <a:t>при</a:t>
            </a:r>
          </a:p>
          <a:p>
            <a:pPr marL="533400" indent="-533400" algn="ctr">
              <a:lnSpc>
                <a:spcPct val="150000"/>
              </a:lnSpc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None/>
              <a:defRPr/>
            </a:pPr>
            <a:r>
              <a:rPr lang="ru-RU" sz="3200" b="1" dirty="0" smtClean="0"/>
              <a:t>помощи </a:t>
            </a:r>
            <a:r>
              <a:rPr lang="ru-RU" sz="3200" b="1" dirty="0"/>
              <a:t>патрона, планшайбы  и трезубца</a:t>
            </a:r>
            <a:endParaRPr lang="ru-RU" sz="3200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pic>
        <p:nvPicPr>
          <p:cNvPr id="8195" name="Picture 13" descr="специальные приспособления"/>
          <p:cNvPicPr>
            <a:picLocks noChangeAspect="1" noChangeArrowheads="1"/>
          </p:cNvPicPr>
          <p:nvPr/>
        </p:nvPicPr>
        <p:blipFill>
          <a:blip r:embed="rId2" cstate="print"/>
          <a:srcRect l="591" r="2486" b="10222"/>
          <a:stretch>
            <a:fillRect/>
          </a:stretch>
        </p:blipFill>
        <p:spPr bwMode="auto">
          <a:xfrm>
            <a:off x="251520" y="2996952"/>
            <a:ext cx="8626475" cy="2279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3" cstate="print"/>
          <a:srcRect b="11470"/>
          <a:stretch>
            <a:fillRect/>
          </a:stretch>
        </p:blipFill>
        <p:spPr bwMode="auto">
          <a:xfrm>
            <a:off x="1907704" y="5085184"/>
            <a:ext cx="4797360" cy="1656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6725005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>
          <a:xfrm>
            <a:off x="2555875" y="404813"/>
            <a:ext cx="3671888" cy="706437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ru-RU" sz="4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Задняя бабка</a:t>
            </a:r>
          </a:p>
        </p:txBody>
      </p:sp>
      <p:pic>
        <p:nvPicPr>
          <p:cNvPr id="15363" name="Picture 6" descr="Задняя бабка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363" y="2808288"/>
            <a:ext cx="3600450" cy="3887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67" name="Rectangle 3"/>
          <p:cNvSpPr>
            <a:spLocks noChangeArrowheads="1"/>
          </p:cNvSpPr>
          <p:nvPr/>
        </p:nvSpPr>
        <p:spPr bwMode="auto">
          <a:xfrm>
            <a:off x="3960000" y="1728000"/>
            <a:ext cx="5040559" cy="3528491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 marL="342900" indent="-342900">
              <a:spcBef>
                <a:spcPct val="20000"/>
              </a:spcBef>
              <a:defRPr/>
            </a:pPr>
            <a:r>
              <a:rPr lang="ru-RU" sz="2400" dirty="0">
                <a:latin typeface="Times New Roman" pitchFamily="18" charset="0"/>
              </a:rPr>
              <a:t>	Задняя бабка служит опорой правого конца длинных заготовок. Она может перемещаться вдоль направляющих станины и закрепляется неподвижно болтом и гайкой. Окончательно конец заготовки поджимают центром. Его перемещают вращением маховика и закрепляют зажимом.</a:t>
            </a:r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 rot="5400000">
            <a:off x="72231" y="4617245"/>
            <a:ext cx="1800225" cy="100806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368" name="TextBox 6"/>
          <p:cNvSpPr txBox="1">
            <a:spLocks noChangeArrowheads="1"/>
          </p:cNvSpPr>
          <p:nvPr/>
        </p:nvSpPr>
        <p:spPr bwMode="auto">
          <a:xfrm>
            <a:off x="0" y="5876925"/>
            <a:ext cx="13684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¡"/>
              <a:defRPr sz="29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5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SzPct val="65000"/>
              <a:buFont typeface="Wingdings" pitchFamily="2" charset="2"/>
              <a:buChar char="¡"/>
              <a:defRPr sz="22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19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2"/>
              </a:buClr>
              <a:buSzPct val="60000"/>
              <a:buFont typeface="Wingdings" pitchFamily="2" charset="2"/>
              <a:buChar char="¡"/>
              <a:defRPr sz="19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itchFamily="2" charset="2"/>
              <a:buChar char="¡"/>
              <a:defRPr sz="19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itchFamily="2" charset="2"/>
              <a:buChar char="¡"/>
              <a:defRPr sz="19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itchFamily="2" charset="2"/>
              <a:buChar char="¡"/>
              <a:defRPr sz="19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itchFamily="2" charset="2"/>
              <a:buChar char="¡"/>
              <a:defRPr sz="19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2400" b="1" dirty="0"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99797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3200" b="1" dirty="0" smtClean="0">
                <a:solidFill>
                  <a:schemeClr val="tx1"/>
                </a:solidFill>
              </a:rPr>
              <a:t>Передняя бабка станка</a:t>
            </a:r>
          </a:p>
        </p:txBody>
      </p:sp>
      <p:pic>
        <p:nvPicPr>
          <p:cNvPr id="7" name="Рисунок 6" descr="Изображение 042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251520" y="1916831"/>
            <a:ext cx="4176464" cy="4024593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427983" y="2564904"/>
            <a:ext cx="446449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1.- клиновый ремень ременной передачи;</a:t>
            </a:r>
          </a:p>
          <a:p>
            <a:r>
              <a:rPr lang="ru-RU" sz="2400" b="1" dirty="0" smtClean="0"/>
              <a:t>2.-двухступенчатый шкив;</a:t>
            </a:r>
          </a:p>
          <a:p>
            <a:r>
              <a:rPr lang="ru-RU" sz="2400" b="1" dirty="0" smtClean="0"/>
              <a:t>3.-вал-шпиндель;</a:t>
            </a:r>
          </a:p>
          <a:p>
            <a:r>
              <a:rPr lang="ru-RU" sz="2400" b="1" dirty="0" smtClean="0"/>
              <a:t>4.-шариковый подшипник;</a:t>
            </a:r>
          </a:p>
          <a:p>
            <a:r>
              <a:rPr lang="ru-RU" sz="2400" b="1" dirty="0" smtClean="0"/>
              <a:t>5.-крепежный винт</a:t>
            </a: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335421160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>
          <a:xfrm>
            <a:off x="1692275" y="333375"/>
            <a:ext cx="3311525" cy="777875"/>
          </a:xfrm>
        </p:spPr>
        <p:txBody>
          <a:bodyPr/>
          <a:lstStyle/>
          <a:p>
            <a:pPr eaLnBrk="1" hangingPunct="1">
              <a:defRPr/>
            </a:pPr>
            <a:r>
              <a:rPr lang="ru-RU" sz="4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Подручник</a:t>
            </a:r>
          </a:p>
        </p:txBody>
      </p:sp>
      <p:pic>
        <p:nvPicPr>
          <p:cNvPr id="16387" name="Picture 4" descr="Подручник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2195513"/>
            <a:ext cx="4427538" cy="4554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5" name="Rectangle 3"/>
          <p:cNvSpPr>
            <a:spLocks noChangeArrowheads="1"/>
          </p:cNvSpPr>
          <p:nvPr/>
        </p:nvSpPr>
        <p:spPr bwMode="auto">
          <a:xfrm>
            <a:off x="4643438" y="1692275"/>
            <a:ext cx="4392612" cy="310515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 marL="342900" indent="-342900">
              <a:spcBef>
                <a:spcPct val="20000"/>
              </a:spcBef>
              <a:defRPr/>
            </a:pPr>
            <a:r>
              <a:rPr lang="ru-RU" sz="2400" dirty="0">
                <a:latin typeface="Arial" pitchFamily="34" charset="0"/>
              </a:rPr>
              <a:t>	</a:t>
            </a:r>
            <a:r>
              <a:rPr lang="ru-RU" sz="2400" dirty="0">
                <a:latin typeface="Times New Roman" pitchFamily="18" charset="0"/>
              </a:rPr>
              <a:t>Подручник служит опорой для режущего инструмента. Он установлен в каретке и может перемещаться с ней как вдоль, так и поперёк станины, закрепляется стопором  поворотом рукоятки.</a:t>
            </a:r>
          </a:p>
        </p:txBody>
      </p:sp>
      <p:sp>
        <p:nvSpPr>
          <p:cNvPr id="16390" name="TextBox 8"/>
          <p:cNvSpPr txBox="1">
            <a:spLocks noChangeArrowheads="1"/>
          </p:cNvSpPr>
          <p:nvPr/>
        </p:nvSpPr>
        <p:spPr bwMode="auto">
          <a:xfrm>
            <a:off x="539750" y="2276475"/>
            <a:ext cx="2592388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¡"/>
              <a:defRPr sz="29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5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SzPct val="65000"/>
              <a:buFont typeface="Wingdings" pitchFamily="2" charset="2"/>
              <a:buChar char="¡"/>
              <a:defRPr sz="22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19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2"/>
              </a:buClr>
              <a:buSzPct val="60000"/>
              <a:buFont typeface="Wingdings" pitchFamily="2" charset="2"/>
              <a:buChar char="¡"/>
              <a:defRPr sz="19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itchFamily="2" charset="2"/>
              <a:buChar char="¡"/>
              <a:defRPr sz="19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itchFamily="2" charset="2"/>
              <a:buChar char="¡"/>
              <a:defRPr sz="19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itchFamily="2" charset="2"/>
              <a:buChar char="¡"/>
              <a:defRPr sz="19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itchFamily="2" charset="2"/>
              <a:buChar char="¡"/>
              <a:defRPr sz="19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800" b="1"/>
              <a:t>Подручник</a:t>
            </a:r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 rot="10800000">
            <a:off x="2987675" y="5013325"/>
            <a:ext cx="1871663" cy="2159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/>
          <p:nvPr/>
        </p:nvCxnSpPr>
        <p:spPr>
          <a:xfrm rot="16200000" flipH="1">
            <a:off x="2241550" y="2232025"/>
            <a:ext cx="485775" cy="158432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906507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>
          <a:xfrm>
            <a:off x="684213" y="260350"/>
            <a:ext cx="8208962" cy="850900"/>
          </a:xfrm>
        </p:spPr>
        <p:txBody>
          <a:bodyPr/>
          <a:lstStyle/>
          <a:p>
            <a:pPr eaLnBrk="1" hangingPunct="1">
              <a:defRPr/>
            </a:pPr>
            <a:r>
              <a:rPr lang="ru-RU" sz="4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Крепление заготовки в насадках</a:t>
            </a:r>
          </a:p>
        </p:txBody>
      </p:sp>
      <p:pic>
        <p:nvPicPr>
          <p:cNvPr id="1843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62" t="12112" r="2939" b="23492"/>
          <a:stretch>
            <a:fillRect/>
          </a:stretch>
        </p:blipFill>
        <p:spPr bwMode="auto">
          <a:xfrm>
            <a:off x="900113" y="1728788"/>
            <a:ext cx="7993062" cy="1150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18436" name="Rectangle 4"/>
          <p:cNvSpPr>
            <a:spLocks noChangeArrowheads="1"/>
          </p:cNvSpPr>
          <p:nvPr/>
        </p:nvSpPr>
        <p:spPr bwMode="auto">
          <a:xfrm>
            <a:off x="1116013" y="2997200"/>
            <a:ext cx="7777162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¡"/>
              <a:defRPr sz="29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5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SzPct val="65000"/>
              <a:buFont typeface="Wingdings" pitchFamily="2" charset="2"/>
              <a:buChar char="¡"/>
              <a:defRPr sz="22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19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2"/>
              </a:buClr>
              <a:buSzPct val="60000"/>
              <a:buFont typeface="Wingdings" pitchFamily="2" charset="2"/>
              <a:buChar char="¡"/>
              <a:defRPr sz="19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itchFamily="2" charset="2"/>
              <a:buChar char="¡"/>
              <a:defRPr sz="19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itchFamily="2" charset="2"/>
              <a:buChar char="¡"/>
              <a:defRPr sz="19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itchFamily="2" charset="2"/>
              <a:buChar char="¡"/>
              <a:defRPr sz="19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itchFamily="2" charset="2"/>
              <a:buChar char="¡"/>
              <a:defRPr sz="19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000" b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altLang="ru-RU" sz="2000" b="1">
                <a:solidFill>
                  <a:srgbClr val="000000"/>
                </a:solidFill>
                <a:latin typeface="Arial" charset="0"/>
                <a:cs typeface="Arial" charset="0"/>
              </a:rPr>
              <a:t>в патроне винтом                         трезубцем с поджатием 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000" b="1">
                <a:solidFill>
                  <a:srgbClr val="000000"/>
                </a:solidFill>
                <a:latin typeface="Arial" charset="0"/>
                <a:cs typeface="Arial" charset="0"/>
              </a:rPr>
              <a:t>                                                     центром пиноли задней бабки</a:t>
            </a:r>
          </a:p>
        </p:txBody>
      </p:sp>
      <p:pic>
        <p:nvPicPr>
          <p:cNvPr id="18437" name="Рисунок 5"/>
          <p:cNvPicPr>
            <a:picLocks noChangeAspect="1" noChangeArrowheads="1"/>
          </p:cNvPicPr>
          <p:nvPr/>
        </p:nvPicPr>
        <p:blipFill>
          <a:blip r:embed="rId3">
            <a:lum bright="-12000" contrast="5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59" t="12610" b="56760"/>
          <a:stretch>
            <a:fillRect/>
          </a:stretch>
        </p:blipFill>
        <p:spPr bwMode="auto">
          <a:xfrm>
            <a:off x="1403350" y="3933825"/>
            <a:ext cx="4233863" cy="2447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8" name="TextBox 7"/>
          <p:cNvSpPr txBox="1">
            <a:spLocks noChangeArrowheads="1"/>
          </p:cNvSpPr>
          <p:nvPr/>
        </p:nvSpPr>
        <p:spPr bwMode="auto">
          <a:xfrm>
            <a:off x="5940425" y="4797425"/>
            <a:ext cx="216058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¡"/>
              <a:defRPr sz="29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5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SzPct val="65000"/>
              <a:buFont typeface="Wingdings" pitchFamily="2" charset="2"/>
              <a:buChar char="¡"/>
              <a:defRPr sz="22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19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2"/>
              </a:buClr>
              <a:buSzPct val="60000"/>
              <a:buFont typeface="Wingdings" pitchFamily="2" charset="2"/>
              <a:buChar char="¡"/>
              <a:defRPr sz="19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itchFamily="2" charset="2"/>
              <a:buChar char="¡"/>
              <a:defRPr sz="19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itchFamily="2" charset="2"/>
              <a:buChar char="¡"/>
              <a:defRPr sz="19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itchFamily="2" charset="2"/>
              <a:buChar char="¡"/>
              <a:defRPr sz="19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itchFamily="2" charset="2"/>
              <a:buChar char="¡"/>
              <a:defRPr sz="19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800">
                <a:latin typeface="Arial" charset="0"/>
                <a:cs typeface="Arial" charset="0"/>
              </a:rPr>
              <a:t> </a:t>
            </a:r>
            <a:r>
              <a:rPr lang="ru-RU" altLang="ru-RU" sz="2000" b="1">
                <a:latin typeface="Arial" charset="0"/>
                <a:cs typeface="Arial" charset="0"/>
              </a:rPr>
              <a:t>на планшайбе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5003800" y="2781300"/>
            <a:ext cx="360363" cy="1428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6239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4" descr="образцы точения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58" t="68112" r="42375"/>
          <a:stretch>
            <a:fillRect/>
          </a:stretch>
        </p:blipFill>
        <p:spPr bwMode="auto">
          <a:xfrm>
            <a:off x="1042988" y="2060575"/>
            <a:ext cx="2881312" cy="2347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59" name="Picture 4" descr="образцы точения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915" t="36403" b="34613"/>
          <a:stretch>
            <a:fillRect/>
          </a:stretch>
        </p:blipFill>
        <p:spPr bwMode="auto">
          <a:xfrm>
            <a:off x="5219700" y="3357563"/>
            <a:ext cx="3240088" cy="1987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979613" y="404813"/>
            <a:ext cx="4537075" cy="7699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Приёмы точения</a:t>
            </a:r>
          </a:p>
        </p:txBody>
      </p:sp>
      <p:sp>
        <p:nvSpPr>
          <p:cNvPr id="19461" name="TextBox 6"/>
          <p:cNvSpPr txBox="1">
            <a:spLocks noChangeArrowheads="1"/>
          </p:cNvSpPr>
          <p:nvPr/>
        </p:nvSpPr>
        <p:spPr bwMode="auto">
          <a:xfrm>
            <a:off x="179388" y="4941888"/>
            <a:ext cx="3529012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¡"/>
              <a:defRPr sz="29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5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SzPct val="65000"/>
              <a:buFont typeface="Wingdings" pitchFamily="2" charset="2"/>
              <a:buChar char="¡"/>
              <a:defRPr sz="22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19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2"/>
              </a:buClr>
              <a:buSzPct val="60000"/>
              <a:buFont typeface="Wingdings" pitchFamily="2" charset="2"/>
              <a:buChar char="¡"/>
              <a:defRPr sz="19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itchFamily="2" charset="2"/>
              <a:buChar char="¡"/>
              <a:defRPr sz="19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itchFamily="2" charset="2"/>
              <a:buChar char="¡"/>
              <a:defRPr sz="19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itchFamily="2" charset="2"/>
              <a:buChar char="¡"/>
              <a:defRPr sz="19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itchFamily="2" charset="2"/>
              <a:buChar char="¡"/>
              <a:defRPr sz="19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800" b="1">
                <a:latin typeface="Times New Roman" pitchFamily="18" charset="0"/>
                <a:cs typeface="Times New Roman" pitchFamily="18" charset="0"/>
              </a:rPr>
              <a:t>продольное точение</a:t>
            </a:r>
          </a:p>
        </p:txBody>
      </p:sp>
      <p:sp>
        <p:nvSpPr>
          <p:cNvPr id="19462" name="TextBox 7"/>
          <p:cNvSpPr txBox="1">
            <a:spLocks noChangeArrowheads="1"/>
          </p:cNvSpPr>
          <p:nvPr/>
        </p:nvSpPr>
        <p:spPr bwMode="auto">
          <a:xfrm>
            <a:off x="5148263" y="1989138"/>
            <a:ext cx="3527425" cy="95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¡"/>
              <a:defRPr sz="29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5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SzPct val="65000"/>
              <a:buFont typeface="Wingdings" pitchFamily="2" charset="2"/>
              <a:buChar char="¡"/>
              <a:defRPr sz="22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19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2"/>
              </a:buClr>
              <a:buSzPct val="60000"/>
              <a:buFont typeface="Wingdings" pitchFamily="2" charset="2"/>
              <a:buChar char="¡"/>
              <a:defRPr sz="19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itchFamily="2" charset="2"/>
              <a:buChar char="¡"/>
              <a:defRPr sz="19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itchFamily="2" charset="2"/>
              <a:buChar char="¡"/>
              <a:defRPr sz="19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itchFamily="2" charset="2"/>
              <a:buChar char="¡"/>
              <a:defRPr sz="19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itchFamily="2" charset="2"/>
              <a:buChar char="¡"/>
              <a:defRPr sz="19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800" b="1">
                <a:latin typeface="Times New Roman" pitchFamily="18" charset="0"/>
                <a:cs typeface="Times New Roman" pitchFamily="18" charset="0"/>
              </a:rPr>
              <a:t>поперечное точение (торцовое, лобовое)</a:t>
            </a:r>
          </a:p>
        </p:txBody>
      </p:sp>
    </p:spTree>
    <p:extLst>
      <p:ext uri="{BB962C8B-B14F-4D97-AF65-F5344CB8AC3E}">
        <p14:creationId xmlns:p14="http://schemas.microsoft.com/office/powerpoint/2010/main" val="302561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2"/>
          <p:cNvSpPr>
            <a:spLocks noGrp="1" noChangeArrowheads="1"/>
          </p:cNvSpPr>
          <p:nvPr>
            <p:ph type="title"/>
          </p:nvPr>
        </p:nvSpPr>
        <p:spPr>
          <a:xfrm>
            <a:off x="1066800" y="116632"/>
            <a:ext cx="7010400" cy="1295400"/>
          </a:xfrm>
        </p:spPr>
        <p:txBody>
          <a:bodyPr>
            <a:normAutofit/>
          </a:bodyPr>
          <a:lstStyle/>
          <a:p>
            <a:pPr algn="l" eaLnBrk="1" fontAlgn="auto" hangingPunct="1">
              <a:spcAft>
                <a:spcPts val="0"/>
              </a:spcAft>
              <a:defRPr/>
            </a:pPr>
            <a:r>
              <a:rPr lang="ru-RU" sz="2800" dirty="0" smtClean="0">
                <a:effectLst/>
                <a:latin typeface="+mn-lt"/>
              </a:rPr>
              <a:t>Разберем операции…</a:t>
            </a:r>
            <a:r>
              <a:rPr lang="ru-RU" sz="2800" dirty="0">
                <a:effectLst/>
                <a:latin typeface="+mn-lt"/>
              </a:rPr>
              <a:t/>
            </a:r>
            <a:br>
              <a:rPr lang="ru-RU" sz="2800" dirty="0">
                <a:effectLst/>
                <a:latin typeface="+mn-lt"/>
              </a:rPr>
            </a:br>
            <a:r>
              <a:rPr lang="ru-RU" sz="2800" dirty="0" smtClean="0">
                <a:effectLst/>
                <a:latin typeface="+mn-lt"/>
              </a:rPr>
              <a:t> </a:t>
            </a:r>
            <a:r>
              <a:rPr lang="ru-RU" sz="2800" dirty="0" smtClean="0">
                <a:solidFill>
                  <a:schemeClr val="accent3">
                    <a:lumMod val="60000"/>
                    <a:lumOff val="40000"/>
                  </a:schemeClr>
                </a:solidFill>
                <a:effectLst/>
                <a:latin typeface="+mn-lt"/>
              </a:rPr>
              <a:t>точение древесины.</a:t>
            </a:r>
            <a:endParaRPr lang="ru-RU" sz="2800" dirty="0">
              <a:solidFill>
                <a:schemeClr val="accent3">
                  <a:lumMod val="60000"/>
                  <a:lumOff val="40000"/>
                </a:schemeClr>
              </a:solidFill>
              <a:effectLst/>
              <a:latin typeface="+mn-lt"/>
            </a:endParaRPr>
          </a:p>
        </p:txBody>
      </p:sp>
      <p:sp>
        <p:nvSpPr>
          <p:cNvPr id="9219" name="Rectangle 3"/>
          <p:cNvSpPr>
            <a:spLocks noGrp="1" noChangeArrowheads="1"/>
          </p:cNvSpPr>
          <p:nvPr>
            <p:ph idx="1"/>
          </p:nvPr>
        </p:nvSpPr>
        <p:spPr>
          <a:xfrm>
            <a:off x="1258888" y="1268412"/>
            <a:ext cx="7633592" cy="4968899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tt-RU" altLang="ru-RU" sz="2000" dirty="0" smtClean="0"/>
              <a:t>  В процессе чернового точения острое лезвие стамески убирает наружный слой древесины</a:t>
            </a:r>
          </a:p>
          <a:p>
            <a:pPr eaLnBrk="1" hangingPunct="1">
              <a:buFont typeface="Wingdings" pitchFamily="2" charset="2"/>
              <a:buNone/>
            </a:pPr>
            <a:endParaRPr lang="tt-RU" altLang="ru-RU" sz="2000" dirty="0"/>
          </a:p>
          <a:p>
            <a:pPr eaLnBrk="1" hangingPunct="1">
              <a:buFont typeface="Wingdings" pitchFamily="2" charset="2"/>
              <a:buNone/>
            </a:pPr>
            <a:endParaRPr lang="tt-RU" altLang="ru-RU" sz="2000" dirty="0" smtClean="0"/>
          </a:p>
          <a:p>
            <a:pPr eaLnBrk="1" hangingPunct="1">
              <a:buFont typeface="Wingdings" pitchFamily="2" charset="2"/>
              <a:buNone/>
            </a:pPr>
            <a:endParaRPr lang="tt-RU" altLang="ru-RU" sz="2000" dirty="0"/>
          </a:p>
          <a:p>
            <a:pPr eaLnBrk="1" hangingPunct="1">
              <a:buFont typeface="Wingdings" pitchFamily="2" charset="2"/>
              <a:buNone/>
            </a:pPr>
            <a:endParaRPr lang="tt-RU" altLang="ru-RU" sz="2000" dirty="0" smtClean="0"/>
          </a:p>
          <a:p>
            <a:pPr eaLnBrk="1" hangingPunct="1">
              <a:buFont typeface="Wingdings" pitchFamily="2" charset="2"/>
              <a:buNone/>
            </a:pPr>
            <a:endParaRPr lang="tt-RU" altLang="ru-RU" sz="2000" dirty="0"/>
          </a:p>
          <a:p>
            <a:pPr algn="r" eaLnBrk="1" hangingPunct="1">
              <a:buNone/>
            </a:pPr>
            <a:r>
              <a:rPr lang="tt-RU" altLang="ru-RU" sz="1600" dirty="0" smtClean="0"/>
              <a:t>                                                                         </a:t>
            </a:r>
            <a:r>
              <a:rPr lang="ru-RU" altLang="ru-RU" sz="1600" dirty="0"/>
              <a:t>Токарный станок </a:t>
            </a:r>
            <a:r>
              <a:rPr lang="ru-RU" altLang="ru-RU" sz="1600" dirty="0" smtClean="0"/>
              <a:t>служит </a:t>
            </a:r>
            <a:r>
              <a:rPr lang="ru-RU" altLang="ru-RU" sz="1600" dirty="0"/>
              <a:t>для </a:t>
            </a:r>
            <a:endParaRPr lang="ru-RU" altLang="ru-RU" sz="1600" dirty="0" smtClean="0"/>
          </a:p>
          <a:p>
            <a:pPr algn="r" eaLnBrk="1" hangingPunct="1">
              <a:buNone/>
            </a:pPr>
            <a:r>
              <a:rPr lang="ru-RU" altLang="ru-RU" sz="1600" dirty="0" smtClean="0"/>
              <a:t>обработки заготовок</a:t>
            </a:r>
          </a:p>
          <a:p>
            <a:pPr algn="r" eaLnBrk="1" hangingPunct="1">
              <a:buNone/>
            </a:pPr>
            <a:r>
              <a:rPr lang="ru-RU" altLang="ru-RU" sz="1600" dirty="0" smtClean="0"/>
              <a:t> </a:t>
            </a:r>
            <a:r>
              <a:rPr lang="ru-RU" altLang="ru-RU" sz="1600" dirty="0"/>
              <a:t>из древесины и придания им </a:t>
            </a:r>
            <a:endParaRPr lang="ru-RU" altLang="ru-RU" sz="1600" dirty="0" smtClean="0"/>
          </a:p>
          <a:p>
            <a:pPr algn="r" eaLnBrk="1" hangingPunct="1">
              <a:buNone/>
            </a:pPr>
            <a:r>
              <a:rPr lang="ru-RU" altLang="ru-RU" sz="1600" dirty="0" smtClean="0"/>
              <a:t>формы </a:t>
            </a:r>
            <a:r>
              <a:rPr lang="ru-RU" altLang="ru-RU" sz="1600" dirty="0"/>
              <a:t>тел </a:t>
            </a:r>
            <a:r>
              <a:rPr lang="ru-RU" altLang="ru-RU" sz="1600" dirty="0" smtClean="0"/>
              <a:t>вращения</a:t>
            </a:r>
          </a:p>
          <a:p>
            <a:pPr algn="r" eaLnBrk="1" hangingPunct="1">
              <a:buNone/>
            </a:pPr>
            <a:r>
              <a:rPr lang="ru-RU" altLang="ru-RU" sz="1600" dirty="0" smtClean="0"/>
              <a:t> </a:t>
            </a:r>
            <a:r>
              <a:rPr lang="ru-RU" altLang="ru-RU" sz="1600" dirty="0"/>
              <a:t>(цилиндр, конус, шар</a:t>
            </a:r>
            <a:r>
              <a:rPr lang="ru-RU" altLang="ru-RU" sz="1600" dirty="0" smtClean="0"/>
              <a:t>,</a:t>
            </a:r>
          </a:p>
          <a:p>
            <a:pPr algn="r" eaLnBrk="1" hangingPunct="1">
              <a:buNone/>
            </a:pPr>
            <a:r>
              <a:rPr lang="ru-RU" altLang="ru-RU" sz="1600" dirty="0" smtClean="0"/>
              <a:t> </a:t>
            </a:r>
            <a:r>
              <a:rPr lang="ru-RU" altLang="ru-RU" sz="1600" dirty="0"/>
              <a:t>тор и т.д.)</a:t>
            </a:r>
          </a:p>
          <a:p>
            <a:pPr eaLnBrk="1" hangingPunct="1">
              <a:buFont typeface="Wingdings" pitchFamily="2" charset="2"/>
              <a:buNone/>
            </a:pPr>
            <a:endParaRPr lang="ru-RU" altLang="ru-RU" sz="1600" dirty="0" smtClean="0"/>
          </a:p>
        </p:txBody>
      </p:sp>
      <p:pic>
        <p:nvPicPr>
          <p:cNvPr id="5" name="Picture 4" descr="SDC1327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132856"/>
            <a:ext cx="5580062" cy="37861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5942638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2"/>
          <p:cNvSpPr>
            <a:spLocks noGrp="1" noChangeArrowheads="1"/>
          </p:cNvSpPr>
          <p:nvPr>
            <p:ph type="title"/>
          </p:nvPr>
        </p:nvSpPr>
        <p:spPr>
          <a:xfrm>
            <a:off x="683568" y="116632"/>
            <a:ext cx="7010400" cy="12954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2800" b="0" dirty="0" smtClean="0">
                <a:effectLst/>
                <a:latin typeface="+mn-lt"/>
              </a:rPr>
              <a:t>       </a:t>
            </a:r>
            <a:r>
              <a:rPr lang="ru-RU" sz="2800" dirty="0" smtClean="0">
                <a:effectLst/>
                <a:latin typeface="+mn-lt"/>
              </a:rPr>
              <a:t>Инструменты  для точения заготовок</a:t>
            </a:r>
            <a:endParaRPr lang="ru-RU" sz="2800" dirty="0">
              <a:effectLst/>
              <a:latin typeface="+mn-lt"/>
            </a:endParaRPr>
          </a:p>
        </p:txBody>
      </p:sp>
      <p:sp>
        <p:nvSpPr>
          <p:cNvPr id="125955" name="Rectangle 3"/>
          <p:cNvSpPr>
            <a:spLocks noGrp="1" noChangeArrowheads="1"/>
          </p:cNvSpPr>
          <p:nvPr>
            <p:ph idx="1"/>
          </p:nvPr>
        </p:nvSpPr>
        <p:spPr>
          <a:xfrm>
            <a:off x="0" y="981075"/>
            <a:ext cx="8569325" cy="3683000"/>
          </a:xfrm>
        </p:spPr>
        <p:txBody>
          <a:bodyPr/>
          <a:lstStyle/>
          <a:p>
            <a:pPr marL="136525" indent="0" eaLnBrk="1" hangingPunct="1">
              <a:buFont typeface="Wingdings 2" pitchFamily="18" charset="2"/>
              <a:buNone/>
              <a:defRPr/>
            </a:pPr>
            <a:endParaRPr lang="tt-RU" sz="2000" b="1" dirty="0" smtClean="0"/>
          </a:p>
          <a:p>
            <a:pPr eaLnBrk="1" hangingPunct="1">
              <a:defRPr/>
            </a:pPr>
            <a:r>
              <a:rPr lang="tt-RU" sz="2000" dirty="0" smtClean="0"/>
              <a:t>а) желобчатая, полукруглая выпуклая – </a:t>
            </a:r>
          </a:p>
          <a:p>
            <a:pPr marL="136525" indent="0" eaLnBrk="1" hangingPunct="1">
              <a:buFont typeface="Wingdings 2" pitchFamily="18" charset="2"/>
              <a:buNone/>
              <a:defRPr/>
            </a:pPr>
            <a:r>
              <a:rPr lang="tt-RU" sz="2000" dirty="0" smtClean="0"/>
              <a:t>       для черновой обработки заготовок;</a:t>
            </a:r>
          </a:p>
          <a:p>
            <a:pPr eaLnBrk="1" hangingPunct="1">
              <a:defRPr/>
            </a:pPr>
            <a:r>
              <a:rPr lang="tt-RU" sz="2000" dirty="0" smtClean="0"/>
              <a:t>б) плоская косая – для чистовой обработки;</a:t>
            </a:r>
          </a:p>
          <a:p>
            <a:pPr eaLnBrk="1" hangingPunct="1">
              <a:defRPr/>
            </a:pPr>
            <a:r>
              <a:rPr lang="tt-RU" sz="2000" dirty="0" smtClean="0"/>
              <a:t>в) желобчатая полукруглая вогнутая – для </a:t>
            </a:r>
          </a:p>
          <a:p>
            <a:pPr marL="136525" indent="0" eaLnBrk="1" hangingPunct="1">
              <a:buFont typeface="Wingdings 2" pitchFamily="18" charset="2"/>
              <a:buNone/>
              <a:defRPr/>
            </a:pPr>
            <a:r>
              <a:rPr lang="tt-RU" sz="2000" dirty="0" smtClean="0"/>
              <a:t>       разного вида работ</a:t>
            </a:r>
            <a:endParaRPr lang="tt-RU" sz="800" dirty="0" smtClean="0"/>
          </a:p>
          <a:p>
            <a:pPr eaLnBrk="1" hangingPunct="1">
              <a:defRPr/>
            </a:pPr>
            <a:endParaRPr lang="tt-RU" sz="800" dirty="0" smtClean="0"/>
          </a:p>
          <a:p>
            <a:pPr eaLnBrk="1" hangingPunct="1">
              <a:defRPr/>
            </a:pPr>
            <a:endParaRPr lang="tt-RU" sz="2000" dirty="0" smtClean="0"/>
          </a:p>
          <a:p>
            <a:pPr marL="136525" indent="0" eaLnBrk="1" hangingPunct="1">
              <a:buNone/>
              <a:defRPr/>
            </a:pPr>
            <a:endParaRPr lang="tt-RU" sz="2000" dirty="0" smtClean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399395"/>
            <a:ext cx="4824536" cy="31244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19" descr="торцевое точение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517" t="17973"/>
          <a:stretch>
            <a:fillRect/>
          </a:stretch>
        </p:blipFill>
        <p:spPr bwMode="auto">
          <a:xfrm>
            <a:off x="5868144" y="4149080"/>
            <a:ext cx="2708275" cy="1933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30482862"/>
      </p:ext>
    </p:extLst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59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59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59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259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59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259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259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259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59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259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259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259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259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259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259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5955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4" name="Rectangle 2"/>
          <p:cNvSpPr>
            <a:spLocks noGrp="1" noChangeArrowheads="1"/>
          </p:cNvSpPr>
          <p:nvPr>
            <p:ph type="title"/>
          </p:nvPr>
        </p:nvSpPr>
        <p:spPr>
          <a:xfrm>
            <a:off x="922338" y="32405"/>
            <a:ext cx="7010400" cy="12954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tt-RU" sz="2800" dirty="0" smtClean="0">
                <a:effectLst/>
                <a:latin typeface="+mn-lt"/>
              </a:rPr>
              <a:t>Заточка лезвий стамесок</a:t>
            </a:r>
            <a:endParaRPr lang="ru-RU" sz="2800" dirty="0">
              <a:effectLst/>
              <a:latin typeface="+mn-lt"/>
            </a:endParaRP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619250" y="1125538"/>
            <a:ext cx="5200650" cy="4537075"/>
          </a:xfrm>
        </p:spPr>
        <p:txBody>
          <a:bodyPr/>
          <a:lstStyle/>
          <a:p>
            <a:pPr marL="136525" indent="0" eaLnBrk="1" hangingPunct="1">
              <a:buFont typeface="Wingdings 2" pitchFamily="18" charset="2"/>
              <a:buNone/>
              <a:defRPr/>
            </a:pPr>
            <a:endParaRPr lang="tt-RU" sz="2000" dirty="0" smtClean="0"/>
          </a:p>
          <a:p>
            <a:pPr eaLnBrk="1" hangingPunct="1">
              <a:defRPr/>
            </a:pPr>
            <a:endParaRPr lang="ru-RU" sz="1800" dirty="0" smtClean="0"/>
          </a:p>
        </p:txBody>
      </p:sp>
      <p:pic>
        <p:nvPicPr>
          <p:cNvPr id="3074" name="Picture 2" descr="C:\Users\User\Downloads\2013220718453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2564904"/>
            <a:ext cx="4492242" cy="36724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77041145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9632" y="116632"/>
            <a:ext cx="7010400" cy="1295400"/>
          </a:xfrm>
        </p:spPr>
        <p:txBody>
          <a:bodyPr/>
          <a:lstStyle/>
          <a:p>
            <a:pPr>
              <a:defRPr/>
            </a:pPr>
            <a:r>
              <a:rPr lang="ru-RU" sz="2800" dirty="0" smtClean="0">
                <a:effectLst/>
                <a:latin typeface="+mn-lt"/>
              </a:rPr>
              <a:t>Заточка лезвий стамесок</a:t>
            </a:r>
            <a:endParaRPr lang="ru-RU" sz="2800" dirty="0">
              <a:effectLst/>
              <a:latin typeface="+mn-lt"/>
            </a:endParaRPr>
          </a:p>
        </p:txBody>
      </p:sp>
      <p:sp>
        <p:nvSpPr>
          <p:cNvPr id="12291" name="Текст 2"/>
          <p:cNvSpPr>
            <a:spLocks noGrp="1"/>
          </p:cNvSpPr>
          <p:nvPr>
            <p:ph type="body" sz="half" idx="1"/>
          </p:nvPr>
        </p:nvSpPr>
        <p:spPr>
          <a:xfrm>
            <a:off x="1258888" y="1557338"/>
            <a:ext cx="6626225" cy="4114800"/>
          </a:xfrm>
        </p:spPr>
        <p:txBody>
          <a:bodyPr/>
          <a:lstStyle/>
          <a:p>
            <a:r>
              <a:rPr lang="ru-RU" altLang="ru-RU" sz="2000" smtClean="0"/>
              <a:t>на шлифовальном круге  </a:t>
            </a:r>
            <a:endParaRPr lang="ru-RU" altLang="ru-RU" sz="1400" smtClean="0">
              <a:solidFill>
                <a:srgbClr val="00B0F0"/>
              </a:solidFill>
            </a:endParaRPr>
          </a:p>
        </p:txBody>
      </p:sp>
      <p:pic>
        <p:nvPicPr>
          <p:cNvPr id="6" name="MVI_4178.AVI">
            <a:hlinkClick r:id="" action="ppaction://media"/>
          </p:cNvPr>
          <p:cNvPicPr>
            <a:picLocks noGrp="1" noChangeAspect="1"/>
          </p:cNvPicPr>
          <p:nvPr>
            <p:ph type="media" sz="half" idx="2"/>
            <a:vide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692275" y="2276475"/>
            <a:ext cx="5445125" cy="4084638"/>
          </a:xfrm>
        </p:spPr>
      </p:pic>
    </p:spTree>
    <p:extLst>
      <p:ext uri="{BB962C8B-B14F-4D97-AF65-F5344CB8AC3E}">
        <p14:creationId xmlns:p14="http://schemas.microsoft.com/office/powerpoint/2010/main" val="29067358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46" name="Rectangle 2"/>
          <p:cNvSpPr>
            <a:spLocks noGrp="1" noChangeArrowheads="1"/>
          </p:cNvSpPr>
          <p:nvPr>
            <p:ph type="title"/>
          </p:nvPr>
        </p:nvSpPr>
        <p:spPr>
          <a:xfrm>
            <a:off x="971600" y="188640"/>
            <a:ext cx="7010400" cy="12954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tt-RU" sz="2800" dirty="0" smtClean="0">
                <a:effectLst/>
                <a:latin typeface="+mn-lt"/>
              </a:rPr>
              <a:t>Установка заготовки и подручника</a:t>
            </a:r>
            <a:endParaRPr lang="ru-RU" sz="2800" dirty="0">
              <a:effectLst/>
              <a:latin typeface="+mn-lt"/>
            </a:endParaRPr>
          </a:p>
        </p:txBody>
      </p:sp>
      <p:sp>
        <p:nvSpPr>
          <p:cNvPr id="185347" name="Rectangle 3"/>
          <p:cNvSpPr>
            <a:spLocks noGrp="1" noChangeArrowheads="1"/>
          </p:cNvSpPr>
          <p:nvPr>
            <p:ph idx="1"/>
          </p:nvPr>
        </p:nvSpPr>
        <p:spPr>
          <a:xfrm>
            <a:off x="323850" y="1268413"/>
            <a:ext cx="7010400" cy="4114800"/>
          </a:xfrm>
        </p:spPr>
        <p:txBody>
          <a:bodyPr/>
          <a:lstStyle/>
          <a:p>
            <a:pPr eaLnBrk="1" hangingPunct="1"/>
            <a:r>
              <a:rPr lang="tt-RU" altLang="ru-RU" sz="2000" dirty="0" smtClean="0"/>
              <a:t>1. Установка заготовки</a:t>
            </a:r>
            <a:r>
              <a:rPr lang="tt-RU" altLang="ru-RU" sz="2000" b="1" dirty="0" smtClean="0"/>
              <a:t> </a:t>
            </a:r>
            <a:r>
              <a:rPr lang="tt-RU" altLang="ru-RU" sz="2000" dirty="0" smtClean="0"/>
              <a:t>на станке</a:t>
            </a:r>
          </a:p>
          <a:p>
            <a:pPr eaLnBrk="1" hangingPunct="1"/>
            <a:r>
              <a:rPr lang="tt-RU" altLang="ru-RU" sz="2000" dirty="0" smtClean="0"/>
              <a:t>а) установить заготовку на трезубец, </a:t>
            </a:r>
          </a:p>
          <a:p>
            <a:pPr eaLnBrk="1" hangingPunct="1"/>
            <a:r>
              <a:rPr lang="tt-RU" altLang="ru-RU" sz="2000" dirty="0" smtClean="0"/>
              <a:t>прижать с помощью  задней бабки;</a:t>
            </a:r>
          </a:p>
          <a:p>
            <a:pPr eaLnBrk="1" hangingPunct="1"/>
            <a:endParaRPr lang="tt-RU" altLang="ru-RU" sz="2000" dirty="0" smtClean="0"/>
          </a:p>
          <a:p>
            <a:pPr eaLnBrk="1" hangingPunct="1"/>
            <a:r>
              <a:rPr lang="tt-RU" altLang="ru-RU" sz="2000" dirty="0" smtClean="0"/>
              <a:t>б) установить подручник</a:t>
            </a:r>
          </a:p>
          <a:p>
            <a:pPr eaLnBrk="1" hangingPunct="1"/>
            <a:r>
              <a:rPr lang="tt-RU" altLang="ru-RU" sz="2000" dirty="0" smtClean="0"/>
              <a:t>(расстояние между подручником и </a:t>
            </a:r>
          </a:p>
          <a:p>
            <a:pPr eaLnBrk="1" hangingPunct="1"/>
            <a:r>
              <a:rPr lang="tt-RU" altLang="ru-RU" sz="2000" dirty="0" smtClean="0"/>
              <a:t>заготовкой  3...4 мм)</a:t>
            </a:r>
          </a:p>
          <a:p>
            <a:pPr eaLnBrk="1" hangingPunct="1"/>
            <a:endParaRPr lang="tt-RU" altLang="ru-RU" sz="2000" dirty="0" smtClean="0"/>
          </a:p>
          <a:p>
            <a:pPr eaLnBrk="1" hangingPunct="1"/>
            <a:endParaRPr lang="tt-RU" altLang="ru-RU" sz="1800" dirty="0" smtClean="0"/>
          </a:p>
          <a:p>
            <a:pPr eaLnBrk="1" hangingPunct="1"/>
            <a:endParaRPr lang="tt-RU" altLang="ru-RU" sz="1800" dirty="0" smtClean="0"/>
          </a:p>
          <a:p>
            <a:pPr eaLnBrk="1" hangingPunct="1"/>
            <a:endParaRPr lang="tt-RU" altLang="ru-RU" sz="1800" dirty="0" smtClean="0"/>
          </a:p>
          <a:p>
            <a:pPr eaLnBrk="1" hangingPunct="1"/>
            <a:endParaRPr lang="tt-RU" altLang="ru-RU" sz="1800" dirty="0" smtClean="0"/>
          </a:p>
          <a:p>
            <a:pPr eaLnBrk="1" hangingPunct="1"/>
            <a:endParaRPr lang="tt-RU" altLang="ru-RU" sz="1800" dirty="0" smtClean="0"/>
          </a:p>
          <a:p>
            <a:pPr eaLnBrk="1" hangingPunct="1"/>
            <a:endParaRPr lang="tt-RU" altLang="ru-RU" sz="1800" dirty="0" smtClean="0"/>
          </a:p>
          <a:p>
            <a:pPr eaLnBrk="1" hangingPunct="1"/>
            <a:endParaRPr lang="tt-RU" altLang="ru-RU" sz="1800" dirty="0" smtClean="0"/>
          </a:p>
          <a:p>
            <a:pPr eaLnBrk="1" hangingPunct="1"/>
            <a:endParaRPr lang="ru-RU" altLang="ru-RU" sz="1800" dirty="0" smtClean="0"/>
          </a:p>
        </p:txBody>
      </p:sp>
      <p:pic>
        <p:nvPicPr>
          <p:cNvPr id="13316" name="Picture 7" descr="технология 08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7213" y="1700213"/>
            <a:ext cx="3506787" cy="2630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7" name="Line 16"/>
          <p:cNvSpPr>
            <a:spLocks noChangeShapeType="1"/>
          </p:cNvSpPr>
          <p:nvPr/>
        </p:nvSpPr>
        <p:spPr bwMode="auto">
          <a:xfrm flipH="1">
            <a:off x="7308850" y="1989138"/>
            <a:ext cx="358775" cy="360362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prstClr val="white"/>
              </a:solidFill>
              <a:latin typeface="Arial" charset="0"/>
            </a:endParaRPr>
          </a:p>
        </p:txBody>
      </p:sp>
      <p:sp>
        <p:nvSpPr>
          <p:cNvPr id="13318" name="Line 17"/>
          <p:cNvSpPr>
            <a:spLocks noChangeShapeType="1"/>
          </p:cNvSpPr>
          <p:nvPr/>
        </p:nvSpPr>
        <p:spPr bwMode="auto">
          <a:xfrm flipV="1">
            <a:off x="6948488" y="2349500"/>
            <a:ext cx="358775" cy="288925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prstClr val="white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431821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853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853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534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922" name="Rectangle 2"/>
          <p:cNvSpPr>
            <a:spLocks noGrp="1" noChangeArrowheads="1"/>
          </p:cNvSpPr>
          <p:nvPr>
            <p:ph type="title"/>
          </p:nvPr>
        </p:nvSpPr>
        <p:spPr>
          <a:xfrm>
            <a:off x="899592" y="404664"/>
            <a:ext cx="7010400" cy="12954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tt-RU" sz="2800" dirty="0" smtClean="0">
                <a:effectLst/>
                <a:latin typeface="+mn-lt"/>
              </a:rPr>
              <a:t>Установка заготовки и подручника</a:t>
            </a:r>
            <a:endParaRPr lang="ru-RU" sz="2800" dirty="0">
              <a:effectLst/>
              <a:latin typeface="+mn-lt"/>
            </a:endParaRP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971550" y="1916113"/>
            <a:ext cx="3429000" cy="4114800"/>
          </a:xfrm>
        </p:spPr>
        <p:txBody>
          <a:bodyPr/>
          <a:lstStyle/>
          <a:p>
            <a:pPr eaLnBrk="1" hangingPunct="1"/>
            <a:endParaRPr lang="tt-RU" altLang="ru-RU" sz="2000" smtClean="0"/>
          </a:p>
        </p:txBody>
      </p:sp>
      <p:pic>
        <p:nvPicPr>
          <p:cNvPr id="5" name="MVI_4175.AVI">
            <a:hlinkClick r:id="" action="ppaction://media"/>
          </p:cNvPr>
          <p:cNvPicPr>
            <a:picLocks noGrp="1" noChangeAspect="1"/>
          </p:cNvPicPr>
          <p:nvPr>
            <p:ph type="media" sz="half" idx="2"/>
            <a:vide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71550" y="1773238"/>
            <a:ext cx="6096000" cy="4572000"/>
          </a:xfrm>
        </p:spPr>
      </p:pic>
    </p:spTree>
    <p:extLst>
      <p:ext uri="{BB962C8B-B14F-4D97-AF65-F5344CB8AC3E}">
        <p14:creationId xmlns:p14="http://schemas.microsoft.com/office/powerpoint/2010/main" val="187245478"/>
      </p:ext>
    </p:extLst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57224" y="0"/>
            <a:ext cx="7010400" cy="1295400"/>
          </a:xfrm>
        </p:spPr>
        <p:txBody>
          <a:bodyPr/>
          <a:lstStyle/>
          <a:p>
            <a:pPr>
              <a:defRPr/>
            </a:pPr>
            <a:r>
              <a:rPr lang="ru-RU" sz="2800" dirty="0" smtClean="0">
                <a:effectLst/>
                <a:latin typeface="+mn-lt"/>
              </a:rPr>
              <a:t>Правила безопасной работы при работе на токарном станке</a:t>
            </a:r>
            <a:endParaRPr lang="ru-RU" sz="2800" dirty="0">
              <a:effectLst/>
              <a:latin typeface="+mn-lt"/>
            </a:endParaRPr>
          </a:p>
        </p:txBody>
      </p:sp>
      <p:sp>
        <p:nvSpPr>
          <p:cNvPr id="15363" name="Текст 2"/>
          <p:cNvSpPr>
            <a:spLocks noGrp="1"/>
          </p:cNvSpPr>
          <p:nvPr>
            <p:ph type="body" sz="half" idx="1"/>
          </p:nvPr>
        </p:nvSpPr>
        <p:spPr>
          <a:xfrm>
            <a:off x="395536" y="1052736"/>
            <a:ext cx="8496943" cy="5688632"/>
          </a:xfrm>
        </p:spPr>
        <p:txBody>
          <a:bodyPr/>
          <a:lstStyle/>
          <a:p>
            <a:pPr>
              <a:buFont typeface="Wingdings 2" pitchFamily="18" charset="2"/>
              <a:buNone/>
              <a:defRPr/>
            </a:pPr>
            <a:r>
              <a:rPr lang="ru-RU" sz="1800" dirty="0" smtClean="0"/>
              <a:t>Возможные </a:t>
            </a:r>
            <a:r>
              <a:rPr lang="ru-RU" sz="1800" dirty="0" err="1" smtClean="0"/>
              <a:t>чс</a:t>
            </a:r>
            <a:r>
              <a:rPr lang="ru-RU" sz="1800" dirty="0" smtClean="0"/>
              <a:t>:</a:t>
            </a:r>
          </a:p>
          <a:p>
            <a:pPr marL="650875" indent="-514350">
              <a:buFont typeface="Wingdings 2" pitchFamily="18" charset="2"/>
              <a:buAutoNum type="arabicPeriod"/>
              <a:defRPr/>
            </a:pPr>
            <a:r>
              <a:rPr lang="ru-RU" sz="1800" dirty="0" smtClean="0"/>
              <a:t>Ранение глаз отлетающей стружкой</a:t>
            </a:r>
          </a:p>
          <a:p>
            <a:pPr marL="650875" indent="-514350">
              <a:buFont typeface="Wingdings 2" pitchFamily="18" charset="2"/>
              <a:buAutoNum type="arabicPeriod"/>
              <a:defRPr/>
            </a:pPr>
            <a:r>
              <a:rPr lang="ru-RU" sz="1800" dirty="0" smtClean="0"/>
              <a:t>Ранение рук при прикосновении их к обрабатываемой детали.</a:t>
            </a:r>
          </a:p>
          <a:p>
            <a:pPr marL="650875" indent="-514350">
              <a:buFont typeface="Wingdings 2" pitchFamily="18" charset="2"/>
              <a:buAutoNum type="arabicPeriod"/>
              <a:defRPr/>
            </a:pPr>
            <a:r>
              <a:rPr lang="ru-RU" sz="1800" dirty="0" smtClean="0"/>
              <a:t>Ранение рук при неправильном обращении с резцом.</a:t>
            </a:r>
          </a:p>
          <a:p>
            <a:pPr marL="650875" indent="-514350">
              <a:buFont typeface="Wingdings 2" pitchFamily="18" charset="2"/>
              <a:buAutoNum type="arabicPeriod"/>
              <a:defRPr/>
            </a:pPr>
            <a:r>
              <a:rPr lang="ru-RU" sz="1800" dirty="0" smtClean="0"/>
              <a:t>Ранение осколками плохо склеенной, косослойной, суковатой древесины.</a:t>
            </a:r>
          </a:p>
          <a:p>
            <a:pPr marL="650875" indent="-514350">
              <a:buFont typeface="Wingdings 2" pitchFamily="18" charset="2"/>
              <a:buNone/>
              <a:defRPr/>
            </a:pPr>
            <a:r>
              <a:rPr lang="ru-RU" sz="1800" dirty="0" smtClean="0"/>
              <a:t>До начала работы</a:t>
            </a:r>
          </a:p>
          <a:p>
            <a:pPr marL="650875" indent="-514350">
              <a:buFont typeface="Wingdings 2" pitchFamily="18" charset="2"/>
              <a:buAutoNum type="arabicPeriod"/>
              <a:defRPr/>
            </a:pPr>
            <a:r>
              <a:rPr lang="ru-RU" sz="1800" dirty="0" smtClean="0"/>
              <a:t>Правильно наденьте спецодежду (фартук с нарукавниками или халат и головной убор: берет или косынку).</a:t>
            </a:r>
          </a:p>
          <a:p>
            <a:pPr marL="650875" indent="-514350">
              <a:buFont typeface="Wingdings 2" pitchFamily="18" charset="2"/>
              <a:buAutoNum type="arabicPeriod"/>
              <a:defRPr/>
            </a:pPr>
            <a:r>
              <a:rPr lang="ru-RU" sz="1800" dirty="0" smtClean="0"/>
              <a:t>Проверьте, нет ли в заготовке сучков и трещин, обтешите заготовку до нужной формы, после чего надежно закрепите ее во вращающихся центрах на станке.</a:t>
            </a:r>
          </a:p>
          <a:p>
            <a:pPr marL="650875" indent="-514350">
              <a:buFont typeface="Wingdings 2" pitchFamily="18" charset="2"/>
              <a:buAutoNum type="arabicPeriod"/>
              <a:defRPr/>
            </a:pPr>
            <a:r>
              <a:rPr lang="ru-RU" sz="1800" dirty="0" smtClean="0"/>
              <a:t>Установите подручник с зазором 2-3 мм от обрабатываемой детали и закрепите его на высоте центровой линии.</a:t>
            </a:r>
          </a:p>
          <a:p>
            <a:pPr marL="650875" indent="-514350">
              <a:buFont typeface="Wingdings 2" pitchFamily="18" charset="2"/>
              <a:buAutoNum type="arabicPeriod"/>
              <a:defRPr/>
            </a:pPr>
            <a:r>
              <a:rPr lang="ru-RU" sz="1800" dirty="0" smtClean="0"/>
              <a:t>Проверьте исправность режущего инструмента и правильность его заточки.</a:t>
            </a:r>
          </a:p>
          <a:p>
            <a:pPr marL="650875" indent="-514350">
              <a:buFont typeface="Wingdings 2" pitchFamily="18" charset="2"/>
              <a:buAutoNum type="arabicPeriod"/>
              <a:defRPr/>
            </a:pPr>
            <a:r>
              <a:rPr lang="ru-RU" sz="1800" dirty="0" smtClean="0"/>
              <a:t>Проверьте работу станка на холостом ходу, а также исправность пусковой коробки путем включения и выключения ее кнопок.</a:t>
            </a:r>
          </a:p>
          <a:p>
            <a:pPr marL="650875" indent="-514350">
              <a:buFont typeface="Wingdings 2" pitchFamily="18" charset="2"/>
              <a:buAutoNum type="arabicPeriod"/>
              <a:defRPr/>
            </a:pPr>
            <a:r>
              <a:rPr lang="ru-RU" sz="1800" dirty="0" smtClean="0"/>
              <a:t>Перед самым началом работы наденьте защитные очки.</a:t>
            </a:r>
          </a:p>
          <a:p>
            <a:pPr marL="650875" indent="-514350">
              <a:buFont typeface="Wingdings 2" pitchFamily="18" charset="2"/>
              <a:buAutoNum type="arabicPeriod"/>
              <a:defRPr/>
            </a:pPr>
            <a:endParaRPr lang="ru-RU" sz="1800" dirty="0" smtClean="0"/>
          </a:p>
        </p:txBody>
      </p:sp>
    </p:spTree>
    <p:extLst>
      <p:ext uri="{BB962C8B-B14F-4D97-AF65-F5344CB8AC3E}">
        <p14:creationId xmlns:p14="http://schemas.microsoft.com/office/powerpoint/2010/main" val="2467624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0"/>
            <a:ext cx="7010400" cy="1295400"/>
          </a:xfrm>
        </p:spPr>
        <p:txBody>
          <a:bodyPr/>
          <a:lstStyle/>
          <a:p>
            <a:pPr>
              <a:defRPr/>
            </a:pPr>
            <a:r>
              <a:rPr lang="ru-RU" sz="2800" dirty="0" smtClean="0">
                <a:effectLst/>
                <a:latin typeface="+mn-lt"/>
              </a:rPr>
              <a:t>Правила безопасной работы на токарном станке</a:t>
            </a:r>
            <a:endParaRPr lang="ru-RU" sz="2800" dirty="0">
              <a:effectLst/>
              <a:latin typeface="+mn-lt"/>
            </a:endParaRPr>
          </a:p>
        </p:txBody>
      </p:sp>
      <p:sp>
        <p:nvSpPr>
          <p:cNvPr id="16387" name="Текст 2"/>
          <p:cNvSpPr>
            <a:spLocks noGrp="1"/>
          </p:cNvSpPr>
          <p:nvPr>
            <p:ph type="body" sz="half" idx="1"/>
          </p:nvPr>
        </p:nvSpPr>
        <p:spPr>
          <a:xfrm>
            <a:off x="684213" y="1052513"/>
            <a:ext cx="7920037" cy="5113337"/>
          </a:xfrm>
        </p:spPr>
        <p:txBody>
          <a:bodyPr/>
          <a:lstStyle/>
          <a:p>
            <a:pPr marL="479425" indent="-342900">
              <a:buFont typeface="Wingdings 2" pitchFamily="18" charset="2"/>
              <a:buAutoNum type="arabicPeriod"/>
              <a:defRPr/>
            </a:pPr>
            <a:r>
              <a:rPr lang="ru-RU" sz="1600" dirty="0" smtClean="0"/>
              <a:t>Во избежание травм во время работы на станке:</a:t>
            </a:r>
            <a:endParaRPr lang="ru-RU" sz="1600" dirty="0"/>
          </a:p>
          <a:p>
            <a:pPr marL="136525" indent="0">
              <a:buFont typeface="Wingdings 2" pitchFamily="18" charset="2"/>
              <a:buNone/>
              <a:defRPr/>
            </a:pPr>
            <a:r>
              <a:rPr lang="ru-RU" sz="1600" dirty="0" smtClean="0"/>
              <a:t>       а) не наклоняйте голову близко к станку;</a:t>
            </a:r>
          </a:p>
          <a:p>
            <a:pPr marL="136525" indent="0">
              <a:buFont typeface="Wingdings 2" pitchFamily="18" charset="2"/>
              <a:buNone/>
              <a:defRPr/>
            </a:pPr>
            <a:r>
              <a:rPr lang="ru-RU" sz="1600" dirty="0"/>
              <a:t> </a:t>
            </a:r>
            <a:r>
              <a:rPr lang="ru-RU" sz="1600" dirty="0" smtClean="0"/>
              <a:t>      б) не останавливайте станок путем торможения рукой обрабатываемой детали;</a:t>
            </a:r>
          </a:p>
          <a:p>
            <a:pPr marL="136525" indent="0">
              <a:buFont typeface="Wingdings 2" pitchFamily="18" charset="2"/>
              <a:buNone/>
              <a:defRPr/>
            </a:pPr>
            <a:r>
              <a:rPr lang="ru-RU" sz="1600" dirty="0"/>
              <a:t> </a:t>
            </a:r>
            <a:r>
              <a:rPr lang="ru-RU" sz="1600" dirty="0" smtClean="0"/>
              <a:t>      в) не отходите от станка, не выключив его.</a:t>
            </a:r>
          </a:p>
          <a:p>
            <a:pPr marL="136525" indent="0">
              <a:buFont typeface="Wingdings 2" pitchFamily="18" charset="2"/>
              <a:buNone/>
              <a:defRPr/>
            </a:pPr>
            <a:r>
              <a:rPr lang="ru-RU" sz="1600" dirty="0" smtClean="0"/>
              <a:t>После окончания работы</a:t>
            </a:r>
          </a:p>
          <a:p>
            <a:pPr marL="136525" indent="0">
              <a:buFont typeface="Wingdings 2" pitchFamily="18" charset="2"/>
              <a:buNone/>
              <a:defRPr/>
            </a:pPr>
            <a:r>
              <a:rPr lang="ru-RU" sz="1200" dirty="0"/>
              <a:t> </a:t>
            </a:r>
            <a:r>
              <a:rPr lang="ru-RU" sz="1200" dirty="0" smtClean="0"/>
              <a:t>1.</a:t>
            </a:r>
            <a:r>
              <a:rPr lang="ru-RU" sz="1600" dirty="0" smtClean="0"/>
              <a:t>    Остановите станок.</a:t>
            </a:r>
          </a:p>
          <a:p>
            <a:pPr marL="136525" indent="0">
              <a:buFont typeface="Wingdings 2" pitchFamily="18" charset="2"/>
              <a:buNone/>
              <a:defRPr/>
            </a:pPr>
            <a:r>
              <a:rPr lang="ru-RU" sz="1600" dirty="0"/>
              <a:t> </a:t>
            </a:r>
            <a:r>
              <a:rPr lang="ru-RU" sz="1200" dirty="0" smtClean="0"/>
              <a:t>2.     </a:t>
            </a:r>
            <a:r>
              <a:rPr lang="ru-RU" sz="1600" dirty="0" smtClean="0"/>
              <a:t>Уложите на свои места инструменты.</a:t>
            </a:r>
          </a:p>
          <a:p>
            <a:pPr marL="136525" indent="0">
              <a:buFont typeface="Wingdings 2" pitchFamily="18" charset="2"/>
              <a:buNone/>
              <a:defRPr/>
            </a:pPr>
            <a:r>
              <a:rPr lang="ru-RU" sz="1600" dirty="0"/>
              <a:t> </a:t>
            </a:r>
            <a:r>
              <a:rPr lang="ru-RU" sz="1600" dirty="0" smtClean="0"/>
              <a:t>3.   Удалите со станка стружку при помощи щетки. </a:t>
            </a:r>
          </a:p>
          <a:p>
            <a:pPr marL="136525" indent="0">
              <a:buFont typeface="Wingdings 2" pitchFamily="18" charset="2"/>
              <a:buNone/>
              <a:defRPr/>
            </a:pPr>
            <a:r>
              <a:rPr lang="ru-RU" sz="1600" dirty="0"/>
              <a:t> </a:t>
            </a:r>
            <a:r>
              <a:rPr lang="ru-RU" sz="1600" dirty="0" smtClean="0"/>
              <a:t>4.   Сдайте станок учителю.</a:t>
            </a:r>
          </a:p>
          <a:p>
            <a:pPr marL="136525" indent="0">
              <a:buFont typeface="Wingdings 2" pitchFamily="18" charset="2"/>
              <a:buNone/>
              <a:defRPr/>
            </a:pPr>
            <a:r>
              <a:rPr lang="ru-RU" sz="1600" dirty="0"/>
              <a:t> </a:t>
            </a:r>
            <a:r>
              <a:rPr lang="ru-RU" sz="1600" dirty="0" smtClean="0"/>
              <a:t>5.   Приведите себя в порядок. </a:t>
            </a:r>
          </a:p>
          <a:p>
            <a:pPr marL="136525" indent="0">
              <a:buFont typeface="Wingdings 2" pitchFamily="18" charset="2"/>
              <a:buNone/>
              <a:defRPr/>
            </a:pP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1016745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4" name="Rectangle 2"/>
          <p:cNvSpPr>
            <a:spLocks noGrp="1" noChangeArrowheads="1"/>
          </p:cNvSpPr>
          <p:nvPr>
            <p:ph type="title"/>
          </p:nvPr>
        </p:nvSpPr>
        <p:spPr>
          <a:xfrm>
            <a:off x="755576" y="116632"/>
            <a:ext cx="7010400" cy="648072"/>
          </a:xfrm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tt-RU" sz="2800" dirty="0" smtClean="0">
                <a:effectLst/>
                <a:latin typeface="+mn-lt"/>
              </a:rPr>
              <a:t>Технология точения </a:t>
            </a:r>
            <a:endParaRPr lang="ru-RU" sz="2800" dirty="0">
              <a:effectLst/>
              <a:latin typeface="+mn-lt"/>
            </a:endParaRPr>
          </a:p>
        </p:txBody>
      </p:sp>
      <p:sp>
        <p:nvSpPr>
          <p:cNvPr id="18739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07504" y="620688"/>
            <a:ext cx="6927850" cy="4114800"/>
          </a:xfrm>
        </p:spPr>
        <p:txBody>
          <a:bodyPr/>
          <a:lstStyle/>
          <a:p>
            <a:pPr eaLnBrk="1" hangingPunct="1">
              <a:defRPr/>
            </a:pPr>
            <a:r>
              <a:rPr lang="tt-RU" sz="2000" u="sng" dirty="0" smtClean="0"/>
              <a:t>Приёмы работы на станке </a:t>
            </a:r>
          </a:p>
          <a:p>
            <a:pPr eaLnBrk="1" hangingPunct="1">
              <a:defRPr/>
            </a:pPr>
            <a:r>
              <a:rPr lang="tt-RU" sz="2000" dirty="0" smtClean="0"/>
              <a:t>а) черновое точение полукруглой стамеской;</a:t>
            </a:r>
          </a:p>
          <a:p>
            <a:pPr marL="136525" indent="0" eaLnBrk="1" hangingPunct="1">
              <a:buFont typeface="Wingdings 2" pitchFamily="18" charset="2"/>
              <a:buNone/>
              <a:defRPr/>
            </a:pPr>
            <a:r>
              <a:rPr lang="tt-RU" sz="2000" dirty="0" smtClean="0"/>
              <a:t>      б) чистовое точение косой стамеской</a:t>
            </a:r>
          </a:p>
          <a:p>
            <a:pPr eaLnBrk="1" hangingPunct="1">
              <a:defRPr/>
            </a:pPr>
            <a:endParaRPr lang="tt-RU" sz="700" dirty="0" smtClean="0"/>
          </a:p>
        </p:txBody>
      </p:sp>
      <p:pic>
        <p:nvPicPr>
          <p:cNvPr id="5122" name="Picture 2" descr="C:\Users\User\Desktop\игорь\все здесь\презентация\1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1988840"/>
            <a:ext cx="7400131" cy="44762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64299178"/>
      </p:ext>
    </p:extLst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873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3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873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3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873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3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873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7395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1640" y="0"/>
            <a:ext cx="7010400" cy="1295400"/>
          </a:xfrm>
        </p:spPr>
        <p:txBody>
          <a:bodyPr/>
          <a:lstStyle/>
          <a:p>
            <a:pPr>
              <a:defRPr/>
            </a:pPr>
            <a:r>
              <a:rPr lang="ru-RU" sz="2800" dirty="0" smtClean="0">
                <a:effectLst/>
                <a:latin typeface="+mn-lt"/>
              </a:rPr>
              <a:t>Технология точения</a:t>
            </a:r>
            <a:endParaRPr lang="ru-RU" sz="2800" dirty="0">
              <a:effectLst/>
              <a:latin typeface="+mn-lt"/>
            </a:endParaRPr>
          </a:p>
        </p:txBody>
      </p:sp>
      <p:pic>
        <p:nvPicPr>
          <p:cNvPr id="7" name="точение1.AVI">
            <a:hlinkClick r:id="" action="ppaction://media"/>
          </p:cNvPr>
          <p:cNvPicPr>
            <a:picLocks noGrp="1" noChangeAspect="1"/>
          </p:cNvPicPr>
          <p:nvPr>
            <p:ph type="media" sz="half" idx="2"/>
            <a:vide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716016" y="2924944"/>
            <a:ext cx="4031885" cy="3023914"/>
          </a:xfrm>
        </p:spPr>
      </p:pic>
      <p:sp>
        <p:nvSpPr>
          <p:cNvPr id="18436" name="Текст 5"/>
          <p:cNvSpPr>
            <a:spLocks noGrp="1"/>
          </p:cNvSpPr>
          <p:nvPr>
            <p:ph type="body" sz="half" idx="1"/>
          </p:nvPr>
        </p:nvSpPr>
        <p:spPr>
          <a:xfrm>
            <a:off x="1763713" y="1052512"/>
            <a:ext cx="6911975" cy="1512391"/>
          </a:xfrm>
        </p:spPr>
        <p:txBody>
          <a:bodyPr/>
          <a:lstStyle/>
          <a:p>
            <a:endParaRPr lang="ru-RU" altLang="ru-RU" sz="2000" dirty="0" smtClean="0"/>
          </a:p>
          <a:p>
            <a:r>
              <a:rPr lang="ru-RU" altLang="ru-RU" sz="2000" dirty="0" smtClean="0"/>
              <a:t>в) фигурное точение косой стамеской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924944"/>
            <a:ext cx="4165600" cy="3027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116421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19672" y="2852936"/>
            <a:ext cx="1095400" cy="379512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half" idx="1"/>
          </p:nvPr>
        </p:nvSpPr>
        <p:spPr>
          <a:xfrm>
            <a:off x="1676400" y="1981200"/>
            <a:ext cx="951384" cy="511696"/>
          </a:xfrm>
        </p:spPr>
        <p:txBody>
          <a:bodyPr/>
          <a:lstStyle/>
          <a:p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757" y="188640"/>
            <a:ext cx="6306802" cy="42484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35" descr="DSC0752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7808" y="3429000"/>
            <a:ext cx="4191000" cy="314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9813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19872" y="3573016"/>
            <a:ext cx="663352" cy="595536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1676400" y="1981200"/>
            <a:ext cx="1743472" cy="1231776"/>
          </a:xfrm>
        </p:spPr>
        <p:txBody>
          <a:bodyPr/>
          <a:lstStyle/>
          <a:p>
            <a:pPr lvl="4"/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5" name="826d6df2f7.480 (1).mp4">
            <a:hlinkClick r:id="" action="ppaction://media"/>
          </p:cNvPr>
          <p:cNvPicPr>
            <a:picLocks noGrp="1" noChangeAspect="1"/>
          </p:cNvPicPr>
          <p:nvPr>
            <p:ph type="media" sz="half" idx="2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691680" y="1556792"/>
            <a:ext cx="6347048" cy="4760286"/>
          </a:xfrm>
        </p:spPr>
      </p:pic>
      <p:sp>
        <p:nvSpPr>
          <p:cNvPr id="6" name="Прямоугольник 5"/>
          <p:cNvSpPr/>
          <p:nvPr/>
        </p:nvSpPr>
        <p:spPr>
          <a:xfrm>
            <a:off x="539552" y="188640"/>
            <a:ext cx="631844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err="1" smtClean="0"/>
              <a:t>Видеоурок</a:t>
            </a:r>
            <a:r>
              <a:rPr lang="ru-RU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336625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381" name="Rectangle 5"/>
          <p:cNvSpPr>
            <a:spLocks noGrp="1" noChangeArrowheads="1"/>
          </p:cNvSpPr>
          <p:nvPr>
            <p:ph type="title"/>
          </p:nvPr>
        </p:nvSpPr>
        <p:spPr>
          <a:xfrm>
            <a:off x="971600" y="260350"/>
            <a:ext cx="7010400" cy="12954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tt-RU" sz="2800" dirty="0" smtClean="0">
                <a:effectLst/>
                <a:latin typeface="+mn-lt"/>
              </a:rPr>
              <a:t>Технология точения</a:t>
            </a:r>
            <a:endParaRPr lang="ru-RU" sz="2800" dirty="0">
              <a:effectLst/>
              <a:latin typeface="+mn-lt"/>
            </a:endParaRPr>
          </a:p>
        </p:txBody>
      </p:sp>
      <p:pic>
        <p:nvPicPr>
          <p:cNvPr id="229380" name="технология 103.avi">
            <a:hlinkClick r:id="" action="ppaction://media"/>
          </p:cNvPr>
          <p:cNvPicPr>
            <a:picLocks noGrp="1" noChangeAspect="1" noChangeArrowheads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979613" y="2349500"/>
            <a:ext cx="4865687" cy="3649663"/>
          </a:xfrm>
        </p:spPr>
      </p:pic>
      <p:sp>
        <p:nvSpPr>
          <p:cNvPr id="17412" name="Rectangle 7"/>
          <p:cNvSpPr>
            <a:spLocks noChangeArrowheads="1"/>
          </p:cNvSpPr>
          <p:nvPr/>
        </p:nvSpPr>
        <p:spPr bwMode="auto">
          <a:xfrm>
            <a:off x="684213" y="1555750"/>
            <a:ext cx="7800975" cy="461963"/>
          </a:xfrm>
          <a:prstGeom prst="rect">
            <a:avLst/>
          </a:prstGeom>
          <a:noFill/>
          <a:ln>
            <a:noFill/>
          </a:ln>
          <a:extLst/>
        </p:spPr>
        <p:txBody>
          <a:bodyPr wrap="none">
            <a:spAutoFit/>
          </a:bodyPr>
          <a:lstStyle/>
          <a:p>
            <a:pPr fontAlgn="base">
              <a:spcBef>
                <a:spcPct val="20000"/>
              </a:spcBef>
              <a:spcAft>
                <a:spcPct val="0"/>
              </a:spcAft>
              <a:buClr>
                <a:srgbClr val="CEB966"/>
              </a:buClr>
              <a:buSzPct val="85000"/>
              <a:buFont typeface="Wingdings" pitchFamily="2" charset="2"/>
              <a:buChar char="o"/>
              <a:defRPr/>
            </a:pPr>
            <a:r>
              <a:rPr lang="tt-RU" sz="2000" dirty="0">
                <a:solidFill>
                  <a:prstClr val="white"/>
                </a:solidFill>
              </a:rPr>
              <a:t>Шлифование готовой детали  выполняют шлифовальной шкуркой</a:t>
            </a:r>
            <a:r>
              <a:rPr lang="tt-RU" sz="2400" dirty="0">
                <a:solidFill>
                  <a:prstClr val="white"/>
                </a:solidFill>
                <a:latin typeface="Arial" charset="0"/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10902284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2938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2938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9380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229380"/>
                </p:tgtEl>
              </p:cMediaNode>
            </p:vide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442" name="Rectangle 2"/>
          <p:cNvSpPr>
            <a:spLocks noGrp="1" noChangeArrowheads="1"/>
          </p:cNvSpPr>
          <p:nvPr>
            <p:ph type="title"/>
          </p:nvPr>
        </p:nvSpPr>
        <p:spPr>
          <a:xfrm>
            <a:off x="755576" y="116632"/>
            <a:ext cx="7010400" cy="12954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tt-RU" sz="2400" b="0" dirty="0">
                <a:effectLst/>
              </a:rPr>
              <a:t>   </a:t>
            </a:r>
            <a:r>
              <a:rPr lang="tt-RU" sz="2800" dirty="0" smtClean="0">
                <a:effectLst/>
                <a:latin typeface="+mn-lt"/>
              </a:rPr>
              <a:t>Приспособления для закрепления заготовок</a:t>
            </a:r>
            <a:endParaRPr lang="ru-RU" sz="2400" u="sng" dirty="0"/>
          </a:p>
        </p:txBody>
      </p:sp>
      <p:sp>
        <p:nvSpPr>
          <p:cNvPr id="20483" name="Rectangle 3"/>
          <p:cNvSpPr>
            <a:spLocks noGrp="1" noChangeArrowheads="1"/>
          </p:cNvSpPr>
          <p:nvPr>
            <p:ph idx="1"/>
          </p:nvPr>
        </p:nvSpPr>
        <p:spPr>
          <a:xfrm>
            <a:off x="539750" y="981075"/>
            <a:ext cx="8091488" cy="4114800"/>
          </a:xfrm>
        </p:spPr>
        <p:txBody>
          <a:bodyPr/>
          <a:lstStyle/>
          <a:p>
            <a:pPr eaLnBrk="1" hangingPunct="1"/>
            <a:endParaRPr lang="tt-RU" altLang="ru-RU" sz="2400" u="sng" smtClean="0"/>
          </a:p>
          <a:p>
            <a:pPr eaLnBrk="1" hangingPunct="1"/>
            <a:r>
              <a:rPr lang="ru-RU" altLang="ru-RU" sz="2000" u="sng" smtClean="0">
                <a:ea typeface="Calibri" pitchFamily="34" charset="0"/>
                <a:cs typeface="Calibri" pitchFamily="34" charset="0"/>
              </a:rPr>
              <a:t>трезубец</a:t>
            </a:r>
            <a:r>
              <a:rPr lang="ru-RU" altLang="ru-RU" sz="2000" smtClean="0">
                <a:ea typeface="Calibri" pitchFamily="34" charset="0"/>
                <a:cs typeface="Calibri" pitchFamily="34" charset="0"/>
              </a:rPr>
              <a:t> служит для закрепления длинных заготовок, второй конец которых поджимают задним центром.</a:t>
            </a:r>
            <a:endParaRPr lang="tt-RU" altLang="ru-RU" sz="2000" u="sng" smtClean="0"/>
          </a:p>
          <a:p>
            <a:pPr eaLnBrk="1" hangingPunct="1"/>
            <a:endParaRPr lang="tt-RU" altLang="ru-RU" sz="2000" smtClean="0"/>
          </a:p>
          <a:p>
            <a:pPr eaLnBrk="1" hangingPunct="1">
              <a:buFont typeface="Wingdings 2" pitchFamily="18" charset="2"/>
              <a:buNone/>
            </a:pPr>
            <a:r>
              <a:rPr lang="tt-RU" altLang="ru-RU" smtClean="0"/>
              <a:t>   </a:t>
            </a:r>
          </a:p>
          <a:p>
            <a:pPr eaLnBrk="1" hangingPunct="1"/>
            <a:endParaRPr lang="ru-RU" altLang="ru-RU" smtClean="0"/>
          </a:p>
        </p:txBody>
      </p:sp>
      <p:pic>
        <p:nvPicPr>
          <p:cNvPr id="20484" name="Picture 9" descr="технология 10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2275" y="2492375"/>
            <a:ext cx="5091113" cy="3819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80655411"/>
      </p:ext>
    </p:extLst>
  </p:cSld>
  <p:clrMapOvr>
    <a:masterClrMapping/>
  </p:clrMapOvr>
  <p:transition>
    <p:diamond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ru-RU" sz="2800" dirty="0" smtClean="0">
                <a:effectLst/>
                <a:latin typeface="+mn-lt"/>
              </a:rPr>
              <a:t>Приспособления для закрепления заготовок</a:t>
            </a:r>
            <a:endParaRPr lang="ru-RU" sz="2800" dirty="0">
              <a:effectLst/>
              <a:latin typeface="+mn-lt"/>
            </a:endParaRPr>
          </a:p>
        </p:txBody>
      </p:sp>
      <p:sp>
        <p:nvSpPr>
          <p:cNvPr id="21507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altLang="ru-RU" sz="2000" u="sng" smtClean="0"/>
              <a:t>планшайба</a:t>
            </a:r>
            <a:r>
              <a:rPr lang="ru-RU" altLang="ru-RU" sz="2000" smtClean="0"/>
              <a:t>  предназначена для закрепления плоских заготовок большого диаметра и небольшой длины</a:t>
            </a:r>
          </a:p>
        </p:txBody>
      </p:sp>
      <p:pic>
        <p:nvPicPr>
          <p:cNvPr id="2150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550" y="2492375"/>
            <a:ext cx="6804025" cy="4213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79691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tt-RU" sz="2800" dirty="0" smtClean="0">
                <a:effectLst/>
                <a:latin typeface="+mn-lt"/>
              </a:rPr>
              <a:t>Приспособления для закрепления заготовок</a:t>
            </a:r>
            <a:endParaRPr lang="ru-RU" sz="2800" dirty="0">
              <a:effectLst/>
              <a:latin typeface="+mn-lt"/>
            </a:endParaRPr>
          </a:p>
        </p:txBody>
      </p:sp>
      <p:pic>
        <p:nvPicPr>
          <p:cNvPr id="22531" name="Picture 4" descr="E613588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3294" r="82742" b="14861"/>
          <a:stretch>
            <a:fillRect/>
          </a:stretch>
        </p:blipFill>
        <p:spPr>
          <a:xfrm>
            <a:off x="1547813" y="2852738"/>
            <a:ext cx="5537200" cy="3171825"/>
          </a:xfrm>
          <a:noFill/>
        </p:spPr>
      </p:pic>
      <p:sp>
        <p:nvSpPr>
          <p:cNvPr id="21508" name="Rectangle 5"/>
          <p:cNvSpPr>
            <a:spLocks noChangeArrowheads="1"/>
          </p:cNvSpPr>
          <p:nvPr/>
        </p:nvSpPr>
        <p:spPr bwMode="auto">
          <a:xfrm>
            <a:off x="395288" y="1652588"/>
            <a:ext cx="7497762" cy="769937"/>
          </a:xfrm>
          <a:prstGeom prst="rect">
            <a:avLst/>
          </a:prstGeom>
          <a:noFill/>
          <a:ln>
            <a:noFill/>
          </a:ln>
          <a:extLst/>
        </p:spPr>
        <p:txBody>
          <a:bodyPr wrap="none">
            <a:spAutoFit/>
          </a:bodyPr>
          <a:lstStyle/>
          <a:p>
            <a:pPr fontAlgn="base">
              <a:spcBef>
                <a:spcPct val="20000"/>
              </a:spcBef>
              <a:spcAft>
                <a:spcPct val="0"/>
              </a:spcAft>
              <a:buClr>
                <a:srgbClr val="CEB966"/>
              </a:buClr>
              <a:buSzPct val="85000"/>
              <a:buFont typeface="Wingdings" pitchFamily="2" charset="2"/>
              <a:buChar char="o"/>
              <a:defRPr/>
            </a:pPr>
            <a:r>
              <a:rPr lang="tt-RU" sz="2000" dirty="0">
                <a:solidFill>
                  <a:srgbClr val="C9C2D1"/>
                </a:solidFill>
                <a:latin typeface="Arial" charset="0"/>
              </a:rPr>
              <a:t> </a:t>
            </a:r>
            <a:r>
              <a:rPr lang="tt-RU" sz="2000" u="sng" dirty="0">
                <a:solidFill>
                  <a:prstClr val="white"/>
                </a:solidFill>
              </a:rPr>
              <a:t>патрон  </a:t>
            </a:r>
            <a:r>
              <a:rPr lang="tt-RU" sz="2000" dirty="0">
                <a:solidFill>
                  <a:prstClr val="white"/>
                </a:solidFill>
              </a:rPr>
              <a:t>применяют для закрепления в нём небольших коротких </a:t>
            </a:r>
          </a:p>
          <a:p>
            <a:pPr fontAlgn="base">
              <a:spcBef>
                <a:spcPct val="20000"/>
              </a:spcBef>
              <a:spcAft>
                <a:spcPct val="0"/>
              </a:spcAft>
              <a:buClr>
                <a:srgbClr val="CEB966"/>
              </a:buClr>
              <a:buSzPct val="85000"/>
              <a:defRPr/>
            </a:pPr>
            <a:r>
              <a:rPr lang="tt-RU" sz="2000" dirty="0">
                <a:solidFill>
                  <a:prstClr val="white"/>
                </a:solidFill>
              </a:rPr>
              <a:t>     заготовок</a:t>
            </a:r>
          </a:p>
        </p:txBody>
      </p:sp>
    </p:spTree>
    <p:extLst>
      <p:ext uri="{BB962C8B-B14F-4D97-AF65-F5344CB8AC3E}">
        <p14:creationId xmlns:p14="http://schemas.microsoft.com/office/powerpoint/2010/main" val="635338406"/>
      </p:ext>
    </p:extLst>
  </p:cSld>
  <p:clrMapOvr>
    <a:masterClrMapping/>
  </p:clrMapOvr>
  <p:transition>
    <p:diamond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5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2800" dirty="0" smtClean="0">
                <a:effectLst/>
                <a:latin typeface="+mn-lt"/>
              </a:rPr>
              <a:t>Изделия выполненные на токарном станке</a:t>
            </a:r>
            <a:endParaRPr lang="ru-RU" sz="2800" dirty="0">
              <a:effectLst/>
              <a:latin typeface="+mn-lt"/>
            </a:endParaRPr>
          </a:p>
        </p:txBody>
      </p:sp>
      <p:sp>
        <p:nvSpPr>
          <p:cNvPr id="24579" name="Rectangle 3"/>
          <p:cNvSpPr>
            <a:spLocks noGrp="1" noChangeArrowheads="1"/>
          </p:cNvSpPr>
          <p:nvPr>
            <p:ph idx="1"/>
          </p:nvPr>
        </p:nvSpPr>
        <p:spPr>
          <a:xfrm>
            <a:off x="519113" y="1600200"/>
            <a:ext cx="7324725" cy="4708525"/>
          </a:xfrm>
        </p:spPr>
        <p:txBody>
          <a:bodyPr/>
          <a:lstStyle/>
          <a:p>
            <a:pPr marL="136525" indent="0" eaLnBrk="1" hangingPunct="1">
              <a:buFont typeface="Wingdings 2" pitchFamily="18" charset="2"/>
              <a:buNone/>
            </a:pPr>
            <a:endParaRPr lang="ru-RU" altLang="ru-RU" smtClean="0"/>
          </a:p>
        </p:txBody>
      </p:sp>
      <p:pic>
        <p:nvPicPr>
          <p:cNvPr id="24580" name="Picture 7" descr="технология 06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709"/>
          <a:stretch>
            <a:fillRect/>
          </a:stretch>
        </p:blipFill>
        <p:spPr bwMode="auto">
          <a:xfrm>
            <a:off x="519113" y="1628775"/>
            <a:ext cx="7324725" cy="4679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65261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6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2800" dirty="0" smtClean="0">
                <a:effectLst/>
                <a:latin typeface="+mn-lt"/>
              </a:rPr>
              <a:t>Изделия выполненные на токарном станке</a:t>
            </a:r>
            <a:endParaRPr lang="ru-RU" sz="2800" dirty="0">
              <a:effectLst/>
              <a:latin typeface="+mn-lt"/>
            </a:endParaRPr>
          </a:p>
        </p:txBody>
      </p:sp>
      <p:sp>
        <p:nvSpPr>
          <p:cNvPr id="27651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00201"/>
            <a:ext cx="3034680" cy="993150"/>
          </a:xfrm>
        </p:spPr>
        <p:txBody>
          <a:bodyPr/>
          <a:lstStyle/>
          <a:p>
            <a:pPr eaLnBrk="1" hangingPunct="1"/>
            <a:endParaRPr lang="ru-RU" altLang="ru-RU" dirty="0" smtClean="0"/>
          </a:p>
        </p:txBody>
      </p:sp>
      <p:pic>
        <p:nvPicPr>
          <p:cNvPr id="27652" name="Picture 4" descr="технология 079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268760"/>
            <a:ext cx="4032374" cy="26491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 descr="C:\Users\User\Desktop\игорь\все здесь\презентация\skalka1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6423" y="1412776"/>
            <a:ext cx="4022055" cy="17345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429000"/>
            <a:ext cx="4123553" cy="3061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1398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02" name="Rectangle 2"/>
          <p:cNvSpPr>
            <a:spLocks noGrp="1" noChangeArrowheads="1"/>
          </p:cNvSpPr>
          <p:nvPr>
            <p:ph type="title"/>
          </p:nvPr>
        </p:nvSpPr>
        <p:spPr>
          <a:xfrm>
            <a:off x="323528" y="0"/>
            <a:ext cx="8229600" cy="11430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tt-RU" sz="2800" dirty="0" smtClean="0">
                <a:effectLst/>
                <a:latin typeface="+mn-lt"/>
              </a:rPr>
              <a:t>Практическая работа</a:t>
            </a:r>
            <a:endParaRPr lang="ru-RU" sz="2800" dirty="0">
              <a:effectLst/>
              <a:latin typeface="+mn-lt"/>
            </a:endParaRPr>
          </a:p>
        </p:txBody>
      </p:sp>
      <p:sp>
        <p:nvSpPr>
          <p:cNvPr id="204803" name="Rectangle 3"/>
          <p:cNvSpPr>
            <a:spLocks noGrp="1" noChangeArrowheads="1"/>
          </p:cNvSpPr>
          <p:nvPr>
            <p:ph idx="1"/>
          </p:nvPr>
        </p:nvSpPr>
        <p:spPr>
          <a:xfrm>
            <a:off x="323850" y="1196975"/>
            <a:ext cx="8229600" cy="4708525"/>
          </a:xfrm>
        </p:spPr>
        <p:txBody>
          <a:bodyPr/>
          <a:lstStyle/>
          <a:p>
            <a:r>
              <a:rPr lang="ru-RU" altLang="ru-RU" sz="2000" dirty="0" smtClean="0"/>
              <a:t>1. Изучите чертеж детали, выданный учителем, имеющий цилиндрическую форму.</a:t>
            </a:r>
          </a:p>
          <a:p>
            <a:r>
              <a:rPr lang="ru-RU" altLang="ru-RU" sz="2000" dirty="0" smtClean="0"/>
              <a:t>3. Закрепите заготовку на станке. Оденьте защитные очки.</a:t>
            </a:r>
          </a:p>
          <a:p>
            <a:r>
              <a:rPr lang="ru-RU" altLang="ru-RU" sz="2000" dirty="0" smtClean="0"/>
              <a:t> 4. Установите подручник в необходимом положении, проверив наличие зазора между ним и заготовкой путём проворачивания заготовки вручную на один-два оборота.</a:t>
            </a:r>
          </a:p>
          <a:p>
            <a:r>
              <a:rPr lang="ru-RU" altLang="ru-RU" sz="2000" dirty="0" smtClean="0"/>
              <a:t> 5. С разрешения учителя выполните черновую и чистовую обработку заготовки.</a:t>
            </a:r>
          </a:p>
          <a:p>
            <a:r>
              <a:rPr lang="ru-RU" altLang="ru-RU" sz="2000" dirty="0" smtClean="0"/>
              <a:t> 6. Отшлифуйте готовую деталь.</a:t>
            </a:r>
          </a:p>
          <a:p>
            <a:r>
              <a:rPr lang="ru-RU" altLang="ru-RU" sz="2000" dirty="0" smtClean="0"/>
              <a:t> 7. Снимите деталь со станка, </a:t>
            </a:r>
          </a:p>
          <a:p>
            <a:r>
              <a:rPr lang="ru-RU" altLang="ru-RU" sz="2000" dirty="0" smtClean="0"/>
              <a:t>отпилите концевые участки, </a:t>
            </a:r>
          </a:p>
          <a:p>
            <a:r>
              <a:rPr lang="ru-RU" altLang="ru-RU" sz="2000" dirty="0" smtClean="0"/>
              <a:t>окончательно зачистите деталь.</a:t>
            </a:r>
          </a:p>
          <a:p>
            <a:r>
              <a:rPr lang="ru-RU" altLang="ru-RU" sz="2000" dirty="0" smtClean="0"/>
              <a:t> 8. Проконтролируйте качество</a:t>
            </a:r>
          </a:p>
          <a:p>
            <a:r>
              <a:rPr lang="ru-RU" altLang="ru-RU" sz="2000" dirty="0" smtClean="0"/>
              <a:t> полученной детали.</a:t>
            </a:r>
          </a:p>
          <a:p>
            <a:pPr eaLnBrk="1" hangingPunct="1"/>
            <a:endParaRPr lang="ru-RU" altLang="ru-RU" sz="2400" dirty="0" smtClean="0"/>
          </a:p>
        </p:txBody>
      </p:sp>
      <p:pic>
        <p:nvPicPr>
          <p:cNvPr id="4" name="Picture 6" descr="Рисунок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3861048"/>
            <a:ext cx="3891036" cy="24463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30294088"/>
      </p:ext>
    </p:extLst>
  </p:cSld>
  <p:clrMapOvr>
    <a:masterClrMapping/>
  </p:clrMapOvr>
  <p:transition>
    <p:whee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048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048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2048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2048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2048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2048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2048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0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20480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0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20480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0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20480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0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20480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03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altLang="ru-RU" sz="2800" dirty="0" err="1" smtClean="0"/>
              <a:t>Приложение.Подготовка</a:t>
            </a:r>
            <a:r>
              <a:rPr lang="ru-RU" altLang="ru-RU" sz="2800" dirty="0" smtClean="0"/>
              <a:t> заготовки</a:t>
            </a: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09600" indent="-609600">
              <a:buFontTx/>
              <a:buNone/>
            </a:pPr>
            <a:r>
              <a:rPr lang="ru-RU" altLang="ru-RU" sz="2000" dirty="0"/>
              <a:t>1.При помощи</a:t>
            </a:r>
          </a:p>
          <a:p>
            <a:pPr marL="609600" indent="-609600">
              <a:buFontTx/>
              <a:buNone/>
            </a:pPr>
            <a:r>
              <a:rPr lang="ru-RU" altLang="ru-RU" sz="2000" dirty="0"/>
              <a:t>линейки разметить</a:t>
            </a:r>
          </a:p>
          <a:p>
            <a:pPr marL="609600" indent="-609600">
              <a:buFontTx/>
              <a:buNone/>
            </a:pPr>
            <a:r>
              <a:rPr lang="ru-RU" altLang="ru-RU" sz="2000" dirty="0"/>
              <a:t>торцы заготовки.</a:t>
            </a:r>
          </a:p>
          <a:p>
            <a:pPr marL="609600" indent="-609600">
              <a:buFontTx/>
              <a:buNone/>
            </a:pPr>
            <a:r>
              <a:rPr lang="ru-RU" altLang="ru-RU" sz="2000" dirty="0"/>
              <a:t>2.Рубанком сострогать</a:t>
            </a:r>
          </a:p>
          <a:p>
            <a:pPr marL="609600" indent="-609600">
              <a:buFontTx/>
              <a:buNone/>
            </a:pPr>
            <a:r>
              <a:rPr lang="ru-RU" altLang="ru-RU" sz="2000" dirty="0"/>
              <a:t>её ребра до</a:t>
            </a:r>
          </a:p>
          <a:p>
            <a:pPr marL="609600" indent="-609600">
              <a:buFontTx/>
              <a:buNone/>
            </a:pPr>
            <a:r>
              <a:rPr lang="ru-RU" altLang="ru-RU" sz="2000" dirty="0" smtClean="0"/>
              <a:t>восьмигранника.</a:t>
            </a:r>
          </a:p>
          <a:p>
            <a:pPr>
              <a:buFont typeface="Wingdings" pitchFamily="2" charset="2"/>
              <a:buNone/>
            </a:pPr>
            <a:r>
              <a:rPr lang="ru-RU" altLang="ru-RU" sz="2000" dirty="0"/>
              <a:t>Установить подручник для </a:t>
            </a:r>
            <a:endParaRPr lang="ru-RU" altLang="ru-RU" sz="2000" dirty="0" smtClean="0"/>
          </a:p>
          <a:p>
            <a:pPr>
              <a:buFont typeface="Wingdings" pitchFamily="2" charset="2"/>
              <a:buNone/>
            </a:pPr>
            <a:r>
              <a:rPr lang="ru-RU" altLang="ru-RU" sz="2000" dirty="0" smtClean="0"/>
              <a:t>чистового </a:t>
            </a:r>
            <a:r>
              <a:rPr lang="ru-RU" altLang="ru-RU" sz="2000" dirty="0"/>
              <a:t>точения по центру </a:t>
            </a:r>
            <a:endParaRPr lang="ru-RU" altLang="ru-RU" sz="2000" dirty="0" smtClean="0"/>
          </a:p>
          <a:p>
            <a:pPr>
              <a:buFont typeface="Wingdings" pitchFamily="2" charset="2"/>
              <a:buNone/>
            </a:pPr>
            <a:r>
              <a:rPr lang="ru-RU" altLang="ru-RU" sz="2000" dirty="0" smtClean="0"/>
              <a:t>с </a:t>
            </a:r>
            <a:r>
              <a:rPr lang="ru-RU" altLang="ru-RU" sz="2000" dirty="0"/>
              <a:t>зазором</a:t>
            </a:r>
          </a:p>
          <a:p>
            <a:pPr>
              <a:buFont typeface="Wingdings" pitchFamily="2" charset="2"/>
              <a:buNone/>
            </a:pPr>
            <a:r>
              <a:rPr lang="ru-RU" altLang="ru-RU" sz="2000" dirty="0"/>
              <a:t> 3 мм.</a:t>
            </a:r>
          </a:p>
          <a:p>
            <a:pPr marL="609600" indent="-609600">
              <a:buFontTx/>
              <a:buNone/>
            </a:pPr>
            <a:endParaRPr lang="ru-RU" altLang="ru-RU" sz="2000" dirty="0" smtClean="0"/>
          </a:p>
          <a:p>
            <a:endParaRPr lang="ru-RU" sz="2000" dirty="0"/>
          </a:p>
        </p:txBody>
      </p:sp>
      <p:pic>
        <p:nvPicPr>
          <p:cNvPr id="4" name="Picture 4" descr="SDC1327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1052736"/>
            <a:ext cx="3491880" cy="3028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SDC1327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4221088"/>
            <a:ext cx="2564441" cy="25843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4690634"/>
            <a:ext cx="1478580" cy="20878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76571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4"/>
          <p:cNvSpPr>
            <a:spLocks noGrp="1" noChangeArrowheads="1"/>
          </p:cNvSpPr>
          <p:nvPr>
            <p:ph type="title"/>
          </p:nvPr>
        </p:nvSpPr>
        <p:spPr>
          <a:xfrm>
            <a:off x="1692275" y="260350"/>
            <a:ext cx="6911975" cy="868363"/>
          </a:xfrm>
        </p:spPr>
        <p:txBody>
          <a:bodyPr/>
          <a:lstStyle/>
          <a:p>
            <a:pPr eaLnBrk="1" hangingPunct="1">
              <a:defRPr/>
            </a:pPr>
            <a:r>
              <a:rPr lang="ru-RU" sz="4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Вопросы для повторения</a:t>
            </a:r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914400" y="1628775"/>
            <a:ext cx="8229600" cy="4968875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ru-RU" altLang="ru-RU" sz="2700" b="1" smtClean="0"/>
              <a:t>Для чего служит станина в токарном станке?</a:t>
            </a:r>
          </a:p>
          <a:p>
            <a:pPr eaLnBrk="1" hangingPunct="1">
              <a:lnSpc>
                <a:spcPct val="90000"/>
              </a:lnSpc>
            </a:pPr>
            <a:r>
              <a:rPr lang="ru-RU" altLang="ru-RU" sz="2700" b="1" smtClean="0"/>
              <a:t>Для чего применяется задняя бабка станка?</a:t>
            </a:r>
          </a:p>
          <a:p>
            <a:pPr eaLnBrk="1" hangingPunct="1">
              <a:lnSpc>
                <a:spcPct val="90000"/>
              </a:lnSpc>
            </a:pPr>
            <a:r>
              <a:rPr lang="ru-RU" altLang="ru-RU" sz="2700" b="1" smtClean="0"/>
              <a:t>Какое назначение имеет передняя бабка станка?</a:t>
            </a:r>
          </a:p>
          <a:p>
            <a:pPr eaLnBrk="1" hangingPunct="1">
              <a:lnSpc>
                <a:spcPct val="90000"/>
              </a:lnSpc>
            </a:pPr>
            <a:r>
              <a:rPr lang="ru-RU" altLang="ru-RU" sz="2700" b="1" smtClean="0"/>
              <a:t>Для чего нужен подручник у токарного станка?</a:t>
            </a:r>
          </a:p>
          <a:p>
            <a:pPr eaLnBrk="1" hangingPunct="1">
              <a:lnSpc>
                <a:spcPct val="90000"/>
              </a:lnSpc>
            </a:pPr>
            <a:r>
              <a:rPr lang="ru-RU" altLang="ru-RU" sz="2700" b="1" smtClean="0"/>
              <a:t>К каким машинам относится токарный станок и почему? </a:t>
            </a:r>
          </a:p>
          <a:p>
            <a:pPr eaLnBrk="1" hangingPunct="1">
              <a:lnSpc>
                <a:spcPct val="90000"/>
              </a:lnSpc>
            </a:pPr>
            <a:r>
              <a:rPr lang="ru-RU" altLang="ru-RU" sz="2700" b="1" smtClean="0"/>
              <a:t>Какой передаточный механизм использован в токарном станке? </a:t>
            </a:r>
          </a:p>
        </p:txBody>
      </p:sp>
    </p:spTree>
    <p:extLst>
      <p:ext uri="{BB962C8B-B14F-4D97-AF65-F5344CB8AC3E}">
        <p14:creationId xmlns:p14="http://schemas.microsoft.com/office/powerpoint/2010/main" val="19415989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09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09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09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09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09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09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09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09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09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09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09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09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4" descr="Передняя бабка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52"/>
          <a:stretch>
            <a:fillRect/>
          </a:stretch>
        </p:blipFill>
        <p:spPr bwMode="auto">
          <a:xfrm>
            <a:off x="720725" y="2879725"/>
            <a:ext cx="4283075" cy="3854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03" name="Rectangle 6"/>
          <p:cNvSpPr>
            <a:spLocks noGrp="1" noChangeArrowheads="1"/>
          </p:cNvSpPr>
          <p:nvPr>
            <p:ph type="title"/>
          </p:nvPr>
        </p:nvSpPr>
        <p:spPr>
          <a:xfrm>
            <a:off x="468313" y="260350"/>
            <a:ext cx="8229600" cy="720725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ru-RU" altLang="ru-RU" sz="4000" smtClean="0"/>
              <a:t/>
            </a:r>
            <a:br>
              <a:rPr lang="ru-RU" altLang="ru-RU" sz="4000" smtClean="0"/>
            </a:br>
            <a:endParaRPr lang="ru-RU" altLang="ru-RU" sz="4000" smtClean="0"/>
          </a:p>
        </p:txBody>
      </p:sp>
      <p:sp>
        <p:nvSpPr>
          <p:cNvPr id="44039" name="Rectangle 7"/>
          <p:cNvSpPr>
            <a:spLocks noGrp="1" noChangeArrowheads="1"/>
          </p:cNvSpPr>
          <p:nvPr>
            <p:ph idx="1"/>
          </p:nvPr>
        </p:nvSpPr>
        <p:spPr>
          <a:xfrm>
            <a:off x="5029200" y="1628775"/>
            <a:ext cx="4114800" cy="4525963"/>
          </a:xfrm>
        </p:spPr>
        <p:txBody>
          <a:bodyPr/>
          <a:lstStyle/>
          <a:p>
            <a:pPr eaLnBrk="1" hangingPunct="1"/>
            <a:r>
              <a:rPr lang="ru-RU" altLang="ru-RU" smtClean="0"/>
              <a:t>Что показано под цифрой 1</a:t>
            </a:r>
          </a:p>
          <a:p>
            <a:pPr eaLnBrk="1" hangingPunct="1"/>
            <a:r>
              <a:rPr lang="ru-RU" altLang="ru-RU" smtClean="0"/>
              <a:t>Что показано под цифрой 2</a:t>
            </a:r>
          </a:p>
          <a:p>
            <a:pPr eaLnBrk="1" hangingPunct="1"/>
            <a:r>
              <a:rPr lang="ru-RU" altLang="ru-RU" smtClean="0"/>
              <a:t>Что показано под цифрой 3</a:t>
            </a:r>
          </a:p>
          <a:p>
            <a:pPr eaLnBrk="1" hangingPunct="1"/>
            <a:r>
              <a:rPr lang="ru-RU" altLang="ru-RU" smtClean="0"/>
              <a:t>Что показано под цифрой 4</a:t>
            </a:r>
          </a:p>
        </p:txBody>
      </p:sp>
      <p:sp>
        <p:nvSpPr>
          <p:cNvPr id="22533" name="Rectangle 8"/>
          <p:cNvSpPr>
            <a:spLocks noChangeArrowheads="1"/>
          </p:cNvSpPr>
          <p:nvPr/>
        </p:nvSpPr>
        <p:spPr bwMode="auto">
          <a:xfrm>
            <a:off x="611188" y="476250"/>
            <a:ext cx="813752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36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Как называется этот узел станка?</a:t>
            </a:r>
          </a:p>
        </p:txBody>
      </p:sp>
    </p:spTree>
    <p:extLst>
      <p:ext uri="{BB962C8B-B14F-4D97-AF65-F5344CB8AC3E}">
        <p14:creationId xmlns:p14="http://schemas.microsoft.com/office/powerpoint/2010/main" val="36806005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40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40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40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40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40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40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40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40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755650" y="0"/>
            <a:ext cx="8137525" cy="1009650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Как называется этот узел станка?</a:t>
            </a:r>
          </a:p>
        </p:txBody>
      </p:sp>
      <p:sp>
        <p:nvSpPr>
          <p:cNvPr id="47109" name="Rectangle 5"/>
          <p:cNvSpPr>
            <a:spLocks noGrp="1" noChangeArrowheads="1"/>
          </p:cNvSpPr>
          <p:nvPr>
            <p:ph idx="1"/>
          </p:nvPr>
        </p:nvSpPr>
        <p:spPr>
          <a:xfrm>
            <a:off x="4787900" y="1773238"/>
            <a:ext cx="4114800" cy="4525962"/>
          </a:xfrm>
        </p:spPr>
        <p:txBody>
          <a:bodyPr/>
          <a:lstStyle/>
          <a:p>
            <a:pPr eaLnBrk="1" hangingPunct="1"/>
            <a:r>
              <a:rPr lang="ru-RU" altLang="ru-RU" smtClean="0"/>
              <a:t>Что показано под цифрой 1</a:t>
            </a:r>
          </a:p>
          <a:p>
            <a:pPr eaLnBrk="1" hangingPunct="1"/>
            <a:r>
              <a:rPr lang="ru-RU" altLang="ru-RU" smtClean="0"/>
              <a:t>Что показано под цифрой 2</a:t>
            </a:r>
          </a:p>
          <a:p>
            <a:pPr eaLnBrk="1" hangingPunct="1"/>
            <a:r>
              <a:rPr lang="ru-RU" altLang="ru-RU" smtClean="0"/>
              <a:t>Что показано под цифрой 3</a:t>
            </a:r>
          </a:p>
          <a:p>
            <a:pPr eaLnBrk="1" hangingPunct="1"/>
            <a:r>
              <a:rPr lang="ru-RU" altLang="ru-RU" smtClean="0"/>
              <a:t>Что показано под цифрой 4</a:t>
            </a:r>
          </a:p>
        </p:txBody>
      </p:sp>
      <p:pic>
        <p:nvPicPr>
          <p:cNvPr id="26628" name="Picture 4" descr="Задняя бабка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113" y="2519363"/>
            <a:ext cx="3865562" cy="417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690783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71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71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710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710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710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710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710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710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26" name="Rectangle 2"/>
          <p:cNvSpPr>
            <a:spLocks noGrp="1" noChangeArrowheads="1"/>
          </p:cNvSpPr>
          <p:nvPr>
            <p:ph type="title"/>
          </p:nvPr>
        </p:nvSpPr>
        <p:spPr>
          <a:xfrm>
            <a:off x="755576" y="116632"/>
            <a:ext cx="7010400" cy="1006946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tt-RU" sz="2800" dirty="0" smtClean="0">
                <a:effectLst/>
                <a:latin typeface="+mn-lt"/>
              </a:rPr>
              <a:t>Домашнее задание</a:t>
            </a:r>
            <a:endParaRPr lang="ru-RU" sz="2800" dirty="0">
              <a:effectLst/>
              <a:latin typeface="+mn-lt"/>
            </a:endParaRPr>
          </a:p>
        </p:txBody>
      </p:sp>
      <p:sp>
        <p:nvSpPr>
          <p:cNvPr id="29699" name="Rectangle 3"/>
          <p:cNvSpPr>
            <a:spLocks noGrp="1" noChangeArrowheads="1"/>
          </p:cNvSpPr>
          <p:nvPr>
            <p:ph idx="1"/>
          </p:nvPr>
        </p:nvSpPr>
        <p:spPr>
          <a:xfrm>
            <a:off x="395288" y="1052513"/>
            <a:ext cx="8229600" cy="4708525"/>
          </a:xfrm>
        </p:spPr>
        <p:txBody>
          <a:bodyPr/>
          <a:lstStyle/>
          <a:p>
            <a:pPr marL="136525" indent="0" eaLnBrk="1" hangingPunct="1">
              <a:buFont typeface="Wingdings 2" pitchFamily="18" charset="2"/>
              <a:buNone/>
            </a:pPr>
            <a:endParaRPr lang="ru-RU" altLang="ru-RU" sz="2000" dirty="0" smtClean="0"/>
          </a:p>
          <a:p>
            <a:pPr marL="136525" indent="0" eaLnBrk="1" hangingPunct="1">
              <a:buFont typeface="Wingdings 2" pitchFamily="18" charset="2"/>
              <a:buNone/>
            </a:pPr>
            <a:r>
              <a:rPr lang="ru-RU" altLang="ru-RU" sz="2000" dirty="0" smtClean="0"/>
              <a:t>Повторить правила техники безопасности при работе на токарном станке. Ответить на вопросы по теме.</a:t>
            </a:r>
          </a:p>
        </p:txBody>
      </p:sp>
    </p:spTree>
    <p:extLst>
      <p:ext uri="{BB962C8B-B14F-4D97-AF65-F5344CB8AC3E}">
        <p14:creationId xmlns:p14="http://schemas.microsoft.com/office/powerpoint/2010/main" val="1094473078"/>
      </p:ext>
    </p:extLst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Апекс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134</TotalTime>
  <Words>864</Words>
  <Application>Microsoft Office PowerPoint</Application>
  <PresentationFormat>Экран (4:3)</PresentationFormat>
  <Paragraphs>175</Paragraphs>
  <Slides>32</Slides>
  <Notes>0</Notes>
  <HiddenSlides>0</HiddenSlides>
  <MMClips>5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32</vt:i4>
      </vt:variant>
    </vt:vector>
  </HeadingPairs>
  <TitlesOfParts>
    <vt:vector size="34" baseType="lpstr">
      <vt:lpstr>Тема Office</vt:lpstr>
      <vt:lpstr>Апекс</vt:lpstr>
      <vt:lpstr>Технология обработки древесины на токарном станке</vt:lpstr>
      <vt:lpstr>Устройство токарного станка</vt:lpstr>
      <vt:lpstr>Презентация PowerPoint</vt:lpstr>
      <vt:lpstr>Задняя бабка</vt:lpstr>
      <vt:lpstr>Передняя бабка станка</vt:lpstr>
      <vt:lpstr>Подручник</vt:lpstr>
      <vt:lpstr>Крепление заготовки в насадках</vt:lpstr>
      <vt:lpstr>Презентация PowerPoint</vt:lpstr>
      <vt:lpstr>Разберем операции…  точение древесины.</vt:lpstr>
      <vt:lpstr>       Инструменты  для точения заготовок</vt:lpstr>
      <vt:lpstr>Заточка лезвий стамесок</vt:lpstr>
      <vt:lpstr>Заточка лезвий стамесок</vt:lpstr>
      <vt:lpstr>Установка заготовки и подручника</vt:lpstr>
      <vt:lpstr>Установка заготовки и подручника</vt:lpstr>
      <vt:lpstr>Правила безопасной работы при работе на токарном станке</vt:lpstr>
      <vt:lpstr>Правила безопасной работы на токарном станке</vt:lpstr>
      <vt:lpstr>Технология точения </vt:lpstr>
      <vt:lpstr>Технология точения</vt:lpstr>
      <vt:lpstr>.</vt:lpstr>
      <vt:lpstr>.</vt:lpstr>
      <vt:lpstr>Технология точения</vt:lpstr>
      <vt:lpstr>   Приспособления для закрепления заготовок</vt:lpstr>
      <vt:lpstr>Приспособления для закрепления заготовок</vt:lpstr>
      <vt:lpstr>Приспособления для закрепления заготовок</vt:lpstr>
      <vt:lpstr>Изделия выполненные на токарном станке</vt:lpstr>
      <vt:lpstr>Изделия выполненные на токарном станке</vt:lpstr>
      <vt:lpstr>Практическая работа</vt:lpstr>
      <vt:lpstr>Приложение.Подготовка заготовки</vt:lpstr>
      <vt:lpstr>Вопросы для повторения</vt:lpstr>
      <vt:lpstr> </vt:lpstr>
      <vt:lpstr>Как называется этот узел станка?</vt:lpstr>
      <vt:lpstr>Домашнее задание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Технология обработки древесины на токарном станке</dc:title>
  <dc:creator>User</dc:creator>
  <cp:lastModifiedBy>User</cp:lastModifiedBy>
  <cp:revision>26</cp:revision>
  <dcterms:created xsi:type="dcterms:W3CDTF">2015-11-19T12:49:00Z</dcterms:created>
  <dcterms:modified xsi:type="dcterms:W3CDTF">2015-12-01T14:06:54Z</dcterms:modified>
</cp:coreProperties>
</file>