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sldx" ContentType="application/vnd.openxmlformats-officedocument.presentationml.slide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3"/>
  </p:notesMasterIdLst>
  <p:sldIdLst>
    <p:sldId id="258" r:id="rId2"/>
    <p:sldId id="322" r:id="rId3"/>
    <p:sldId id="291" r:id="rId4"/>
    <p:sldId id="323" r:id="rId5"/>
    <p:sldId id="301" r:id="rId6"/>
    <p:sldId id="324" r:id="rId7"/>
    <p:sldId id="320" r:id="rId8"/>
    <p:sldId id="327" r:id="rId9"/>
    <p:sldId id="270" r:id="rId10"/>
    <p:sldId id="276" r:id="rId11"/>
    <p:sldId id="284" r:id="rId12"/>
    <p:sldId id="290" r:id="rId13"/>
    <p:sldId id="268" r:id="rId14"/>
    <p:sldId id="329" r:id="rId15"/>
    <p:sldId id="271" r:id="rId16"/>
    <p:sldId id="326" r:id="rId17"/>
    <p:sldId id="280" r:id="rId18"/>
    <p:sldId id="274" r:id="rId19"/>
    <p:sldId id="292" r:id="rId20"/>
    <p:sldId id="286" r:id="rId21"/>
    <p:sldId id="28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66"/>
    <a:srgbClr val="D8D1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62" autoAdjust="0"/>
  </p:normalViewPr>
  <p:slideViewPr>
    <p:cSldViewPr>
      <p:cViewPr>
        <p:scale>
          <a:sx n="60" d="100"/>
          <a:sy n="60" d="100"/>
        </p:scale>
        <p:origin x="-1434" y="-3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3F5735-0A68-4E5E-A3FE-2ED8CD106A0F}" type="datetimeFigureOut">
              <a:rPr lang="ru-RU" smtClean="0"/>
              <a:pPr/>
              <a:t>23.10.2016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AE7AB4-A173-4B6D-9AD8-7949AC4317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8335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26CEA38-ACE7-469B-A3CC-534D8A40FBA0}" type="slidenum">
              <a:rPr lang="ru-RU"/>
              <a:pPr/>
              <a:t>16</a:t>
            </a:fld>
            <a:endParaRPr lang="ru-RU"/>
          </a:p>
        </p:txBody>
      </p:sp>
      <p:sp>
        <p:nvSpPr>
          <p:cNvPr id="412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12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AE7AB4-A173-4B6D-9AD8-7949AC431778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C627D-CD32-40D6-8307-798048A497D2}" type="datetimeFigureOut">
              <a:rPr lang="ru-RU" smtClean="0"/>
              <a:pPr/>
              <a:t>23.10.2016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AA922-149F-4E41-B521-F1D87342FE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C627D-CD32-40D6-8307-798048A497D2}" type="datetimeFigureOut">
              <a:rPr lang="ru-RU" smtClean="0"/>
              <a:pPr/>
              <a:t>23.10.2016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AA922-149F-4E41-B521-F1D87342FE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C627D-CD32-40D6-8307-798048A497D2}" type="datetimeFigureOut">
              <a:rPr lang="ru-RU" smtClean="0"/>
              <a:pPr/>
              <a:t>23.10.2016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AA922-149F-4E41-B521-F1D87342FE85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C627D-CD32-40D6-8307-798048A497D2}" type="datetimeFigureOut">
              <a:rPr lang="ru-RU" smtClean="0"/>
              <a:pPr/>
              <a:t>23.10.2016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AA922-149F-4E41-B521-F1D87342FE8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C627D-CD32-40D6-8307-798048A497D2}" type="datetimeFigureOut">
              <a:rPr lang="ru-RU" smtClean="0"/>
              <a:pPr/>
              <a:t>23.10.2016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AA922-149F-4E41-B521-F1D87342FE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C627D-CD32-40D6-8307-798048A497D2}" type="datetimeFigureOut">
              <a:rPr lang="ru-RU" smtClean="0"/>
              <a:pPr/>
              <a:t>23.10.2016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AA922-149F-4E41-B521-F1D87342FE8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C627D-CD32-40D6-8307-798048A497D2}" type="datetimeFigureOut">
              <a:rPr lang="ru-RU" smtClean="0"/>
              <a:pPr/>
              <a:t>23.10.2016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AA922-149F-4E41-B521-F1D87342FE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C627D-CD32-40D6-8307-798048A497D2}" type="datetimeFigureOut">
              <a:rPr lang="ru-RU" smtClean="0"/>
              <a:pPr/>
              <a:t>23.10.2016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AA922-149F-4E41-B521-F1D87342FE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C627D-CD32-40D6-8307-798048A497D2}" type="datetimeFigureOut">
              <a:rPr lang="ru-RU" smtClean="0"/>
              <a:pPr/>
              <a:t>23.10.2016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AA922-149F-4E41-B521-F1D87342FE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C627D-CD32-40D6-8307-798048A497D2}" type="datetimeFigureOut">
              <a:rPr lang="ru-RU" smtClean="0"/>
              <a:pPr/>
              <a:t>23.10.2016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AA922-149F-4E41-B521-F1D87342FE8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C627D-CD32-40D6-8307-798048A497D2}" type="datetimeFigureOut">
              <a:rPr lang="ru-RU" smtClean="0"/>
              <a:pPr/>
              <a:t>23.10.2016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AA922-149F-4E41-B521-F1D87342FE8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8F5C627D-CD32-40D6-8307-798048A497D2}" type="datetimeFigureOut">
              <a:rPr lang="ru-RU" smtClean="0"/>
              <a:pPr/>
              <a:t>23.10.2016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DEAA922-149F-4E41-B521-F1D87342FE8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package" Target="../embeddings/______Microsoft_PowerPoint1.sldx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836712"/>
            <a:ext cx="8712968" cy="54476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Презентация к конкурсу</a:t>
            </a:r>
          </a:p>
          <a:p>
            <a:pPr algn="ctr"/>
            <a:r>
              <a:rPr lang="ru-RU" sz="4800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«Мой лучший  урок по ФГОС»</a:t>
            </a:r>
          </a:p>
          <a:p>
            <a:pPr algn="ctr"/>
            <a:r>
              <a:rPr lang="ru-RU" sz="4800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Математика 6 класс</a:t>
            </a:r>
          </a:p>
          <a:p>
            <a:pPr algn="ctr"/>
            <a:endParaRPr lang="ru-RU" sz="4800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ru-RU" sz="480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3600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учитель МБОУ «ВШ №2</a:t>
            </a:r>
          </a:p>
          <a:p>
            <a:pPr algn="ctr"/>
            <a:r>
              <a:rPr lang="ru-RU" sz="3600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3600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п.Усть</a:t>
            </a:r>
            <a:r>
              <a:rPr lang="ru-RU" sz="3600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-Камчатск» Горяева Любовь Алексеевна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0" y="5072074"/>
            <a:ext cx="9144000" cy="178592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3234" name="Picture 2" descr="E:\лукьянч\1F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62269" y="5190485"/>
            <a:ext cx="952500" cy="904875"/>
          </a:xfrm>
          <a:prstGeom prst="rect">
            <a:avLst/>
          </a:prstGeom>
          <a:noFill/>
        </p:spPr>
      </p:pic>
      <p:pic>
        <p:nvPicPr>
          <p:cNvPr id="223235" name="Picture 3" descr="E:\лукьянч\1F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5345103"/>
            <a:ext cx="952500" cy="904875"/>
          </a:xfrm>
          <a:prstGeom prst="rect">
            <a:avLst/>
          </a:prstGeom>
          <a:noFill/>
        </p:spPr>
      </p:pic>
      <p:pic>
        <p:nvPicPr>
          <p:cNvPr id="223236" name="Picture 4" descr="E:\лукьянч\1F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5345104"/>
            <a:ext cx="952500" cy="904875"/>
          </a:xfrm>
          <a:prstGeom prst="rect">
            <a:avLst/>
          </a:prstGeom>
          <a:noFill/>
        </p:spPr>
      </p:pic>
      <p:pic>
        <p:nvPicPr>
          <p:cNvPr id="223237" name="Picture 5" descr="E:\лукьянч\1F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3637" y="5450861"/>
            <a:ext cx="952500" cy="904875"/>
          </a:xfrm>
          <a:prstGeom prst="rect">
            <a:avLst/>
          </a:prstGeom>
          <a:noFill/>
        </p:spPr>
      </p:pic>
      <p:pic>
        <p:nvPicPr>
          <p:cNvPr id="223240" name="Picture 8" descr="E:\лукьянч\1F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72742" y="5848148"/>
            <a:ext cx="952500" cy="904875"/>
          </a:xfrm>
          <a:prstGeom prst="rect">
            <a:avLst/>
          </a:prstGeom>
          <a:noFill/>
        </p:spPr>
      </p:pic>
      <p:pic>
        <p:nvPicPr>
          <p:cNvPr id="223238" name="Picture 6" descr="E:\лукьянч\1F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7092" y="5209614"/>
            <a:ext cx="952500" cy="904875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3561765" y="857232"/>
            <a:ext cx="263304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Задача № 2</a:t>
            </a:r>
            <a:endParaRPr lang="ru-RU" sz="28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6143637" y="5572140"/>
            <a:ext cx="335755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28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2242307"/>
            <a:ext cx="79928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tabLst>
                <a:tab pos="457200" algn="l"/>
              </a:tabLst>
            </a:pPr>
            <a:r>
              <a:rPr lang="ru-RU" sz="3200" b="1" dirty="0" smtClean="0">
                <a:solidFill>
                  <a:srgbClr val="FF0000"/>
                </a:solidFill>
                <a:ea typeface="Times New Roman" pitchFamily="18" charset="0"/>
              </a:rPr>
              <a:t>На клумбе  </a:t>
            </a:r>
            <a:r>
              <a:rPr lang="ru-RU" sz="3200" b="1" dirty="0">
                <a:solidFill>
                  <a:srgbClr val="FF0000"/>
                </a:solidFill>
                <a:ea typeface="Times New Roman" pitchFamily="18" charset="0"/>
              </a:rPr>
              <a:t>зацвели </a:t>
            </a:r>
            <a:r>
              <a:rPr lang="ru-RU" sz="3200" b="1" dirty="0" smtClean="0">
                <a:solidFill>
                  <a:srgbClr val="FF0000"/>
                </a:solidFill>
                <a:ea typeface="Times New Roman" pitchFamily="18" charset="0"/>
              </a:rPr>
              <a:t>цветы. </a:t>
            </a:r>
            <a:r>
              <a:rPr lang="ru-RU" sz="3200" b="1" dirty="0">
                <a:solidFill>
                  <a:srgbClr val="FF0000"/>
                </a:solidFill>
                <a:ea typeface="Times New Roman" pitchFamily="18" charset="0"/>
              </a:rPr>
              <a:t>В 1-й </a:t>
            </a:r>
            <a:r>
              <a:rPr lang="ru-RU" sz="3200" b="1" dirty="0" smtClean="0">
                <a:solidFill>
                  <a:srgbClr val="FF0000"/>
                </a:solidFill>
                <a:ea typeface="Times New Roman" pitchFamily="18" charset="0"/>
              </a:rPr>
              <a:t>день  покрылось цветами 0,4 клумбы, </a:t>
            </a:r>
            <a:r>
              <a:rPr lang="ru-RU" sz="3200" b="1" dirty="0">
                <a:solidFill>
                  <a:srgbClr val="FF0000"/>
                </a:solidFill>
                <a:ea typeface="Times New Roman" pitchFamily="18" charset="0"/>
              </a:rPr>
              <a:t>а во 2-й день на   1</a:t>
            </a:r>
            <a:r>
              <a:rPr lang="en-US" sz="3200" b="1" dirty="0">
                <a:solidFill>
                  <a:srgbClr val="FF0000"/>
                </a:solidFill>
                <a:ea typeface="Times New Roman" pitchFamily="18" charset="0"/>
              </a:rPr>
              <a:t>/</a:t>
            </a:r>
            <a:r>
              <a:rPr lang="ru-RU" sz="3200" b="1" dirty="0">
                <a:solidFill>
                  <a:srgbClr val="FF0000"/>
                </a:solidFill>
                <a:ea typeface="Times New Roman" pitchFamily="18" charset="0"/>
              </a:rPr>
              <a:t>     </a:t>
            </a:r>
            <a:r>
              <a:rPr lang="ru-RU" sz="3200" b="1" dirty="0" smtClean="0">
                <a:solidFill>
                  <a:srgbClr val="FF0000"/>
                </a:solidFill>
                <a:ea typeface="Times New Roman" pitchFamily="18" charset="0"/>
              </a:rPr>
              <a:t>клумбы  </a:t>
            </a:r>
            <a:r>
              <a:rPr lang="ru-RU" sz="3200" b="1" dirty="0">
                <a:solidFill>
                  <a:srgbClr val="FF0000"/>
                </a:solidFill>
                <a:ea typeface="Times New Roman" pitchFamily="18" charset="0"/>
              </a:rPr>
              <a:t>меньше. Какая часть </a:t>
            </a:r>
            <a:r>
              <a:rPr lang="ru-RU" sz="3200" b="1" dirty="0" smtClean="0">
                <a:solidFill>
                  <a:srgbClr val="FF0000"/>
                </a:solidFill>
                <a:ea typeface="Times New Roman" pitchFamily="18" charset="0"/>
              </a:rPr>
              <a:t>клумбы </a:t>
            </a:r>
            <a:r>
              <a:rPr lang="ru-RU" sz="3200" b="1" dirty="0">
                <a:solidFill>
                  <a:srgbClr val="FF0000"/>
                </a:solidFill>
                <a:ea typeface="Times New Roman" pitchFamily="18" charset="0"/>
              </a:rPr>
              <a:t>покрылась </a:t>
            </a:r>
            <a:r>
              <a:rPr lang="ru-RU" sz="3200" b="1" dirty="0" smtClean="0">
                <a:solidFill>
                  <a:srgbClr val="FF0000"/>
                </a:solidFill>
                <a:ea typeface="Times New Roman" pitchFamily="18" charset="0"/>
              </a:rPr>
              <a:t>цветами </a:t>
            </a:r>
            <a:r>
              <a:rPr lang="ru-RU" sz="3200" b="1" dirty="0">
                <a:solidFill>
                  <a:srgbClr val="FF0000"/>
                </a:solidFill>
                <a:ea typeface="Times New Roman" pitchFamily="18" charset="0"/>
              </a:rPr>
              <a:t>за 2 дня?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28" name="Picture 8" descr="E:\лукьянч\1F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4019" y="5655057"/>
            <a:ext cx="952500" cy="904875"/>
          </a:xfrm>
          <a:prstGeom prst="rect">
            <a:avLst/>
          </a:prstGeom>
          <a:noFill/>
        </p:spPr>
      </p:pic>
      <p:sp>
        <p:nvSpPr>
          <p:cNvPr id="29" name="Прямоугольник 28"/>
          <p:cNvSpPr/>
          <p:nvPr/>
        </p:nvSpPr>
        <p:spPr>
          <a:xfrm rot="10800000" flipH="1" flipV="1">
            <a:off x="2156519" y="3227192"/>
            <a:ext cx="95825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</a:t>
            </a:r>
            <a:endParaRPr lang="ru-RU" sz="32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232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232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2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32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32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23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32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32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3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3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3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23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ертикальный свиток 2"/>
          <p:cNvSpPr/>
          <p:nvPr/>
        </p:nvSpPr>
        <p:spPr>
          <a:xfrm>
            <a:off x="357157" y="285729"/>
            <a:ext cx="8786843" cy="6143668"/>
          </a:xfrm>
          <a:prstGeom prst="vertic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071539" y="117694"/>
            <a:ext cx="7532909" cy="61247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Тема урока:</a:t>
            </a:r>
          </a:p>
          <a:p>
            <a:pPr algn="ctr"/>
            <a:r>
              <a:rPr lang="ru-RU" sz="48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 Сложение и вычитание десятичной  и                                    </a:t>
            </a:r>
          </a:p>
          <a:p>
            <a:pPr algn="ctr"/>
            <a:r>
              <a:rPr lang="ru-RU" sz="48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обыкновенной дробей»</a:t>
            </a:r>
          </a:p>
          <a:p>
            <a:pPr algn="ctr"/>
            <a:r>
              <a:rPr lang="ru-RU" sz="4000" b="1" cap="none" spc="0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Цель урока:                            научиться выполнять совместные действия  с десятичными и обыкновенными дробями.</a:t>
            </a:r>
            <a:endParaRPr lang="ru-RU" sz="4000" b="1" cap="none" spc="0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Горизонтальный свиток 2"/>
          <p:cNvSpPr/>
          <p:nvPr/>
        </p:nvSpPr>
        <p:spPr>
          <a:xfrm>
            <a:off x="0" y="-857280"/>
            <a:ext cx="9144000" cy="8572560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28597" y="357168"/>
            <a:ext cx="8429683" cy="680186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Алгоритм сложения (вычитания) десятичных и обыкновенных дробей:</a:t>
            </a:r>
          </a:p>
          <a:p>
            <a:pPr algn="ctr"/>
            <a:endParaRPr lang="ru-RU" sz="44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742950" indent="-742950" algn="ctr"/>
            <a:r>
              <a:rPr lang="ru-RU" sz="32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1) Обыкновенную дробь превратить в десятичную и сложить (вычесть) по правилу сложения (вычитания) десятичных дробей.</a:t>
            </a:r>
          </a:p>
          <a:p>
            <a:pPr marL="742950" indent="-742950" algn="ctr"/>
            <a:r>
              <a:rPr lang="ru-RU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или</a:t>
            </a:r>
          </a:p>
          <a:p>
            <a:pPr marL="742950" indent="-742950" algn="ctr"/>
            <a:r>
              <a:rPr lang="ru-RU" sz="32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2) Десятичную дробь превратить в обыкновенную и сложить (вычесть) по правилу сложения (вычитания) обыкновенных дробей.</a:t>
            </a:r>
          </a:p>
          <a:p>
            <a:pPr marL="742950" indent="-742950" algn="ctr"/>
            <a:endParaRPr lang="ru-RU" sz="2800" b="1" cap="none" spc="0" dirty="0">
              <a:ln w="1905"/>
              <a:solidFill>
                <a:schemeClr val="tx2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258" name="Picture 2" descr="E:\дети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708920"/>
            <a:ext cx="8358246" cy="379191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1500174"/>
            <a:ext cx="91440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2800" b="1" cap="none" spc="0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571480"/>
            <a:ext cx="81724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По мнению врачей, опасность заболеть 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игроманией</a:t>
            </a:r>
            <a:r>
              <a:rPr lang="ru-RU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 возникает, если человек проводит за играми более двух часов в день</a:t>
            </a:r>
            <a:r>
              <a:rPr lang="ru-RU" sz="2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  <a:r>
              <a:rPr lang="ru-RU" sz="2000" dirty="0" smtClean="0"/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Таня утром играла 3/5 ч на компьютере, а вечером 1,6 часа. Существует ли опасность того, что Таня заболеет </a:t>
            </a:r>
            <a:r>
              <a:rPr lang="ru-RU" sz="2800" b="1" dirty="0" err="1" smtClean="0">
                <a:solidFill>
                  <a:srgbClr val="FF0000"/>
                </a:solidFill>
              </a:rPr>
              <a:t>игроманией</a:t>
            </a:r>
            <a:r>
              <a:rPr lang="ru-RU" sz="2800" b="1" dirty="0" smtClean="0">
                <a:solidFill>
                  <a:srgbClr val="FF0000"/>
                </a:solidFill>
              </a:rPr>
              <a:t>?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00233" y="2"/>
            <a:ext cx="498585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"/>
                <a:solidFill>
                  <a:srgbClr val="05550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№3. Задача «</a:t>
            </a:r>
            <a:r>
              <a:rPr lang="ru-RU" sz="3200" b="1" cap="none" spc="0" dirty="0" err="1" smtClean="0">
                <a:ln w="1905"/>
                <a:solidFill>
                  <a:srgbClr val="05550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Игромания</a:t>
            </a:r>
            <a:r>
              <a:rPr lang="ru-RU" sz="3200" b="1" cap="none" spc="0" dirty="0" smtClean="0">
                <a:ln w="1905"/>
                <a:solidFill>
                  <a:srgbClr val="05550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».</a:t>
            </a:r>
            <a:endParaRPr lang="ru-RU" sz="3200" b="1" cap="none" spc="0" dirty="0">
              <a:ln w="1905"/>
              <a:solidFill>
                <a:srgbClr val="05550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9" name="Picture 3" descr="m0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76672"/>
            <a:ext cx="1285852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0" y="381000"/>
            <a:ext cx="33855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Прямоугольник 1"/>
          <p:cNvSpPr>
            <a:spLocks noChangeArrowheads="1"/>
          </p:cNvSpPr>
          <p:nvPr/>
        </p:nvSpPr>
        <p:spPr bwMode="auto">
          <a:xfrm>
            <a:off x="2555875" y="476250"/>
            <a:ext cx="38608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4400" b="1" i="1" dirty="0" err="1">
                <a:solidFill>
                  <a:srgbClr val="FF0000"/>
                </a:solidFill>
                <a:latin typeface="Book Antiqua" pitchFamily="18" charset="0"/>
              </a:rPr>
              <a:t>Физминутка</a:t>
            </a:r>
            <a:r>
              <a:rPr lang="ru-RU" sz="4400" b="1" i="1" dirty="0">
                <a:solidFill>
                  <a:srgbClr val="FF0000"/>
                </a:solidFill>
                <a:latin typeface="Book Antiqua" pitchFamily="18" charset="0"/>
              </a:rPr>
              <a:t>.</a:t>
            </a:r>
            <a:endParaRPr lang="ru-RU" sz="4400" i="1" dirty="0">
              <a:solidFill>
                <a:srgbClr val="FF0000"/>
              </a:solidFill>
              <a:latin typeface="Book Antiqua" pitchFamily="18" charset="0"/>
            </a:endParaRPr>
          </a:p>
        </p:txBody>
      </p:sp>
      <p:sp>
        <p:nvSpPr>
          <p:cNvPr id="3" name="Прямоугольник 1"/>
          <p:cNvSpPr>
            <a:spLocks noChangeArrowheads="1"/>
          </p:cNvSpPr>
          <p:nvPr/>
        </p:nvSpPr>
        <p:spPr bwMode="auto">
          <a:xfrm>
            <a:off x="250825" y="1990725"/>
            <a:ext cx="8713788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ru-RU" sz="4000" b="1" i="1" dirty="0" err="1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Байрта</a:t>
            </a:r>
            <a:r>
              <a:rPr lang="ru-RU" sz="4000" b="1" i="1" dirty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  б</a:t>
            </a:r>
            <a:r>
              <a:rPr lang="en-US" sz="4000" b="1" i="1" dirty="0" err="1">
                <a:solidFill>
                  <a:schemeClr val="tx2">
                    <a:lumMod val="50000"/>
                  </a:schemeClr>
                </a:solidFill>
                <a:latin typeface="Book Antiqua" pitchFamily="18" charset="0"/>
                <a:cs typeface="Times New Roman"/>
              </a:rPr>
              <a:t>əə</a:t>
            </a:r>
            <a:r>
              <a:rPr lang="ru-RU" sz="4000" b="1" i="1" dirty="0" err="1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хл</a:t>
            </a:r>
            <a:r>
              <a:rPr lang="en-US" sz="4000" b="1" i="1" dirty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  <a:cs typeface="Times New Roman"/>
              </a:rPr>
              <a:t>ə</a:t>
            </a:r>
            <a:r>
              <a:rPr lang="ru-RU" sz="4000" b="1" i="1" dirty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, </a:t>
            </a:r>
            <a:r>
              <a:rPr lang="ru-RU" sz="4000" b="1" i="1" dirty="0" err="1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ииг</a:t>
            </a:r>
            <a:r>
              <a:rPr lang="en-US" sz="4000" b="1" i="1" dirty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  <a:cs typeface="Times New Roman"/>
              </a:rPr>
              <a:t>ə</a:t>
            </a:r>
            <a:r>
              <a:rPr lang="ru-RU" sz="4000" b="1" i="1" dirty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д  </a:t>
            </a:r>
            <a:r>
              <a:rPr lang="ru-RU" sz="4000" b="1" i="1" dirty="0" err="1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ке</a:t>
            </a:r>
            <a:endParaRPr lang="ru-RU" sz="4000" b="1" i="1" dirty="0">
              <a:solidFill>
                <a:schemeClr val="tx2">
                  <a:lumMod val="50000"/>
                </a:schemeClr>
              </a:solidFill>
              <a:latin typeface="Book Antiqua" pitchFamily="18" charset="0"/>
            </a:endParaRPr>
          </a:p>
          <a:p>
            <a:pPr>
              <a:defRPr/>
            </a:pPr>
            <a:r>
              <a:rPr lang="ru-RU" sz="4000" b="1" i="1" dirty="0" err="1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Байрта</a:t>
            </a:r>
            <a:r>
              <a:rPr lang="ru-RU" sz="4000" b="1" i="1" dirty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  б</a:t>
            </a:r>
            <a:r>
              <a:rPr lang="en-US" sz="4000" b="1" i="1" dirty="0" err="1">
                <a:solidFill>
                  <a:schemeClr val="tx2">
                    <a:lumMod val="50000"/>
                  </a:schemeClr>
                </a:solidFill>
                <a:latin typeface="Book Antiqua" pitchFamily="18" charset="0"/>
                <a:cs typeface="Times New Roman"/>
              </a:rPr>
              <a:t>əə</a:t>
            </a:r>
            <a:r>
              <a:rPr lang="ru-RU" sz="4000" b="1" i="1" dirty="0" err="1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хл</a:t>
            </a:r>
            <a:r>
              <a:rPr lang="en-US" sz="4000" b="1" i="1" dirty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  <a:cs typeface="Times New Roman"/>
              </a:rPr>
              <a:t>ə</a:t>
            </a:r>
            <a:r>
              <a:rPr lang="ru-RU" sz="4000" b="1" i="1" dirty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, </a:t>
            </a:r>
            <a:r>
              <a:rPr lang="ru-RU" sz="4000" b="1" i="1" dirty="0" err="1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ииг</a:t>
            </a:r>
            <a:r>
              <a:rPr lang="en-US" sz="4000" b="1" i="1" dirty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  <a:cs typeface="Times New Roman"/>
              </a:rPr>
              <a:t>ə</a:t>
            </a:r>
            <a:r>
              <a:rPr lang="ru-RU" sz="4000" b="1" i="1" dirty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д  </a:t>
            </a:r>
            <a:r>
              <a:rPr lang="ru-RU" sz="4000" b="1" i="1" dirty="0" err="1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ке</a:t>
            </a:r>
            <a:endParaRPr lang="ru-RU" sz="4000" b="1" i="1" dirty="0">
              <a:solidFill>
                <a:schemeClr val="tx2">
                  <a:lumMod val="50000"/>
                </a:schemeClr>
              </a:solidFill>
              <a:latin typeface="Book Antiqua" pitchFamily="18" charset="0"/>
            </a:endParaRPr>
          </a:p>
          <a:p>
            <a:pPr>
              <a:defRPr/>
            </a:pPr>
            <a:r>
              <a:rPr lang="ru-RU" sz="4000" b="1" i="1" dirty="0" err="1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Байрта</a:t>
            </a:r>
            <a:r>
              <a:rPr lang="ru-RU" sz="4000" b="1" i="1" dirty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  б</a:t>
            </a:r>
            <a:r>
              <a:rPr lang="en-US" sz="4000" b="1" i="1" dirty="0" err="1">
                <a:solidFill>
                  <a:schemeClr val="tx2">
                    <a:lumMod val="50000"/>
                  </a:schemeClr>
                </a:solidFill>
                <a:latin typeface="Book Antiqua" pitchFamily="18" charset="0"/>
                <a:cs typeface="Times New Roman"/>
              </a:rPr>
              <a:t>əə</a:t>
            </a:r>
            <a:r>
              <a:rPr lang="ru-RU" sz="4000" b="1" i="1" dirty="0" err="1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хл</a:t>
            </a:r>
            <a:r>
              <a:rPr lang="en-US" sz="4000" b="1" i="1" dirty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  <a:cs typeface="Times New Roman"/>
              </a:rPr>
              <a:t>ə</a:t>
            </a:r>
            <a:r>
              <a:rPr lang="ru-RU" sz="4000" b="1" i="1" dirty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, нег  </a:t>
            </a:r>
            <a:r>
              <a:rPr lang="ru-RU" sz="4000" b="1" i="1" dirty="0" err="1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нег</a:t>
            </a:r>
            <a:r>
              <a:rPr lang="en-US" sz="4000" b="1" i="1" dirty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  <a:cs typeface="Times New Roman"/>
              </a:rPr>
              <a:t>ə</a:t>
            </a:r>
            <a:r>
              <a:rPr lang="ru-RU" sz="4000" b="1" i="1" dirty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  <a:cs typeface="Times New Roman"/>
              </a:rPr>
              <a:t>н  х</a:t>
            </a:r>
            <a:r>
              <a:rPr lang="en-US" sz="4000" b="1" i="1" dirty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  <a:cs typeface="Times New Roman"/>
              </a:rPr>
              <a:t>ə</a:t>
            </a:r>
            <a:r>
              <a:rPr lang="ru-RU" sz="4000" b="1" i="1" dirty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  <a:cs typeface="Times New Roman"/>
              </a:rPr>
              <a:t>л</a:t>
            </a:r>
            <a:r>
              <a:rPr lang="en-US" sz="4000" b="1" i="1" dirty="0" err="1">
                <a:solidFill>
                  <a:schemeClr val="tx2">
                    <a:lumMod val="50000"/>
                  </a:schemeClr>
                </a:solidFill>
                <a:latin typeface="Book Antiqua" pitchFamily="18" charset="0"/>
                <a:cs typeface="Times New Roman"/>
              </a:rPr>
              <a:t>əhə</a:t>
            </a:r>
            <a:r>
              <a:rPr lang="ru-RU" sz="4000" b="1" i="1" dirty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  <a:cs typeface="Times New Roman"/>
              </a:rPr>
              <a:t>д</a:t>
            </a:r>
          </a:p>
          <a:p>
            <a:pPr>
              <a:defRPr/>
            </a:pPr>
            <a:r>
              <a:rPr lang="ru-RU" sz="4000" b="1" i="1" dirty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  <a:cs typeface="Times New Roman"/>
              </a:rPr>
              <a:t>Ин</a:t>
            </a:r>
            <a:r>
              <a:rPr lang="en-US" sz="4000" b="1" i="1" dirty="0" err="1">
                <a:solidFill>
                  <a:schemeClr val="tx2">
                    <a:lumMod val="50000"/>
                  </a:schemeClr>
                </a:solidFill>
                <a:latin typeface="Book Antiqua" pitchFamily="18" charset="0"/>
                <a:cs typeface="Times New Roman"/>
              </a:rPr>
              <a:t>əhə</a:t>
            </a:r>
            <a:r>
              <a:rPr lang="ru-RU" sz="4000" b="1" i="1" dirty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  <a:cs typeface="Times New Roman"/>
              </a:rPr>
              <a:t>д,   эрг</a:t>
            </a:r>
            <a:r>
              <a:rPr lang="en-US" sz="4000" b="1" i="1" dirty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  <a:cs typeface="Times New Roman"/>
              </a:rPr>
              <a:t>ə</a:t>
            </a:r>
            <a:r>
              <a:rPr lang="ru-RU" sz="4000" b="1" i="1" dirty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  <a:cs typeface="Times New Roman"/>
              </a:rPr>
              <a:t>д  </a:t>
            </a:r>
            <a:r>
              <a:rPr lang="ru-RU" sz="4000" b="1" i="1" dirty="0" err="1">
                <a:solidFill>
                  <a:schemeClr val="tx2">
                    <a:lumMod val="50000"/>
                  </a:schemeClr>
                </a:solidFill>
                <a:latin typeface="Book Antiqua" pitchFamily="18" charset="0"/>
                <a:cs typeface="Times New Roman"/>
              </a:rPr>
              <a:t>йовия</a:t>
            </a:r>
            <a:r>
              <a:rPr lang="ru-RU" sz="4000" b="1" i="1" dirty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  <a:cs typeface="Times New Roman"/>
              </a:rPr>
              <a:t>.</a:t>
            </a:r>
            <a:endParaRPr lang="ru-RU" sz="4000" i="1" dirty="0">
              <a:solidFill>
                <a:schemeClr val="tx2">
                  <a:lumMod val="50000"/>
                </a:schemeClr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0598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496" y="2500308"/>
            <a:ext cx="3143272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4" name="Picture 14" descr="клумб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214818"/>
            <a:ext cx="9144000" cy="3071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0" y="642918"/>
            <a:ext cx="9144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533400"/>
            <a:r>
              <a:rPr lang="ru-RU" sz="3600" b="1" dirty="0" smtClean="0">
                <a:solidFill>
                  <a:srgbClr val="FF0000"/>
                </a:solidFill>
                <a:latin typeface="Cambria" pitchFamily="18" charset="0"/>
              </a:rPr>
              <a:t>Сколько метров сетки надо купить, чтобы огородить дачный участок, имеющий форму  четырёхугольника со сторонами 52,5м ; 25,7м; 64,3м и 30      м.</a:t>
            </a:r>
          </a:p>
          <a:p>
            <a:pPr algn="just" defTabSz="533400"/>
            <a:endParaRPr lang="ru-RU" sz="2400" b="1" dirty="0">
              <a:solidFill>
                <a:srgbClr val="FF0000"/>
              </a:solidFill>
              <a:latin typeface="Franklin Gothic Medium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85787" y="1"/>
            <a:ext cx="771530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 № 4.</a:t>
            </a:r>
            <a:r>
              <a:rPr lang="ru-RU" sz="4400" b="1" cap="none" spc="0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« </a:t>
            </a:r>
            <a:r>
              <a:rPr lang="ru-RU" sz="44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Дачный участок</a:t>
            </a:r>
            <a:r>
              <a:rPr lang="ru-RU" sz="4400" b="1" cap="none" spc="0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».</a:t>
            </a:r>
            <a:endParaRPr lang="ru-RU" sz="4400" b="1" cap="none" spc="0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429126" y="6273227"/>
            <a:ext cx="18473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96622" y="2071680"/>
            <a:ext cx="33855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</a:t>
            </a:r>
            <a:endParaRPr lang="ru-RU" sz="36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858149" y="2500308"/>
            <a:ext cx="38985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</a:t>
            </a:r>
            <a:endParaRPr lang="ru-RU" sz="32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Минус 8"/>
          <p:cNvSpPr/>
          <p:nvPr/>
        </p:nvSpPr>
        <p:spPr>
          <a:xfrm>
            <a:off x="7858150" y="2500308"/>
            <a:ext cx="357191" cy="142876"/>
          </a:xfrm>
          <a:prstGeom prst="mathMin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Прямоугольник 439"/>
          <p:cNvSpPr/>
          <p:nvPr/>
        </p:nvSpPr>
        <p:spPr>
          <a:xfrm>
            <a:off x="4714876" y="3643314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46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194" y="1921689"/>
            <a:ext cx="7681271" cy="493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143"/>
          <p:cNvGrpSpPr/>
          <p:nvPr/>
        </p:nvGrpSpPr>
        <p:grpSpPr>
          <a:xfrm>
            <a:off x="0" y="6267432"/>
            <a:ext cx="9144000" cy="590568"/>
            <a:chOff x="0" y="1000108"/>
            <a:chExt cx="9144000" cy="590568"/>
          </a:xfrm>
        </p:grpSpPr>
        <p:sp>
          <p:nvSpPr>
            <p:cNvPr id="69" name="Прямоугольник 68"/>
            <p:cNvSpPr/>
            <p:nvPr/>
          </p:nvSpPr>
          <p:spPr>
            <a:xfrm>
              <a:off x="6000760" y="1285860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73" name="Прямоугольник 72"/>
            <p:cNvSpPr/>
            <p:nvPr/>
          </p:nvSpPr>
          <p:spPr>
            <a:xfrm>
              <a:off x="4071934" y="1428736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74" name="Прямоугольник 73"/>
            <p:cNvSpPr/>
            <p:nvPr/>
          </p:nvSpPr>
          <p:spPr>
            <a:xfrm>
              <a:off x="4643438" y="1428736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75" name="Прямоугольник 74"/>
            <p:cNvSpPr/>
            <p:nvPr/>
          </p:nvSpPr>
          <p:spPr>
            <a:xfrm>
              <a:off x="5715008" y="1428736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76" name="Прямоугольник 75"/>
            <p:cNvSpPr/>
            <p:nvPr/>
          </p:nvSpPr>
          <p:spPr>
            <a:xfrm>
              <a:off x="6858016" y="1142984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77" name="Прямоугольник 76"/>
            <p:cNvSpPr/>
            <p:nvPr/>
          </p:nvSpPr>
          <p:spPr>
            <a:xfrm>
              <a:off x="6572264" y="1285860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78" name="Прямоугольник 77"/>
            <p:cNvSpPr/>
            <p:nvPr/>
          </p:nvSpPr>
          <p:spPr>
            <a:xfrm>
              <a:off x="6286512" y="1428736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79" name="Прямоугольник 78"/>
            <p:cNvSpPr/>
            <p:nvPr/>
          </p:nvSpPr>
          <p:spPr>
            <a:xfrm>
              <a:off x="7429520" y="1142984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80" name="Прямоугольник 79"/>
            <p:cNvSpPr/>
            <p:nvPr/>
          </p:nvSpPr>
          <p:spPr>
            <a:xfrm>
              <a:off x="7143768" y="1285860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81" name="Прямоугольник 80"/>
            <p:cNvSpPr/>
            <p:nvPr/>
          </p:nvSpPr>
          <p:spPr>
            <a:xfrm>
              <a:off x="6858016" y="1428736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82" name="Прямоугольник 81"/>
            <p:cNvSpPr/>
            <p:nvPr/>
          </p:nvSpPr>
          <p:spPr>
            <a:xfrm>
              <a:off x="8001024" y="1142984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83" name="Прямоугольник 82"/>
            <p:cNvSpPr/>
            <p:nvPr/>
          </p:nvSpPr>
          <p:spPr>
            <a:xfrm>
              <a:off x="7715272" y="1285860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84" name="Прямоугольник 83"/>
            <p:cNvSpPr/>
            <p:nvPr/>
          </p:nvSpPr>
          <p:spPr>
            <a:xfrm>
              <a:off x="8572496" y="1142984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85" name="Прямоугольник 84"/>
            <p:cNvSpPr/>
            <p:nvPr/>
          </p:nvSpPr>
          <p:spPr>
            <a:xfrm>
              <a:off x="8286776" y="1285860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86" name="Прямоугольник 85"/>
            <p:cNvSpPr/>
            <p:nvPr/>
          </p:nvSpPr>
          <p:spPr>
            <a:xfrm>
              <a:off x="0" y="1428736"/>
              <a:ext cx="304784" cy="161940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87" name="Прямоугольник 86"/>
            <p:cNvSpPr/>
            <p:nvPr/>
          </p:nvSpPr>
          <p:spPr>
            <a:xfrm>
              <a:off x="0" y="1142984"/>
              <a:ext cx="304784" cy="161940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89" name="Прямоугольник 88"/>
            <p:cNvSpPr/>
            <p:nvPr/>
          </p:nvSpPr>
          <p:spPr>
            <a:xfrm>
              <a:off x="8839216" y="1000108"/>
              <a:ext cx="304784" cy="161940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91" name="Прямоугольник 90"/>
            <p:cNvSpPr/>
            <p:nvPr/>
          </p:nvSpPr>
          <p:spPr>
            <a:xfrm>
              <a:off x="571472" y="1000108"/>
              <a:ext cx="304784" cy="161940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92" name="Прямоугольник 91"/>
            <p:cNvSpPr/>
            <p:nvPr/>
          </p:nvSpPr>
          <p:spPr>
            <a:xfrm>
              <a:off x="8839216" y="1285860"/>
              <a:ext cx="304784" cy="161940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93" name="Прямоугольник 92"/>
            <p:cNvSpPr/>
            <p:nvPr/>
          </p:nvSpPr>
          <p:spPr>
            <a:xfrm>
              <a:off x="5214942" y="1428736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94" name="Прямоугольник 93"/>
            <p:cNvSpPr/>
            <p:nvPr/>
          </p:nvSpPr>
          <p:spPr>
            <a:xfrm>
              <a:off x="8001024" y="1428736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95" name="Прямоугольник 94"/>
            <p:cNvSpPr/>
            <p:nvPr/>
          </p:nvSpPr>
          <p:spPr>
            <a:xfrm>
              <a:off x="8572496" y="1428736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96" name="Прямоугольник 95"/>
            <p:cNvSpPr/>
            <p:nvPr/>
          </p:nvSpPr>
          <p:spPr>
            <a:xfrm>
              <a:off x="7429520" y="1428736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98" name="Прямоугольник 97"/>
            <p:cNvSpPr/>
            <p:nvPr/>
          </p:nvSpPr>
          <p:spPr>
            <a:xfrm>
              <a:off x="6286512" y="1142984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99" name="Прямоугольник 98"/>
            <p:cNvSpPr/>
            <p:nvPr/>
          </p:nvSpPr>
          <p:spPr>
            <a:xfrm>
              <a:off x="1214414" y="1142984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00" name="Прямоугольник 99"/>
            <p:cNvSpPr/>
            <p:nvPr/>
          </p:nvSpPr>
          <p:spPr>
            <a:xfrm>
              <a:off x="5429256" y="1285860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01" name="Прямоугольник 100"/>
            <p:cNvSpPr/>
            <p:nvPr/>
          </p:nvSpPr>
          <p:spPr>
            <a:xfrm>
              <a:off x="3786182" y="1285860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02" name="Прямоугольник 101"/>
            <p:cNvSpPr/>
            <p:nvPr/>
          </p:nvSpPr>
          <p:spPr>
            <a:xfrm>
              <a:off x="4357686" y="1285860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03" name="Прямоугольник 102"/>
            <p:cNvSpPr/>
            <p:nvPr/>
          </p:nvSpPr>
          <p:spPr>
            <a:xfrm>
              <a:off x="5143504" y="1142984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04" name="Прямоугольник 103"/>
            <p:cNvSpPr/>
            <p:nvPr/>
          </p:nvSpPr>
          <p:spPr>
            <a:xfrm>
              <a:off x="5715008" y="1142984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05" name="Прямоугольник 104"/>
            <p:cNvSpPr/>
            <p:nvPr/>
          </p:nvSpPr>
          <p:spPr>
            <a:xfrm>
              <a:off x="4929190" y="1285860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06" name="Прямоугольник 105"/>
            <p:cNvSpPr/>
            <p:nvPr/>
          </p:nvSpPr>
          <p:spPr>
            <a:xfrm>
              <a:off x="3500430" y="1428736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07" name="Прямоугольник 106"/>
            <p:cNvSpPr/>
            <p:nvPr/>
          </p:nvSpPr>
          <p:spPr>
            <a:xfrm>
              <a:off x="3214678" y="1285860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08" name="Прямоугольник 107"/>
            <p:cNvSpPr/>
            <p:nvPr/>
          </p:nvSpPr>
          <p:spPr>
            <a:xfrm>
              <a:off x="2928926" y="1428736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09" name="Прямоугольник 108"/>
            <p:cNvSpPr/>
            <p:nvPr/>
          </p:nvSpPr>
          <p:spPr>
            <a:xfrm>
              <a:off x="4572000" y="1142984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10" name="Прямоугольник 109"/>
            <p:cNvSpPr/>
            <p:nvPr/>
          </p:nvSpPr>
          <p:spPr>
            <a:xfrm>
              <a:off x="4000496" y="1142984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11" name="Прямоугольник 110"/>
            <p:cNvSpPr/>
            <p:nvPr/>
          </p:nvSpPr>
          <p:spPr>
            <a:xfrm>
              <a:off x="1214414" y="1428736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12" name="Прямоугольник 111"/>
            <p:cNvSpPr/>
            <p:nvPr/>
          </p:nvSpPr>
          <p:spPr>
            <a:xfrm>
              <a:off x="1785918" y="1428736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13" name="Прямоугольник 112"/>
            <p:cNvSpPr/>
            <p:nvPr/>
          </p:nvSpPr>
          <p:spPr>
            <a:xfrm>
              <a:off x="2857488" y="1142984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14" name="Прямоугольник 113"/>
            <p:cNvSpPr/>
            <p:nvPr/>
          </p:nvSpPr>
          <p:spPr>
            <a:xfrm>
              <a:off x="3428992" y="1142984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15" name="Прямоугольник 114"/>
            <p:cNvSpPr/>
            <p:nvPr/>
          </p:nvSpPr>
          <p:spPr>
            <a:xfrm>
              <a:off x="2643174" y="1285860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16" name="Прямоугольник 115"/>
            <p:cNvSpPr/>
            <p:nvPr/>
          </p:nvSpPr>
          <p:spPr>
            <a:xfrm>
              <a:off x="2357422" y="1428736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17" name="Прямоугольник 116"/>
            <p:cNvSpPr/>
            <p:nvPr/>
          </p:nvSpPr>
          <p:spPr>
            <a:xfrm>
              <a:off x="642910" y="1428736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18" name="Прямоугольник 117"/>
            <p:cNvSpPr/>
            <p:nvPr/>
          </p:nvSpPr>
          <p:spPr>
            <a:xfrm>
              <a:off x="1714480" y="1142984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19" name="Прямоугольник 118"/>
            <p:cNvSpPr/>
            <p:nvPr/>
          </p:nvSpPr>
          <p:spPr>
            <a:xfrm>
              <a:off x="1500166" y="1285860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20" name="Прямоугольник 119"/>
            <p:cNvSpPr/>
            <p:nvPr/>
          </p:nvSpPr>
          <p:spPr>
            <a:xfrm>
              <a:off x="2285984" y="1142984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21" name="Прямоугольник 120"/>
            <p:cNvSpPr/>
            <p:nvPr/>
          </p:nvSpPr>
          <p:spPr>
            <a:xfrm>
              <a:off x="2071670" y="1285860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22" name="Прямоугольник 121"/>
            <p:cNvSpPr/>
            <p:nvPr/>
          </p:nvSpPr>
          <p:spPr>
            <a:xfrm>
              <a:off x="928662" y="1285860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23" name="Прямоугольник 122"/>
            <p:cNvSpPr/>
            <p:nvPr/>
          </p:nvSpPr>
          <p:spPr>
            <a:xfrm>
              <a:off x="357158" y="1285860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24" name="Прямоугольник 123"/>
            <p:cNvSpPr/>
            <p:nvPr/>
          </p:nvSpPr>
          <p:spPr>
            <a:xfrm>
              <a:off x="0" y="1285860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25" name="Прямоугольник 124"/>
            <p:cNvSpPr/>
            <p:nvPr/>
          </p:nvSpPr>
          <p:spPr>
            <a:xfrm>
              <a:off x="285720" y="1428736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26" name="Прямоугольник 125"/>
            <p:cNvSpPr/>
            <p:nvPr/>
          </p:nvSpPr>
          <p:spPr>
            <a:xfrm>
              <a:off x="285720" y="1142984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27" name="Прямоугольник 126"/>
            <p:cNvSpPr/>
            <p:nvPr/>
          </p:nvSpPr>
          <p:spPr>
            <a:xfrm>
              <a:off x="714348" y="1142984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28" name="Прямоугольник 127"/>
            <p:cNvSpPr/>
            <p:nvPr/>
          </p:nvSpPr>
          <p:spPr>
            <a:xfrm>
              <a:off x="0" y="1000108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29" name="Прямоугольник 128"/>
            <p:cNvSpPr/>
            <p:nvPr/>
          </p:nvSpPr>
          <p:spPr>
            <a:xfrm>
              <a:off x="2571736" y="1000108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30" name="Прямоугольник 129"/>
            <p:cNvSpPr/>
            <p:nvPr/>
          </p:nvSpPr>
          <p:spPr>
            <a:xfrm>
              <a:off x="1428728" y="1000108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31" name="Прямоугольник 130"/>
            <p:cNvSpPr/>
            <p:nvPr/>
          </p:nvSpPr>
          <p:spPr>
            <a:xfrm>
              <a:off x="2000232" y="1000108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32" name="Прямоугольник 131"/>
            <p:cNvSpPr/>
            <p:nvPr/>
          </p:nvSpPr>
          <p:spPr>
            <a:xfrm>
              <a:off x="857224" y="1000108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33" name="Прямоугольник 132"/>
            <p:cNvSpPr/>
            <p:nvPr/>
          </p:nvSpPr>
          <p:spPr>
            <a:xfrm>
              <a:off x="8286776" y="1000108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34" name="Прямоугольник 133"/>
            <p:cNvSpPr/>
            <p:nvPr/>
          </p:nvSpPr>
          <p:spPr>
            <a:xfrm>
              <a:off x="4857752" y="1000108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35" name="Прямоугольник 134"/>
            <p:cNvSpPr/>
            <p:nvPr/>
          </p:nvSpPr>
          <p:spPr>
            <a:xfrm>
              <a:off x="3143240" y="1000108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36" name="Прямоугольник 135"/>
            <p:cNvSpPr/>
            <p:nvPr/>
          </p:nvSpPr>
          <p:spPr>
            <a:xfrm>
              <a:off x="4286248" y="1000108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37" name="Прямоугольник 136"/>
            <p:cNvSpPr/>
            <p:nvPr/>
          </p:nvSpPr>
          <p:spPr>
            <a:xfrm>
              <a:off x="3714744" y="1000108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38" name="Прямоугольник 137"/>
            <p:cNvSpPr/>
            <p:nvPr/>
          </p:nvSpPr>
          <p:spPr>
            <a:xfrm>
              <a:off x="7715272" y="1000108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39" name="Прямоугольник 138"/>
            <p:cNvSpPr/>
            <p:nvPr/>
          </p:nvSpPr>
          <p:spPr>
            <a:xfrm>
              <a:off x="7143768" y="1000108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40" name="Прямоугольник 139"/>
            <p:cNvSpPr/>
            <p:nvPr/>
          </p:nvSpPr>
          <p:spPr>
            <a:xfrm>
              <a:off x="6572264" y="1000108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41" name="Прямоугольник 140"/>
            <p:cNvSpPr/>
            <p:nvPr/>
          </p:nvSpPr>
          <p:spPr>
            <a:xfrm>
              <a:off x="6000760" y="1000108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42" name="Прямоугольник 141"/>
            <p:cNvSpPr/>
            <p:nvPr/>
          </p:nvSpPr>
          <p:spPr>
            <a:xfrm>
              <a:off x="5429256" y="1000108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</p:grpSp>
      <p:sp>
        <p:nvSpPr>
          <p:cNvPr id="148" name="Прямоугольник 147"/>
          <p:cNvSpPr/>
          <p:nvPr/>
        </p:nvSpPr>
        <p:spPr>
          <a:xfrm>
            <a:off x="6643703" y="4286256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" name="Группа 166"/>
          <p:cNvGrpSpPr/>
          <p:nvPr/>
        </p:nvGrpSpPr>
        <p:grpSpPr>
          <a:xfrm>
            <a:off x="0" y="6143646"/>
            <a:ext cx="9144000" cy="142876"/>
            <a:chOff x="0" y="1428736"/>
            <a:chExt cx="9144000" cy="142876"/>
          </a:xfrm>
        </p:grpSpPr>
        <p:sp>
          <p:nvSpPr>
            <p:cNvPr id="150" name="Прямоугольник 149"/>
            <p:cNvSpPr/>
            <p:nvPr/>
          </p:nvSpPr>
          <p:spPr>
            <a:xfrm>
              <a:off x="6286512" y="1428736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2" name="Прямоугольник 151"/>
            <p:cNvSpPr/>
            <p:nvPr/>
          </p:nvSpPr>
          <p:spPr>
            <a:xfrm>
              <a:off x="6858016" y="1428736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3" name="Прямоугольник 152"/>
            <p:cNvSpPr/>
            <p:nvPr/>
          </p:nvSpPr>
          <p:spPr>
            <a:xfrm>
              <a:off x="7429520" y="1428736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4" name="Прямоугольник 153"/>
            <p:cNvSpPr/>
            <p:nvPr/>
          </p:nvSpPr>
          <p:spPr>
            <a:xfrm>
              <a:off x="8001024" y="1428736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5" name="Прямоугольник 154"/>
            <p:cNvSpPr/>
            <p:nvPr/>
          </p:nvSpPr>
          <p:spPr>
            <a:xfrm>
              <a:off x="8572496" y="1428736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6" name="Прямоугольник 155"/>
            <p:cNvSpPr/>
            <p:nvPr/>
          </p:nvSpPr>
          <p:spPr>
            <a:xfrm>
              <a:off x="3428992" y="1428736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7" name="Прямоугольник 156"/>
            <p:cNvSpPr/>
            <p:nvPr/>
          </p:nvSpPr>
          <p:spPr>
            <a:xfrm>
              <a:off x="4000496" y="1428736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8" name="Прямоугольник 157"/>
            <p:cNvSpPr/>
            <p:nvPr/>
          </p:nvSpPr>
          <p:spPr>
            <a:xfrm>
              <a:off x="4572000" y="1428736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9" name="Прямоугольник 158"/>
            <p:cNvSpPr/>
            <p:nvPr/>
          </p:nvSpPr>
          <p:spPr>
            <a:xfrm>
              <a:off x="5143504" y="1428736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0" name="Прямоугольник 159"/>
            <p:cNvSpPr/>
            <p:nvPr/>
          </p:nvSpPr>
          <p:spPr>
            <a:xfrm>
              <a:off x="5715008" y="1428736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1" name="Прямоугольник 160"/>
            <p:cNvSpPr/>
            <p:nvPr/>
          </p:nvSpPr>
          <p:spPr>
            <a:xfrm>
              <a:off x="571472" y="1428736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2" name="Прямоугольник 161"/>
            <p:cNvSpPr/>
            <p:nvPr/>
          </p:nvSpPr>
          <p:spPr>
            <a:xfrm>
              <a:off x="1142976" y="1428736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" name="Прямоугольник 162"/>
            <p:cNvSpPr/>
            <p:nvPr/>
          </p:nvSpPr>
          <p:spPr>
            <a:xfrm>
              <a:off x="1714480" y="1428736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" name="Прямоугольник 163"/>
            <p:cNvSpPr/>
            <p:nvPr/>
          </p:nvSpPr>
          <p:spPr>
            <a:xfrm>
              <a:off x="2285984" y="1428736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5" name="Прямоугольник 164"/>
            <p:cNvSpPr/>
            <p:nvPr/>
          </p:nvSpPr>
          <p:spPr>
            <a:xfrm>
              <a:off x="2857488" y="1428736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6" name="Прямоугольник 165"/>
            <p:cNvSpPr/>
            <p:nvPr/>
          </p:nvSpPr>
          <p:spPr>
            <a:xfrm>
              <a:off x="0" y="1428736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" name="Группа 195"/>
          <p:cNvGrpSpPr/>
          <p:nvPr/>
        </p:nvGrpSpPr>
        <p:grpSpPr>
          <a:xfrm>
            <a:off x="7715272" y="4857760"/>
            <a:ext cx="1428728" cy="1285884"/>
            <a:chOff x="7715272" y="285728"/>
            <a:chExt cx="1428728" cy="1285884"/>
          </a:xfrm>
        </p:grpSpPr>
        <p:sp>
          <p:nvSpPr>
            <p:cNvPr id="168" name="Прямоугольник 167"/>
            <p:cNvSpPr/>
            <p:nvPr/>
          </p:nvSpPr>
          <p:spPr>
            <a:xfrm>
              <a:off x="8858248" y="1428736"/>
              <a:ext cx="285752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9" name="Прямоугольник 168"/>
            <p:cNvSpPr/>
            <p:nvPr/>
          </p:nvSpPr>
          <p:spPr>
            <a:xfrm>
              <a:off x="8572496" y="1285860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0" name="Прямоугольник 169"/>
            <p:cNvSpPr/>
            <p:nvPr/>
          </p:nvSpPr>
          <p:spPr>
            <a:xfrm>
              <a:off x="7715272" y="1428736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1" name="Прямоугольник 170"/>
            <p:cNvSpPr/>
            <p:nvPr/>
          </p:nvSpPr>
          <p:spPr>
            <a:xfrm>
              <a:off x="8286776" y="1428736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2" name="Прямоугольник 171"/>
            <p:cNvSpPr/>
            <p:nvPr/>
          </p:nvSpPr>
          <p:spPr>
            <a:xfrm>
              <a:off x="8286776" y="857232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4" name="Прямоугольник 173"/>
            <p:cNvSpPr/>
            <p:nvPr/>
          </p:nvSpPr>
          <p:spPr>
            <a:xfrm>
              <a:off x="8001024" y="1285860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5" name="Прямоугольник 174"/>
            <p:cNvSpPr/>
            <p:nvPr/>
          </p:nvSpPr>
          <p:spPr>
            <a:xfrm>
              <a:off x="8001024" y="1000108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6" name="Прямоугольник 175"/>
            <p:cNvSpPr/>
            <p:nvPr/>
          </p:nvSpPr>
          <p:spPr>
            <a:xfrm>
              <a:off x="8572496" y="1000108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7" name="Прямоугольник 176"/>
            <p:cNvSpPr/>
            <p:nvPr/>
          </p:nvSpPr>
          <p:spPr>
            <a:xfrm>
              <a:off x="8286776" y="1142984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8" name="Прямоугольник 177"/>
            <p:cNvSpPr/>
            <p:nvPr/>
          </p:nvSpPr>
          <p:spPr>
            <a:xfrm>
              <a:off x="8858248" y="1142984"/>
              <a:ext cx="285752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9" name="Прямоугольник 178"/>
            <p:cNvSpPr/>
            <p:nvPr/>
          </p:nvSpPr>
          <p:spPr>
            <a:xfrm>
              <a:off x="7715272" y="1142984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0" name="Прямоугольник 179"/>
            <p:cNvSpPr/>
            <p:nvPr/>
          </p:nvSpPr>
          <p:spPr>
            <a:xfrm>
              <a:off x="7715272" y="714356"/>
              <a:ext cx="285752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1" name="Прямоугольник 180"/>
            <p:cNvSpPr/>
            <p:nvPr/>
          </p:nvSpPr>
          <p:spPr>
            <a:xfrm>
              <a:off x="8858248" y="857232"/>
              <a:ext cx="285752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2" name="Прямоугольник 181"/>
            <p:cNvSpPr/>
            <p:nvPr/>
          </p:nvSpPr>
          <p:spPr>
            <a:xfrm>
              <a:off x="7715272" y="1285860"/>
              <a:ext cx="285752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3" name="Прямоугольник 182"/>
            <p:cNvSpPr/>
            <p:nvPr/>
          </p:nvSpPr>
          <p:spPr>
            <a:xfrm>
              <a:off x="7715272" y="1000108"/>
              <a:ext cx="285752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4" name="Прямоугольник 183"/>
            <p:cNvSpPr/>
            <p:nvPr/>
          </p:nvSpPr>
          <p:spPr>
            <a:xfrm>
              <a:off x="7715272" y="857232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" name="Прямоугольник 184"/>
            <p:cNvSpPr/>
            <p:nvPr/>
          </p:nvSpPr>
          <p:spPr>
            <a:xfrm>
              <a:off x="8572496" y="714356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6" name="Прямоугольник 185"/>
            <p:cNvSpPr/>
            <p:nvPr/>
          </p:nvSpPr>
          <p:spPr>
            <a:xfrm>
              <a:off x="7715272" y="571480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7" name="Прямоугольник 186"/>
            <p:cNvSpPr/>
            <p:nvPr/>
          </p:nvSpPr>
          <p:spPr>
            <a:xfrm>
              <a:off x="8286776" y="571480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8" name="Прямоугольник 187"/>
            <p:cNvSpPr/>
            <p:nvPr/>
          </p:nvSpPr>
          <p:spPr>
            <a:xfrm>
              <a:off x="8001024" y="714356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9" name="Прямоугольник 188"/>
            <p:cNvSpPr/>
            <p:nvPr/>
          </p:nvSpPr>
          <p:spPr>
            <a:xfrm>
              <a:off x="8858248" y="285728"/>
              <a:ext cx="285752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0" name="Прямоугольник 189"/>
            <p:cNvSpPr/>
            <p:nvPr/>
          </p:nvSpPr>
          <p:spPr>
            <a:xfrm>
              <a:off x="8858248" y="571480"/>
              <a:ext cx="285752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1" name="Прямоугольник 190"/>
            <p:cNvSpPr/>
            <p:nvPr/>
          </p:nvSpPr>
          <p:spPr>
            <a:xfrm>
              <a:off x="8001024" y="428604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2" name="Прямоугольник 191"/>
            <p:cNvSpPr/>
            <p:nvPr/>
          </p:nvSpPr>
          <p:spPr>
            <a:xfrm>
              <a:off x="8572496" y="428604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3" name="Прямоугольник 192"/>
            <p:cNvSpPr/>
            <p:nvPr/>
          </p:nvSpPr>
          <p:spPr>
            <a:xfrm>
              <a:off x="7715272" y="285728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4" name="Прямоугольник 193"/>
            <p:cNvSpPr/>
            <p:nvPr/>
          </p:nvSpPr>
          <p:spPr>
            <a:xfrm>
              <a:off x="8286776" y="285728"/>
              <a:ext cx="571504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5" name="Прямоугольник 194"/>
            <p:cNvSpPr/>
            <p:nvPr/>
          </p:nvSpPr>
          <p:spPr>
            <a:xfrm>
              <a:off x="7715272" y="428604"/>
              <a:ext cx="285752" cy="14287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97" name="Прямоугольник 196"/>
          <p:cNvSpPr/>
          <p:nvPr/>
        </p:nvSpPr>
        <p:spPr>
          <a:xfrm>
            <a:off x="428596" y="5715018"/>
            <a:ext cx="285752" cy="142876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8" name="Прямоугольник 197"/>
          <p:cNvSpPr/>
          <p:nvPr/>
        </p:nvSpPr>
        <p:spPr>
          <a:xfrm>
            <a:off x="2" y="6000768"/>
            <a:ext cx="357159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9" name="Прямоугольник 198"/>
          <p:cNvSpPr/>
          <p:nvPr/>
        </p:nvSpPr>
        <p:spPr>
          <a:xfrm>
            <a:off x="7429520" y="4857762"/>
            <a:ext cx="285752" cy="142876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0" name="Прямоугольник 199"/>
          <p:cNvSpPr/>
          <p:nvPr/>
        </p:nvSpPr>
        <p:spPr>
          <a:xfrm>
            <a:off x="7429520" y="5000637"/>
            <a:ext cx="285752" cy="142876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1" name="Прямоугольник 200"/>
          <p:cNvSpPr/>
          <p:nvPr/>
        </p:nvSpPr>
        <p:spPr>
          <a:xfrm>
            <a:off x="7429520" y="6000768"/>
            <a:ext cx="285752" cy="142876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2" name="Прямоугольник 201"/>
          <p:cNvSpPr/>
          <p:nvPr/>
        </p:nvSpPr>
        <p:spPr>
          <a:xfrm>
            <a:off x="7429520" y="5143512"/>
            <a:ext cx="285752" cy="142876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3" name="Прямоугольник 202"/>
          <p:cNvSpPr/>
          <p:nvPr/>
        </p:nvSpPr>
        <p:spPr>
          <a:xfrm>
            <a:off x="7429520" y="5286390"/>
            <a:ext cx="285752" cy="142876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4" name="Прямоугольник 203"/>
          <p:cNvSpPr/>
          <p:nvPr/>
        </p:nvSpPr>
        <p:spPr>
          <a:xfrm>
            <a:off x="7429520" y="5429265"/>
            <a:ext cx="285752" cy="142876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5" name="Прямоугольник 204"/>
          <p:cNvSpPr/>
          <p:nvPr/>
        </p:nvSpPr>
        <p:spPr>
          <a:xfrm>
            <a:off x="7429520" y="5572140"/>
            <a:ext cx="285752" cy="142876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6" name="Прямоугольник 205"/>
          <p:cNvSpPr/>
          <p:nvPr/>
        </p:nvSpPr>
        <p:spPr>
          <a:xfrm>
            <a:off x="7429520" y="5715018"/>
            <a:ext cx="285752" cy="142876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7" name="Прямоугольник 206"/>
          <p:cNvSpPr/>
          <p:nvPr/>
        </p:nvSpPr>
        <p:spPr>
          <a:xfrm>
            <a:off x="4286248" y="4857762"/>
            <a:ext cx="285752" cy="142876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8" name="Прямоугольник 207"/>
          <p:cNvSpPr/>
          <p:nvPr/>
        </p:nvSpPr>
        <p:spPr>
          <a:xfrm>
            <a:off x="7429520" y="5857893"/>
            <a:ext cx="285752" cy="142876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0" name="Прямоугольник 209"/>
          <p:cNvSpPr/>
          <p:nvPr/>
        </p:nvSpPr>
        <p:spPr>
          <a:xfrm>
            <a:off x="8572496" y="4714884"/>
            <a:ext cx="571504" cy="142876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1" name="Прямоугольник 210"/>
          <p:cNvSpPr/>
          <p:nvPr/>
        </p:nvSpPr>
        <p:spPr>
          <a:xfrm>
            <a:off x="357159" y="6000768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2" name="Прямоугольник 211"/>
          <p:cNvSpPr/>
          <p:nvPr/>
        </p:nvSpPr>
        <p:spPr>
          <a:xfrm>
            <a:off x="7429520" y="4714884"/>
            <a:ext cx="571504" cy="142876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3" name="Прямоугольник 212"/>
          <p:cNvSpPr/>
          <p:nvPr/>
        </p:nvSpPr>
        <p:spPr>
          <a:xfrm>
            <a:off x="8001024" y="4714884"/>
            <a:ext cx="571504" cy="142876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4" name="Прямоугольник 213"/>
          <p:cNvSpPr/>
          <p:nvPr/>
        </p:nvSpPr>
        <p:spPr>
          <a:xfrm>
            <a:off x="4286248" y="6000768"/>
            <a:ext cx="571504" cy="142876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5" name="Прямоугольник 214"/>
          <p:cNvSpPr/>
          <p:nvPr/>
        </p:nvSpPr>
        <p:spPr>
          <a:xfrm>
            <a:off x="4857752" y="6000768"/>
            <a:ext cx="571504" cy="142876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6" name="Прямоугольник 215"/>
          <p:cNvSpPr/>
          <p:nvPr/>
        </p:nvSpPr>
        <p:spPr>
          <a:xfrm>
            <a:off x="4572000" y="4714884"/>
            <a:ext cx="571504" cy="142876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7" name="Прямоугольник 216"/>
          <p:cNvSpPr/>
          <p:nvPr/>
        </p:nvSpPr>
        <p:spPr>
          <a:xfrm>
            <a:off x="5143504" y="4714884"/>
            <a:ext cx="571504" cy="142876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8" name="Прямоугольник 217"/>
          <p:cNvSpPr/>
          <p:nvPr/>
        </p:nvSpPr>
        <p:spPr>
          <a:xfrm>
            <a:off x="5715008" y="4714884"/>
            <a:ext cx="571504" cy="142876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9" name="Прямоугольник 218"/>
          <p:cNvSpPr/>
          <p:nvPr/>
        </p:nvSpPr>
        <p:spPr>
          <a:xfrm>
            <a:off x="6286512" y="4714884"/>
            <a:ext cx="571504" cy="142876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0" name="Прямоугольник 219"/>
          <p:cNvSpPr/>
          <p:nvPr/>
        </p:nvSpPr>
        <p:spPr>
          <a:xfrm>
            <a:off x="6858016" y="4714884"/>
            <a:ext cx="571504" cy="142876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1" name="Прямоугольник 220"/>
          <p:cNvSpPr/>
          <p:nvPr/>
        </p:nvSpPr>
        <p:spPr>
          <a:xfrm>
            <a:off x="4286248" y="5000637"/>
            <a:ext cx="285752" cy="142876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2" name="Прямоугольник 221"/>
          <p:cNvSpPr/>
          <p:nvPr/>
        </p:nvSpPr>
        <p:spPr>
          <a:xfrm>
            <a:off x="5429256" y="6000768"/>
            <a:ext cx="571504" cy="142876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3" name="Прямоугольник 222"/>
          <p:cNvSpPr/>
          <p:nvPr/>
        </p:nvSpPr>
        <p:spPr>
          <a:xfrm>
            <a:off x="6000760" y="6000768"/>
            <a:ext cx="571504" cy="142876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4" name="Прямоугольник 223"/>
          <p:cNvSpPr/>
          <p:nvPr/>
        </p:nvSpPr>
        <p:spPr>
          <a:xfrm>
            <a:off x="4286248" y="5143512"/>
            <a:ext cx="285752" cy="142876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5" name="Прямоугольник 224"/>
          <p:cNvSpPr/>
          <p:nvPr/>
        </p:nvSpPr>
        <p:spPr>
          <a:xfrm>
            <a:off x="6572264" y="6000768"/>
            <a:ext cx="571504" cy="142876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6" name="Прямоугольник 225"/>
          <p:cNvSpPr/>
          <p:nvPr/>
        </p:nvSpPr>
        <p:spPr>
          <a:xfrm>
            <a:off x="4286248" y="5286390"/>
            <a:ext cx="285752" cy="142876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7" name="Прямоугольник 226"/>
          <p:cNvSpPr/>
          <p:nvPr/>
        </p:nvSpPr>
        <p:spPr>
          <a:xfrm>
            <a:off x="4286248" y="5429265"/>
            <a:ext cx="285752" cy="142876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8" name="Прямоугольник 227"/>
          <p:cNvSpPr/>
          <p:nvPr/>
        </p:nvSpPr>
        <p:spPr>
          <a:xfrm>
            <a:off x="4286248" y="5572140"/>
            <a:ext cx="285752" cy="142876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9" name="Прямоугольник 228"/>
          <p:cNvSpPr/>
          <p:nvPr/>
        </p:nvSpPr>
        <p:spPr>
          <a:xfrm>
            <a:off x="4286248" y="5715018"/>
            <a:ext cx="285752" cy="142876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0" name="Прямоугольник 229"/>
          <p:cNvSpPr/>
          <p:nvPr/>
        </p:nvSpPr>
        <p:spPr>
          <a:xfrm>
            <a:off x="4286248" y="5857893"/>
            <a:ext cx="285752" cy="142876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1" name="Прямоугольник 230"/>
          <p:cNvSpPr/>
          <p:nvPr/>
        </p:nvSpPr>
        <p:spPr>
          <a:xfrm>
            <a:off x="7143768" y="6000768"/>
            <a:ext cx="285752" cy="142876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2" name="Прямоугольник 231"/>
          <p:cNvSpPr/>
          <p:nvPr/>
        </p:nvSpPr>
        <p:spPr>
          <a:xfrm>
            <a:off x="428596" y="5857893"/>
            <a:ext cx="285752" cy="142876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3" name="Прямоугольник 232"/>
          <p:cNvSpPr/>
          <p:nvPr/>
        </p:nvSpPr>
        <p:spPr>
          <a:xfrm>
            <a:off x="4286248" y="4714884"/>
            <a:ext cx="285752" cy="142876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4" name="Прямоугольник 233"/>
          <p:cNvSpPr/>
          <p:nvPr/>
        </p:nvSpPr>
        <p:spPr>
          <a:xfrm>
            <a:off x="3786181" y="5286390"/>
            <a:ext cx="500067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5" name="Прямоугольник 234"/>
          <p:cNvSpPr/>
          <p:nvPr/>
        </p:nvSpPr>
        <p:spPr>
          <a:xfrm>
            <a:off x="928663" y="6000768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6" name="Прямоугольник 235"/>
          <p:cNvSpPr/>
          <p:nvPr/>
        </p:nvSpPr>
        <p:spPr>
          <a:xfrm>
            <a:off x="1500167" y="6000768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7" name="Прямоугольник 236"/>
          <p:cNvSpPr/>
          <p:nvPr/>
        </p:nvSpPr>
        <p:spPr>
          <a:xfrm>
            <a:off x="2643175" y="6000768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8" name="Прямоугольник 237"/>
          <p:cNvSpPr/>
          <p:nvPr/>
        </p:nvSpPr>
        <p:spPr>
          <a:xfrm>
            <a:off x="3214679" y="6000768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9" name="Прямоугольник 238"/>
          <p:cNvSpPr/>
          <p:nvPr/>
        </p:nvSpPr>
        <p:spPr>
          <a:xfrm>
            <a:off x="3714744" y="6000768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1" name="Прямоугольник 240"/>
          <p:cNvSpPr/>
          <p:nvPr/>
        </p:nvSpPr>
        <p:spPr>
          <a:xfrm>
            <a:off x="2071671" y="6000768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2" name="Прямоугольник 241"/>
          <p:cNvSpPr/>
          <p:nvPr/>
        </p:nvSpPr>
        <p:spPr>
          <a:xfrm>
            <a:off x="428596" y="5572140"/>
            <a:ext cx="285752" cy="142876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5" name="Прямоугольник 244"/>
          <p:cNvSpPr/>
          <p:nvPr/>
        </p:nvSpPr>
        <p:spPr>
          <a:xfrm>
            <a:off x="2428860" y="5429265"/>
            <a:ext cx="285752" cy="142876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6" name="Прямоугольник 245"/>
          <p:cNvSpPr/>
          <p:nvPr/>
        </p:nvSpPr>
        <p:spPr>
          <a:xfrm>
            <a:off x="2428860" y="5572140"/>
            <a:ext cx="285752" cy="142876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7" name="Прямоугольник 246"/>
          <p:cNvSpPr/>
          <p:nvPr/>
        </p:nvSpPr>
        <p:spPr>
          <a:xfrm>
            <a:off x="2428860" y="5715018"/>
            <a:ext cx="285752" cy="142876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8" name="Прямоугольник 247"/>
          <p:cNvSpPr/>
          <p:nvPr/>
        </p:nvSpPr>
        <p:spPr>
          <a:xfrm>
            <a:off x="2428860" y="5857893"/>
            <a:ext cx="285752" cy="142876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9" name="Прямоугольник 248"/>
          <p:cNvSpPr/>
          <p:nvPr/>
        </p:nvSpPr>
        <p:spPr>
          <a:xfrm>
            <a:off x="3714744" y="5429265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0" name="Прямоугольник 249"/>
          <p:cNvSpPr/>
          <p:nvPr/>
        </p:nvSpPr>
        <p:spPr>
          <a:xfrm>
            <a:off x="3357555" y="5572140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1" name="Прямоугольник 250"/>
          <p:cNvSpPr/>
          <p:nvPr/>
        </p:nvSpPr>
        <p:spPr>
          <a:xfrm>
            <a:off x="3143240" y="5715018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2" name="Прямоугольник 251"/>
          <p:cNvSpPr/>
          <p:nvPr/>
        </p:nvSpPr>
        <p:spPr>
          <a:xfrm>
            <a:off x="3714744" y="5715018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3" name="Прямоугольник 252"/>
          <p:cNvSpPr/>
          <p:nvPr/>
        </p:nvSpPr>
        <p:spPr>
          <a:xfrm>
            <a:off x="3357555" y="5857893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4" name="Прямоугольник 253"/>
          <p:cNvSpPr/>
          <p:nvPr/>
        </p:nvSpPr>
        <p:spPr>
          <a:xfrm>
            <a:off x="3929059" y="5572140"/>
            <a:ext cx="357191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5" name="Прямоугольник 254"/>
          <p:cNvSpPr/>
          <p:nvPr/>
        </p:nvSpPr>
        <p:spPr>
          <a:xfrm>
            <a:off x="2" y="5857893"/>
            <a:ext cx="428596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6" name="Прямоугольник 255"/>
          <p:cNvSpPr/>
          <p:nvPr/>
        </p:nvSpPr>
        <p:spPr>
          <a:xfrm>
            <a:off x="2714613" y="5857893"/>
            <a:ext cx="214315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7" name="Прямоугольник 256"/>
          <p:cNvSpPr/>
          <p:nvPr/>
        </p:nvSpPr>
        <p:spPr>
          <a:xfrm>
            <a:off x="2857488" y="5857893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8" name="Прямоугольник 257"/>
          <p:cNvSpPr/>
          <p:nvPr/>
        </p:nvSpPr>
        <p:spPr>
          <a:xfrm>
            <a:off x="3929059" y="5857893"/>
            <a:ext cx="357191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9" name="Прямоугольник 258"/>
          <p:cNvSpPr/>
          <p:nvPr/>
        </p:nvSpPr>
        <p:spPr>
          <a:xfrm>
            <a:off x="1285852" y="5857893"/>
            <a:ext cx="571504" cy="142876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0" name="Прямоугольник 259"/>
          <p:cNvSpPr/>
          <p:nvPr/>
        </p:nvSpPr>
        <p:spPr>
          <a:xfrm>
            <a:off x="1857356" y="5857893"/>
            <a:ext cx="571504" cy="142876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1" name="Прямоугольник 260"/>
          <p:cNvSpPr/>
          <p:nvPr/>
        </p:nvSpPr>
        <p:spPr>
          <a:xfrm>
            <a:off x="1714480" y="6715125"/>
            <a:ext cx="571504" cy="142876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2" name="Прямоугольник 261"/>
          <p:cNvSpPr/>
          <p:nvPr/>
        </p:nvSpPr>
        <p:spPr>
          <a:xfrm>
            <a:off x="5715008" y="6715125"/>
            <a:ext cx="571504" cy="142876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3" name="Прямоугольник 262"/>
          <p:cNvSpPr/>
          <p:nvPr/>
        </p:nvSpPr>
        <p:spPr>
          <a:xfrm>
            <a:off x="714348" y="5857893"/>
            <a:ext cx="571504" cy="142876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4" name="Прямоугольник 263"/>
          <p:cNvSpPr/>
          <p:nvPr/>
        </p:nvSpPr>
        <p:spPr>
          <a:xfrm>
            <a:off x="2428860" y="5000637"/>
            <a:ext cx="285752" cy="142876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5" name="Прямоугольник 264"/>
          <p:cNvSpPr/>
          <p:nvPr/>
        </p:nvSpPr>
        <p:spPr>
          <a:xfrm>
            <a:off x="2428860" y="5143512"/>
            <a:ext cx="285752" cy="142876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6" name="Прямоугольник 265"/>
          <p:cNvSpPr/>
          <p:nvPr/>
        </p:nvSpPr>
        <p:spPr>
          <a:xfrm>
            <a:off x="2428860" y="5286390"/>
            <a:ext cx="285752" cy="142876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7" name="Прямоугольник 266"/>
          <p:cNvSpPr/>
          <p:nvPr/>
        </p:nvSpPr>
        <p:spPr>
          <a:xfrm>
            <a:off x="2714612" y="5286390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8" name="Прямоугольник 267"/>
          <p:cNvSpPr/>
          <p:nvPr/>
        </p:nvSpPr>
        <p:spPr>
          <a:xfrm>
            <a:off x="2714612" y="5429265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9" name="Прямоугольник 268"/>
          <p:cNvSpPr/>
          <p:nvPr/>
        </p:nvSpPr>
        <p:spPr>
          <a:xfrm>
            <a:off x="3143240" y="5429265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0" name="Прямоугольник 269"/>
          <p:cNvSpPr/>
          <p:nvPr/>
        </p:nvSpPr>
        <p:spPr>
          <a:xfrm>
            <a:off x="2714612" y="5715018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1" name="Прямоугольник 270"/>
          <p:cNvSpPr/>
          <p:nvPr/>
        </p:nvSpPr>
        <p:spPr>
          <a:xfrm>
            <a:off x="4000496" y="5000637"/>
            <a:ext cx="285752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2" name="Прямоугольник 271"/>
          <p:cNvSpPr/>
          <p:nvPr/>
        </p:nvSpPr>
        <p:spPr>
          <a:xfrm>
            <a:off x="2714614" y="5572140"/>
            <a:ext cx="357191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3" name="Прямоугольник 272"/>
          <p:cNvSpPr/>
          <p:nvPr/>
        </p:nvSpPr>
        <p:spPr>
          <a:xfrm>
            <a:off x="3071803" y="5572140"/>
            <a:ext cx="285752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4" name="Прямоугольник 273"/>
          <p:cNvSpPr/>
          <p:nvPr/>
        </p:nvSpPr>
        <p:spPr>
          <a:xfrm>
            <a:off x="3714744" y="5143512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5" name="Прямоугольник 274"/>
          <p:cNvSpPr/>
          <p:nvPr/>
        </p:nvSpPr>
        <p:spPr>
          <a:xfrm>
            <a:off x="3286116" y="5286390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6" name="Прямоугольник 275"/>
          <p:cNvSpPr/>
          <p:nvPr/>
        </p:nvSpPr>
        <p:spPr>
          <a:xfrm>
            <a:off x="6286512" y="6715125"/>
            <a:ext cx="571504" cy="142876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7" name="Прямоугольник 276"/>
          <p:cNvSpPr/>
          <p:nvPr/>
        </p:nvSpPr>
        <p:spPr>
          <a:xfrm>
            <a:off x="6858016" y="6715125"/>
            <a:ext cx="571504" cy="142876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8" name="Прямоугольник 277"/>
          <p:cNvSpPr/>
          <p:nvPr/>
        </p:nvSpPr>
        <p:spPr>
          <a:xfrm>
            <a:off x="7429520" y="6715125"/>
            <a:ext cx="571504" cy="142876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9" name="Прямоугольник 278"/>
          <p:cNvSpPr/>
          <p:nvPr/>
        </p:nvSpPr>
        <p:spPr>
          <a:xfrm>
            <a:off x="8001024" y="6715125"/>
            <a:ext cx="571504" cy="142876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0" name="Прямоугольник 279"/>
          <p:cNvSpPr/>
          <p:nvPr/>
        </p:nvSpPr>
        <p:spPr>
          <a:xfrm>
            <a:off x="8572496" y="6715125"/>
            <a:ext cx="571504" cy="142876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1" name="Прямоугольник 280"/>
          <p:cNvSpPr/>
          <p:nvPr/>
        </p:nvSpPr>
        <p:spPr>
          <a:xfrm>
            <a:off x="2285984" y="6715125"/>
            <a:ext cx="571504" cy="142876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2" name="Прямоугольник 281"/>
          <p:cNvSpPr/>
          <p:nvPr/>
        </p:nvSpPr>
        <p:spPr>
          <a:xfrm>
            <a:off x="2857488" y="6715125"/>
            <a:ext cx="571504" cy="142876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3" name="Прямоугольник 282"/>
          <p:cNvSpPr/>
          <p:nvPr/>
        </p:nvSpPr>
        <p:spPr>
          <a:xfrm>
            <a:off x="3428992" y="6715125"/>
            <a:ext cx="571504" cy="142876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4" name="Прямоугольник 283"/>
          <p:cNvSpPr/>
          <p:nvPr/>
        </p:nvSpPr>
        <p:spPr>
          <a:xfrm>
            <a:off x="4000496" y="6715125"/>
            <a:ext cx="571504" cy="142876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5" name="Прямоугольник 284"/>
          <p:cNvSpPr/>
          <p:nvPr/>
        </p:nvSpPr>
        <p:spPr>
          <a:xfrm>
            <a:off x="4572000" y="6715125"/>
            <a:ext cx="571504" cy="142876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6" name="Прямоугольник 285"/>
          <p:cNvSpPr/>
          <p:nvPr/>
        </p:nvSpPr>
        <p:spPr>
          <a:xfrm>
            <a:off x="5143504" y="6715125"/>
            <a:ext cx="571504" cy="142876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0" name="Прямоугольник 289"/>
          <p:cNvSpPr/>
          <p:nvPr/>
        </p:nvSpPr>
        <p:spPr>
          <a:xfrm>
            <a:off x="571472" y="6715125"/>
            <a:ext cx="571504" cy="142876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1" name="Прямоугольник 290"/>
          <p:cNvSpPr/>
          <p:nvPr/>
        </p:nvSpPr>
        <p:spPr>
          <a:xfrm>
            <a:off x="1142976" y="6715125"/>
            <a:ext cx="571504" cy="142876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2" name="Прямоугольник 291"/>
          <p:cNvSpPr/>
          <p:nvPr/>
        </p:nvSpPr>
        <p:spPr>
          <a:xfrm>
            <a:off x="0" y="6715125"/>
            <a:ext cx="571504" cy="142876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3" name="Прямоугольник 292"/>
          <p:cNvSpPr/>
          <p:nvPr/>
        </p:nvSpPr>
        <p:spPr>
          <a:xfrm>
            <a:off x="2" y="5286390"/>
            <a:ext cx="428596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4" name="Прямоугольник 293"/>
          <p:cNvSpPr/>
          <p:nvPr/>
        </p:nvSpPr>
        <p:spPr>
          <a:xfrm>
            <a:off x="1142976" y="4714884"/>
            <a:ext cx="571504" cy="142876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5" name="Прямоугольник 294"/>
          <p:cNvSpPr/>
          <p:nvPr/>
        </p:nvSpPr>
        <p:spPr>
          <a:xfrm>
            <a:off x="1714480" y="4714884"/>
            <a:ext cx="571504" cy="142876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6" name="Прямоугольник 295"/>
          <p:cNvSpPr/>
          <p:nvPr/>
        </p:nvSpPr>
        <p:spPr>
          <a:xfrm>
            <a:off x="2" y="5715018"/>
            <a:ext cx="428596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7" name="Прямоугольник 296"/>
          <p:cNvSpPr/>
          <p:nvPr/>
        </p:nvSpPr>
        <p:spPr>
          <a:xfrm>
            <a:off x="2285984" y="4714884"/>
            <a:ext cx="571504" cy="142876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8" name="Прямоугольник 297"/>
          <p:cNvSpPr/>
          <p:nvPr/>
        </p:nvSpPr>
        <p:spPr>
          <a:xfrm>
            <a:off x="3428992" y="5000637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9" name="Прямоугольник 298"/>
          <p:cNvSpPr/>
          <p:nvPr/>
        </p:nvSpPr>
        <p:spPr>
          <a:xfrm>
            <a:off x="2857488" y="4714884"/>
            <a:ext cx="571504" cy="142876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0" name="Прямоугольник 299"/>
          <p:cNvSpPr/>
          <p:nvPr/>
        </p:nvSpPr>
        <p:spPr>
          <a:xfrm>
            <a:off x="3428992" y="4714884"/>
            <a:ext cx="571504" cy="142876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1" name="Прямоугольник 300"/>
          <p:cNvSpPr/>
          <p:nvPr/>
        </p:nvSpPr>
        <p:spPr>
          <a:xfrm>
            <a:off x="3143240" y="5143512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2" name="Прямоугольник 301"/>
          <p:cNvSpPr/>
          <p:nvPr/>
        </p:nvSpPr>
        <p:spPr>
          <a:xfrm>
            <a:off x="2" y="5429265"/>
            <a:ext cx="428596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3" name="Прямоугольник 302"/>
          <p:cNvSpPr/>
          <p:nvPr/>
        </p:nvSpPr>
        <p:spPr>
          <a:xfrm>
            <a:off x="2714614" y="4857762"/>
            <a:ext cx="642943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4" name="Прямоугольник 303"/>
          <p:cNvSpPr/>
          <p:nvPr/>
        </p:nvSpPr>
        <p:spPr>
          <a:xfrm>
            <a:off x="3143240" y="4857762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5" name="Прямоугольник 304"/>
          <p:cNvSpPr/>
          <p:nvPr/>
        </p:nvSpPr>
        <p:spPr>
          <a:xfrm>
            <a:off x="2" y="5572140"/>
            <a:ext cx="428596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6" name="Прямоугольник 305"/>
          <p:cNvSpPr/>
          <p:nvPr/>
        </p:nvSpPr>
        <p:spPr>
          <a:xfrm>
            <a:off x="2714614" y="5143512"/>
            <a:ext cx="428628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7" name="Прямоугольник 306"/>
          <p:cNvSpPr/>
          <p:nvPr/>
        </p:nvSpPr>
        <p:spPr>
          <a:xfrm>
            <a:off x="2714613" y="5000637"/>
            <a:ext cx="214315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8" name="Прямоугольник 307"/>
          <p:cNvSpPr/>
          <p:nvPr/>
        </p:nvSpPr>
        <p:spPr>
          <a:xfrm>
            <a:off x="3714744" y="4857762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9" name="Прямоугольник 308"/>
          <p:cNvSpPr/>
          <p:nvPr/>
        </p:nvSpPr>
        <p:spPr>
          <a:xfrm>
            <a:off x="2857488" y="5000637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0" name="Прямоугольник 309"/>
          <p:cNvSpPr/>
          <p:nvPr/>
        </p:nvSpPr>
        <p:spPr>
          <a:xfrm>
            <a:off x="428596" y="5286390"/>
            <a:ext cx="285752" cy="142876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1" name="Прямоугольник 310"/>
          <p:cNvSpPr/>
          <p:nvPr/>
        </p:nvSpPr>
        <p:spPr>
          <a:xfrm>
            <a:off x="428596" y="5429265"/>
            <a:ext cx="285752" cy="142876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2" name="Прямоугольник 311"/>
          <p:cNvSpPr/>
          <p:nvPr/>
        </p:nvSpPr>
        <p:spPr>
          <a:xfrm>
            <a:off x="2428860" y="4857762"/>
            <a:ext cx="285752" cy="142876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3" name="Прямоугольник 312"/>
          <p:cNvSpPr/>
          <p:nvPr/>
        </p:nvSpPr>
        <p:spPr>
          <a:xfrm>
            <a:off x="4000496" y="4714884"/>
            <a:ext cx="285752" cy="142876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4" name="Прямоугольник 313"/>
          <p:cNvSpPr/>
          <p:nvPr/>
        </p:nvSpPr>
        <p:spPr>
          <a:xfrm>
            <a:off x="0" y="4714884"/>
            <a:ext cx="571504" cy="142876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5" name="Прямоугольник 314"/>
          <p:cNvSpPr/>
          <p:nvPr/>
        </p:nvSpPr>
        <p:spPr>
          <a:xfrm>
            <a:off x="571472" y="4714884"/>
            <a:ext cx="571504" cy="142876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6" name="Прямоугольник 315"/>
          <p:cNvSpPr/>
          <p:nvPr/>
        </p:nvSpPr>
        <p:spPr>
          <a:xfrm>
            <a:off x="428596" y="4857762"/>
            <a:ext cx="285752" cy="142876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7" name="Прямоугольник 316"/>
          <p:cNvSpPr/>
          <p:nvPr/>
        </p:nvSpPr>
        <p:spPr>
          <a:xfrm>
            <a:off x="428596" y="5000637"/>
            <a:ext cx="285752" cy="142876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8" name="Прямоугольник 317"/>
          <p:cNvSpPr/>
          <p:nvPr/>
        </p:nvSpPr>
        <p:spPr>
          <a:xfrm>
            <a:off x="428596" y="5143512"/>
            <a:ext cx="285752" cy="142876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9" name="Прямоугольник 318"/>
          <p:cNvSpPr/>
          <p:nvPr/>
        </p:nvSpPr>
        <p:spPr>
          <a:xfrm>
            <a:off x="2" y="4857762"/>
            <a:ext cx="428596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0" name="Прямоугольник 319"/>
          <p:cNvSpPr/>
          <p:nvPr/>
        </p:nvSpPr>
        <p:spPr>
          <a:xfrm>
            <a:off x="2" y="5000637"/>
            <a:ext cx="428596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1" name="Прямоугольник 320"/>
          <p:cNvSpPr/>
          <p:nvPr/>
        </p:nvSpPr>
        <p:spPr>
          <a:xfrm>
            <a:off x="2" y="5143512"/>
            <a:ext cx="428596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2" name="Прямоугольник 321"/>
          <p:cNvSpPr/>
          <p:nvPr/>
        </p:nvSpPr>
        <p:spPr>
          <a:xfrm>
            <a:off x="7500959" y="4429134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3" name="Прямоугольник 322"/>
          <p:cNvSpPr/>
          <p:nvPr/>
        </p:nvSpPr>
        <p:spPr>
          <a:xfrm>
            <a:off x="8072463" y="4429134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5" name="Прямоугольный треугольник 324"/>
          <p:cNvSpPr/>
          <p:nvPr/>
        </p:nvSpPr>
        <p:spPr>
          <a:xfrm>
            <a:off x="8643965" y="4429134"/>
            <a:ext cx="500035" cy="142876"/>
          </a:xfrm>
          <a:prstGeom prst="rtTriangl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6" name="Прямоугольник 325"/>
          <p:cNvSpPr/>
          <p:nvPr/>
        </p:nvSpPr>
        <p:spPr>
          <a:xfrm>
            <a:off x="5786447" y="4429134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7" name="Прямоугольник 326"/>
          <p:cNvSpPr/>
          <p:nvPr/>
        </p:nvSpPr>
        <p:spPr>
          <a:xfrm>
            <a:off x="6357951" y="4429134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8" name="Прямоугольник 327"/>
          <p:cNvSpPr/>
          <p:nvPr/>
        </p:nvSpPr>
        <p:spPr>
          <a:xfrm>
            <a:off x="6929455" y="4429134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9" name="Прямоугольник 328"/>
          <p:cNvSpPr/>
          <p:nvPr/>
        </p:nvSpPr>
        <p:spPr>
          <a:xfrm>
            <a:off x="6072199" y="4286256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0" name="Прямоугольник 329"/>
          <p:cNvSpPr/>
          <p:nvPr/>
        </p:nvSpPr>
        <p:spPr>
          <a:xfrm>
            <a:off x="5072067" y="4286256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1" name="Прямоугольник 330"/>
          <p:cNvSpPr/>
          <p:nvPr/>
        </p:nvSpPr>
        <p:spPr>
          <a:xfrm>
            <a:off x="6858016" y="4143381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2" name="Прямоугольник 331"/>
          <p:cNvSpPr/>
          <p:nvPr/>
        </p:nvSpPr>
        <p:spPr>
          <a:xfrm>
            <a:off x="4500563" y="4286256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3" name="Прямоугольник 332"/>
          <p:cNvSpPr/>
          <p:nvPr/>
        </p:nvSpPr>
        <p:spPr>
          <a:xfrm>
            <a:off x="3357555" y="4429134"/>
            <a:ext cx="714380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4" name="Прямоугольник 333"/>
          <p:cNvSpPr/>
          <p:nvPr/>
        </p:nvSpPr>
        <p:spPr>
          <a:xfrm>
            <a:off x="5500695" y="4286256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5" name="Прямоугольник 334"/>
          <p:cNvSpPr/>
          <p:nvPr/>
        </p:nvSpPr>
        <p:spPr>
          <a:xfrm>
            <a:off x="3929059" y="4286256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6" name="Прямоугольник 335"/>
          <p:cNvSpPr/>
          <p:nvPr/>
        </p:nvSpPr>
        <p:spPr>
          <a:xfrm>
            <a:off x="4071935" y="4429134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7" name="Прямоугольник 336"/>
          <p:cNvSpPr/>
          <p:nvPr/>
        </p:nvSpPr>
        <p:spPr>
          <a:xfrm>
            <a:off x="4643437" y="4429134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8" name="Прямоугольник 337"/>
          <p:cNvSpPr/>
          <p:nvPr/>
        </p:nvSpPr>
        <p:spPr>
          <a:xfrm>
            <a:off x="5214943" y="4429134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9" name="Прямоугольный треугольник 338"/>
          <p:cNvSpPr/>
          <p:nvPr/>
        </p:nvSpPr>
        <p:spPr>
          <a:xfrm flipH="1">
            <a:off x="4786315" y="2786058"/>
            <a:ext cx="357191" cy="214314"/>
          </a:xfrm>
          <a:prstGeom prst="rtTriangl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0" name="Прямоугольный треугольник 339"/>
          <p:cNvSpPr/>
          <p:nvPr/>
        </p:nvSpPr>
        <p:spPr>
          <a:xfrm flipH="1">
            <a:off x="3143241" y="4429134"/>
            <a:ext cx="214315" cy="142876"/>
          </a:xfrm>
          <a:prstGeom prst="rtTriangl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1" name="Прямоугольник 340"/>
          <p:cNvSpPr/>
          <p:nvPr/>
        </p:nvSpPr>
        <p:spPr>
          <a:xfrm>
            <a:off x="7429522" y="3714753"/>
            <a:ext cx="428628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2" name="Прямоугольник 341"/>
          <p:cNvSpPr/>
          <p:nvPr/>
        </p:nvSpPr>
        <p:spPr>
          <a:xfrm>
            <a:off x="7786711" y="4000506"/>
            <a:ext cx="285752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3" name="Прямоугольник 342"/>
          <p:cNvSpPr/>
          <p:nvPr/>
        </p:nvSpPr>
        <p:spPr>
          <a:xfrm>
            <a:off x="7929587" y="4143381"/>
            <a:ext cx="285752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4" name="Прямоугольник 343"/>
          <p:cNvSpPr/>
          <p:nvPr/>
        </p:nvSpPr>
        <p:spPr>
          <a:xfrm>
            <a:off x="3571870" y="4286256"/>
            <a:ext cx="357191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5" name="Прямоугольный треугольник 344"/>
          <p:cNvSpPr/>
          <p:nvPr/>
        </p:nvSpPr>
        <p:spPr>
          <a:xfrm flipH="1">
            <a:off x="3286116" y="4143382"/>
            <a:ext cx="285752" cy="285752"/>
          </a:xfrm>
          <a:prstGeom prst="rtTriangl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6" name="Прямоугольник 345"/>
          <p:cNvSpPr/>
          <p:nvPr/>
        </p:nvSpPr>
        <p:spPr>
          <a:xfrm>
            <a:off x="7786711" y="4286256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7" name="Прямоугольник 346"/>
          <p:cNvSpPr/>
          <p:nvPr/>
        </p:nvSpPr>
        <p:spPr>
          <a:xfrm>
            <a:off x="3571868" y="4143381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8" name="Прямоугольник 347"/>
          <p:cNvSpPr/>
          <p:nvPr/>
        </p:nvSpPr>
        <p:spPr>
          <a:xfrm>
            <a:off x="7215207" y="4286256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9" name="Прямоугольный треугольник 348"/>
          <p:cNvSpPr/>
          <p:nvPr/>
        </p:nvSpPr>
        <p:spPr>
          <a:xfrm>
            <a:off x="7786711" y="3643314"/>
            <a:ext cx="285752" cy="214314"/>
          </a:xfrm>
          <a:prstGeom prst="rtTriangl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0" name="Прямоугольник 349"/>
          <p:cNvSpPr/>
          <p:nvPr/>
        </p:nvSpPr>
        <p:spPr>
          <a:xfrm>
            <a:off x="7358083" y="4143381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1" name="Прямоугольный треугольник 350"/>
          <p:cNvSpPr/>
          <p:nvPr/>
        </p:nvSpPr>
        <p:spPr>
          <a:xfrm>
            <a:off x="7929587" y="3786190"/>
            <a:ext cx="357191" cy="214314"/>
          </a:xfrm>
          <a:prstGeom prst="rtTriangl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2" name="Прямоугольный треугольник 351"/>
          <p:cNvSpPr/>
          <p:nvPr/>
        </p:nvSpPr>
        <p:spPr>
          <a:xfrm>
            <a:off x="8072463" y="3929066"/>
            <a:ext cx="357191" cy="214314"/>
          </a:xfrm>
          <a:prstGeom prst="rtTriangl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3" name="Прямоугольный треугольник 352"/>
          <p:cNvSpPr/>
          <p:nvPr/>
        </p:nvSpPr>
        <p:spPr>
          <a:xfrm>
            <a:off x="8215339" y="4071942"/>
            <a:ext cx="357191" cy="214314"/>
          </a:xfrm>
          <a:prstGeom prst="rtTriangl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4" name="Прямоугольный треугольник 353"/>
          <p:cNvSpPr/>
          <p:nvPr/>
        </p:nvSpPr>
        <p:spPr>
          <a:xfrm>
            <a:off x="8358215" y="4214818"/>
            <a:ext cx="428628" cy="214314"/>
          </a:xfrm>
          <a:prstGeom prst="rtTriangl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5" name="Прямоугольный треугольник 354"/>
          <p:cNvSpPr/>
          <p:nvPr/>
        </p:nvSpPr>
        <p:spPr>
          <a:xfrm flipH="1">
            <a:off x="3643307" y="3786190"/>
            <a:ext cx="357191" cy="214314"/>
          </a:xfrm>
          <a:prstGeom prst="rtTriangl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6" name="Прямоугольный треугольник 355"/>
          <p:cNvSpPr/>
          <p:nvPr/>
        </p:nvSpPr>
        <p:spPr>
          <a:xfrm flipH="1">
            <a:off x="3571869" y="3929066"/>
            <a:ext cx="214315" cy="214314"/>
          </a:xfrm>
          <a:prstGeom prst="rtTriangl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7" name="Прямоугольник 356"/>
          <p:cNvSpPr/>
          <p:nvPr/>
        </p:nvSpPr>
        <p:spPr>
          <a:xfrm>
            <a:off x="4143372" y="4143381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8" name="Прямоугольник 357"/>
          <p:cNvSpPr/>
          <p:nvPr/>
        </p:nvSpPr>
        <p:spPr>
          <a:xfrm>
            <a:off x="4714876" y="4143381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9" name="Прямоугольник 358"/>
          <p:cNvSpPr/>
          <p:nvPr/>
        </p:nvSpPr>
        <p:spPr>
          <a:xfrm>
            <a:off x="5214943" y="4143381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0" name="Прямоугольник 359"/>
          <p:cNvSpPr/>
          <p:nvPr/>
        </p:nvSpPr>
        <p:spPr>
          <a:xfrm>
            <a:off x="5786447" y="4143381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1" name="Прямоугольник 360"/>
          <p:cNvSpPr/>
          <p:nvPr/>
        </p:nvSpPr>
        <p:spPr>
          <a:xfrm>
            <a:off x="6286512" y="4143381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2" name="Прямоугольник 361"/>
          <p:cNvSpPr/>
          <p:nvPr/>
        </p:nvSpPr>
        <p:spPr>
          <a:xfrm>
            <a:off x="6643703" y="4000506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3" name="Прямоугольник 362"/>
          <p:cNvSpPr/>
          <p:nvPr/>
        </p:nvSpPr>
        <p:spPr>
          <a:xfrm>
            <a:off x="6072199" y="4000506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4" name="Прямоугольник 363"/>
          <p:cNvSpPr/>
          <p:nvPr/>
        </p:nvSpPr>
        <p:spPr>
          <a:xfrm>
            <a:off x="5500695" y="4000506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5" name="Прямоугольник 364"/>
          <p:cNvSpPr/>
          <p:nvPr/>
        </p:nvSpPr>
        <p:spPr>
          <a:xfrm>
            <a:off x="4929191" y="4000506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6" name="Прямоугольник 365"/>
          <p:cNvSpPr/>
          <p:nvPr/>
        </p:nvSpPr>
        <p:spPr>
          <a:xfrm>
            <a:off x="4357687" y="4000506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7" name="Прямоугольник 366"/>
          <p:cNvSpPr/>
          <p:nvPr/>
        </p:nvSpPr>
        <p:spPr>
          <a:xfrm>
            <a:off x="3786183" y="4000506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8" name="Прямоугольник 367"/>
          <p:cNvSpPr/>
          <p:nvPr/>
        </p:nvSpPr>
        <p:spPr>
          <a:xfrm>
            <a:off x="5072067" y="3857628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9" name="Прямоугольник 368"/>
          <p:cNvSpPr/>
          <p:nvPr/>
        </p:nvSpPr>
        <p:spPr>
          <a:xfrm>
            <a:off x="5643571" y="3857628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0" name="Прямоугольник 369"/>
          <p:cNvSpPr/>
          <p:nvPr/>
        </p:nvSpPr>
        <p:spPr>
          <a:xfrm>
            <a:off x="6215075" y="3857628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1" name="Прямоугольник 370"/>
          <p:cNvSpPr/>
          <p:nvPr/>
        </p:nvSpPr>
        <p:spPr>
          <a:xfrm>
            <a:off x="6786579" y="3857628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2" name="Прямоугольник 371"/>
          <p:cNvSpPr/>
          <p:nvPr/>
        </p:nvSpPr>
        <p:spPr>
          <a:xfrm>
            <a:off x="7358083" y="3857628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3" name="Прямоугольник 372"/>
          <p:cNvSpPr/>
          <p:nvPr/>
        </p:nvSpPr>
        <p:spPr>
          <a:xfrm>
            <a:off x="7215207" y="4000506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4" name="Прямоугольник 373"/>
          <p:cNvSpPr/>
          <p:nvPr/>
        </p:nvSpPr>
        <p:spPr>
          <a:xfrm>
            <a:off x="4572000" y="3714753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5" name="Прямоугольник 374"/>
          <p:cNvSpPr/>
          <p:nvPr/>
        </p:nvSpPr>
        <p:spPr>
          <a:xfrm>
            <a:off x="4143372" y="3714753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6" name="Прямоугольник 375"/>
          <p:cNvSpPr/>
          <p:nvPr/>
        </p:nvSpPr>
        <p:spPr>
          <a:xfrm>
            <a:off x="6858016" y="3714753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7" name="Прямоугольник 376"/>
          <p:cNvSpPr/>
          <p:nvPr/>
        </p:nvSpPr>
        <p:spPr>
          <a:xfrm>
            <a:off x="1285852" y="2714622"/>
            <a:ext cx="571504" cy="142876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8" name="Прямоугольник 377"/>
          <p:cNvSpPr/>
          <p:nvPr/>
        </p:nvSpPr>
        <p:spPr>
          <a:xfrm>
            <a:off x="3929059" y="3857628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9" name="Прямоугольник 378"/>
          <p:cNvSpPr/>
          <p:nvPr/>
        </p:nvSpPr>
        <p:spPr>
          <a:xfrm>
            <a:off x="4500563" y="3857628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0" name="Прямоугольник 379"/>
          <p:cNvSpPr/>
          <p:nvPr/>
        </p:nvSpPr>
        <p:spPr>
          <a:xfrm>
            <a:off x="6572264" y="3071811"/>
            <a:ext cx="285752" cy="142876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1" name="Прямоугольник 380"/>
          <p:cNvSpPr/>
          <p:nvPr/>
        </p:nvSpPr>
        <p:spPr>
          <a:xfrm>
            <a:off x="6572264" y="3214686"/>
            <a:ext cx="285752" cy="142876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2" name="Прямоугольник 381"/>
          <p:cNvSpPr/>
          <p:nvPr/>
        </p:nvSpPr>
        <p:spPr>
          <a:xfrm>
            <a:off x="6572264" y="3357562"/>
            <a:ext cx="285752" cy="214314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3" name="Прямоугольник 382"/>
          <p:cNvSpPr/>
          <p:nvPr/>
        </p:nvSpPr>
        <p:spPr>
          <a:xfrm>
            <a:off x="6572264" y="3571878"/>
            <a:ext cx="285752" cy="142876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4" name="Прямоугольник 383"/>
          <p:cNvSpPr/>
          <p:nvPr/>
        </p:nvSpPr>
        <p:spPr>
          <a:xfrm>
            <a:off x="6572264" y="3714753"/>
            <a:ext cx="285752" cy="142876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5" name="Прямоугольник 384"/>
          <p:cNvSpPr/>
          <p:nvPr/>
        </p:nvSpPr>
        <p:spPr>
          <a:xfrm>
            <a:off x="5143504" y="3429000"/>
            <a:ext cx="285752" cy="142876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6" name="Прямоугольник 385"/>
          <p:cNvSpPr/>
          <p:nvPr/>
        </p:nvSpPr>
        <p:spPr>
          <a:xfrm>
            <a:off x="5143504" y="3571878"/>
            <a:ext cx="285752" cy="142876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7" name="Прямоугольник 386"/>
          <p:cNvSpPr/>
          <p:nvPr/>
        </p:nvSpPr>
        <p:spPr>
          <a:xfrm>
            <a:off x="5143504" y="3714753"/>
            <a:ext cx="285752" cy="142876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8" name="Прямоугольник 387"/>
          <p:cNvSpPr/>
          <p:nvPr/>
        </p:nvSpPr>
        <p:spPr>
          <a:xfrm>
            <a:off x="6572264" y="2928936"/>
            <a:ext cx="285752" cy="142876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9" name="Прямоугольный треугольник 388"/>
          <p:cNvSpPr/>
          <p:nvPr/>
        </p:nvSpPr>
        <p:spPr>
          <a:xfrm flipH="1">
            <a:off x="4214811" y="3286126"/>
            <a:ext cx="357191" cy="285752"/>
          </a:xfrm>
          <a:prstGeom prst="rtTriangl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0" name="Прямоугольный треугольник 389"/>
          <p:cNvSpPr/>
          <p:nvPr/>
        </p:nvSpPr>
        <p:spPr>
          <a:xfrm flipH="1">
            <a:off x="3929057" y="3643314"/>
            <a:ext cx="214315" cy="214314"/>
          </a:xfrm>
          <a:prstGeom prst="rtTriangl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1" name="Прямоугольник 390"/>
          <p:cNvSpPr/>
          <p:nvPr/>
        </p:nvSpPr>
        <p:spPr>
          <a:xfrm>
            <a:off x="6000760" y="2786058"/>
            <a:ext cx="571504" cy="142876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2" name="Прямоугольник 391"/>
          <p:cNvSpPr/>
          <p:nvPr/>
        </p:nvSpPr>
        <p:spPr>
          <a:xfrm>
            <a:off x="5429256" y="2786058"/>
            <a:ext cx="571504" cy="142876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3" name="Прямоугольник 392"/>
          <p:cNvSpPr/>
          <p:nvPr/>
        </p:nvSpPr>
        <p:spPr>
          <a:xfrm>
            <a:off x="6000760" y="3714753"/>
            <a:ext cx="571504" cy="142876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4" name="Прямоугольник 393"/>
          <p:cNvSpPr/>
          <p:nvPr/>
        </p:nvSpPr>
        <p:spPr>
          <a:xfrm>
            <a:off x="5429256" y="3714753"/>
            <a:ext cx="571504" cy="142876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6" name="Прямоугольник 395"/>
          <p:cNvSpPr/>
          <p:nvPr/>
        </p:nvSpPr>
        <p:spPr>
          <a:xfrm>
            <a:off x="7143768" y="3571878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7" name="Прямоугольник 396"/>
          <p:cNvSpPr/>
          <p:nvPr/>
        </p:nvSpPr>
        <p:spPr>
          <a:xfrm>
            <a:off x="4572000" y="3143250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8" name="Прямоугольник 397"/>
          <p:cNvSpPr/>
          <p:nvPr/>
        </p:nvSpPr>
        <p:spPr>
          <a:xfrm>
            <a:off x="4572000" y="3429000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9" name="Прямоугольник 398"/>
          <p:cNvSpPr/>
          <p:nvPr/>
        </p:nvSpPr>
        <p:spPr>
          <a:xfrm>
            <a:off x="4572000" y="3571878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0" name="Прямоугольник 399"/>
          <p:cNvSpPr/>
          <p:nvPr/>
        </p:nvSpPr>
        <p:spPr>
          <a:xfrm>
            <a:off x="4143373" y="3571878"/>
            <a:ext cx="500067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1" name="Прямоугольник 400"/>
          <p:cNvSpPr/>
          <p:nvPr/>
        </p:nvSpPr>
        <p:spPr>
          <a:xfrm>
            <a:off x="5143504" y="3286125"/>
            <a:ext cx="285752" cy="142876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2" name="Прямоугольник 401"/>
          <p:cNvSpPr/>
          <p:nvPr/>
        </p:nvSpPr>
        <p:spPr>
          <a:xfrm>
            <a:off x="5143504" y="2786058"/>
            <a:ext cx="285752" cy="214314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3" name="Прямоугольник 402"/>
          <p:cNvSpPr/>
          <p:nvPr/>
        </p:nvSpPr>
        <p:spPr>
          <a:xfrm>
            <a:off x="5143504" y="3000372"/>
            <a:ext cx="285752" cy="142876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4" name="Прямоугольник 403"/>
          <p:cNvSpPr/>
          <p:nvPr/>
        </p:nvSpPr>
        <p:spPr>
          <a:xfrm>
            <a:off x="5143504" y="3143250"/>
            <a:ext cx="285752" cy="142876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5" name="Прямоугольник 404"/>
          <p:cNvSpPr/>
          <p:nvPr/>
        </p:nvSpPr>
        <p:spPr>
          <a:xfrm>
            <a:off x="6572264" y="2786058"/>
            <a:ext cx="285752" cy="142876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6" name="Прямоугольник 405"/>
          <p:cNvSpPr/>
          <p:nvPr/>
        </p:nvSpPr>
        <p:spPr>
          <a:xfrm>
            <a:off x="4572000" y="3286125"/>
            <a:ext cx="285752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7" name="Прямоугольник 406"/>
          <p:cNvSpPr/>
          <p:nvPr/>
        </p:nvSpPr>
        <p:spPr>
          <a:xfrm>
            <a:off x="4857752" y="3286125"/>
            <a:ext cx="285752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8" name="Прямоугольный треугольник 407"/>
          <p:cNvSpPr/>
          <p:nvPr/>
        </p:nvSpPr>
        <p:spPr>
          <a:xfrm flipH="1">
            <a:off x="5072067" y="2500306"/>
            <a:ext cx="357191" cy="285752"/>
          </a:xfrm>
          <a:prstGeom prst="rtTriangl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9" name="Прямоугольный треугольник 408"/>
          <p:cNvSpPr/>
          <p:nvPr/>
        </p:nvSpPr>
        <p:spPr>
          <a:xfrm flipH="1">
            <a:off x="4643437" y="2786058"/>
            <a:ext cx="500067" cy="357190"/>
          </a:xfrm>
          <a:prstGeom prst="rtTriangl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0" name="Прямоугольный треугольник 409"/>
          <p:cNvSpPr/>
          <p:nvPr/>
        </p:nvSpPr>
        <p:spPr>
          <a:xfrm>
            <a:off x="7358083" y="3214686"/>
            <a:ext cx="357191" cy="357190"/>
          </a:xfrm>
          <a:prstGeom prst="rtTriangl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1" name="Прямоугольный треугольник 410"/>
          <p:cNvSpPr/>
          <p:nvPr/>
        </p:nvSpPr>
        <p:spPr>
          <a:xfrm>
            <a:off x="7643835" y="3500438"/>
            <a:ext cx="285752" cy="214314"/>
          </a:xfrm>
          <a:prstGeom prst="rtTriangl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2" name="Прямоугольник 411"/>
          <p:cNvSpPr/>
          <p:nvPr/>
        </p:nvSpPr>
        <p:spPr>
          <a:xfrm>
            <a:off x="6357951" y="2500308"/>
            <a:ext cx="285752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4" name="Прямоугольник 413"/>
          <p:cNvSpPr/>
          <p:nvPr/>
        </p:nvSpPr>
        <p:spPr>
          <a:xfrm>
            <a:off x="6858016" y="3071810"/>
            <a:ext cx="285752" cy="142875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5" name="Прямоугольник 414"/>
          <p:cNvSpPr/>
          <p:nvPr/>
        </p:nvSpPr>
        <p:spPr>
          <a:xfrm>
            <a:off x="6858016" y="3500438"/>
            <a:ext cx="285752" cy="214314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6" name="Прямоугольник 415"/>
          <p:cNvSpPr/>
          <p:nvPr/>
        </p:nvSpPr>
        <p:spPr>
          <a:xfrm>
            <a:off x="5715008" y="2357430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7" name="Прямоугольник 416"/>
          <p:cNvSpPr/>
          <p:nvPr/>
        </p:nvSpPr>
        <p:spPr>
          <a:xfrm>
            <a:off x="5786447" y="2500308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8" name="Прямоугольник 417"/>
          <p:cNvSpPr/>
          <p:nvPr/>
        </p:nvSpPr>
        <p:spPr>
          <a:xfrm>
            <a:off x="6000762" y="2643183"/>
            <a:ext cx="642943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9" name="Прямоугольник 418"/>
          <p:cNvSpPr/>
          <p:nvPr/>
        </p:nvSpPr>
        <p:spPr>
          <a:xfrm>
            <a:off x="5429256" y="2643183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0" name="Прямоугольник 419"/>
          <p:cNvSpPr/>
          <p:nvPr/>
        </p:nvSpPr>
        <p:spPr>
          <a:xfrm>
            <a:off x="6858017" y="3214686"/>
            <a:ext cx="500067" cy="214314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1" name="Прямоугольник 420"/>
          <p:cNvSpPr/>
          <p:nvPr/>
        </p:nvSpPr>
        <p:spPr>
          <a:xfrm>
            <a:off x="6858016" y="3429000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2" name="Прямоугольный треугольник 421"/>
          <p:cNvSpPr/>
          <p:nvPr/>
        </p:nvSpPr>
        <p:spPr>
          <a:xfrm>
            <a:off x="6643703" y="2500306"/>
            <a:ext cx="285752" cy="285752"/>
          </a:xfrm>
          <a:prstGeom prst="rtTriangl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3" name="Прямоугольный треугольник 422"/>
          <p:cNvSpPr/>
          <p:nvPr/>
        </p:nvSpPr>
        <p:spPr>
          <a:xfrm>
            <a:off x="6858018" y="2786059"/>
            <a:ext cx="357191" cy="285752"/>
          </a:xfrm>
          <a:prstGeom prst="rtTriangl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4" name="Прямоугольный треугольник 423"/>
          <p:cNvSpPr/>
          <p:nvPr/>
        </p:nvSpPr>
        <p:spPr>
          <a:xfrm>
            <a:off x="7143768" y="3071811"/>
            <a:ext cx="285752" cy="142876"/>
          </a:xfrm>
          <a:prstGeom prst="rtTriangl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5" name="Прямоугольник 424"/>
          <p:cNvSpPr/>
          <p:nvPr/>
        </p:nvSpPr>
        <p:spPr>
          <a:xfrm>
            <a:off x="6000760" y="2214555"/>
            <a:ext cx="285752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6" name="Прямоугольник 425"/>
          <p:cNvSpPr/>
          <p:nvPr/>
        </p:nvSpPr>
        <p:spPr>
          <a:xfrm>
            <a:off x="5786447" y="2214555"/>
            <a:ext cx="285752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7" name="Прямоугольник 426"/>
          <p:cNvSpPr/>
          <p:nvPr/>
        </p:nvSpPr>
        <p:spPr>
          <a:xfrm>
            <a:off x="5429258" y="2500308"/>
            <a:ext cx="428628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9" name="Прямоугольный треугольник 428"/>
          <p:cNvSpPr/>
          <p:nvPr/>
        </p:nvSpPr>
        <p:spPr>
          <a:xfrm flipH="1">
            <a:off x="5357819" y="2214554"/>
            <a:ext cx="428628" cy="285752"/>
          </a:xfrm>
          <a:prstGeom prst="rtTriangl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0" name="Прямоугольный треугольник 429"/>
          <p:cNvSpPr/>
          <p:nvPr/>
        </p:nvSpPr>
        <p:spPr>
          <a:xfrm>
            <a:off x="2285984" y="2428870"/>
            <a:ext cx="285752" cy="285752"/>
          </a:xfrm>
          <a:prstGeom prst="rtTriangl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1" name="Прямоугольный треугольник 430"/>
          <p:cNvSpPr/>
          <p:nvPr/>
        </p:nvSpPr>
        <p:spPr>
          <a:xfrm>
            <a:off x="6286514" y="2214554"/>
            <a:ext cx="357191" cy="285752"/>
          </a:xfrm>
          <a:prstGeom prst="rtTriangl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2" name="Равнобедренный треугольник 431"/>
          <p:cNvSpPr/>
          <p:nvPr/>
        </p:nvSpPr>
        <p:spPr>
          <a:xfrm>
            <a:off x="5786445" y="1928803"/>
            <a:ext cx="500067" cy="285752"/>
          </a:xfrm>
          <a:prstGeom prst="triangl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3" name="Прямоугольный треугольник 432"/>
          <p:cNvSpPr/>
          <p:nvPr/>
        </p:nvSpPr>
        <p:spPr>
          <a:xfrm flipH="1">
            <a:off x="1428730" y="2357430"/>
            <a:ext cx="357191" cy="357190"/>
          </a:xfrm>
          <a:prstGeom prst="rtTriangl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5" name="Прямоугольник 434"/>
          <p:cNvSpPr/>
          <p:nvPr/>
        </p:nvSpPr>
        <p:spPr>
          <a:xfrm>
            <a:off x="1285852" y="3429000"/>
            <a:ext cx="285752" cy="142876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6" name="Прямоугольник 435"/>
          <p:cNvSpPr/>
          <p:nvPr/>
        </p:nvSpPr>
        <p:spPr>
          <a:xfrm>
            <a:off x="1285852" y="3286125"/>
            <a:ext cx="285752" cy="142876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7" name="Прямоугольник 436"/>
          <p:cNvSpPr/>
          <p:nvPr/>
        </p:nvSpPr>
        <p:spPr>
          <a:xfrm>
            <a:off x="2500297" y="2857497"/>
            <a:ext cx="285752" cy="142876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8" name="Прямоугольник 437"/>
          <p:cNvSpPr/>
          <p:nvPr/>
        </p:nvSpPr>
        <p:spPr>
          <a:xfrm>
            <a:off x="2428860" y="2714622"/>
            <a:ext cx="285752" cy="142876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9" name="Прямоугольник 438"/>
          <p:cNvSpPr/>
          <p:nvPr/>
        </p:nvSpPr>
        <p:spPr>
          <a:xfrm>
            <a:off x="1285852" y="2857497"/>
            <a:ext cx="285752" cy="142876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1" name="Прямоугольник 440"/>
          <p:cNvSpPr/>
          <p:nvPr/>
        </p:nvSpPr>
        <p:spPr>
          <a:xfrm rot="5400000">
            <a:off x="2250266" y="3178968"/>
            <a:ext cx="1000132" cy="71439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2" name="Прямоугольник 441"/>
          <p:cNvSpPr/>
          <p:nvPr/>
        </p:nvSpPr>
        <p:spPr>
          <a:xfrm>
            <a:off x="1714480" y="2428869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3" name="Прямоугольник 442"/>
          <p:cNvSpPr/>
          <p:nvPr/>
        </p:nvSpPr>
        <p:spPr>
          <a:xfrm>
            <a:off x="1714480" y="2571744"/>
            <a:ext cx="571504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8" name="Прямоугольник 447"/>
          <p:cNvSpPr/>
          <p:nvPr/>
        </p:nvSpPr>
        <p:spPr>
          <a:xfrm>
            <a:off x="2143108" y="3571878"/>
            <a:ext cx="571504" cy="142876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9" name="Прямоугольник 448"/>
          <p:cNvSpPr/>
          <p:nvPr/>
        </p:nvSpPr>
        <p:spPr>
          <a:xfrm>
            <a:off x="1857356" y="2714622"/>
            <a:ext cx="571504" cy="142876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0" name="Прямоугольник 449"/>
          <p:cNvSpPr/>
          <p:nvPr/>
        </p:nvSpPr>
        <p:spPr>
          <a:xfrm>
            <a:off x="1571604" y="3571878"/>
            <a:ext cx="571504" cy="142876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1" name="Прямоугольник 450"/>
          <p:cNvSpPr/>
          <p:nvPr/>
        </p:nvSpPr>
        <p:spPr>
          <a:xfrm>
            <a:off x="1285852" y="3143250"/>
            <a:ext cx="285752" cy="142876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2" name="Прямоугольник 451"/>
          <p:cNvSpPr/>
          <p:nvPr/>
        </p:nvSpPr>
        <p:spPr>
          <a:xfrm>
            <a:off x="1285852" y="3000372"/>
            <a:ext cx="285752" cy="142876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3" name="Прямоугольник 452"/>
          <p:cNvSpPr/>
          <p:nvPr/>
        </p:nvSpPr>
        <p:spPr>
          <a:xfrm>
            <a:off x="2500297" y="3000372"/>
            <a:ext cx="214315" cy="214314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4" name="Прямоугольник 453"/>
          <p:cNvSpPr/>
          <p:nvPr/>
        </p:nvSpPr>
        <p:spPr>
          <a:xfrm>
            <a:off x="2500297" y="3286125"/>
            <a:ext cx="214315" cy="142876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5" name="Прямоугольник 454"/>
          <p:cNvSpPr/>
          <p:nvPr/>
        </p:nvSpPr>
        <p:spPr>
          <a:xfrm>
            <a:off x="2500297" y="3429000"/>
            <a:ext cx="214315" cy="142876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6" name="Прямоугольник 455"/>
          <p:cNvSpPr/>
          <p:nvPr/>
        </p:nvSpPr>
        <p:spPr>
          <a:xfrm>
            <a:off x="1285852" y="3571878"/>
            <a:ext cx="285752" cy="142876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7" name="Прямоугольник 456"/>
          <p:cNvSpPr/>
          <p:nvPr/>
        </p:nvSpPr>
        <p:spPr>
          <a:xfrm>
            <a:off x="2500297" y="3143250"/>
            <a:ext cx="214315" cy="142876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9" name="Равнобедренный треугольник 458"/>
          <p:cNvSpPr/>
          <p:nvPr/>
        </p:nvSpPr>
        <p:spPr>
          <a:xfrm>
            <a:off x="1785919" y="2143117"/>
            <a:ext cx="428628" cy="285752"/>
          </a:xfrm>
          <a:prstGeom prst="triangl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0" name="Прямоугольник 459"/>
          <p:cNvSpPr/>
          <p:nvPr/>
        </p:nvSpPr>
        <p:spPr>
          <a:xfrm rot="5400000">
            <a:off x="821507" y="3178968"/>
            <a:ext cx="1000132" cy="71439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1" name="Прямоугольник 460"/>
          <p:cNvSpPr/>
          <p:nvPr/>
        </p:nvSpPr>
        <p:spPr>
          <a:xfrm>
            <a:off x="2098224" y="0"/>
            <a:ext cx="510402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№5. Задача «Обкладка дома».</a:t>
            </a:r>
            <a:endParaRPr lang="ru-RU" sz="2800" b="1" cap="none" spc="0" dirty="0">
              <a:ln w="1905"/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45" name="Прямоугольник 444"/>
          <p:cNvSpPr/>
          <p:nvPr/>
        </p:nvSpPr>
        <p:spPr>
          <a:xfrm>
            <a:off x="2857488" y="4714884"/>
            <a:ext cx="571504" cy="142876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6" name="Прямоугольник 445"/>
          <p:cNvSpPr/>
          <p:nvPr/>
        </p:nvSpPr>
        <p:spPr>
          <a:xfrm>
            <a:off x="2857456" y="4857762"/>
            <a:ext cx="285752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7" name="Прямоугольник 446"/>
          <p:cNvSpPr/>
          <p:nvPr/>
        </p:nvSpPr>
        <p:spPr>
          <a:xfrm>
            <a:off x="428598" y="4857762"/>
            <a:ext cx="428596" cy="14287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3" name="Минус 412"/>
          <p:cNvSpPr/>
          <p:nvPr/>
        </p:nvSpPr>
        <p:spPr>
          <a:xfrm>
            <a:off x="8429653" y="928672"/>
            <a:ext cx="174795" cy="124064"/>
          </a:xfrm>
          <a:prstGeom prst="mathMin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8" name="Прямоугольник 427"/>
          <p:cNvSpPr/>
          <p:nvPr/>
        </p:nvSpPr>
        <p:spPr>
          <a:xfrm>
            <a:off x="8388424" y="980728"/>
            <a:ext cx="30008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5</a:t>
            </a:r>
            <a:endParaRPr lang="ru-RU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95" name="Прямоугольник 394"/>
          <p:cNvSpPr/>
          <p:nvPr/>
        </p:nvSpPr>
        <p:spPr>
          <a:xfrm>
            <a:off x="-1" y="357168"/>
            <a:ext cx="8893983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Хватит ли 12000 </a:t>
            </a:r>
            <a:r>
              <a:rPr lang="ru-RU" sz="24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кирпичей, для обкладки дома, </a:t>
            </a:r>
            <a:r>
              <a:rPr lang="ru-RU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площадь стен которого 311,4м²,</a:t>
            </a:r>
            <a:r>
              <a:rPr lang="ru-RU" sz="24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площадь окон </a:t>
            </a:r>
            <a:r>
              <a:rPr lang="ru-RU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8м² </a:t>
            </a:r>
            <a:r>
              <a:rPr lang="ru-RU" sz="24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 двери площадью </a:t>
            </a:r>
            <a:r>
              <a:rPr lang="ru-RU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3    </a:t>
            </a:r>
            <a:r>
              <a:rPr lang="ru-RU" sz="28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2400" b="1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24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если на 1м² нужно 40кирпичей </a:t>
            </a:r>
            <a:endParaRPr lang="ru-RU" sz="24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34" name="Прямоугольник 433"/>
          <p:cNvSpPr/>
          <p:nvPr/>
        </p:nvSpPr>
        <p:spPr>
          <a:xfrm>
            <a:off x="8388424" y="620688"/>
            <a:ext cx="30008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</a:t>
            </a:r>
            <a:endParaRPr lang="ru-RU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225364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/>
          <p:cNvGrpSpPr/>
          <p:nvPr/>
        </p:nvGrpSpPr>
        <p:grpSpPr>
          <a:xfrm>
            <a:off x="2987824" y="2996952"/>
            <a:ext cx="785819" cy="1076130"/>
            <a:chOff x="6204816" y="4497150"/>
            <a:chExt cx="785818" cy="1076130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6348831" y="4497150"/>
              <a:ext cx="500066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1905"/>
                  <a:solidFill>
                    <a:schemeClr val="bg1">
                      <a:lumMod val="95000"/>
                      <a:lumOff val="5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2</a:t>
              </a:r>
              <a:endParaRPr lang="ru-RU" sz="5400" b="1" cap="none" spc="0" dirty="0">
                <a:ln w="1905"/>
                <a:solidFill>
                  <a:schemeClr val="bg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  <p:sp>
          <p:nvSpPr>
            <p:cNvPr id="6" name="Минус 5"/>
            <p:cNvSpPr/>
            <p:nvPr/>
          </p:nvSpPr>
          <p:spPr>
            <a:xfrm>
              <a:off x="6204816" y="5073214"/>
              <a:ext cx="785818" cy="500066"/>
            </a:xfrm>
            <a:prstGeom prst="mathMinus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3059832" y="3789040"/>
            <a:ext cx="5309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solidFill>
                  <a:schemeClr val="bg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</a:t>
            </a:r>
            <a:endParaRPr lang="ru-RU" sz="5400" b="1" cap="none" spc="0" dirty="0">
              <a:ln w="1905"/>
              <a:solidFill>
                <a:schemeClr val="bg1">
                  <a:lumMod val="95000"/>
                  <a:lumOff val="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1700808"/>
            <a:ext cx="5294392" cy="43396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5400" b="1" cap="none" spc="0" dirty="0" smtClean="0">
                <a:ln w="1905"/>
                <a:solidFill>
                  <a:schemeClr val="bg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а) 7,6 -        =</a:t>
            </a:r>
          </a:p>
          <a:p>
            <a:pPr algn="ctr"/>
            <a:endParaRPr lang="ru-RU" sz="5400" b="1" cap="none" spc="0" dirty="0" smtClean="0">
              <a:ln w="1905"/>
              <a:solidFill>
                <a:schemeClr val="bg1">
                  <a:lumMod val="95000"/>
                  <a:lumOff val="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ru-RU" sz="5400" b="1" dirty="0" smtClean="0">
                <a:ln w="1905"/>
                <a:solidFill>
                  <a:schemeClr val="bg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б) 5,9 +6      =</a:t>
            </a:r>
          </a:p>
          <a:p>
            <a:pPr algn="ctr"/>
            <a:endParaRPr lang="ru-RU" sz="5400" b="1" dirty="0" smtClean="0">
              <a:ln w="1905"/>
              <a:solidFill>
                <a:schemeClr val="bg1">
                  <a:lumMod val="95000"/>
                  <a:lumOff val="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ru-RU" sz="5400" b="1" cap="none" spc="0" dirty="0" smtClean="0">
                <a:ln w="1905"/>
                <a:solidFill>
                  <a:schemeClr val="bg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в) 15 -</a:t>
            </a:r>
            <a:r>
              <a:rPr lang="ru-RU" sz="6000" b="1" cap="none" spc="0" dirty="0" smtClean="0">
                <a:ln w="1905"/>
                <a:solidFill>
                  <a:schemeClr val="bg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5400" b="1" cap="none" spc="0" dirty="0" smtClean="0">
                <a:ln w="1905"/>
                <a:solidFill>
                  <a:schemeClr val="bg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+ </a:t>
            </a:r>
            <a:r>
              <a:rPr lang="ru-RU" sz="5400" b="1" dirty="0" smtClean="0">
                <a:ln w="1905"/>
                <a:solidFill>
                  <a:schemeClr val="bg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</a:t>
            </a:r>
            <a:r>
              <a:rPr lang="ru-RU" sz="5400" b="1" cap="none" spc="0" dirty="0" smtClean="0">
                <a:ln w="1905"/>
                <a:solidFill>
                  <a:schemeClr val="bg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,1 =</a:t>
            </a:r>
            <a:endParaRPr lang="ru-RU" sz="5400" b="1" cap="none" spc="0" dirty="0">
              <a:ln w="1905"/>
              <a:solidFill>
                <a:schemeClr val="bg1">
                  <a:lumMod val="95000"/>
                  <a:lumOff val="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2555776" y="1268760"/>
            <a:ext cx="785819" cy="1285884"/>
            <a:chOff x="4429124" y="4500570"/>
            <a:chExt cx="785818" cy="1071570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4572000" y="4500570"/>
              <a:ext cx="530915" cy="76944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dirty="0" smtClean="0">
                  <a:ln w="1905"/>
                  <a:solidFill>
                    <a:schemeClr val="bg1">
                      <a:lumMod val="95000"/>
                      <a:lumOff val="5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3</a:t>
              </a:r>
              <a:endParaRPr lang="ru-RU" sz="5400" b="1" cap="none" spc="0" dirty="0">
                <a:ln w="1905"/>
                <a:solidFill>
                  <a:schemeClr val="bg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  <p:sp>
          <p:nvSpPr>
            <p:cNvPr id="5" name="Минус 4"/>
            <p:cNvSpPr/>
            <p:nvPr/>
          </p:nvSpPr>
          <p:spPr>
            <a:xfrm>
              <a:off x="4429124" y="5072074"/>
              <a:ext cx="785818" cy="500066"/>
            </a:xfrm>
            <a:prstGeom prst="mathMin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2699792" y="2204864"/>
            <a:ext cx="5309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solidFill>
                  <a:schemeClr val="bg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5</a:t>
            </a:r>
            <a:endParaRPr lang="ru-RU" sz="5400" b="1" cap="none" spc="0" dirty="0">
              <a:ln w="1905"/>
              <a:solidFill>
                <a:schemeClr val="bg1">
                  <a:lumMod val="95000"/>
                  <a:lumOff val="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27527" y="1"/>
            <a:ext cx="7144873" cy="166199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Самостоятельная работа</a:t>
            </a:r>
            <a:endParaRPr lang="ru-RU" sz="48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  <a:p>
            <a:pPr algn="ctr"/>
            <a:r>
              <a:rPr lang="ru-RU" sz="54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(взаимопроверка)</a:t>
            </a:r>
            <a:endParaRPr lang="ru-RU" sz="54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  <p:grpSp>
        <p:nvGrpSpPr>
          <p:cNvPr id="34" name="Группа 33"/>
          <p:cNvGrpSpPr/>
          <p:nvPr/>
        </p:nvGrpSpPr>
        <p:grpSpPr>
          <a:xfrm>
            <a:off x="2267744" y="4653136"/>
            <a:ext cx="785819" cy="1643410"/>
            <a:chOff x="2267744" y="4653136"/>
            <a:chExt cx="785819" cy="1643410"/>
          </a:xfrm>
        </p:grpSpPr>
        <p:grpSp>
          <p:nvGrpSpPr>
            <p:cNvPr id="33" name="Группа 32"/>
            <p:cNvGrpSpPr/>
            <p:nvPr/>
          </p:nvGrpSpPr>
          <p:grpSpPr>
            <a:xfrm>
              <a:off x="2411760" y="4653136"/>
              <a:ext cx="530915" cy="1643410"/>
              <a:chOff x="2411760" y="4653136"/>
              <a:chExt cx="530915" cy="1643410"/>
            </a:xfrm>
          </p:grpSpPr>
          <p:sp>
            <p:nvSpPr>
              <p:cNvPr id="13" name="Прямоугольник 12"/>
              <p:cNvSpPr/>
              <p:nvPr/>
            </p:nvSpPr>
            <p:spPr>
              <a:xfrm>
                <a:off x="2411760" y="4653136"/>
                <a:ext cx="530915" cy="92333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5400" b="1" cap="none" spc="0" dirty="0" smtClean="0">
                    <a:ln w="1905"/>
                    <a:solidFill>
                      <a:schemeClr val="bg1">
                        <a:lumMod val="95000"/>
                        <a:lumOff val="5000"/>
                      </a:schemeClr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1</a:t>
                </a:r>
                <a:endParaRPr lang="ru-RU" sz="5400" b="1" cap="none" spc="0" dirty="0">
                  <a:ln w="1905"/>
                  <a:solidFill>
                    <a:schemeClr val="bg1">
                      <a:lumMod val="95000"/>
                      <a:lumOff val="5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endParaRPr>
              </a:p>
            </p:txBody>
          </p:sp>
          <p:sp>
            <p:nvSpPr>
              <p:cNvPr id="14" name="Прямоугольник 13"/>
              <p:cNvSpPr/>
              <p:nvPr/>
            </p:nvSpPr>
            <p:spPr>
              <a:xfrm>
                <a:off x="2411760" y="5373216"/>
                <a:ext cx="530915" cy="92333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5400" b="1" cap="none" spc="0" dirty="0" smtClean="0">
                    <a:ln w="1905"/>
                    <a:solidFill>
                      <a:schemeClr val="bg1">
                        <a:lumMod val="95000"/>
                        <a:lumOff val="5000"/>
                      </a:schemeClr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3</a:t>
                </a:r>
                <a:endParaRPr lang="ru-RU" sz="5400" b="1" cap="none" spc="0" dirty="0">
                  <a:ln w="1905"/>
                  <a:solidFill>
                    <a:schemeClr val="bg1">
                      <a:lumMod val="95000"/>
                      <a:lumOff val="5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endParaRPr>
              </a:p>
            </p:txBody>
          </p:sp>
        </p:grpSp>
        <p:sp>
          <p:nvSpPr>
            <p:cNvPr id="7" name="Минус 6"/>
            <p:cNvSpPr/>
            <p:nvPr/>
          </p:nvSpPr>
          <p:spPr>
            <a:xfrm>
              <a:off x="2267744" y="5229200"/>
              <a:ext cx="785819" cy="500066"/>
            </a:xfrm>
            <a:prstGeom prst="mathMinus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5000630" y="1714488"/>
            <a:ext cx="3577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5400" b="1" cap="none" spc="0" dirty="0">
              <a:ln w="1905"/>
              <a:solidFill>
                <a:schemeClr val="tx2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929190" y="5072074"/>
            <a:ext cx="3577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5400" b="1" cap="none" spc="0" dirty="0">
              <a:ln w="1905"/>
              <a:solidFill>
                <a:schemeClr val="tx2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000630" y="3714752"/>
            <a:ext cx="3577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5400" b="1" cap="none" spc="0" dirty="0">
              <a:ln w="1905"/>
              <a:solidFill>
                <a:schemeClr val="tx2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292080" y="2060848"/>
            <a:ext cx="45182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 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22" name="Минус 21"/>
          <p:cNvSpPr/>
          <p:nvPr/>
        </p:nvSpPr>
        <p:spPr>
          <a:xfrm>
            <a:off x="2555776" y="1988840"/>
            <a:ext cx="828600" cy="576064"/>
          </a:xfrm>
          <a:prstGeom prst="mathMin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4572000" y="1700808"/>
            <a:ext cx="5309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7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6" name="Минус 25"/>
          <p:cNvSpPr/>
          <p:nvPr/>
        </p:nvSpPr>
        <p:spPr>
          <a:xfrm>
            <a:off x="6228184" y="5229200"/>
            <a:ext cx="828600" cy="576064"/>
          </a:xfrm>
          <a:prstGeom prst="mathMin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5416988" y="5085184"/>
            <a:ext cx="8771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16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364088" y="3573016"/>
            <a:ext cx="88320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30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pSp>
        <p:nvGrpSpPr>
          <p:cNvPr id="32" name="Группа 31"/>
          <p:cNvGrpSpPr/>
          <p:nvPr/>
        </p:nvGrpSpPr>
        <p:grpSpPr>
          <a:xfrm>
            <a:off x="4572000" y="2780928"/>
            <a:ext cx="1675292" cy="1427386"/>
            <a:chOff x="4572000" y="2780928"/>
            <a:chExt cx="1675292" cy="1427386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5143505" y="3000372"/>
              <a:ext cx="357790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1905"/>
                  <a:solidFill>
                    <a:schemeClr val="tx2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 </a:t>
              </a:r>
              <a:endParaRPr lang="ru-RU" sz="5400" b="1" cap="none" spc="0" dirty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4572000" y="3284984"/>
              <a:ext cx="883204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12</a:t>
              </a:r>
              <a:endParaRPr lang="ru-RU" sz="5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  <p:sp>
          <p:nvSpPr>
            <p:cNvPr id="25" name="Минус 24"/>
            <p:cNvSpPr/>
            <p:nvPr/>
          </p:nvSpPr>
          <p:spPr>
            <a:xfrm>
              <a:off x="5364088" y="3356992"/>
              <a:ext cx="828600" cy="576064"/>
            </a:xfrm>
            <a:prstGeom prst="mathMinus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5364088" y="2780928"/>
              <a:ext cx="883204" cy="76944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4400" b="1" cap="none" spc="0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7</a:t>
              </a:r>
              <a:endParaRPr lang="ru-RU" sz="4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</p:grpSp>
      <p:sp>
        <p:nvSpPr>
          <p:cNvPr id="30" name="Прямоугольник 29"/>
          <p:cNvSpPr/>
          <p:nvPr/>
        </p:nvSpPr>
        <p:spPr>
          <a:xfrm>
            <a:off x="6228184" y="5589240"/>
            <a:ext cx="88320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30</a:t>
            </a:r>
            <a:endParaRPr lang="ru-RU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228184" y="4725144"/>
            <a:ext cx="88320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23</a:t>
            </a:r>
            <a:endParaRPr lang="ru-RU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6" grpId="0" animBg="1"/>
      <p:bldP spid="27" grpId="0"/>
      <p:bldP spid="28" grpId="0"/>
      <p:bldP spid="30" grpId="0"/>
      <p:bldP spid="3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5" descr="sailboat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75038">
            <a:off x="403840" y="521175"/>
            <a:ext cx="1505132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2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333376"/>
            <a:ext cx="383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5288340"/>
            <a:ext cx="91440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3200" b="1" cap="none" spc="0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11560" y="4869160"/>
            <a:ext cx="7560840" cy="10039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Ответ: 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28,8 км/ч скорость катера по течению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24 км/ч скорость парусника против течения.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15516" y="2828836"/>
            <a:ext cx="8712968" cy="120032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№2. Задача «Парусник». Собственная скорость парусника 26,4 км/ч, скорость течения реки 2      км/ч. Найдите скорости парусника по течению и против течения реки.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405929" y="3003082"/>
            <a:ext cx="33214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</a:t>
            </a:r>
            <a:endParaRPr lang="ru-RU" sz="24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405929" y="3245862"/>
            <a:ext cx="332143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5</a:t>
            </a:r>
            <a:endParaRPr lang="ru-RU" sz="24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81755E-6 C -0.00937 0.00093 -0.00989 0.00046 -0.01684 0.0037 C -0.01875 0.00462 -0.01962 0.00624 -0.0217 0.00647 C -0.05243 0.0097 -0.08403 0.00855 -0.11528 0.00901 C -0.13767 0.01016 -0.14739 0.01155 -0.16805 0.01455 C -0.17101 0.0134 -0.17239 0.01201 -0.17517 0.01178 C -0.18628 0.01109 -0.18646 0.0134 -0.19462 0.01571 C -0.20364 0.01848 -0.21632 0.0194 -0.22569 0.02125 C -0.23646 0.01501 -0.24653 0.01986 -0.2592 0.02125 C -0.27118 0.0224 -0.28941 0.02264 -0.29983 0.02656 C -0.31198 0.03095 -0.32483 0.0388 -0.33854 0.04134 C -0.35156 0.0485 -0.36614 0.05428 -0.38142 0.06005 C -0.3934 0.06467 -0.40035 0.07206 -0.41024 0.0776 C -0.4217 0.09631 -0.49253 0.08545 -0.50642 0.08568 C -0.51128 0.08638 -0.51597 0.08707 -0.52066 0.08822 C -0.52309 0.08869 -0.52778 0.08961 -0.52778 0.08961 C -0.5368 0.09469 -0.54687 0.09816 -0.55417 0.10439 C -0.55746 0.10993 -0.56458 0.1134 -0.57101 0.11755 C -0.58437 0.12679 -0.56805 0.11732 -0.58073 0.12448 C -0.5816 0.12564 -0.58125 0.12749 -0.58316 0.12841 C -0.58489 0.12933 -0.58785 0.1291 -0.58993 0.12979 C -0.59184 0.13049 -0.59305 0.13187 -0.59496 0.13257 C -0.60087 0.13464 -0.60555 0.13534 -0.6118 0.13649 C -0.61979 0.14111 -0.62639 0.14042 -0.63837 0.1418 C -0.67083 0.1455 -0.69809 0.14504 -0.73368 0.14573 C -0.75399 0.14873 -0.76024 0.14896 -0.78646 0.14989 C -0.79826 0.15243 -0.79132 0.15127 -0.80816 0.15127 " pathEditMode="relative" rAng="0" ptsTypes="ffffffffffffffffffffffffffA">
                                      <p:cBhvr>
                                        <p:cTn id="6" dur="7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400" y="7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85730"/>
            <a:ext cx="914400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Итоги урока.</a:t>
            </a:r>
          </a:p>
          <a:p>
            <a:pPr algn="ctr"/>
            <a:r>
              <a:rPr lang="ru-RU" sz="54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-</a:t>
            </a:r>
            <a:endParaRPr lang="ru-RU" sz="5400" b="1" dirty="0" smtClean="0">
              <a:ln w="1905"/>
              <a:solidFill>
                <a:schemeClr val="bg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8147348"/>
              </p:ext>
            </p:extLst>
          </p:nvPr>
        </p:nvGraphicFramePr>
        <p:xfrm>
          <a:off x="251520" y="1412776"/>
          <a:ext cx="8712968" cy="33535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712968"/>
              </a:tblGrid>
              <a:tr h="335353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800" kern="50" dirty="0">
                          <a:effectLst/>
                        </a:rPr>
                        <a:t>Наш урок подходит к концу. В течение урока вы работали в картах. Оцените себя. Сосчитайте количество правильных ответов («+»). Поставьте себе оценку в соответствие с критериями):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800" kern="50" dirty="0">
                          <a:effectLst/>
                        </a:rPr>
                        <a:t> 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800" kern="50" dirty="0" smtClean="0">
                          <a:effectLst/>
                        </a:rPr>
                        <a:t>Поднимите </a:t>
                      </a:r>
                      <a:r>
                        <a:rPr lang="ru-RU" sz="2800" kern="50" dirty="0">
                          <a:effectLst/>
                        </a:rPr>
                        <a:t>руку, кто получил «5», «4», «3».</a:t>
                      </a:r>
                      <a:endParaRPr lang="ru-RU" sz="2800" kern="5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Прочитать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1600202"/>
            <a:ext cx="4114800" cy="4525963"/>
          </a:xfrm>
        </p:spPr>
        <p:txBody>
          <a:bodyPr>
            <a:normAutofit/>
          </a:bodyPr>
          <a:lstStyle/>
          <a:p>
            <a:r>
              <a:rPr lang="ru-RU" sz="4800" dirty="0" smtClean="0"/>
              <a:t>«Казнить нельзя, помиловать»</a:t>
            </a:r>
            <a:endParaRPr lang="ru-RU" sz="4800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648200" y="1600202"/>
            <a:ext cx="4100264" cy="4525963"/>
          </a:xfrm>
        </p:spPr>
        <p:txBody>
          <a:bodyPr>
            <a:normAutofit/>
          </a:bodyPr>
          <a:lstStyle/>
          <a:p>
            <a:r>
              <a:rPr lang="ru-RU" sz="4800" dirty="0" smtClean="0"/>
              <a:t>«Казнить, нельзя помиловать»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607103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50" y="285729"/>
            <a:ext cx="8072495" cy="52937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Рефлексия.</a:t>
            </a:r>
          </a:p>
          <a:p>
            <a:pPr algn="ctr"/>
            <a:r>
              <a:rPr lang="ru-RU" sz="4400" b="1" dirty="0" smtClean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Покажите с помощью цветных карточек, что вам дал сегодняшний урок  </a:t>
            </a:r>
          </a:p>
          <a:p>
            <a:pPr algn="ctr"/>
            <a:endParaRPr lang="ru-RU" sz="44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ru-RU" sz="54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22" y="3643314"/>
            <a:ext cx="3857652" cy="64294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143242" y="4857761"/>
            <a:ext cx="3500463" cy="121444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6150115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Как вы можете оценить свою работу?</a:t>
            </a:r>
            <a:endParaRPr lang="ru-RU" sz="40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722" y="3286125"/>
            <a:ext cx="4071967" cy="1323439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Я всё понял(а).</a:t>
            </a:r>
          </a:p>
          <a:p>
            <a:pPr algn="ctr"/>
            <a:endParaRPr lang="ru-RU" sz="4000" b="1" cap="none" spc="0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79175" y="3286124"/>
            <a:ext cx="3929059" cy="1323439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Я</a:t>
            </a:r>
            <a:r>
              <a:rPr lang="ru-RU" sz="4000" b="1" cap="none" spc="0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поня</a:t>
            </a:r>
            <a:r>
              <a:rPr lang="ru-RU" sz="40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л(а),</a:t>
            </a:r>
          </a:p>
          <a:p>
            <a:pPr algn="ctr"/>
            <a:r>
              <a:rPr lang="ru-RU" sz="40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но не </a:t>
            </a:r>
            <a:r>
              <a:rPr lang="ru-RU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всё</a:t>
            </a:r>
            <a:endParaRPr lang="ru-RU" sz="3600" b="1" cap="none" spc="0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71803" y="4857760"/>
            <a:ext cx="3571900" cy="1200329"/>
          </a:xfrm>
          <a:prstGeom prst="rect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Мне многое было непонятно</a:t>
            </a:r>
            <a:endParaRPr lang="ru-RU" sz="3600" b="1" cap="none" spc="0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Лента лицом вниз 2"/>
          <p:cNvSpPr/>
          <p:nvPr/>
        </p:nvSpPr>
        <p:spPr>
          <a:xfrm>
            <a:off x="-714444" y="1643050"/>
            <a:ext cx="9858444" cy="4882294"/>
          </a:xfrm>
          <a:prstGeom prst="ribb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2143118"/>
            <a:ext cx="7704856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Домашнее задание.</a:t>
            </a:r>
          </a:p>
          <a:p>
            <a:pPr algn="ctr"/>
            <a:r>
              <a:rPr lang="ru-RU" sz="5400" dirty="0" smtClean="0">
                <a:solidFill>
                  <a:srgbClr val="FF0000"/>
                </a:solidFill>
              </a:rPr>
              <a:t>Составить и решить  2 задачи по </a:t>
            </a:r>
          </a:p>
          <a:p>
            <a:pPr algn="ctr"/>
            <a:r>
              <a:rPr lang="ru-RU" sz="54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данной теме</a:t>
            </a:r>
            <a:endParaRPr lang="ru-RU" sz="54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786053" y="285730"/>
            <a:ext cx="415107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Загадка-шутка.</a:t>
            </a:r>
            <a:endParaRPr lang="ru-RU" sz="4400" b="1" cap="none" spc="0" dirty="0">
              <a:ln w="1905"/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00563" y="1214424"/>
            <a:ext cx="4357719" cy="23314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Какой знак между цифрами 1 и 2 надо поставить, чтобы получилось число,           больше 1 ,  но меньше 2.</a:t>
            </a:r>
            <a:endParaRPr lang="ru-RU" sz="28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7" name="Picture 17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599016" flipH="1">
            <a:off x="5593983" y="5229130"/>
            <a:ext cx="507559" cy="762722"/>
          </a:xfrm>
          <a:prstGeom prst="rect">
            <a:avLst/>
          </a:prstGeom>
          <a:noFill/>
        </p:spPr>
      </p:pic>
      <p:sp>
        <p:nvSpPr>
          <p:cNvPr id="9" name="Овальная выноска 8"/>
          <p:cNvSpPr/>
          <p:nvPr/>
        </p:nvSpPr>
        <p:spPr>
          <a:xfrm>
            <a:off x="1691680" y="1340768"/>
            <a:ext cx="2857520" cy="1357322"/>
          </a:xfrm>
          <a:prstGeom prst="wedgeEllipseCallout">
            <a:avLst>
              <a:gd name="adj1" fmla="val -32996"/>
              <a:gd name="adj2" fmla="val 120305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691680" y="1628800"/>
            <a:ext cx="280487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905"/>
                <a:solidFill>
                  <a:schemeClr val="bg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Молодцы!</a:t>
            </a:r>
            <a:endParaRPr lang="ru-RU" sz="4400" b="1" cap="none" spc="0" dirty="0">
              <a:ln w="1905"/>
              <a:solidFill>
                <a:schemeClr val="bg1">
                  <a:lumMod val="95000"/>
                  <a:lumOff val="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915816" y="4437112"/>
            <a:ext cx="589776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1&lt;  1  2 &lt; 2</a:t>
            </a:r>
            <a:endParaRPr lang="ru-RU" sz="96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196752"/>
            <a:ext cx="799288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kern="10" spc="720" dirty="0">
                <a:ln w="12700">
                  <a:solidFill>
                    <a:srgbClr val="006699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CCCC00"/>
                    </a:gs>
                    <a:gs pos="100000">
                      <a:srgbClr val="5E5E00"/>
                    </a:gs>
                  </a:gsLst>
                  <a:lin ang="540000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</a:rPr>
              <a:t>Человек подобен дроби: числитель - это он сам,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kern="10" spc="720" dirty="0">
                <a:ln w="12700">
                  <a:solidFill>
                    <a:srgbClr val="006699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CCCC00"/>
                    </a:gs>
                    <a:gs pos="100000">
                      <a:srgbClr val="5E5E00"/>
                    </a:gs>
                  </a:gsLst>
                  <a:lin ang="540000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</a:rPr>
              <a:t>а знаменатель то, что он о себе думает.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kern="10" spc="720" dirty="0">
                <a:ln w="12700">
                  <a:solidFill>
                    <a:srgbClr val="006699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CCCC00"/>
                    </a:gs>
                    <a:gs pos="100000">
                      <a:srgbClr val="5E5E00"/>
                    </a:gs>
                  </a:gsLst>
                  <a:lin ang="540000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</a:rPr>
              <a:t>Чем больше знаменатель, тем меньше дробь.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kern="10" spc="720" dirty="0">
                <a:ln w="12700">
                  <a:solidFill>
                    <a:srgbClr val="006699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CCCC00"/>
                    </a:gs>
                    <a:gs pos="100000">
                      <a:srgbClr val="5E5E00"/>
                    </a:gs>
                  </a:gsLst>
                  <a:lin ang="540000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</a:rPr>
              <a:t>(Л.Н. Толстой)</a:t>
            </a:r>
          </a:p>
        </p:txBody>
      </p:sp>
    </p:spTree>
    <p:extLst>
      <p:ext uri="{BB962C8B-B14F-4D97-AF65-F5344CB8AC3E}">
        <p14:creationId xmlns:p14="http://schemas.microsoft.com/office/powerpoint/2010/main" val="3152405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88640"/>
            <a:ext cx="4248472" cy="58326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</a:rPr>
              <a:t>Как сложить (вычесть) две обыкновенные дроби?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86315" y="188640"/>
            <a:ext cx="4106165" cy="58326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Как сложить (вычесть) две десятичные дроби?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908720"/>
            <a:ext cx="4032448" cy="54006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</a:rPr>
              <a:t>Всегда ли можно превратить десятичную дробь в обыкновенную?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86315" y="908720"/>
            <a:ext cx="3962149" cy="54006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</a:rPr>
              <a:t>Всегда ли можно превратить обыкновенную дробь в десятичную?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672900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25" name="Object 1"/>
          <p:cNvGraphicFramePr>
            <a:graphicFrameLocks noChangeAspect="1"/>
          </p:cNvGraphicFramePr>
          <p:nvPr/>
        </p:nvGraphicFramePr>
        <p:xfrm>
          <a:off x="4463480" y="1196752"/>
          <a:ext cx="4680520" cy="50698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Слайд" r:id="rId4" imgW="4570297" imgH="3427408" progId="PowerPoint.Slide.12">
                  <p:embed/>
                </p:oleObj>
              </mc:Choice>
              <mc:Fallback>
                <p:oleObj name="Слайд" r:id="rId4" imgW="4570297" imgH="3427408" progId="PowerPoint.Slide.12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63480" y="1196752"/>
                        <a:ext cx="4680520" cy="506981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827584" y="332656"/>
            <a:ext cx="754168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Игра « Это интересно знать»</a:t>
            </a:r>
            <a:endParaRPr lang="ru-RU" sz="44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63688" y="1196752"/>
            <a:ext cx="1512168" cy="64807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0,4=</a:t>
            </a:r>
            <a:endParaRPr lang="ru-RU" sz="32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63688" y="2017643"/>
            <a:ext cx="1512168" cy="64807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4/100=</a:t>
            </a:r>
            <a:endParaRPr lang="ru-RU" sz="28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763688" y="2838534"/>
            <a:ext cx="1512168" cy="64807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1/5=</a:t>
            </a:r>
            <a:endParaRPr lang="ru-RU" sz="32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763688" y="3659425"/>
            <a:ext cx="1512168" cy="64807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0,5+0,4=</a:t>
            </a:r>
            <a:endParaRPr lang="ru-RU" sz="28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763688" y="4480316"/>
            <a:ext cx="1512168" cy="64807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2,4-1=</a:t>
            </a:r>
            <a:endParaRPr lang="ru-RU" sz="32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763688" y="5301208"/>
            <a:ext cx="1512168" cy="64807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4+0,1=</a:t>
            </a:r>
            <a:endParaRPr lang="ru-RU" sz="32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580112" y="1196752"/>
            <a:ext cx="900000" cy="64807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4,1</a:t>
            </a:r>
            <a:endParaRPr lang="ru-RU" sz="32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580112" y="2017643"/>
            <a:ext cx="900000" cy="64807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1,4</a:t>
            </a:r>
            <a:endParaRPr lang="ru-RU" sz="28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580112" y="2838534"/>
            <a:ext cx="900000" cy="64807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0,2</a:t>
            </a:r>
            <a:endParaRPr lang="ru-RU" sz="32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580112" y="3659425"/>
            <a:ext cx="1152128" cy="64807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0,04</a:t>
            </a:r>
            <a:endParaRPr lang="ru-RU" sz="32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580112" y="4480316"/>
            <a:ext cx="900000" cy="64807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0,9</a:t>
            </a:r>
            <a:endParaRPr lang="ru-RU" sz="3200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580112" y="5301208"/>
            <a:ext cx="900000" cy="64807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4/10</a:t>
            </a:r>
            <a:endParaRPr lang="ru-RU" sz="28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6732240" y="1196752"/>
            <a:ext cx="900000" cy="648072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Н</a:t>
            </a:r>
            <a:endParaRPr lang="ru-RU" sz="3200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6732240" y="2017643"/>
            <a:ext cx="900000" cy="648072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Е</a:t>
            </a:r>
            <a:endParaRPr lang="ru-RU" sz="2800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6732240" y="2838534"/>
            <a:ext cx="900000" cy="648072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И</a:t>
            </a:r>
            <a:endParaRPr lang="ru-RU" sz="3200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6732240" y="3659425"/>
            <a:ext cx="900000" cy="648072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Т</a:t>
            </a:r>
            <a:endParaRPr lang="ru-RU" sz="3200" b="1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6732240" y="4480316"/>
            <a:ext cx="900000" cy="648072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В</a:t>
            </a:r>
            <a:endParaRPr lang="ru-RU" sz="3200" b="1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6732240" y="5301208"/>
            <a:ext cx="900000" cy="648072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С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712 0.00533 L -0.19879 -0.5826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00" y="-29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91 0.05209 C -0.00816 0.06551 -0.02431 0.08496 -0.0375 0.09074 C -0.05209 0.10972 -0.03247 0.08634 -0.0507 0.10116 C -0.05278 0.10301 -0.054 0.10625 -0.05591 0.10834 C -0.06285 0.11574 -0.06372 0.11528 -0.0717 0.11875 C -0.08108 0.13125 -0.07466 0.12477 -0.09289 0.13287 C -0.22361 0.19028 -0.36823 0.13287 -0.50591 0.13287 " pathEditMode="relative" rAng="0" ptsTypes="ffffffA">
                                      <p:cBhvr>
                                        <p:cTn id="1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400" y="6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132 -0.03866 L -0.19879 -0.238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00" y="-1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914 0.05578 L -0.37986 0.3708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500" y="15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11111E-6 L -0.2066 0.0178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300" y="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11111E-6 L -0.26181 0.4902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100" y="24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96296E-6 L -0.2066 -0.11643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300" y="-5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96296E-6 L -0.14375 0.25093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0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81481E-6 L -0.2066 0.3581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300" y="17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2.59259E-6 L -0.02553 0.60996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0" y="30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7.40741E-7 L -0.2066 0.61435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300" y="30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7.40741E-7 L 0.09253 0.71921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00" y="35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2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443841"/>
            <a:ext cx="880543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На столах у вас лежат листочки. Они называются технологическими картами. Сегодня вы будете работать на этих листах. Подпишите их. В течение урока мы с вами будем </a:t>
            </a:r>
            <a:r>
              <a:rPr lang="ru-RU" sz="2400" b="1" dirty="0" smtClean="0">
                <a:solidFill>
                  <a:srgbClr val="FF0000"/>
                </a:solidFill>
              </a:rPr>
              <a:t>решать задачи. </a:t>
            </a:r>
            <a:r>
              <a:rPr lang="ru-RU" sz="2400" b="1" dirty="0">
                <a:solidFill>
                  <a:srgbClr val="FF0000"/>
                </a:solidFill>
              </a:rPr>
              <a:t>Если </a:t>
            </a:r>
            <a:r>
              <a:rPr lang="ru-RU" sz="2400" b="1" dirty="0" smtClean="0">
                <a:solidFill>
                  <a:srgbClr val="FF0000"/>
                </a:solidFill>
              </a:rPr>
              <a:t>задачу </a:t>
            </a:r>
            <a:r>
              <a:rPr lang="ru-RU" sz="2400" b="1" dirty="0">
                <a:solidFill>
                  <a:srgbClr val="FF0000"/>
                </a:solidFill>
              </a:rPr>
              <a:t>вы выполнили вместе с классом, то ставите + в 3-ю колонку, если вы выполнили задание быстрее класса, то ставите + в 4-ю колонку , а если по ходу задания возник вопрос, который не удалось выяснить на уроке, то вы коротко записываете его в 5-й колонке. Те из вас, кто будет  решать задания быстрее класса, могут заработать дополнительную оценку.</a:t>
            </a:r>
          </a:p>
        </p:txBody>
      </p:sp>
      <p:sp>
        <p:nvSpPr>
          <p:cNvPr id="3" name="Прямоугольник 2"/>
          <p:cNvSpPr/>
          <p:nvPr/>
        </p:nvSpPr>
        <p:spPr>
          <a:xfrm rot="10800000" flipV="1">
            <a:off x="179512" y="584777"/>
            <a:ext cx="8805434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"/>
                <a:solidFill>
                  <a:srgbClr val="05550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Инструктаж по работе с </a:t>
            </a:r>
            <a:r>
              <a:rPr lang="ru-RU" sz="3200" b="1" cap="none" spc="0" dirty="0" err="1" smtClean="0">
                <a:ln w="1905"/>
                <a:solidFill>
                  <a:srgbClr val="05550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технологичекой</a:t>
            </a:r>
            <a:r>
              <a:rPr lang="ru-RU" sz="3200" b="1" cap="none" spc="0" dirty="0" smtClean="0">
                <a:ln w="1905"/>
                <a:solidFill>
                  <a:srgbClr val="05550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картой</a:t>
            </a:r>
            <a:endParaRPr lang="ru-RU" sz="3200" b="1" cap="none" spc="0" dirty="0">
              <a:ln w="1905"/>
              <a:solidFill>
                <a:srgbClr val="05550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29629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1" descr="C:\Documents and Settings\1\Мои документы\картинки\прир18.jpg"/>
          <p:cNvPicPr>
            <a:picLocks noChangeAspect="1" noChangeArrowheads="1"/>
          </p:cNvPicPr>
          <p:nvPr/>
        </p:nvPicPr>
        <p:blipFill>
          <a:blip r:embed="rId3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3" name="Прямоугольник 22"/>
          <p:cNvSpPr/>
          <p:nvPr/>
        </p:nvSpPr>
        <p:spPr>
          <a:xfrm>
            <a:off x="2143110" y="2"/>
            <a:ext cx="7000892" cy="255454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ru-RU" sz="3200" b="1" dirty="0" smtClean="0">
                <a:ln w="50800"/>
                <a:solidFill>
                  <a:srgbClr val="FF0000"/>
                </a:solidFill>
                <a:latin typeface="Arial" charset="0"/>
              </a:rPr>
              <a:t>№1.  Мальчик </a:t>
            </a:r>
            <a:r>
              <a:rPr lang="ru-RU" sz="3200" b="1" dirty="0">
                <a:ln w="50800"/>
                <a:solidFill>
                  <a:srgbClr val="FF0000"/>
                </a:solidFill>
                <a:latin typeface="Arial" charset="0"/>
              </a:rPr>
              <a:t>решил спрятаться   от  </a:t>
            </a:r>
            <a:r>
              <a:rPr lang="ru-RU" sz="3200" b="1" dirty="0" smtClean="0">
                <a:ln w="50800"/>
                <a:solidFill>
                  <a:srgbClr val="FF0000"/>
                </a:solidFill>
                <a:latin typeface="Arial" charset="0"/>
              </a:rPr>
              <a:t>дождя </a:t>
            </a:r>
            <a:r>
              <a:rPr lang="ru-RU" sz="3200" b="1" dirty="0">
                <a:ln w="50800"/>
                <a:solidFill>
                  <a:srgbClr val="FF0000"/>
                </a:solidFill>
                <a:latin typeface="Arial" charset="0"/>
              </a:rPr>
              <a:t>под  </a:t>
            </a:r>
            <a:r>
              <a:rPr lang="ru-RU" sz="3200" b="1" dirty="0" smtClean="0">
                <a:ln w="50800"/>
                <a:solidFill>
                  <a:srgbClr val="FF0000"/>
                </a:solidFill>
                <a:latin typeface="Arial" charset="0"/>
              </a:rPr>
              <a:t>  деревом</a:t>
            </a:r>
            <a:r>
              <a:rPr lang="ru-RU" sz="3200" b="1" dirty="0">
                <a:ln w="50800"/>
                <a:solidFill>
                  <a:srgbClr val="FF0000"/>
                </a:solidFill>
                <a:latin typeface="Arial" charset="0"/>
              </a:rPr>
              <a:t>. Когда он </a:t>
            </a:r>
            <a:r>
              <a:rPr lang="ru-RU" sz="3200" b="1" dirty="0" smtClean="0">
                <a:ln w="50800"/>
                <a:solidFill>
                  <a:srgbClr val="FF0000"/>
                </a:solidFill>
                <a:latin typeface="Arial" charset="0"/>
              </a:rPr>
              <a:t>пробежал       м, ему осталось </a:t>
            </a:r>
            <a:r>
              <a:rPr lang="ru-RU" sz="3200" b="1" dirty="0">
                <a:ln w="50800"/>
                <a:solidFill>
                  <a:srgbClr val="FF0000"/>
                </a:solidFill>
                <a:latin typeface="Arial" charset="0"/>
              </a:rPr>
              <a:t>ещё </a:t>
            </a:r>
            <a:r>
              <a:rPr lang="ru-RU" sz="3200" b="1" dirty="0" smtClean="0">
                <a:ln w="50800"/>
                <a:solidFill>
                  <a:srgbClr val="FF0000"/>
                </a:solidFill>
                <a:latin typeface="Arial" charset="0"/>
              </a:rPr>
              <a:t> пробежать 3,1м</a:t>
            </a:r>
            <a:r>
              <a:rPr lang="ru-RU" sz="3200" b="1" dirty="0">
                <a:ln w="50800"/>
                <a:solidFill>
                  <a:srgbClr val="FF0000"/>
                </a:solidFill>
                <a:latin typeface="Arial" charset="0"/>
              </a:rPr>
              <a:t>. Каков весь путь </a:t>
            </a:r>
            <a:r>
              <a:rPr lang="ru-RU" sz="3200" b="1" dirty="0" smtClean="0">
                <a:ln w="50800"/>
                <a:solidFill>
                  <a:srgbClr val="FF0000"/>
                </a:solidFill>
                <a:latin typeface="Arial" charset="0"/>
              </a:rPr>
              <a:t>мальчика ( в метрах)?</a:t>
            </a:r>
            <a:endParaRPr lang="ru-RU" sz="3200" b="1" dirty="0">
              <a:ln w="50800"/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27" name="Минус 26"/>
          <p:cNvSpPr/>
          <p:nvPr/>
        </p:nvSpPr>
        <p:spPr bwMode="auto">
          <a:xfrm rot="5400000">
            <a:off x="1850211" y="3150395"/>
            <a:ext cx="785818" cy="914400"/>
          </a:xfrm>
          <a:prstGeom prst="mathMinus">
            <a:avLst>
              <a:gd name="adj1" fmla="val 9234"/>
            </a:avLst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8" name="Минус 27"/>
          <p:cNvSpPr/>
          <p:nvPr/>
        </p:nvSpPr>
        <p:spPr>
          <a:xfrm rot="5400000">
            <a:off x="7429520" y="3143248"/>
            <a:ext cx="914400" cy="914400"/>
          </a:xfrm>
          <a:prstGeom prst="mathMinus">
            <a:avLst>
              <a:gd name="adj1" fmla="val 9234"/>
            </a:avLst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9" name="Минус 28"/>
          <p:cNvSpPr/>
          <p:nvPr/>
        </p:nvSpPr>
        <p:spPr>
          <a:xfrm flipV="1">
            <a:off x="1285852" y="3500440"/>
            <a:ext cx="7429552" cy="285752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3714745" y="3857630"/>
            <a:ext cx="60785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all" spc="0" dirty="0" smtClean="0">
                <a:ln w="0"/>
                <a:solidFill>
                  <a:schemeClr val="bg1">
                    <a:lumMod val="95000"/>
                    <a:lumOff val="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?</a:t>
            </a:r>
            <a:endParaRPr lang="ru-RU" sz="4400" b="1" cap="all" spc="0" dirty="0">
              <a:ln w="0"/>
              <a:solidFill>
                <a:schemeClr val="bg1">
                  <a:lumMod val="95000"/>
                  <a:lumOff val="5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1" name="Freeform 5"/>
          <p:cNvSpPr>
            <a:spLocks/>
          </p:cNvSpPr>
          <p:nvPr/>
        </p:nvSpPr>
        <p:spPr bwMode="auto">
          <a:xfrm rot="11259434">
            <a:off x="608780" y="3067472"/>
            <a:ext cx="7362825" cy="1052707"/>
          </a:xfrm>
          <a:custGeom>
            <a:avLst/>
            <a:gdLst>
              <a:gd name="T0" fmla="*/ 2147483647 w 1212"/>
              <a:gd name="T1" fmla="*/ 0 h 153"/>
              <a:gd name="T2" fmla="*/ 0 w 1212"/>
              <a:gd name="T3" fmla="*/ 2147483647 h 153"/>
              <a:gd name="T4" fmla="*/ 0 60000 65536"/>
              <a:gd name="T5" fmla="*/ 0 60000 65536"/>
              <a:gd name="T6" fmla="*/ 0 w 1212"/>
              <a:gd name="T7" fmla="*/ 0 h 153"/>
              <a:gd name="T8" fmla="*/ 1212 w 1212"/>
              <a:gd name="T9" fmla="*/ 153 h 15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212" h="153">
                <a:moveTo>
                  <a:pt x="1212" y="0"/>
                </a:moveTo>
                <a:lnTo>
                  <a:pt x="0" y="153"/>
                </a:lnTo>
              </a:path>
            </a:pathLst>
          </a:custGeom>
          <a:ln w="76200">
            <a:headEnd type="none" w="lg" len="lg"/>
            <a:tailEnd type="stealth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4143374" y="2714622"/>
            <a:ext cx="1857388" cy="83099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ru-RU" sz="4800" b="1" dirty="0" smtClean="0">
                <a:ln w="50800"/>
                <a:solidFill>
                  <a:srgbClr val="FF0000"/>
                </a:solidFill>
              </a:rPr>
              <a:t>3</a:t>
            </a:r>
            <a:r>
              <a:rPr lang="ru-RU" sz="4400" b="1" dirty="0" smtClean="0">
                <a:ln w="50800"/>
                <a:solidFill>
                  <a:srgbClr val="FF0000"/>
                </a:solidFill>
                <a:latin typeface="Arial" charset="0"/>
              </a:rPr>
              <a:t>,1</a:t>
            </a:r>
            <a:r>
              <a:rPr lang="ru-RU" sz="3600" b="1" dirty="0" smtClean="0">
                <a:ln w="50800"/>
                <a:solidFill>
                  <a:srgbClr val="FF0000"/>
                </a:solidFill>
                <a:latin typeface="Arial" charset="0"/>
              </a:rPr>
              <a:t> </a:t>
            </a:r>
            <a:r>
              <a:rPr lang="ru-RU" sz="3600" b="1" dirty="0">
                <a:ln w="50800"/>
                <a:solidFill>
                  <a:srgbClr val="FF0000"/>
                </a:solidFill>
                <a:latin typeface="Arial" charset="0"/>
              </a:rPr>
              <a:t>м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1" y="2357432"/>
            <a:ext cx="3071835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</a:rPr>
              <a:t>4</a:t>
            </a:r>
          </a:p>
          <a:p>
            <a:pPr algn="ctr">
              <a:defRPr/>
            </a:pP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</a:rPr>
              <a:t>5</a:t>
            </a:r>
          </a:p>
          <a:p>
            <a:pPr algn="ctr">
              <a:defRPr/>
            </a:pPr>
            <a:endParaRPr lang="ru-RU" sz="4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latin typeface="Arial" charset="0"/>
            </a:endParaRPr>
          </a:p>
        </p:txBody>
      </p:sp>
      <p:sp>
        <p:nvSpPr>
          <p:cNvPr id="45" name="Выгнутая вниз стрелка 44"/>
          <p:cNvSpPr/>
          <p:nvPr/>
        </p:nvSpPr>
        <p:spPr>
          <a:xfrm>
            <a:off x="571473" y="3643314"/>
            <a:ext cx="7358115" cy="357190"/>
          </a:xfrm>
          <a:prstGeom prst="curvedUp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6" name="Минус 25"/>
          <p:cNvSpPr/>
          <p:nvPr/>
        </p:nvSpPr>
        <p:spPr bwMode="auto">
          <a:xfrm rot="5400000">
            <a:off x="142860" y="3071827"/>
            <a:ext cx="785818" cy="1071539"/>
          </a:xfrm>
          <a:prstGeom prst="mathMinus">
            <a:avLst>
              <a:gd name="adj1" fmla="val 9234"/>
            </a:avLst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57157" y="4214818"/>
            <a:ext cx="878684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" y="5534564"/>
            <a:ext cx="8072495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Решение</a:t>
            </a:r>
            <a:r>
              <a:rPr lang="ru-RU" sz="40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</a:t>
            </a:r>
          </a:p>
          <a:p>
            <a:pPr algn="ctr"/>
            <a:r>
              <a:rPr lang="ru-RU" sz="40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40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1785919" y="2643184"/>
            <a:ext cx="48763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м</a:t>
            </a:r>
            <a:endParaRPr lang="ru-RU" sz="3200" b="1" cap="none" spc="0" dirty="0">
              <a:ln w="1905"/>
              <a:solidFill>
                <a:schemeClr val="bg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2000234" y="4714886"/>
            <a:ext cx="30008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36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5347810" y="1214424"/>
            <a:ext cx="4571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5</a:t>
            </a:r>
            <a:endParaRPr lang="ru-RU" sz="3600" b="1" cap="none" spc="0" dirty="0">
              <a:ln w="1905"/>
              <a:solidFill>
                <a:schemeClr val="bg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5072068" y="785796"/>
            <a:ext cx="5714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4</a:t>
            </a:r>
            <a:endParaRPr lang="ru-RU" sz="3200" b="1" dirty="0">
              <a:ln w="1905"/>
              <a:solidFill>
                <a:schemeClr val="bg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4" name="Минус 53"/>
          <p:cNvSpPr/>
          <p:nvPr/>
        </p:nvSpPr>
        <p:spPr>
          <a:xfrm>
            <a:off x="5072069" y="1285861"/>
            <a:ext cx="571488" cy="45719"/>
          </a:xfrm>
          <a:prstGeom prst="mathMin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Минус 34"/>
          <p:cNvSpPr/>
          <p:nvPr/>
        </p:nvSpPr>
        <p:spPr>
          <a:xfrm>
            <a:off x="1285854" y="2857497"/>
            <a:ext cx="428628" cy="142876"/>
          </a:xfrm>
          <a:prstGeom prst="mathMin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500"/>
                            </p:stCondLst>
                            <p:childTnLst>
                              <p:par>
                                <p:cTn id="52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0"/>
                            </p:stCondLst>
                            <p:childTnLst>
                              <p:par>
                                <p:cTn id="59" presetID="29" presetClass="entr" presetSubtype="0" fill="hold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0" grpId="0"/>
      <p:bldP spid="31" grpId="0" animBg="1"/>
      <p:bldP spid="39" grpId="0"/>
      <p:bldP spid="40" grpId="0"/>
      <p:bldP spid="45" grpId="0" animBg="1"/>
      <p:bldP spid="26" grpId="0" animBg="1"/>
      <p:bldP spid="4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3288</TotalTime>
  <Words>776</Words>
  <Application>Microsoft Office PowerPoint</Application>
  <PresentationFormat>Экран (4:3)</PresentationFormat>
  <Paragraphs>138</Paragraphs>
  <Slides>21</Slides>
  <Notes>3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3" baseType="lpstr">
      <vt:lpstr>Волна</vt:lpstr>
      <vt:lpstr>Слайд</vt:lpstr>
      <vt:lpstr>Презентация PowerPoint</vt:lpstr>
      <vt:lpstr>Прочитать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СССР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Денис</dc:creator>
  <cp:lastModifiedBy>Dom</cp:lastModifiedBy>
  <cp:revision>282</cp:revision>
  <dcterms:created xsi:type="dcterms:W3CDTF">2012-01-08T04:49:43Z</dcterms:created>
  <dcterms:modified xsi:type="dcterms:W3CDTF">2016-10-23T11:55:04Z</dcterms:modified>
</cp:coreProperties>
</file>