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x-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98" r:id="rId4"/>
    <p:sldId id="260" r:id="rId5"/>
    <p:sldId id="263" r:id="rId6"/>
    <p:sldId id="261" r:id="rId7"/>
    <p:sldId id="265" r:id="rId8"/>
    <p:sldId id="270" r:id="rId9"/>
    <p:sldId id="266" r:id="rId10"/>
    <p:sldId id="267" r:id="rId11"/>
    <p:sldId id="268" r:id="rId12"/>
    <p:sldId id="272" r:id="rId13"/>
    <p:sldId id="273" r:id="rId14"/>
    <p:sldId id="274" r:id="rId15"/>
    <p:sldId id="275" r:id="rId16"/>
    <p:sldId id="271" r:id="rId17"/>
    <p:sldId id="276" r:id="rId18"/>
    <p:sldId id="278" r:id="rId19"/>
    <p:sldId id="277" r:id="rId20"/>
    <p:sldId id="280" r:id="rId21"/>
    <p:sldId id="282" r:id="rId22"/>
    <p:sldId id="283" r:id="rId23"/>
    <p:sldId id="285" r:id="rId24"/>
    <p:sldId id="286" r:id="rId25"/>
    <p:sldId id="287" r:id="rId26"/>
    <p:sldId id="288" r:id="rId27"/>
    <p:sldId id="289" r:id="rId28"/>
    <p:sldId id="291" r:id="rId29"/>
    <p:sldId id="290" r:id="rId30"/>
    <p:sldId id="292" r:id="rId31"/>
    <p:sldId id="293" r:id="rId32"/>
    <p:sldId id="294" r:id="rId33"/>
    <p:sldId id="295" r:id="rId34"/>
    <p:sldId id="296" r:id="rId35"/>
    <p:sldId id="279" r:id="rId3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1" autoAdjust="0"/>
    <p:restoredTop sz="94624" autoAdjust="0"/>
  </p:normalViewPr>
  <p:slideViewPr>
    <p:cSldViewPr>
      <p:cViewPr varScale="1">
        <p:scale>
          <a:sx n="52" d="100"/>
          <a:sy n="52" d="100"/>
        </p:scale>
        <p:origin x="-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848A3-3A60-446C-907F-58686F412EB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9F4252-395A-4A86-A02A-70F0E6730743}">
      <dgm:prSet/>
      <dgm:spPr/>
      <dgm:t>
        <a:bodyPr/>
        <a:lstStyle/>
        <a:p>
          <a:pPr rtl="0"/>
          <a:r>
            <a:rPr lang="ru-RU" b="1" dirty="0" smtClean="0">
              <a:solidFill>
                <a:srgbClr val="FF0000"/>
              </a:solidFill>
            </a:rPr>
            <a:t>Астрахань</a:t>
          </a:r>
          <a:endParaRPr lang="ru-RU" b="1" dirty="0">
            <a:solidFill>
              <a:srgbClr val="FF0000"/>
            </a:solidFill>
          </a:endParaRPr>
        </a:p>
      </dgm:t>
    </dgm:pt>
    <dgm:pt modelId="{3A21C39C-5617-411C-9AD6-177BC1A4B4E5}" type="parTrans" cxnId="{32C6C045-37D7-47B4-8D79-92809E06D30E}">
      <dgm:prSet/>
      <dgm:spPr/>
      <dgm:t>
        <a:bodyPr/>
        <a:lstStyle/>
        <a:p>
          <a:endParaRPr lang="ru-RU"/>
        </a:p>
      </dgm:t>
    </dgm:pt>
    <dgm:pt modelId="{5F7056B6-B283-4AA3-B7A1-429D48324B69}" type="sibTrans" cxnId="{32C6C045-37D7-47B4-8D79-92809E06D30E}">
      <dgm:prSet/>
      <dgm:spPr/>
      <dgm:t>
        <a:bodyPr/>
        <a:lstStyle/>
        <a:p>
          <a:endParaRPr lang="ru-RU"/>
        </a:p>
      </dgm:t>
    </dgm:pt>
    <dgm:pt modelId="{3C5060C5-2F0C-4974-A8C9-365C9549C1B5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конце ХIII века на Волге возникает один из золотоордынских городов - </a:t>
          </a:r>
          <a:r>
            <a:rPr lang="ru-RU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Астархан</a:t>
          </a:r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Город был построен на высоком бугре, на правом берегу Волги в 12 километрах выше современной Астрахани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8FAC001-6F3E-4871-B829-D09C161EC9C7}" type="parTrans" cxnId="{9E07941F-06BC-4FB7-AE15-56E9C5A5180A}">
      <dgm:prSet/>
      <dgm:spPr/>
      <dgm:t>
        <a:bodyPr/>
        <a:lstStyle/>
        <a:p>
          <a:endParaRPr lang="ru-RU"/>
        </a:p>
      </dgm:t>
    </dgm:pt>
    <dgm:pt modelId="{48A38B46-937B-474E-B905-F130A72984B1}" type="sibTrans" cxnId="{9E07941F-06BC-4FB7-AE15-56E9C5A5180A}">
      <dgm:prSet/>
      <dgm:spPr/>
      <dgm:t>
        <a:bodyPr/>
        <a:lstStyle/>
        <a:p>
          <a:endParaRPr lang="ru-RU"/>
        </a:p>
      </dgm:t>
    </dgm:pt>
    <dgm:pt modelId="{91041A9E-AEA8-4E34-99D1-FFC49200AF34}" type="pres">
      <dgm:prSet presAssocID="{B2A848A3-3A60-446C-907F-58686F412E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5BDB17-56EC-4642-8275-6FEAFD59640E}" type="pres">
      <dgm:prSet presAssocID="{419F4252-395A-4A86-A02A-70F0E6730743}" presName="composite" presStyleCnt="0"/>
      <dgm:spPr/>
    </dgm:pt>
    <dgm:pt modelId="{BADC5F25-9BC5-40CA-9A23-D87E5809B7A2}" type="pres">
      <dgm:prSet presAssocID="{419F4252-395A-4A86-A02A-70F0E6730743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473E9-F974-4C50-AA68-ED4908959A90}" type="pres">
      <dgm:prSet presAssocID="{419F4252-395A-4A86-A02A-70F0E6730743}" presName="descendantText" presStyleLbl="alignAcc1" presStyleIdx="0" presStyleCnt="1" custScaleX="86617" custScaleY="180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C6C045-37D7-47B4-8D79-92809E06D30E}" srcId="{B2A848A3-3A60-446C-907F-58686F412EB5}" destId="{419F4252-395A-4A86-A02A-70F0E6730743}" srcOrd="0" destOrd="0" parTransId="{3A21C39C-5617-411C-9AD6-177BC1A4B4E5}" sibTransId="{5F7056B6-B283-4AA3-B7A1-429D48324B69}"/>
    <dgm:cxn modelId="{84C733A1-A4F0-4F7F-A945-586E11392152}" type="presOf" srcId="{3C5060C5-2F0C-4974-A8C9-365C9549C1B5}" destId="{440473E9-F974-4C50-AA68-ED4908959A90}" srcOrd="0" destOrd="0" presId="urn:microsoft.com/office/officeart/2005/8/layout/chevron2"/>
    <dgm:cxn modelId="{0072846D-B172-4429-A716-EE9C4AA8B6C1}" type="presOf" srcId="{419F4252-395A-4A86-A02A-70F0E6730743}" destId="{BADC5F25-9BC5-40CA-9A23-D87E5809B7A2}" srcOrd="0" destOrd="0" presId="urn:microsoft.com/office/officeart/2005/8/layout/chevron2"/>
    <dgm:cxn modelId="{0C2316D2-1E80-4FBC-9965-E00D3FC129BD}" type="presOf" srcId="{B2A848A3-3A60-446C-907F-58686F412EB5}" destId="{91041A9E-AEA8-4E34-99D1-FFC49200AF34}" srcOrd="0" destOrd="0" presId="urn:microsoft.com/office/officeart/2005/8/layout/chevron2"/>
    <dgm:cxn modelId="{9E07941F-06BC-4FB7-AE15-56E9C5A5180A}" srcId="{419F4252-395A-4A86-A02A-70F0E6730743}" destId="{3C5060C5-2F0C-4974-A8C9-365C9549C1B5}" srcOrd="0" destOrd="0" parTransId="{E8FAC001-6F3E-4871-B829-D09C161EC9C7}" sibTransId="{48A38B46-937B-474E-B905-F130A72984B1}"/>
    <dgm:cxn modelId="{E4CC06D4-B2F5-4DB1-B806-8F592AF82456}" type="presParOf" srcId="{91041A9E-AEA8-4E34-99D1-FFC49200AF34}" destId="{D65BDB17-56EC-4642-8275-6FEAFD59640E}" srcOrd="0" destOrd="0" presId="urn:microsoft.com/office/officeart/2005/8/layout/chevron2"/>
    <dgm:cxn modelId="{8655B89C-9EBE-4031-831A-B8F8F0865F6F}" type="presParOf" srcId="{D65BDB17-56EC-4642-8275-6FEAFD59640E}" destId="{BADC5F25-9BC5-40CA-9A23-D87E5809B7A2}" srcOrd="0" destOrd="0" presId="urn:microsoft.com/office/officeart/2005/8/layout/chevron2"/>
    <dgm:cxn modelId="{208E676C-2519-49DF-AD95-5186D8222F4D}" type="presParOf" srcId="{D65BDB17-56EC-4642-8275-6FEAFD59640E}" destId="{440473E9-F974-4C50-AA68-ED4908959A9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DC5F25-9BC5-40CA-9A23-D87E5809B7A2}">
      <dsp:nvSpPr>
        <dsp:cNvPr id="0" name=""/>
        <dsp:cNvSpPr/>
      </dsp:nvSpPr>
      <dsp:spPr>
        <a:xfrm rot="5400000">
          <a:off x="23113" y="763701"/>
          <a:ext cx="1558081" cy="109065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Астрахань</a:t>
          </a:r>
          <a:endParaRPr lang="ru-RU" sz="1800" b="1" kern="1200" dirty="0">
            <a:solidFill>
              <a:srgbClr val="FF0000"/>
            </a:solidFill>
          </a:endParaRPr>
        </a:p>
      </dsp:txBody>
      <dsp:txXfrm rot="5400000">
        <a:off x="23113" y="763701"/>
        <a:ext cx="1558081" cy="1090657"/>
      </dsp:txXfrm>
    </dsp:sp>
    <dsp:sp modelId="{440473E9-F974-4C50-AA68-ED4908959A90}">
      <dsp:nvSpPr>
        <dsp:cNvPr id="0" name=""/>
        <dsp:cNvSpPr/>
      </dsp:nvSpPr>
      <dsp:spPr>
        <a:xfrm rot="5400000">
          <a:off x="4095964" y="-2154406"/>
          <a:ext cx="1829275" cy="63815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конце ХIII века на Волге возникает один из золотоордынских городов - </a:t>
          </a:r>
          <a:r>
            <a:rPr lang="ru-RU" sz="2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Астархан</a:t>
          </a: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Город был построен на высоком бугре, на правом берегу Волги в 12 километрах выше современной Астрахани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095964" y="-2154406"/>
        <a:ext cx="1829275" cy="6381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E5E9C-7B05-4C03-AC87-E121EDA35E22}" type="datetimeFigureOut">
              <a:rPr lang="ru-RU" smtClean="0"/>
              <a:pPr/>
              <a:t>20.03.2015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9F771-6B46-485A-BB38-B4734FB8C4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181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9F771-6B46-485A-BB38-B4734FB8C4D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25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5.WAV"/><Relationship Id="rId5" Type="http://schemas.openxmlformats.org/officeDocument/2006/relationships/image" Target="../media/image28.png"/><Relationship Id="rId4" Type="http://schemas.microsoft.com/office/2007/relationships/media" Target="../media/media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6.WAV"/><Relationship Id="rId5" Type="http://schemas.openxmlformats.org/officeDocument/2006/relationships/image" Target="../media/image30.png"/><Relationship Id="rId4" Type="http://schemas.microsoft.com/office/2007/relationships/media" Target="../media/media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edigo.ru/visitastrakhan/what2do/culture/51297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0%D1%83%D1%81%D1%81%D0%BA%D0%B0%D1%8F_%D0%BF%D0%B5%D1%81%D0%BD%D1%8F_(%D0%B0%D0%BD%D1%81%D0%B0%D0%BC%D0%B1%D0%BB%D1%8C)" TargetMode="External"/><Relationship Id="rId3" Type="http://schemas.openxmlformats.org/officeDocument/2006/relationships/image" Target="../media/image85.jpeg"/><Relationship Id="rId7" Type="http://schemas.openxmlformats.org/officeDocument/2006/relationships/hyperlink" Target="https://ru.wikipedia.org/wiki/%D0%90%D1%81%D1%82%D1%80%D0%B0%D1%85%D0%B0%D0%BD%D1%81%D0%BA%D0%B0%D1%8F_%D0%BE%D0%B1%D0%BB%D0%B0%D1%81%D1%82%D1%8C" TargetMode="External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7%D1%91%D1%80%D0%BD%D1%8B%D0%B9_%D0%AF%D1%80_(%D0%90%D1%81%D1%82%D1%80%D0%B0%D1%85%D0%B0%D0%BD%D1%81%D0%BA%D0%B0%D1%8F_%D0%BE%D0%B1%D0%BB%D0%B0%D1%81%D1%82%D1%8C)" TargetMode="External"/><Relationship Id="rId5" Type="http://schemas.openxmlformats.org/officeDocument/2006/relationships/hyperlink" Target="https://ru.wikipedia.org/wiki/1950" TargetMode="External"/><Relationship Id="rId4" Type="http://schemas.openxmlformats.org/officeDocument/2006/relationships/hyperlink" Target="https://ru.wikipedia.org/wiki/19_%D0%BC%D0%B0%D1%80%D1%82%D0%B0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hyperlink" Target="https://ru.wikipedia.org/wiki/%D0%A0%D0%A1%D0%A4%D0%A1%D0%A0" TargetMode="External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0%D1%81%D1%82%D1%80%D0%B0%D1%85%D0%B0%D0%BD%D1%8C" TargetMode="External"/><Relationship Id="rId5" Type="http://schemas.openxmlformats.org/officeDocument/2006/relationships/hyperlink" Target="https://ru.wikipedia.org/wiki/1978" TargetMode="External"/><Relationship Id="rId4" Type="http://schemas.openxmlformats.org/officeDocument/2006/relationships/hyperlink" Target="https://ru.wikipedia.org/wiki/9_%D0%B8%D1%8E%D0%BB%D1%8F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1%D0%A1%D0%A1%D0%A0" TargetMode="External"/><Relationship Id="rId3" Type="http://schemas.openxmlformats.org/officeDocument/2006/relationships/image" Target="../media/image89.jpeg"/><Relationship Id="rId7" Type="http://schemas.openxmlformats.org/officeDocument/2006/relationships/hyperlink" Target="https://ru.wikipedia.org/wiki/%D0%A0%D0%A1%D0%A4%D0%A1%D0%A0" TargetMode="External"/><Relationship Id="rId12" Type="http://schemas.openxmlformats.org/officeDocument/2006/relationships/hyperlink" Target="https://ru.wikipedia.org/wiki/%D0%A2%D0%AD%D0%A4%D0%98_(%D0%BF%D1%80%D0%B5%D0%BC%D0%B8%D1%8F,_2005)" TargetMode="External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0%D1%81%D1%82%D1%80%D0%B0%D1%85%D0%B0%D0%BD%D1%8C" TargetMode="External"/><Relationship Id="rId11" Type="http://schemas.openxmlformats.org/officeDocument/2006/relationships/hyperlink" Target="https://ru.wikipedia.org/wiki/%D0%97%D0%B0%D1%81%D0%BB%D1%83%D0%B6%D0%B5%D0%BD%D0%BD%D0%B0%D1%8F_%D0%B0%D1%80%D1%82%D0%B8%D1%81%D1%82%D0%BA%D0%B0_%D0%A0%D0%BE%D1%81%D1%81%D0%B8%D0%B9%D1%81%D0%BA%D0%BE%D0%B9_%D0%A4%D0%B5%D0%B4%D0%B5%D1%80%D0%B0%D1%86%D0%B8%D0%B8" TargetMode="External"/><Relationship Id="rId5" Type="http://schemas.openxmlformats.org/officeDocument/2006/relationships/hyperlink" Target="https://ru.wikipedia.org/wiki/1971_%D0%B3%D0%BE%D0%B4" TargetMode="External"/><Relationship Id="rId10" Type="http://schemas.openxmlformats.org/officeDocument/2006/relationships/hyperlink" Target="https://ru.wikipedia.org/wiki/%D0%A2%D0%B5%D0%BB%D0%B5%D0%B2%D0%B5%D0%B4%D1%83%D1%89%D0%B0%D1%8F" TargetMode="External"/><Relationship Id="rId4" Type="http://schemas.openxmlformats.org/officeDocument/2006/relationships/hyperlink" Target="https://ru.wikipedia.org/wiki/3_%D0%B0%D0%BF%D1%80%D0%B5%D0%BB%D1%8F" TargetMode="External"/><Relationship Id="rId9" Type="http://schemas.openxmlformats.org/officeDocument/2006/relationships/hyperlink" Target="https://ru.wikipedia.org/wiki/%D0%90%D0%BA%D1%82%D1%80%D0%B8%D1%81%D0%B0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microsoft.com/office/2007/relationships/media" Target="../media/media1.WAV"/><Relationship Id="rId2" Type="http://schemas.openxmlformats.org/officeDocument/2006/relationships/audio" Target="../media/media2.WAV"/><Relationship Id="rId1" Type="http://schemas.openxmlformats.org/officeDocument/2006/relationships/audio" Target="../media/media1.WAV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1.xml"/><Relationship Id="rId9" Type="http://schemas.microsoft.com/office/2007/relationships/media" Target="../media/media2.WAV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3.WAV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png"/><Relationship Id="rId4" Type="http://schemas.openxmlformats.org/officeDocument/2006/relationships/diagramData" Target="../diagrams/data1.xml"/><Relationship Id="rId9" Type="http://schemas.microsoft.com/office/2007/relationships/media" Target="../media/media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4.WAV"/><Relationship Id="rId5" Type="http://schemas.openxmlformats.org/officeDocument/2006/relationships/image" Target="../media/image23.png"/><Relationship Id="rId4" Type="http://schemas.microsoft.com/office/2007/relationships/media" Target="../media/media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914400"/>
            <a:ext cx="8610600" cy="2057400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>
                <a:latin typeface="Monotype Corsiva" pitchFamily="66" charset="0"/>
              </a:rPr>
              <a:t>Пока свободою горим,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Пока сердца для чести живы,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Мой друг, отчизне посвятим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Души прекрасные порывы!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b="1" dirty="0" smtClean="0">
                <a:latin typeface="Monotype Corsiva" pitchFamily="66" charset="0"/>
              </a:rPr>
              <a:t>А. С. Пушкин</a:t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/>
            </a:r>
            <a:br>
              <a:rPr lang="ru-RU" sz="3600" dirty="0" smtClean="0">
                <a:latin typeface="Monotype Corsiva" pitchFamily="66" charset="0"/>
              </a:rPr>
            </a:br>
            <a:endParaRPr lang="ru-RU" sz="36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048000"/>
            <a:ext cx="8001000" cy="2209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haroni" pitchFamily="2" charset="-79"/>
              </a:rPr>
              <a:t>Тема научной работы:</a:t>
            </a:r>
          </a:p>
          <a:p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haroni" pitchFamily="2" charset="-79"/>
              </a:rPr>
              <a:t>«Моя малая Родина- земля Астраханская. Её история и тайны.»</a:t>
            </a:r>
            <a:endParaRPr lang="ru-RU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09600" y="838200"/>
            <a:ext cx="8001000" cy="2209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40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otype Corsiva" pitchFamily="66" charset="0"/>
              <a:cs typeface="Aharoni" pitchFamily="2" charset="-79"/>
            </a:endParaRPr>
          </a:p>
        </p:txBody>
      </p:sp>
      <p:sp>
        <p:nvSpPr>
          <p:cNvPr id="9" name="Круглая лента лицом вниз 8"/>
          <p:cNvSpPr/>
          <p:nvPr/>
        </p:nvSpPr>
        <p:spPr>
          <a:xfrm>
            <a:off x="152400" y="4572000"/>
            <a:ext cx="8763000" cy="2057400"/>
          </a:xfrm>
          <a:prstGeom prst="ellipseRibbon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  <a:defRPr/>
            </a:pPr>
            <a:r>
              <a:rPr lang="ru-RU" sz="2400" u="sng" dirty="0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Подготовил ученик 1 класса :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400" u="sng" dirty="0" err="1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Губин</a:t>
            </a:r>
            <a:r>
              <a:rPr lang="ru-RU" sz="2400" u="sng" dirty="0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 Кирилл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400" u="sng" dirty="0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Руководитель: </a:t>
            </a:r>
            <a:r>
              <a:rPr lang="ru-RU" sz="2400" u="sng" dirty="0" err="1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Чембергенова</a:t>
            </a:r>
            <a:r>
              <a:rPr lang="ru-RU" sz="2400" u="sng" dirty="0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 </a:t>
            </a:r>
            <a:r>
              <a:rPr lang="ru-RU" sz="2400" u="sng" dirty="0" err="1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Ханзираш</a:t>
            </a:r>
            <a:r>
              <a:rPr lang="ru-RU" sz="2400" u="sng" dirty="0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 </a:t>
            </a:r>
            <a:r>
              <a:rPr lang="ru-RU" sz="2400" u="sng" dirty="0" err="1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Тусупкалиевна</a:t>
            </a:r>
            <a:endParaRPr lang="ru-RU" sz="2400" u="sng" dirty="0">
              <a:solidFill>
                <a:schemeClr val="tx1"/>
              </a:solidFill>
              <a:latin typeface="Monotype Corsiva" pitchFamily="66" charset="0"/>
              <a:cs typeface="Aharoni" pitchFamily="2" charset="-79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8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381000" y="381000"/>
            <a:ext cx="5486400" cy="6096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Начало XVIII века ознаменовалось для Астрахани, как и для всей России, смелыми преобразованиями царя-реформатора Петра I. Петр </a:t>
            </a:r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smtClean="0">
                <a:solidFill>
                  <a:schemeClr val="tx1"/>
                </a:solidFill>
              </a:rPr>
              <a:t> связывал с городом широкие военные планы по укреплению южных рубежей России, Петр I подписал 22 ноября 1717 года Указ об образовании самостоятельной Астраханской губернии: "...Астраханской губернии быть особо, а к Астрахани города Симбирск, Самара, Сызрань, </a:t>
            </a:r>
            <a:r>
              <a:rPr lang="ru-RU" dirty="0" err="1" smtClean="0">
                <a:solidFill>
                  <a:schemeClr val="tx1"/>
                </a:solidFill>
              </a:rPr>
              <a:t>Кашкар</a:t>
            </a:r>
            <a:r>
              <a:rPr lang="ru-RU" dirty="0" smtClean="0">
                <a:solidFill>
                  <a:schemeClr val="tx1"/>
                </a:solidFill>
              </a:rPr>
              <a:t>, Саратов, Петровский, </a:t>
            </a:r>
            <a:r>
              <a:rPr lang="ru-RU" dirty="0" err="1" smtClean="0">
                <a:solidFill>
                  <a:schemeClr val="tx1"/>
                </a:solidFill>
              </a:rPr>
              <a:t>Дмитровской</a:t>
            </a:r>
            <a:r>
              <a:rPr lang="ru-RU" dirty="0" smtClean="0">
                <a:solidFill>
                  <a:schemeClr val="tx1"/>
                </a:solidFill>
              </a:rPr>
              <a:t>, Царицын, Черный Яр, Красный Яр, Гурьев, Терек </a:t>
            </a:r>
            <a:r>
              <a:rPr lang="ru-RU" dirty="0" err="1" smtClean="0">
                <a:solidFill>
                  <a:schemeClr val="tx1"/>
                </a:solidFill>
              </a:rPr>
              <a:t>росписать</a:t>
            </a:r>
            <a:r>
              <a:rPr lang="ru-RU" dirty="0" smtClean="0">
                <a:solidFill>
                  <a:schemeClr val="tx1"/>
                </a:solidFill>
              </a:rPr>
              <a:t>...". Высшая должность возлагалась на губернатора как "первого блюстителя неприкосновенных прав верховной власти".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виталик\Downloads\пер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-152400"/>
            <a:ext cx="2301129" cy="1909937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4705 0.30232 C -0.36788 0.29722 -0.46077 0.29815 -0.1349 0.30023 C -0.12899 0.30857 -0.12882 0.30926 -0.12587 0.32037 C -0.12882 0.34722 -0.13212 0.33866 -0.15625 0.34074 C -0.22952 0.36366 -0.30677 0.34584 -0.38195 0.34676 C -0.43299 0.34746 -0.48386 0.34815 -0.5349 0.34885 C -0.54149 0.35139 -0.54827 0.35185 -0.55469 0.35486 C -0.55834 0.36898 -0.54167 0.37037 -0.53351 0.37292 C -0.51059 0.38033 -0.53577 0.37639 -0.47743 0.37709 C -0.39306 0.37824 -0.30868 0.37847 -0.22431 0.37917 C -0.19514 0.38357 -0.16563 0.38264 -0.13646 0.38704 C -0.13073 0.38959 -0.12986 0.39375 -0.12743 0.40139 C -0.12622 0.40533 -0.12431 0.41343 -0.12431 0.41343 C -0.15087 0.43681 -0.19184 0.42685 -0.21979 0.42755 C -0.3632 0.43172 -0.31649 0.42986 -0.53646 0.43148 C -0.53941 0.43287 -0.54254 0.43426 -0.54549 0.43565 C -0.54705 0.43635 -0.55018 0.43773 -0.55018 0.43773 C -0.55729 0.45232 -0.55035 0.46366 -0.54254 0.47408 C -0.53733 0.49375 -0.52049 0.49283 -0.50764 0.49815 C -0.49913 0.49746 -0.49028 0.49861 -0.48195 0.4963 C -0.4757 0.49468 -0.47049 0.48611 -0.46077 0.48611 C -0.34913 0.48542 -0.2375 0.48611 -0.12587 0.48611 " pathEditMode="relative" ptsTypes="fffffffffffffffffffff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3429000" y="0"/>
            <a:ext cx="5715000" cy="2819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месте старого деревянного кремля, укрепленного земляными валами, в 80-х годах XVI века появился каменный красавец кремль, возведенный зодчими Деем     Губастым и Михаилом Вельяминовым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667000" y="228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2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4038600" y="228600"/>
            <a:ext cx="4876800" cy="16002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Успенский собор —построен в 1699—1710 годы. является единственным из сохранившихся в России архитектурных храмовых комплексов, где храм и Лобное место соединены.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1066800" y="5029200"/>
            <a:ext cx="6705600" cy="1447800"/>
          </a:xfrm>
          <a:prstGeom prst="wedgeEllipseCallout">
            <a:avLst>
              <a:gd name="adj1" fmla="val -28684"/>
              <a:gd name="adj2" fmla="val -781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Кремлевская колокольня возвышается над главными проездными воротами кремля, которые, начиная с XVII столетия, связывали Астраханскую цитадель с Белым городом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620000" y="4876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33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51054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28600" y="4724400"/>
            <a:ext cx="8915400" cy="1905000"/>
          </a:xfrm>
          <a:prstGeom prst="wedgeEllipseCallout">
            <a:avLst>
              <a:gd name="adj1" fmla="val 25632"/>
              <a:gd name="adj2" fmla="val -647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одном из астраханских особняков располагается 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музей русского художника Бориса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Кустодиева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Дом был построен в конце XIX столетия и некоторое время принадлежал мещанину Злобину. Художник родился в Астрахани в 1878 году, прожил здесь до 18 лет и получил начальное художественное образование. Астрахань навсегда вложила в его сердце любовь к солнцу и ярким краскам.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ус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"/>
            <a:ext cx="9144001" cy="6881160"/>
          </a:xfrm>
          <a:prstGeom prst="rect">
            <a:avLst/>
          </a:prstGeom>
        </p:spPr>
      </p:pic>
      <p:pic>
        <p:nvPicPr>
          <p:cNvPr id="7" name="Рисунок 6" descr="к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136144923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8200" y="838200"/>
            <a:ext cx="7721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 Русского художника Бориса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Кустодиева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86600" y="3276600"/>
            <a:ext cx="18473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685800" y="4953000"/>
            <a:ext cx="7848600" cy="1527048"/>
          </a:xfrm>
          <a:prstGeom prst="wedgeEllipseCallout">
            <a:avLst>
              <a:gd name="adj1" fmla="val 3880"/>
              <a:gd name="adj2" fmla="val -708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Павел Михайлович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Догадин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(1876 г. −1919 г.), выходец из купеческой семьи, инженер-механик, получивший образование в Москве, в 1918 г. передал в дар родному городу свое собрание, включавшее более 100 произведений графики и живописи, коллекцию автографов, библиотеку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51ee95e28fef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51ee959483b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8" name="Рисунок 7" descr="51ee95ecc1b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762000"/>
            <a:ext cx="7848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Астраханская картинная галерея имени  П.М. </a:t>
            </a:r>
            <a:r>
              <a:rPr lang="ru-RU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Догадина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2400" y="533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28600" y="4038600"/>
            <a:ext cx="4724400" cy="2514600"/>
          </a:xfrm>
          <a:prstGeom prst="wedgeEllipseCallout">
            <a:avLst>
              <a:gd name="adj1" fmla="val 71836"/>
              <a:gd name="adj2" fmla="val 5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Велимир Хлебников (1885—1922) — русский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 и прозаик Серебряного века, видный деятель русского авангардного искусства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ве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х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хлеб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838200"/>
            <a:ext cx="8493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 музей поэта </a:t>
            </a:r>
            <a:r>
              <a:rPr lang="ru-RU" sz="36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Велимира</a:t>
            </a:r>
            <a:r>
              <a:rPr lang="ru-RU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Хлебникова</a:t>
            </a:r>
            <a:endParaRPr lang="ru-RU" sz="36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но 1 5"/>
          <p:cNvSpPr/>
          <p:nvPr/>
        </p:nvSpPr>
        <p:spPr>
          <a:xfrm>
            <a:off x="381000" y="3352800"/>
            <a:ext cx="4876800" cy="3200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 октября 2011 года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состоялось официальное открытие театра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astrakhanj-opera-15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0_6a343_8fbf8387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316599_origin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533400" y="228600"/>
            <a:ext cx="8153400" cy="1752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Астраханский государственный театр Оперы и Балета</a:t>
            </a:r>
            <a:br>
              <a:rPr kumimoji="0" lang="ru-RU" sz="36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36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" y="228600"/>
            <a:ext cx="868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приходом русских на Нижнюю Волгу рыболовство было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поставлено на промышленные рельсы. О «тяжёлом» рыбном запахе,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витающем по улицам русской Астрахани, в 1558 г. писал А.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Дженкинсон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утверждавший,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что вешала с вялившейся рыбой стояли чуть ли не в каждом дворе этого города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685800" y="457200"/>
            <a:ext cx="7885113" cy="23495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Озеро Баскунчак находится на севере Астраханского края. Площадь озера около 115 кв. км, наибольшая длина - 18 км, ширина - 13 км. Озеро Баскунчак – одно из самых солёных озер мира, его соленость достигает – 300 промилле. С давних времен на озере добывают соль, «чистую, как лед»...</a:t>
            </a:r>
            <a:br>
              <a:rPr kumimoji="0" lang="ru-RU" sz="28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8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89915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августе 1976 года фонтан, ударивший из скважины 5, известил об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открытии Астраханского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серогазоконденсатного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месторождения,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уникального по своим запасам и составу компонентов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 только в России, но и за рубежом.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Месторождение располагается в 70 км к северо-востоку от города Астрахани (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Аксарайск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Площадь месторождения составляет 2500 кв.км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ьная выноска 4"/>
          <p:cNvSpPr/>
          <p:nvPr/>
        </p:nvSpPr>
        <p:spPr>
          <a:xfrm>
            <a:off x="457200" y="228600"/>
            <a:ext cx="8153400" cy="1981200"/>
          </a:xfrm>
          <a:prstGeom prst="wedgeEllipseCallout">
            <a:avLst>
              <a:gd name="adj1" fmla="val 39430"/>
              <a:gd name="adj2" fmla="val 71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ru-RU" sz="16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ru-RU" sz="2000" u="sng" dirty="0" smtClean="0">
                <a:solidFill>
                  <a:schemeClr val="tx1"/>
                </a:solidFill>
                <a:latin typeface="Comic Sans MS" pitchFamily="66" charset="0"/>
              </a:rPr>
              <a:t>Цель: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Comic Sans MS" pitchFamily="66" charset="0"/>
              </a:rPr>
              <a:t>преподнести информацию о малой Родине,  расширить и углубить знания об истории родного села, края,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Comic Sans MS" pitchFamily="66" charset="0"/>
              </a:rPr>
              <a:t>воспитать чувство любви и гордости за свою малую Родину.</a:t>
            </a:r>
          </a:p>
          <a:p>
            <a:endParaRPr lang="ru-RU" sz="1600" dirty="0" smtClean="0"/>
          </a:p>
          <a:p>
            <a:pPr algn="ctr"/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>
            <a:off x="228600" y="2514600"/>
            <a:ext cx="5867400" cy="1069848"/>
          </a:xfrm>
          <a:prstGeom prst="wedgeEllipseCallout">
            <a:avLst>
              <a:gd name="adj1" fmla="val 56150"/>
              <a:gd name="adj2" fmla="val 810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chemeClr val="tx1"/>
                </a:solidFill>
                <a:latin typeface="Comic Sans MS" pitchFamily="66" charset="0"/>
              </a:rPr>
              <a:t>Задачи научной работы</a:t>
            </a: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: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 Собрать как можно больше новой информации о родном крае;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304800" y="3810000"/>
            <a:ext cx="5715000" cy="1143000"/>
          </a:xfrm>
          <a:prstGeom prst="wedgeEllipseCallout">
            <a:avLst>
              <a:gd name="adj1" fmla="val 54191"/>
              <a:gd name="adj2" fmla="val 906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Донести, как можно интереснее эту информацию до слушателя;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228600" y="5410200"/>
            <a:ext cx="5791200" cy="1143000"/>
          </a:xfrm>
          <a:prstGeom prst="wedgeEllipseCallout">
            <a:avLst>
              <a:gd name="adj1" fmla="val 58495"/>
              <a:gd name="adj2" fmla="val 27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Постараться развить  интерес к чтению документально-исторической литературы.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Кирилл\Desktop\школ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895600"/>
            <a:ext cx="2537312" cy="3760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304800"/>
            <a:ext cx="4942764" cy="2971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к минувшему – вот черта </a:t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отличающаяся образованность от дикости. </a:t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Гордиться славою своих предков </a:t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можно, но и должно…!</a:t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 Пушкин</a:t>
            </a:r>
          </a:p>
        </p:txBody>
      </p:sp>
    </p:spTree>
    <p:extLst>
      <p:ext uri="{BB962C8B-B14F-4D97-AF65-F5344CB8AC3E}">
        <p14:creationId xmlns:p14="http://schemas.microsoft.com/office/powerpoint/2010/main" xmlns="" val="3060184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1270" y="26158"/>
            <a:ext cx="3505199" cy="48479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4800" y="4114800"/>
            <a:ext cx="5638800" cy="2514600"/>
          </a:xfrm>
          <a:prstGeom prst="wedgeRoundRectCallout">
            <a:avLst>
              <a:gd name="adj1" fmla="val 62184"/>
              <a:gd name="adj2" fmla="val -511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" y="4641314"/>
            <a:ext cx="5257800" cy="1461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52316"/>
            <a:ext cx="8248603" cy="100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1969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533400"/>
            <a:ext cx="3352800" cy="4685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343400" y="533400"/>
            <a:ext cx="4267200" cy="2057400"/>
          </a:xfrm>
          <a:prstGeom prst="wedgeRoundRectCallout">
            <a:avLst>
              <a:gd name="adj1" fmla="val -57933"/>
              <a:gd name="adj2" fmla="val 797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49471" y="571500"/>
            <a:ext cx="4455057" cy="2019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4540" y="-460585"/>
            <a:ext cx="8394920" cy="77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83463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762000" y="228600"/>
            <a:ext cx="8077200" cy="2133600"/>
          </a:xfrm>
          <a:prstGeom prst="wedgeRoundRectCallout">
            <a:avLst>
              <a:gd name="adj1" fmla="val -6809"/>
              <a:gd name="adj2" fmla="val 7529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741" y="3048000"/>
            <a:ext cx="4005943" cy="3505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0251" y="63901"/>
            <a:ext cx="8023031" cy="24629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5243" y="-76504"/>
            <a:ext cx="8053514" cy="70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5363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066800"/>
            <a:ext cx="3352800" cy="532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962400" y="381000"/>
            <a:ext cx="4724400" cy="2209800"/>
          </a:xfrm>
          <a:prstGeom prst="wedgeRoundRectCallout">
            <a:avLst>
              <a:gd name="adj1" fmla="val -42788"/>
              <a:gd name="adj2" fmla="val 82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Догадин</a:t>
            </a:r>
            <a:r>
              <a:rPr 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 Павел Михайлович </a:t>
            </a:r>
            <a:r>
              <a:rPr 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(1876-1919)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Коллекционер , основатель художественного музея в Астрахани.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395785"/>
            <a:ext cx="8285182" cy="91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0753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4400" y="1447800"/>
            <a:ext cx="3569204" cy="510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52400" y="838200"/>
            <a:ext cx="4572000" cy="2209800"/>
          </a:xfrm>
          <a:prstGeom prst="wedgeRoundRectCallout">
            <a:avLst>
              <a:gd name="adj1" fmla="val 52875"/>
              <a:gd name="adj2" fmla="val 866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24" y="838200"/>
            <a:ext cx="5486400" cy="234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099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4114800" y="228600"/>
            <a:ext cx="4114800" cy="2057400"/>
          </a:xfrm>
          <a:prstGeom prst="wedgeRoundRectCallout">
            <a:avLst>
              <a:gd name="adj1" fmla="val -51347"/>
              <a:gd name="adj2" fmla="val 830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Кустодиев Борис Михайлович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1878-1927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Живописец, график и театральный художник.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2057400"/>
            <a:ext cx="3362325" cy="448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49" y="203579"/>
            <a:ext cx="8010838" cy="102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12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0" y="762000"/>
            <a:ext cx="4419600" cy="3800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38200" y="4800600"/>
            <a:ext cx="7467600" cy="1828800"/>
          </a:xfrm>
          <a:prstGeom prst="wedgeRoundRectCallout">
            <a:avLst>
              <a:gd name="adj1" fmla="val -21564"/>
              <a:gd name="adj2" fmla="val -6361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Максакова Мария Петровна</a:t>
            </a: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1902-1974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Знаменитая русская певица, народная артистка СССР (меццо-сопрано).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581" y="475232"/>
            <a:ext cx="8010838" cy="5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945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914400"/>
            <a:ext cx="3657600" cy="5423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419600" y="609600"/>
            <a:ext cx="4343400" cy="2362200"/>
          </a:xfrm>
          <a:prstGeom prst="wedgeRoundRectCallout">
            <a:avLst>
              <a:gd name="adj1" fmla="val -56025"/>
              <a:gd name="adj2" fmla="val 775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 Шадрин </a:t>
            </a:r>
            <a:r>
              <a:rPr lang="ru-RU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Адихан</a:t>
            </a:r>
            <a:r>
              <a:rPr 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Verdana" panose="020B0604030504040204" pitchFamily="34" charset="0"/>
              </a:rPr>
              <a:t>Измайлович</a:t>
            </a:r>
            <a:endParaRPr lang="ru-RU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Verdana" panose="020B0604030504040204" pitchFamily="34" charset="0"/>
              </a:rPr>
              <a:t>1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июля 1929 г. - 15 января 2011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Известный астраханский писатель, автор книг „Лизавета", „Запах смолы", „Смута", „</a:t>
            </a:r>
            <a:r>
              <a:rPr lang="ru-RU" dirty="0" err="1">
                <a:solidFill>
                  <a:srgbClr val="000000"/>
                </a:solidFill>
                <a:latin typeface="Verdana" panose="020B0604030504040204" pitchFamily="34" charset="0"/>
              </a:rPr>
              <a:t>Турган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-птица", „Понизовье - судьба моя", „Черный аргамак", „Памятные дали".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9794" y="-28433"/>
            <a:ext cx="8254699" cy="124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64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990600"/>
            <a:ext cx="3800403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648200" y="304800"/>
            <a:ext cx="4114800" cy="2133600"/>
          </a:xfrm>
          <a:prstGeom prst="wedgeRoundRectCallout">
            <a:avLst>
              <a:gd name="adj1" fmla="val -51347"/>
              <a:gd name="adj2" fmla="val 919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Verdana" panose="020B0604030504040204" pitchFamily="34" charset="0"/>
              </a:rPr>
              <a:t>Мордовина Нинель Александровна </a:t>
            </a:r>
            <a:r>
              <a:rPr lang="ru-RU" dirty="0">
                <a:solidFill>
                  <a:srgbClr val="000000"/>
                </a:solidFill>
                <a:latin typeface="Verdana" panose="020B0604030504040204" pitchFamily="34" charset="0"/>
              </a:rPr>
              <a:t>(1927-2001 гг.) - поэтесса, член Союза писателей РФ</a:t>
            </a:r>
            <a:endParaRPr lang="ru-RU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835" y="475232"/>
            <a:ext cx="7852329" cy="5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83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343400" y="3276600"/>
            <a:ext cx="43434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 2013-2014 году я постараюсь собрать интересную информацию об Астраханском крае. Историю образования Астраханского края. Чем богата земля Астраханская. Залежи полезных ископаемых и достопримечательности Астраханской земли.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3400" y="1600200"/>
            <a:ext cx="48768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solidFill>
                  <a:schemeClr val="tx1"/>
                </a:solidFill>
              </a:rPr>
              <a:t>2012-2013 </a:t>
            </a:r>
            <a:r>
              <a:rPr lang="ru-RU" dirty="0" smtClean="0">
                <a:solidFill>
                  <a:schemeClr val="tx1"/>
                </a:solidFill>
              </a:rPr>
              <a:t>учебный год я буду собирать информацию об образовании моего села Озерное.  Записывать интересные истории и легенды рассказанные старшим поколением. Узнавать о первом поселении села.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2000" y="4876800"/>
            <a:ext cx="44196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smtClean="0">
                <a:solidFill>
                  <a:schemeClr val="tx1"/>
                </a:solidFill>
              </a:rPr>
              <a:t>2014-2015 </a:t>
            </a:r>
            <a:r>
              <a:rPr lang="ru-RU" sz="1600" dirty="0" smtClean="0">
                <a:solidFill>
                  <a:schemeClr val="tx1"/>
                </a:solidFill>
              </a:rPr>
              <a:t>год пройдет под лозунгом «Знаменитые люди-земли Астраханской». В этот год я постараюсь собрать информацию о писателях, актерах, политических деятелях Астраханской области.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381000" y="152400"/>
            <a:ext cx="8382000" cy="12954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itchFamily="34" charset="0"/>
              </a:rPr>
              <a:t>Моя научная работа рассчитана на три года углубленного изучения Родного края.</a:t>
            </a:r>
            <a:endParaRPr lang="ru-RU" sz="2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371600"/>
            <a:ext cx="3962400" cy="4958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81000" y="533400"/>
            <a:ext cx="3810000" cy="2133600"/>
          </a:xfrm>
          <a:prstGeom prst="wedgeRoundRectCallout">
            <a:avLst>
              <a:gd name="adj1" fmla="val 53674"/>
              <a:gd name="adj2" fmla="val 778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Третьяк Иван Моисеевич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1923 </a:t>
            </a:r>
            <a:r>
              <a:rPr lang="ru-RU" sz="1400" dirty="0">
                <a:solidFill>
                  <a:srgbClr val="000000"/>
                </a:solidFill>
                <a:latin typeface="Verdana" panose="020B0604030504040204" pitchFamily="34" charset="0"/>
              </a:rPr>
              <a:t>– 2007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000000"/>
                </a:solidFill>
                <a:latin typeface="Verdana" panose="020B0604030504040204" pitchFamily="34" charset="0"/>
              </a:rPr>
              <a:t>Главнокомандующий войсками Дальнего Востока, генерал, участник Великой Отечественной войны, Герой Советского Союза, Герой Социалистического Труда, выпускник Астраханского стрелково-пулеметного училища.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041" y="990600"/>
            <a:ext cx="8053514" cy="371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384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4400" y="1066800"/>
            <a:ext cx="3870356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3400" y="228600"/>
            <a:ext cx="3886200" cy="2362200"/>
          </a:xfrm>
          <a:prstGeom prst="wedgeRoundRectCallout">
            <a:avLst>
              <a:gd name="adj1" fmla="val 56428"/>
              <a:gd name="adj2" fmla="val 717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Георгиевна </a:t>
            </a:r>
            <a:r>
              <a:rPr lang="ru-RU" b="1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Ба́бкина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rgbClr val="252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19 марта"/>
              </a:rPr>
              <a:t>19 марта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1950"/>
              </a:rPr>
              <a:t>1950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Чёрный Яр (Астраханская область)"/>
              </a:rPr>
              <a:t>Чёрный Яр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Астраханская область"/>
              </a:rPr>
              <a:t>Астраханская область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— советская и российская народная и эстрадная певица, исследователь народной песни, основатель и художественный руководитель ансамбля «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Русская песня (ансамбль)"/>
              </a:rPr>
              <a:t>Русская песня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944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600" y="1066800"/>
            <a:ext cx="3461553" cy="5265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81000" y="457200"/>
            <a:ext cx="4267200" cy="1828800"/>
          </a:xfrm>
          <a:prstGeom prst="wedgeRoundRectCallout">
            <a:avLst>
              <a:gd name="adj1" fmla="val 59444"/>
              <a:gd name="adj2" fmla="val 1027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rgbClr val="252525"/>
                </a:solidFill>
                <a:latin typeface="Arial" panose="020B0604020202020204" pitchFamily="34" charset="0"/>
              </a:rPr>
              <a:t>Дми́трий</a:t>
            </a:r>
            <a:r>
              <a:rPr lang="ru-RU" b="1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252525"/>
                </a:solidFill>
                <a:latin typeface="Arial" panose="020B0604020202020204" pitchFamily="34" charset="0"/>
              </a:rPr>
              <a:t>Петро́вич</a:t>
            </a:r>
            <a:r>
              <a:rPr lang="ru-RU" b="1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252525"/>
                </a:solidFill>
                <a:latin typeface="Arial" panose="020B0604020202020204" pitchFamily="34" charset="0"/>
              </a:rPr>
              <a:t>Дю́жев</a:t>
            </a:r>
            <a:r>
              <a:rPr lang="ru-RU" dirty="0">
                <a:solidFill>
                  <a:srgbClr val="252525"/>
                </a:solidFill>
                <a:latin typeface="Arial" panose="020B0604020202020204" pitchFamily="34" charset="0"/>
              </a:rPr>
              <a:t> (род.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4" tooltip="9 июля"/>
              </a:rPr>
              <a:t>9 июля</a:t>
            </a:r>
            <a:r>
              <a:rPr lang="ru-RU" dirty="0">
                <a:solidFill>
                  <a:srgbClr val="252525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5" tooltip="1978"/>
              </a:rPr>
              <a:t>1978</a:t>
            </a:r>
            <a:r>
              <a:rPr lang="ru-RU" dirty="0">
                <a:solidFill>
                  <a:srgbClr val="252525"/>
                </a:solidFill>
                <a:latin typeface="Arial" panose="020B0604020202020204" pitchFamily="34" charset="0"/>
              </a:rPr>
              <a:t>,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6" tooltip="Астрахань"/>
              </a:rPr>
              <a:t>Астрахань</a:t>
            </a:r>
            <a:r>
              <a:rPr lang="ru-RU" dirty="0">
                <a:solidFill>
                  <a:srgbClr val="252525"/>
                </a:solidFill>
                <a:latin typeface="Arial" panose="020B0604020202020204" pitchFamily="34" charset="0"/>
              </a:rPr>
              <a:t>,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7" tooltip="РСФСР"/>
              </a:rPr>
              <a:t>РСФСР</a:t>
            </a:r>
            <a:r>
              <a:rPr lang="ru-RU" dirty="0">
                <a:solidFill>
                  <a:srgbClr val="252525"/>
                </a:solidFill>
                <a:latin typeface="Arial" panose="020B0604020202020204" pitchFamily="34" charset="0"/>
              </a:rPr>
              <a:t>, </a:t>
            </a:r>
            <a:r>
              <a:rPr lang="ru-RU" dirty="0" smtClean="0">
                <a:solidFill>
                  <a:srgbClr val="252525"/>
                </a:solidFill>
                <a:latin typeface="Arial" panose="020B0604020202020204" pitchFamily="34" charset="0"/>
              </a:rPr>
              <a:t>)</a:t>
            </a:r>
            <a:r>
              <a:rPr lang="ru-RU" dirty="0">
                <a:solidFill>
                  <a:srgbClr val="252525"/>
                </a:solidFill>
                <a:latin typeface="Arial" panose="020B0604020202020204" pitchFamily="34" charset="0"/>
              </a:rPr>
              <a:t> — российский актёр театра и кино, режиссёр.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9941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1143000"/>
            <a:ext cx="3810000" cy="5077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876800" y="533400"/>
            <a:ext cx="4038600" cy="2667000"/>
          </a:xfrm>
          <a:prstGeom prst="wedgeRoundRectCallout">
            <a:avLst>
              <a:gd name="adj1" fmla="val -57707"/>
              <a:gd name="adj2" fmla="val 834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Анастаси́я</a:t>
            </a: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Ю́рьевна</a:t>
            </a:r>
            <a:r>
              <a:rPr lang="ru-RU" b="1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Заворотню́к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rgbClr val="252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род.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3 апреля"/>
              </a:rPr>
              <a:t>3 апреля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1971 год"/>
              </a:rPr>
              <a:t>1971</a:t>
            </a:r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Астрахань"/>
              </a:rPr>
              <a:t>Астрахань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РСФСР"/>
              </a:rPr>
              <a:t>РСФСР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СССР"/>
              </a:rPr>
              <a:t>СССР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— российская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Актриса"/>
              </a:rPr>
              <a:t>актриса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театра и кино</a:t>
            </a:r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Телеведущая"/>
              </a:rPr>
              <a:t>телеведущая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tooltip="Заслуженная артистка Российской Федерации"/>
              </a:rPr>
              <a:t>Заслуженная артистка Российской Федерации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(2006</a:t>
            </a:r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национальной телевизионной премии «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 tooltip="ТЭФИ (премия, 2005)"/>
              </a:rPr>
              <a:t>ТЭФИ—2005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8134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800600" y="381000"/>
            <a:ext cx="4038600" cy="2819400"/>
          </a:xfrm>
          <a:prstGeom prst="wedgeRoundRectCallout">
            <a:avLst>
              <a:gd name="adj1" fmla="val -56364"/>
              <a:gd name="adj2" fmla="val 461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прикоснулся к Родине своей,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Пускай не телом, а душою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сердце, кажется мое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Навеки занято тобою...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Кирилл Губин </a:t>
            </a:r>
            <a:endParaRPr lang="ru-RU" sz="24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54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2000" t="-63000" r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5486400"/>
            <a:ext cx="75750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343400" y="381000"/>
            <a:ext cx="4495800" cy="5266730"/>
          </a:xfrm>
          <a:prstGeom prst="wedgeRoundRectCallout">
            <a:avLst>
              <a:gd name="adj1" fmla="val -67279"/>
              <a:gd name="adj2" fmla="val 236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Изучая историю родного края, я очень много узнал о нем. Край мой богат не только полезными ископаемыми, но и замечательными людьми.</a:t>
            </a: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показать одной работой  богатство и мощь нашего края. Изучайте, славьте и берегите наш Астраханский край!</a:t>
            </a:r>
            <a:endParaRPr 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5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457200" y="304800"/>
            <a:ext cx="8001000" cy="16764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Arial Narrow" pitchFamily="34" charset="0"/>
              </a:rPr>
              <a:t>Моя малая родина! Мое родное село Озерное! </a:t>
            </a:r>
            <a:endParaRPr lang="ru-RU" sz="2800" dirty="0">
              <a:solidFill>
                <a:schemeClr val="tx2">
                  <a:lumMod val="95000"/>
                  <a:lumOff val="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Лента лицом вверх 2"/>
          <p:cNvSpPr/>
          <p:nvPr/>
        </p:nvSpPr>
        <p:spPr>
          <a:xfrm>
            <a:off x="228600" y="3581400"/>
            <a:ext cx="8686800" cy="2971800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Село наше образованно в 1947 году на пустующих буграх Бэра. Ранее здесь было  калмыцкое поселение и называлось Большая Мага. Со времен образования села люди занимались бахчеводством, животноводством и позднее рыбоводством.  В 1948 году был заложен большой сад. В 50-х годах началось строительство кирпичных зданий взамен саманных землянок. Первым председателем села был Попов Аркадий Александрович.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Кирилл\Desktop\мои фото\170220134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4876800" cy="36576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981200" y="2819400"/>
            <a:ext cx="2819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Магазин 1958 г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053" name="Picture 5" descr="C:\Users\Кирилл\Desktop\мои фото\17022013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609600"/>
            <a:ext cx="4876800" cy="3657600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5486400" y="3429000"/>
            <a:ext cx="2895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Школьный интернат 1964 г.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054" name="Picture 6" descr="C:\Users\Кирилл\Desktop\мои фото\170220134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505200"/>
            <a:ext cx="4114800" cy="3086100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1676400" y="5715000"/>
            <a:ext cx="2286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Старая школа 1966 г.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055" name="Picture 7" descr="C:\Users\Кирилл\Desktop\мои фото\170220134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3200400"/>
            <a:ext cx="4572000" cy="3429000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5943600" y="5791200"/>
            <a:ext cx="23622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Новая школа 1992 г.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914400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Словами не передать всю красоту наших степей, ее надо увидеть!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1027" name="Picture 3" descr="C:\Users\Кирилл\Downloads\пвпвы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57200"/>
            <a:ext cx="2286000" cy="3048000"/>
          </a:xfrm>
          <a:prstGeom prst="rect">
            <a:avLst/>
          </a:prstGeom>
          <a:noFill/>
        </p:spPr>
      </p:pic>
      <p:pic>
        <p:nvPicPr>
          <p:cNvPr id="1028" name="Picture 4" descr="C:\Users\Кирилл\Downloads\пввп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1600200"/>
            <a:ext cx="3251200" cy="2438400"/>
          </a:xfrm>
          <a:prstGeom prst="rect">
            <a:avLst/>
          </a:prstGeom>
          <a:noFill/>
        </p:spPr>
      </p:pic>
      <p:pic>
        <p:nvPicPr>
          <p:cNvPr id="1029" name="Picture 5" descr="C:\Users\Кирилл\Downloads\а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304800"/>
            <a:ext cx="2641600" cy="1981200"/>
          </a:xfrm>
          <a:prstGeom prst="rect">
            <a:avLst/>
          </a:prstGeom>
          <a:noFill/>
        </p:spPr>
      </p:pic>
      <p:pic>
        <p:nvPicPr>
          <p:cNvPr id="1030" name="Picture 6" descr="C:\Users\Кирилл\Desktop\мои фото\3e2c3bd26f4d4415b550f7c52af55d25.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1371600"/>
            <a:ext cx="3276600" cy="2457450"/>
          </a:xfrm>
          <a:prstGeom prst="rect">
            <a:avLst/>
          </a:prstGeom>
          <a:noFill/>
        </p:spPr>
      </p:pic>
      <p:pic>
        <p:nvPicPr>
          <p:cNvPr id="1031" name="Picture 7" descr="C:\Users\Кирилл\Downloads\getImage (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3810000"/>
            <a:ext cx="3079750" cy="2309812"/>
          </a:xfrm>
          <a:prstGeom prst="rect">
            <a:avLst/>
          </a:prstGeom>
          <a:noFill/>
        </p:spPr>
      </p:pic>
      <p:pic>
        <p:nvPicPr>
          <p:cNvPr id="1032" name="Picture 8" descr="C:\Users\Кирилл\Downloads\getImage (4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7400" y="2895600"/>
            <a:ext cx="3114675" cy="2336006"/>
          </a:xfrm>
          <a:prstGeom prst="rect">
            <a:avLst/>
          </a:prstGeom>
          <a:noFill/>
        </p:spPr>
      </p:pic>
      <p:pic>
        <p:nvPicPr>
          <p:cNvPr id="1033" name="Picture 9" descr="C:\Users\Кирилл\Downloads\вфйувйцу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0" y="4267200"/>
            <a:ext cx="4495800" cy="2155678"/>
          </a:xfrm>
          <a:prstGeom prst="rect">
            <a:avLst/>
          </a:prstGeom>
          <a:noFill/>
        </p:spPr>
      </p:pic>
      <p:pic>
        <p:nvPicPr>
          <p:cNvPr id="1035" name="Picture 11" descr="C:\Users\Кирилл\Downloads\пуеп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10400" y="2209800"/>
            <a:ext cx="1695450" cy="4447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ента лицом вверх 1"/>
          <p:cNvSpPr/>
          <p:nvPr/>
        </p:nvSpPr>
        <p:spPr>
          <a:xfrm>
            <a:off x="304800" y="457200"/>
            <a:ext cx="8610600" cy="1981200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 сегодня краше в мире целом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Города, в котором я живу.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его торжественно и нежно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своею родиной зову.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италик\Documents\getIma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124200"/>
            <a:ext cx="2535238" cy="3380316"/>
          </a:xfrm>
          <a:prstGeom prst="rect">
            <a:avLst/>
          </a:prstGeom>
          <a:noFill/>
        </p:spPr>
      </p:pic>
      <p:sp>
        <p:nvSpPr>
          <p:cNvPr id="4" name="Овальная выноска 3"/>
          <p:cNvSpPr/>
          <p:nvPr/>
        </p:nvSpPr>
        <p:spPr>
          <a:xfrm>
            <a:off x="3733800" y="2971800"/>
            <a:ext cx="5181600" cy="3352800"/>
          </a:xfrm>
          <a:prstGeom prst="wedgeEllipseCallout">
            <a:avLst>
              <a:gd name="adj1" fmla="val -58842"/>
              <a:gd name="adj2" fmla="val -3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 моей научной работы: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история образования Астрахани;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залежи полезных ископаемых Астраханского края;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достопримечательности Астрахани.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685800" y="381000"/>
            <a:ext cx="304800" cy="304800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382000" y="518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6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76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81000" y="381000"/>
          <a:ext cx="84582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Текст 2"/>
          <p:cNvSpPr txBox="1">
            <a:spLocks/>
          </p:cNvSpPr>
          <p:nvPr/>
        </p:nvSpPr>
        <p:spPr>
          <a:xfrm>
            <a:off x="533400" y="2667000"/>
            <a:ext cx="8153400" cy="3505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Одна из теорий объясняет название города тем, что в этих краях жили потомки воинственных сарматских племён - асы. За боевые заслуги они получили от </a:t>
            </a:r>
            <a:r>
              <a:rPr kumimoji="0" lang="ru-RU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Бату-хана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грамоту - тархан, освобождающую от повинностей в пользу государства. Это была великая честь. В ознаменовании этого события асы и дали название городу "Ас-тархан". Позднее в городе поселился паломник - Хаджа, вернувшийся с богомолья из святой Мекки. Он пользовался в городе большим почетом и уважением. Поэтому иногда встречается другое название города - Хаджи тархан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447800" y="609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DC5F25-9BC5-40CA-9A23-D87E5809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BADC5F25-9BC5-40CA-9A23-D87E5809B7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0473E9-F974-4C50-AA68-ED4908959A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440473E9-F974-4C50-AA68-ED4908959A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81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Graphic spid="4" grpId="0">
        <p:bldSub>
          <a:bldDgm/>
        </p:bldSub>
      </p:bldGraphic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1000" r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304800"/>
            <a:ext cx="579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Нижнее Поволжье и Северный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Прикаспий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присоединились к России в середине XVI века.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04800" y="3733800"/>
            <a:ext cx="8458200" cy="3124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Нижнее Поволжье и Северный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Прикаспий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укрепили силу и славу России,  расширили возможности дальнейшего процветания;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Россия полностью овладела важнейшей транспортной артерией – Волгой;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Торговля и политическое влияние России значительно распространились, здесь возникали дипломатические и консульские миссии.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4191000"/>
            <a:ext cx="784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676400" y="457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9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</TotalTime>
  <Words>995</Words>
  <Application>Microsoft Office PowerPoint</Application>
  <PresentationFormat>Экран (4:3)</PresentationFormat>
  <Paragraphs>88</Paragraphs>
  <Slides>35</Slides>
  <Notes>1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Пока свободою горим, Пока сердца для чести живы, Мой друг, отчизне посвятим Души прекрасные порывы! А. С. Пушкин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Уважение к минувшему – вот черта   отличающаяся образованность от дикости.   Гордиться славою своих предков   не только можно, но и должно…!  А.С. Пушкин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 свободою горим, Пока сердца для чести живы, Мой друг, отчизне посвятим Души прекрасные порывы!</dc:title>
  <dc:creator>Кирилл</dc:creator>
  <cp:lastModifiedBy>вид</cp:lastModifiedBy>
  <cp:revision>179</cp:revision>
  <dcterms:created xsi:type="dcterms:W3CDTF">2013-02-11T18:03:48Z</dcterms:created>
  <dcterms:modified xsi:type="dcterms:W3CDTF">2015-03-20T06:01:55Z</dcterms:modified>
</cp:coreProperties>
</file>