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3" r:id="rId3"/>
    <p:sldId id="274" r:id="rId4"/>
    <p:sldId id="267" r:id="rId5"/>
    <p:sldId id="268" r:id="rId6"/>
    <p:sldId id="269" r:id="rId7"/>
    <p:sldId id="270" r:id="rId8"/>
    <p:sldId id="271" r:id="rId9"/>
    <p:sldId id="272" r:id="rId10"/>
    <p:sldId id="257" r:id="rId11"/>
    <p:sldId id="258" r:id="rId12"/>
    <p:sldId id="259" r:id="rId13"/>
    <p:sldId id="260" r:id="rId14"/>
    <p:sldId id="261" r:id="rId15"/>
    <p:sldId id="262" r:id="rId16"/>
    <p:sldId id="263" r:id="rId17"/>
    <p:sldId id="264" r:id="rId18"/>
    <p:sldId id="265" r:id="rId19"/>
    <p:sldId id="266" r:id="rId20"/>
    <p:sldId id="275"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0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56F55F-6B5C-44C5-B572-249DF5472094}" type="doc">
      <dgm:prSet loTypeId="urn:microsoft.com/office/officeart/2005/8/layout/default" loCatId="list" qsTypeId="urn:microsoft.com/office/officeart/2005/8/quickstyle/simple3" qsCatId="simple" csTypeId="urn:microsoft.com/office/officeart/2005/8/colors/accent0_3" csCatId="mainScheme" phldr="1"/>
      <dgm:spPr/>
      <dgm:t>
        <a:bodyPr/>
        <a:lstStyle/>
        <a:p>
          <a:endParaRPr lang="ru-RU"/>
        </a:p>
      </dgm:t>
    </dgm:pt>
    <dgm:pt modelId="{5C5E6554-860D-4BE1-91D2-452855560C79}">
      <dgm:prSet phldrT="[Текст]" custT="1"/>
      <dgm:spPr/>
      <dgm:t>
        <a:bodyPr/>
        <a:lstStyle/>
        <a:p>
          <a:r>
            <a:rPr lang="ru-RU" sz="1600" dirty="0" smtClean="0">
              <a:latin typeface="Times New Roman" pitchFamily="18" charset="0"/>
              <a:cs typeface="Times New Roman" pitchFamily="18" charset="0"/>
            </a:rPr>
            <a:t>«… </a:t>
          </a:r>
          <a:r>
            <a:rPr lang="ru-RU" sz="1600" dirty="0" smtClean="0">
              <a:latin typeface="Times New Roman" pitchFamily="18" charset="0"/>
              <a:cs typeface="Times New Roman" pitchFamily="18" charset="0"/>
            </a:rPr>
            <a:t>важным способом уничтожения русских является ослабление их в расовом отношении</a:t>
          </a:r>
          <a:r>
            <a:rPr lang="ru-RU" sz="1600" dirty="0" smtClean="0">
              <a:latin typeface="Times New Roman" pitchFamily="18" charset="0"/>
              <a:cs typeface="Times New Roman" pitchFamily="18" charset="0"/>
            </a:rPr>
            <a:t>..»</a:t>
          </a:r>
          <a:endParaRPr lang="ru-RU" sz="1600" dirty="0"/>
        </a:p>
      </dgm:t>
    </dgm:pt>
    <dgm:pt modelId="{6DD21971-BCA7-417D-8BFF-76F7259BF510}" type="parTrans" cxnId="{A1040E16-5A0A-418D-9E8E-FDD576ED0C2C}">
      <dgm:prSet/>
      <dgm:spPr/>
      <dgm:t>
        <a:bodyPr/>
        <a:lstStyle/>
        <a:p>
          <a:endParaRPr lang="ru-RU"/>
        </a:p>
      </dgm:t>
    </dgm:pt>
    <dgm:pt modelId="{79626E7E-E971-4E68-BCC2-4962B85B8DFD}" type="sibTrans" cxnId="{A1040E16-5A0A-418D-9E8E-FDD576ED0C2C}">
      <dgm:prSet/>
      <dgm:spPr/>
      <dgm:t>
        <a:bodyPr/>
        <a:lstStyle/>
        <a:p>
          <a:endParaRPr lang="ru-RU"/>
        </a:p>
      </dgm:t>
    </dgm:pt>
    <dgm:pt modelId="{31523988-988F-4D04-8167-C71817D8C624}">
      <dgm:prSet phldrT="[Текст]" custT="1"/>
      <dgm:spPr/>
      <dgm:t>
        <a:bodyPr/>
        <a:lstStyle/>
        <a:p>
          <a:r>
            <a:rPr lang="ru-RU" sz="1600" dirty="0" smtClean="0">
              <a:latin typeface="Times New Roman" pitchFamily="18" charset="0"/>
              <a:cs typeface="Times New Roman" pitchFamily="18" charset="0"/>
            </a:rPr>
            <a:t>«… </a:t>
          </a:r>
          <a:r>
            <a:rPr lang="ru-RU" sz="1600" dirty="0" smtClean="0">
              <a:latin typeface="Times New Roman" pitchFamily="18" charset="0"/>
              <a:cs typeface="Times New Roman" pitchFamily="18" charset="0"/>
            </a:rPr>
            <a:t>надо, чтоб на территории русских большинство населения состояло из примитивной полу -европейской расы. Оно не должно причинять германскому руководству забот. Эта масса расово-неполноценных тупых людей требует руководства, как об этом свидетельствует вековая история этих областей</a:t>
          </a:r>
          <a:r>
            <a:rPr lang="ru-RU" sz="1600" dirty="0" smtClean="0">
              <a:latin typeface="Times New Roman" pitchFamily="18" charset="0"/>
              <a:cs typeface="Times New Roman" pitchFamily="18" charset="0"/>
            </a:rPr>
            <a:t>.»</a:t>
          </a:r>
          <a:endParaRPr lang="ru-RU" sz="1600" dirty="0"/>
        </a:p>
      </dgm:t>
    </dgm:pt>
    <dgm:pt modelId="{52F3EE30-F75C-48BE-8A31-00BD036C1406}" type="parTrans" cxnId="{60254608-DFCD-4E44-B134-41C3AC366AC1}">
      <dgm:prSet/>
      <dgm:spPr/>
      <dgm:t>
        <a:bodyPr/>
        <a:lstStyle/>
        <a:p>
          <a:endParaRPr lang="ru-RU"/>
        </a:p>
      </dgm:t>
    </dgm:pt>
    <dgm:pt modelId="{0951A1C8-7FF0-4E1E-8889-B16C5DCB7537}" type="sibTrans" cxnId="{60254608-DFCD-4E44-B134-41C3AC366AC1}">
      <dgm:prSet/>
      <dgm:spPr/>
      <dgm:t>
        <a:bodyPr/>
        <a:lstStyle/>
        <a:p>
          <a:endParaRPr lang="ru-RU"/>
        </a:p>
      </dgm:t>
    </dgm:pt>
    <dgm:pt modelId="{0B679F49-56C6-42D7-B063-3F5CCCA53EB5}">
      <dgm:prSet phldrT="[Текст]" custT="1"/>
      <dgm:spPr/>
      <dgm:t>
        <a:bodyPr/>
        <a:lstStyle/>
        <a:p>
          <a:r>
            <a:rPr lang="ru-RU" sz="1600" dirty="0" smtClean="0">
              <a:latin typeface="Times New Roman" pitchFamily="18" charset="0"/>
              <a:cs typeface="Times New Roman" pitchFamily="18" charset="0"/>
            </a:rPr>
            <a:t>«… </a:t>
          </a:r>
          <a:r>
            <a:rPr lang="ru-RU" sz="1600" dirty="0" smtClean="0">
              <a:latin typeface="Times New Roman" pitchFamily="18" charset="0"/>
              <a:cs typeface="Times New Roman" pitchFamily="18" charset="0"/>
            </a:rPr>
            <a:t>Целью немецкой политики относительно этого населения будет доведение рождаемости русских до низшего уровня, чем у немцев. Это же касается и районов Кавказа, а в будущем и Украины. Пока мы заинтересованы  в том, чтоб увеличить рождаемость украинского населения для противопоставления русским. Но это не должно привести к тому, что украинцы займут города русских. Для того, чтобы не допустить в восточных областях ситуации увеличения численности населения, крайне необходимо осмысленно проводить политику сокращения населения….»</a:t>
          </a:r>
          <a:endParaRPr lang="ru-RU" sz="1600" dirty="0"/>
        </a:p>
      </dgm:t>
    </dgm:pt>
    <dgm:pt modelId="{0A31F4C0-EFFF-4A62-ABB5-4BFBBFAEEE97}" type="parTrans" cxnId="{EAA21A1F-C8A9-47B8-8F37-834AD28B3E6D}">
      <dgm:prSet/>
      <dgm:spPr/>
      <dgm:t>
        <a:bodyPr/>
        <a:lstStyle/>
        <a:p>
          <a:endParaRPr lang="ru-RU"/>
        </a:p>
      </dgm:t>
    </dgm:pt>
    <dgm:pt modelId="{7FA1F984-2C9D-45B2-9181-C0EBFE5DF42C}" type="sibTrans" cxnId="{EAA21A1F-C8A9-47B8-8F37-834AD28B3E6D}">
      <dgm:prSet/>
      <dgm:spPr/>
      <dgm:t>
        <a:bodyPr/>
        <a:lstStyle/>
        <a:p>
          <a:endParaRPr lang="ru-RU"/>
        </a:p>
      </dgm:t>
    </dgm:pt>
    <dgm:pt modelId="{3D8359FC-B3C6-4BFD-B87E-428D66CD694A}" type="pres">
      <dgm:prSet presAssocID="{0056F55F-6B5C-44C5-B572-249DF5472094}" presName="diagram" presStyleCnt="0">
        <dgm:presLayoutVars>
          <dgm:dir/>
          <dgm:resizeHandles val="exact"/>
        </dgm:presLayoutVars>
      </dgm:prSet>
      <dgm:spPr/>
      <dgm:t>
        <a:bodyPr/>
        <a:lstStyle/>
        <a:p>
          <a:endParaRPr lang="ru-RU"/>
        </a:p>
      </dgm:t>
    </dgm:pt>
    <dgm:pt modelId="{8BC8F2A9-B264-4E4C-825C-7AC2367E4FAA}" type="pres">
      <dgm:prSet presAssocID="{5C5E6554-860D-4BE1-91D2-452855560C79}" presName="node" presStyleLbl="node1" presStyleIdx="0" presStyleCnt="3">
        <dgm:presLayoutVars>
          <dgm:bulletEnabled val="1"/>
        </dgm:presLayoutVars>
      </dgm:prSet>
      <dgm:spPr/>
      <dgm:t>
        <a:bodyPr/>
        <a:lstStyle/>
        <a:p>
          <a:endParaRPr lang="ru-RU"/>
        </a:p>
      </dgm:t>
    </dgm:pt>
    <dgm:pt modelId="{B7CA9E94-17FF-4AF4-A49C-7F9CE85283B1}" type="pres">
      <dgm:prSet presAssocID="{79626E7E-E971-4E68-BCC2-4962B85B8DFD}" presName="sibTrans" presStyleCnt="0"/>
      <dgm:spPr/>
    </dgm:pt>
    <dgm:pt modelId="{F9416B1F-F1B2-4D4F-985A-A6B221434897}" type="pres">
      <dgm:prSet presAssocID="{31523988-988F-4D04-8167-C71817D8C624}" presName="node" presStyleLbl="node1" presStyleIdx="1" presStyleCnt="3">
        <dgm:presLayoutVars>
          <dgm:bulletEnabled val="1"/>
        </dgm:presLayoutVars>
      </dgm:prSet>
      <dgm:spPr/>
      <dgm:t>
        <a:bodyPr/>
        <a:lstStyle/>
        <a:p>
          <a:endParaRPr lang="ru-RU"/>
        </a:p>
      </dgm:t>
    </dgm:pt>
    <dgm:pt modelId="{DC8C854E-1C27-42C7-8F34-F4729F424034}" type="pres">
      <dgm:prSet presAssocID="{0951A1C8-7FF0-4E1E-8889-B16C5DCB7537}" presName="sibTrans" presStyleCnt="0"/>
      <dgm:spPr/>
    </dgm:pt>
    <dgm:pt modelId="{1A90456A-05A7-43B1-8474-620D135B69AA}" type="pres">
      <dgm:prSet presAssocID="{0B679F49-56C6-42D7-B063-3F5CCCA53EB5}" presName="node" presStyleLbl="node1" presStyleIdx="2" presStyleCnt="3" custScaleX="141241">
        <dgm:presLayoutVars>
          <dgm:bulletEnabled val="1"/>
        </dgm:presLayoutVars>
      </dgm:prSet>
      <dgm:spPr/>
      <dgm:t>
        <a:bodyPr/>
        <a:lstStyle/>
        <a:p>
          <a:endParaRPr lang="ru-RU"/>
        </a:p>
      </dgm:t>
    </dgm:pt>
  </dgm:ptLst>
  <dgm:cxnLst>
    <dgm:cxn modelId="{3AA6607F-5757-45FF-B38A-0BA365EA922B}" type="presOf" srcId="{0056F55F-6B5C-44C5-B572-249DF5472094}" destId="{3D8359FC-B3C6-4BFD-B87E-428D66CD694A}" srcOrd="0" destOrd="0" presId="urn:microsoft.com/office/officeart/2005/8/layout/default"/>
    <dgm:cxn modelId="{BA94033B-C0D5-4540-B50B-D4D3C4EDB342}" type="presOf" srcId="{31523988-988F-4D04-8167-C71817D8C624}" destId="{F9416B1F-F1B2-4D4F-985A-A6B221434897}" srcOrd="0" destOrd="0" presId="urn:microsoft.com/office/officeart/2005/8/layout/default"/>
    <dgm:cxn modelId="{A29C95AF-1A6D-411E-81F8-35665E1254F7}" type="presOf" srcId="{5C5E6554-860D-4BE1-91D2-452855560C79}" destId="{8BC8F2A9-B264-4E4C-825C-7AC2367E4FAA}" srcOrd="0" destOrd="0" presId="urn:microsoft.com/office/officeart/2005/8/layout/default"/>
    <dgm:cxn modelId="{A1040E16-5A0A-418D-9E8E-FDD576ED0C2C}" srcId="{0056F55F-6B5C-44C5-B572-249DF5472094}" destId="{5C5E6554-860D-4BE1-91D2-452855560C79}" srcOrd="0" destOrd="0" parTransId="{6DD21971-BCA7-417D-8BFF-76F7259BF510}" sibTransId="{79626E7E-E971-4E68-BCC2-4962B85B8DFD}"/>
    <dgm:cxn modelId="{60254608-DFCD-4E44-B134-41C3AC366AC1}" srcId="{0056F55F-6B5C-44C5-B572-249DF5472094}" destId="{31523988-988F-4D04-8167-C71817D8C624}" srcOrd="1" destOrd="0" parTransId="{52F3EE30-F75C-48BE-8A31-00BD036C1406}" sibTransId="{0951A1C8-7FF0-4E1E-8889-B16C5DCB7537}"/>
    <dgm:cxn modelId="{EAA21A1F-C8A9-47B8-8F37-834AD28B3E6D}" srcId="{0056F55F-6B5C-44C5-B572-249DF5472094}" destId="{0B679F49-56C6-42D7-B063-3F5CCCA53EB5}" srcOrd="2" destOrd="0" parTransId="{0A31F4C0-EFFF-4A62-ABB5-4BFBBFAEEE97}" sibTransId="{7FA1F984-2C9D-45B2-9181-C0EBFE5DF42C}"/>
    <dgm:cxn modelId="{2F907B90-637C-43C4-B837-987306A300B8}" type="presOf" srcId="{0B679F49-56C6-42D7-B063-3F5CCCA53EB5}" destId="{1A90456A-05A7-43B1-8474-620D135B69AA}" srcOrd="0" destOrd="0" presId="urn:microsoft.com/office/officeart/2005/8/layout/default"/>
    <dgm:cxn modelId="{DA41E2C6-81B2-46BD-86C5-7CC97011B9F7}" type="presParOf" srcId="{3D8359FC-B3C6-4BFD-B87E-428D66CD694A}" destId="{8BC8F2A9-B264-4E4C-825C-7AC2367E4FAA}" srcOrd="0" destOrd="0" presId="urn:microsoft.com/office/officeart/2005/8/layout/default"/>
    <dgm:cxn modelId="{622ABE5A-1C40-42FF-AA90-374D53D4F771}" type="presParOf" srcId="{3D8359FC-B3C6-4BFD-B87E-428D66CD694A}" destId="{B7CA9E94-17FF-4AF4-A49C-7F9CE85283B1}" srcOrd="1" destOrd="0" presId="urn:microsoft.com/office/officeart/2005/8/layout/default"/>
    <dgm:cxn modelId="{6ECF6344-F604-497C-A405-AFEA71F8ABBB}" type="presParOf" srcId="{3D8359FC-B3C6-4BFD-B87E-428D66CD694A}" destId="{F9416B1F-F1B2-4D4F-985A-A6B221434897}" srcOrd="2" destOrd="0" presId="urn:microsoft.com/office/officeart/2005/8/layout/default"/>
    <dgm:cxn modelId="{1B8931BD-4F43-43D9-82A9-AED2E525138C}" type="presParOf" srcId="{3D8359FC-B3C6-4BFD-B87E-428D66CD694A}" destId="{DC8C854E-1C27-42C7-8F34-F4729F424034}" srcOrd="3" destOrd="0" presId="urn:microsoft.com/office/officeart/2005/8/layout/default"/>
    <dgm:cxn modelId="{8730C8EE-FA53-4C81-9F77-5BC926D581D0}" type="presParOf" srcId="{3D8359FC-B3C6-4BFD-B87E-428D66CD694A}" destId="{1A90456A-05A7-43B1-8474-620D135B69AA}" srcOrd="4" destOrd="0" presId="urn:microsoft.com/office/officeart/2005/8/layout/defaul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BC8F2A9-B264-4E4C-825C-7AC2367E4FAA}">
      <dsp:nvSpPr>
        <dsp:cNvPr id="0" name=""/>
        <dsp:cNvSpPr/>
      </dsp:nvSpPr>
      <dsp:spPr>
        <a:xfrm>
          <a:off x="1019" y="87385"/>
          <a:ext cx="3976613" cy="2385968"/>
        </a:xfrm>
        <a:prstGeom prst="rect">
          <a:avLst/>
        </a:prstGeom>
        <a:gradFill rotWithShape="0">
          <a:gsLst>
            <a:gs pos="0">
              <a:schemeClr val="dk2">
                <a:hueOff val="0"/>
                <a:satOff val="0"/>
                <a:lumOff val="0"/>
                <a:alphaOff val="0"/>
                <a:tint val="50000"/>
                <a:satMod val="300000"/>
              </a:schemeClr>
            </a:gs>
            <a:gs pos="35000">
              <a:schemeClr val="dk2">
                <a:hueOff val="0"/>
                <a:satOff val="0"/>
                <a:lumOff val="0"/>
                <a:alphaOff val="0"/>
                <a:tint val="37000"/>
                <a:satMod val="300000"/>
              </a:schemeClr>
            </a:gs>
            <a:gs pos="100000">
              <a:schemeClr val="dk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kern="1200" dirty="0" smtClean="0">
              <a:latin typeface="Times New Roman" pitchFamily="18" charset="0"/>
              <a:cs typeface="Times New Roman" pitchFamily="18" charset="0"/>
            </a:rPr>
            <a:t>«… </a:t>
          </a:r>
          <a:r>
            <a:rPr lang="ru-RU" sz="1600" kern="1200" dirty="0" smtClean="0">
              <a:latin typeface="Times New Roman" pitchFamily="18" charset="0"/>
              <a:cs typeface="Times New Roman" pitchFamily="18" charset="0"/>
            </a:rPr>
            <a:t>важным способом уничтожения русских является ослабление их в расовом отношении</a:t>
          </a:r>
          <a:r>
            <a:rPr lang="ru-RU" sz="1600" kern="1200" dirty="0" smtClean="0">
              <a:latin typeface="Times New Roman" pitchFamily="18" charset="0"/>
              <a:cs typeface="Times New Roman" pitchFamily="18" charset="0"/>
            </a:rPr>
            <a:t>..»</a:t>
          </a:r>
          <a:endParaRPr lang="ru-RU" sz="1600" kern="1200" dirty="0"/>
        </a:p>
      </dsp:txBody>
      <dsp:txXfrm>
        <a:off x="1019" y="87385"/>
        <a:ext cx="3976613" cy="2385968"/>
      </dsp:txXfrm>
    </dsp:sp>
    <dsp:sp modelId="{F9416B1F-F1B2-4D4F-985A-A6B221434897}">
      <dsp:nvSpPr>
        <dsp:cNvPr id="0" name=""/>
        <dsp:cNvSpPr/>
      </dsp:nvSpPr>
      <dsp:spPr>
        <a:xfrm>
          <a:off x="4375294" y="87385"/>
          <a:ext cx="3976613" cy="2385968"/>
        </a:xfrm>
        <a:prstGeom prst="rect">
          <a:avLst/>
        </a:prstGeom>
        <a:gradFill rotWithShape="0">
          <a:gsLst>
            <a:gs pos="0">
              <a:schemeClr val="dk2">
                <a:hueOff val="0"/>
                <a:satOff val="0"/>
                <a:lumOff val="0"/>
                <a:alphaOff val="0"/>
                <a:tint val="50000"/>
                <a:satMod val="300000"/>
              </a:schemeClr>
            </a:gs>
            <a:gs pos="35000">
              <a:schemeClr val="dk2">
                <a:hueOff val="0"/>
                <a:satOff val="0"/>
                <a:lumOff val="0"/>
                <a:alphaOff val="0"/>
                <a:tint val="37000"/>
                <a:satMod val="300000"/>
              </a:schemeClr>
            </a:gs>
            <a:gs pos="100000">
              <a:schemeClr val="dk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kern="1200" dirty="0" smtClean="0">
              <a:latin typeface="Times New Roman" pitchFamily="18" charset="0"/>
              <a:cs typeface="Times New Roman" pitchFamily="18" charset="0"/>
            </a:rPr>
            <a:t>«… </a:t>
          </a:r>
          <a:r>
            <a:rPr lang="ru-RU" sz="1600" kern="1200" dirty="0" smtClean="0">
              <a:latin typeface="Times New Roman" pitchFamily="18" charset="0"/>
              <a:cs typeface="Times New Roman" pitchFamily="18" charset="0"/>
            </a:rPr>
            <a:t>надо, чтоб на территории русских большинство населения состояло из примитивной полу -европейской расы. Оно не должно причинять германскому руководству забот. Эта масса расово-неполноценных тупых людей требует руководства, как об этом свидетельствует вековая история этих областей</a:t>
          </a:r>
          <a:r>
            <a:rPr lang="ru-RU" sz="1600" kern="1200" dirty="0" smtClean="0">
              <a:latin typeface="Times New Roman" pitchFamily="18" charset="0"/>
              <a:cs typeface="Times New Roman" pitchFamily="18" charset="0"/>
            </a:rPr>
            <a:t>.»</a:t>
          </a:r>
          <a:endParaRPr lang="ru-RU" sz="1600" kern="1200" dirty="0"/>
        </a:p>
      </dsp:txBody>
      <dsp:txXfrm>
        <a:off x="4375294" y="87385"/>
        <a:ext cx="3976613" cy="2385968"/>
      </dsp:txXfrm>
    </dsp:sp>
    <dsp:sp modelId="{1A90456A-05A7-43B1-8474-620D135B69AA}">
      <dsp:nvSpPr>
        <dsp:cNvPr id="0" name=""/>
        <dsp:cNvSpPr/>
      </dsp:nvSpPr>
      <dsp:spPr>
        <a:xfrm>
          <a:off x="1368159" y="2871014"/>
          <a:ext cx="5616608" cy="2385968"/>
        </a:xfrm>
        <a:prstGeom prst="rect">
          <a:avLst/>
        </a:prstGeom>
        <a:gradFill rotWithShape="0">
          <a:gsLst>
            <a:gs pos="0">
              <a:schemeClr val="dk2">
                <a:hueOff val="0"/>
                <a:satOff val="0"/>
                <a:lumOff val="0"/>
                <a:alphaOff val="0"/>
                <a:tint val="50000"/>
                <a:satMod val="300000"/>
              </a:schemeClr>
            </a:gs>
            <a:gs pos="35000">
              <a:schemeClr val="dk2">
                <a:hueOff val="0"/>
                <a:satOff val="0"/>
                <a:lumOff val="0"/>
                <a:alphaOff val="0"/>
                <a:tint val="37000"/>
                <a:satMod val="300000"/>
              </a:schemeClr>
            </a:gs>
            <a:gs pos="100000">
              <a:schemeClr val="dk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kern="1200" dirty="0" smtClean="0">
              <a:latin typeface="Times New Roman" pitchFamily="18" charset="0"/>
              <a:cs typeface="Times New Roman" pitchFamily="18" charset="0"/>
            </a:rPr>
            <a:t>«… </a:t>
          </a:r>
          <a:r>
            <a:rPr lang="ru-RU" sz="1600" kern="1200" dirty="0" smtClean="0">
              <a:latin typeface="Times New Roman" pitchFamily="18" charset="0"/>
              <a:cs typeface="Times New Roman" pitchFamily="18" charset="0"/>
            </a:rPr>
            <a:t>Целью немецкой политики относительно этого населения будет доведение рождаемости русских до низшего уровня, чем у немцев. Это же касается и районов Кавказа, а в будущем и Украины. Пока мы заинтересованы  в том, чтоб увеличить рождаемость украинского населения для противопоставления русским. Но это не должно привести к тому, что украинцы займут города русских. Для того, чтобы не допустить в восточных областях ситуации увеличения численности населения, крайне необходимо осмысленно проводить политику сокращения населения….»</a:t>
          </a:r>
          <a:endParaRPr lang="ru-RU" sz="1600" kern="1200" dirty="0"/>
        </a:p>
      </dsp:txBody>
      <dsp:txXfrm>
        <a:off x="1368159" y="2871014"/>
        <a:ext cx="5616608" cy="2385968"/>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627A95AA-1295-4F39-9B3E-724C21CA57F6}" type="datetimeFigureOut">
              <a:rPr lang="ru-RU" smtClean="0"/>
              <a:pPr/>
              <a:t>23.10.2016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491D850-1720-42D8-9A56-A61019C83DBB}"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27A95AA-1295-4F39-9B3E-724C21CA57F6}" type="datetimeFigureOut">
              <a:rPr lang="ru-RU" smtClean="0"/>
              <a:pPr/>
              <a:t>23.10.2016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491D850-1720-42D8-9A56-A61019C83DBB}"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27A95AA-1295-4F39-9B3E-724C21CA57F6}" type="datetimeFigureOut">
              <a:rPr lang="ru-RU" smtClean="0"/>
              <a:pPr/>
              <a:t>23.10.2016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491D850-1720-42D8-9A56-A61019C83DBB}"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27A95AA-1295-4F39-9B3E-724C21CA57F6}" type="datetimeFigureOut">
              <a:rPr lang="ru-RU" smtClean="0"/>
              <a:pPr/>
              <a:t>23.10.2016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491D850-1720-42D8-9A56-A61019C83DBB}"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27A95AA-1295-4F39-9B3E-724C21CA57F6}" type="datetimeFigureOut">
              <a:rPr lang="ru-RU" smtClean="0"/>
              <a:pPr/>
              <a:t>23.10.2016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491D850-1720-42D8-9A56-A61019C83DBB}"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627A95AA-1295-4F39-9B3E-724C21CA57F6}" type="datetimeFigureOut">
              <a:rPr lang="ru-RU" smtClean="0"/>
              <a:pPr/>
              <a:t>23.10.2016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491D850-1720-42D8-9A56-A61019C83DBB}"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627A95AA-1295-4F39-9B3E-724C21CA57F6}" type="datetimeFigureOut">
              <a:rPr lang="ru-RU" smtClean="0"/>
              <a:pPr/>
              <a:t>23.10.2016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491D850-1720-42D8-9A56-A61019C83DBB}"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27A95AA-1295-4F39-9B3E-724C21CA57F6}" type="datetimeFigureOut">
              <a:rPr lang="ru-RU" smtClean="0"/>
              <a:pPr/>
              <a:t>23.10.2016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491D850-1720-42D8-9A56-A61019C83DBB}"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27A95AA-1295-4F39-9B3E-724C21CA57F6}" type="datetimeFigureOut">
              <a:rPr lang="ru-RU" smtClean="0"/>
              <a:pPr/>
              <a:t>23.10.2016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491D850-1720-42D8-9A56-A61019C83DBB}"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27A95AA-1295-4F39-9B3E-724C21CA57F6}" type="datetimeFigureOut">
              <a:rPr lang="ru-RU" smtClean="0"/>
              <a:pPr/>
              <a:t>23.10.2016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491D850-1720-42D8-9A56-A61019C83DBB}"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27A95AA-1295-4F39-9B3E-724C21CA57F6}" type="datetimeFigureOut">
              <a:rPr lang="ru-RU" smtClean="0"/>
              <a:pPr/>
              <a:t>23.10.2016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491D850-1720-42D8-9A56-A61019C83DBB}"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71000"/>
            <a:lum/>
          </a:blip>
          <a:srcRect/>
          <a:stretch>
            <a:fillRect l="-25000" r="-25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7A95AA-1295-4F39-9B3E-724C21CA57F6}" type="datetimeFigureOut">
              <a:rPr lang="ru-RU" smtClean="0"/>
              <a:pPr/>
              <a:t>23.10.2016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91D850-1720-42D8-9A56-A61019C83DBB}"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41000"/>
            <a:lum/>
          </a:blip>
          <a:srcRect/>
          <a:stretch>
            <a:fillRect l="-25000" r="-25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772816"/>
            <a:ext cx="7772400" cy="1872208"/>
          </a:xfrm>
        </p:spPr>
        <p:style>
          <a:lnRef idx="1">
            <a:schemeClr val="dk1"/>
          </a:lnRef>
          <a:fillRef idx="2">
            <a:schemeClr val="dk1"/>
          </a:fillRef>
          <a:effectRef idx="1">
            <a:schemeClr val="dk1"/>
          </a:effectRef>
          <a:fontRef idx="minor">
            <a:schemeClr val="dk1"/>
          </a:fontRef>
        </p:style>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r>
              <a:rPr lang="ru-RU" sz="6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ЕВРЕИ, ЦЫГАНЕ …..</a:t>
            </a:r>
            <a:br>
              <a:rPr lang="ru-RU" sz="6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r>
              <a:rPr lang="ru-RU" sz="4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Кто следующий???</a:t>
            </a:r>
            <a:endParaRPr lang="ru-RU" sz="4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Подзаголовок 2"/>
          <p:cNvSpPr>
            <a:spLocks noGrp="1"/>
          </p:cNvSpPr>
          <p:nvPr>
            <p:ph type="subTitle" idx="1"/>
          </p:nvPr>
        </p:nvSpPr>
        <p:spPr/>
        <p:txBody>
          <a:bodyPr>
            <a:normAutofit fontScale="85000" lnSpcReduction="20000"/>
          </a:bodyPr>
          <a:lstStyle/>
          <a:p>
            <a:r>
              <a:rPr lang="ru-RU" sz="2000" dirty="0" smtClean="0">
                <a:solidFill>
                  <a:schemeClr val="tx1">
                    <a:lumMod val="65000"/>
                    <a:lumOff val="35000"/>
                  </a:schemeClr>
                </a:solidFill>
                <a:latin typeface="Times New Roman" pitchFamily="18" charset="0"/>
                <a:cs typeface="Times New Roman" pitchFamily="18" charset="0"/>
              </a:rPr>
              <a:t> Презентация к </a:t>
            </a:r>
            <a:r>
              <a:rPr lang="ru-RU" sz="2000" dirty="0" smtClean="0">
                <a:solidFill>
                  <a:schemeClr val="tx1">
                    <a:lumMod val="65000"/>
                    <a:lumOff val="35000"/>
                  </a:schemeClr>
                </a:solidFill>
                <a:latin typeface="Times New Roman" pitchFamily="18" charset="0"/>
                <a:cs typeface="Times New Roman" pitchFamily="18" charset="0"/>
              </a:rPr>
              <a:t> </a:t>
            </a:r>
            <a:r>
              <a:rPr lang="ru-RU" sz="2000" dirty="0" smtClean="0">
                <a:solidFill>
                  <a:schemeClr val="tx1">
                    <a:lumMod val="65000"/>
                    <a:lumOff val="35000"/>
                  </a:schemeClr>
                </a:solidFill>
                <a:latin typeface="Times New Roman" pitchFamily="18" charset="0"/>
                <a:cs typeface="Times New Roman" pitchFamily="18" charset="0"/>
              </a:rPr>
              <a:t>элективному курсу </a:t>
            </a:r>
            <a:r>
              <a:rPr lang="ru-RU" sz="2000" dirty="0" smtClean="0">
                <a:solidFill>
                  <a:schemeClr val="tx1">
                    <a:lumMod val="65000"/>
                    <a:lumOff val="35000"/>
                  </a:schemeClr>
                </a:solidFill>
                <a:latin typeface="Times New Roman" pitchFamily="18" charset="0"/>
                <a:cs typeface="Times New Roman" pitchFamily="18" charset="0"/>
              </a:rPr>
              <a:t> </a:t>
            </a:r>
            <a:r>
              <a:rPr lang="ru-RU" sz="2000" dirty="0" smtClean="0">
                <a:solidFill>
                  <a:schemeClr val="tx1">
                    <a:lumMod val="65000"/>
                    <a:lumOff val="35000"/>
                  </a:schemeClr>
                </a:solidFill>
                <a:latin typeface="Times New Roman" pitchFamily="18" charset="0"/>
                <a:cs typeface="Times New Roman" pitchFamily="18" charset="0"/>
              </a:rPr>
              <a:t>«Навстречу памяти» (история Холокоста) к учебному занятию «Евреи, цыгане… Кто следующий?»</a:t>
            </a:r>
          </a:p>
          <a:p>
            <a:r>
              <a:rPr lang="ru-RU" sz="2000" dirty="0" smtClean="0">
                <a:solidFill>
                  <a:schemeClr val="tx1">
                    <a:lumMod val="65000"/>
                    <a:lumOff val="35000"/>
                  </a:schemeClr>
                </a:solidFill>
                <a:latin typeface="Times New Roman" pitchFamily="18" charset="0"/>
                <a:cs typeface="Times New Roman" pitchFamily="18" charset="0"/>
              </a:rPr>
              <a:t>Автор : Воробьева Марина Владимировна,</a:t>
            </a:r>
          </a:p>
          <a:p>
            <a:r>
              <a:rPr lang="ru-RU" sz="2000" dirty="0" smtClean="0">
                <a:solidFill>
                  <a:schemeClr val="tx1">
                    <a:lumMod val="65000"/>
                    <a:lumOff val="35000"/>
                  </a:schemeClr>
                </a:solidFill>
                <a:latin typeface="Times New Roman" pitchFamily="18" charset="0"/>
                <a:cs typeface="Times New Roman" pitchFamily="18" charset="0"/>
              </a:rPr>
              <a:t> учитель истории высшей квалификационной категории</a:t>
            </a:r>
          </a:p>
          <a:p>
            <a:r>
              <a:rPr lang="ru-RU" sz="2000" dirty="0" smtClean="0">
                <a:solidFill>
                  <a:schemeClr val="tx1">
                    <a:lumMod val="65000"/>
                    <a:lumOff val="35000"/>
                  </a:schemeClr>
                </a:solidFill>
                <a:latin typeface="Times New Roman" pitchFamily="18" charset="0"/>
                <a:cs typeface="Times New Roman" pitchFamily="18" charset="0"/>
              </a:rPr>
              <a:t>ГБОУ Гимназия №10</a:t>
            </a:r>
          </a:p>
          <a:p>
            <a:r>
              <a:rPr lang="ru-RU" sz="2000" dirty="0" smtClean="0">
                <a:solidFill>
                  <a:schemeClr val="tx1">
                    <a:lumMod val="65000"/>
                    <a:lumOff val="35000"/>
                  </a:schemeClr>
                </a:solidFill>
                <a:latin typeface="Times New Roman" pitchFamily="18" charset="0"/>
                <a:cs typeface="Times New Roman" pitchFamily="18" charset="0"/>
              </a:rPr>
              <a:t>г. Севастополь</a:t>
            </a:r>
          </a:p>
          <a:p>
            <a:endParaRPr lang="ru-RU"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cstate="print"/>
          <a:stretch>
            <a:fillRect/>
          </a:stretch>
        </p:blipFill>
        <p:spPr bwMode="auto">
          <a:xfrm>
            <a:off x="4932040" y="1052736"/>
            <a:ext cx="3354824" cy="47085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Прямоугольник 2"/>
          <p:cNvSpPr/>
          <p:nvPr/>
        </p:nvSpPr>
        <p:spPr>
          <a:xfrm>
            <a:off x="683568" y="1916832"/>
            <a:ext cx="3456384" cy="2249142"/>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algn="ctr">
              <a:lnSpc>
                <a:spcPct val="150000"/>
              </a:lnSpc>
            </a:pPr>
            <a:r>
              <a:rPr lang="ru-RU" sz="2400" b="1" dirty="0" smtClean="0">
                <a:solidFill>
                  <a:schemeClr val="tx1">
                    <a:lumMod val="65000"/>
                    <a:lumOff val="35000"/>
                  </a:schemeClr>
                </a:solidFill>
                <a:latin typeface="Times New Roman" pitchFamily="18" charset="0"/>
                <a:cs typeface="Times New Roman" pitchFamily="18" charset="0"/>
              </a:rPr>
              <a:t>Немцы пришли –гут! Евреям капут. Цыганам тоже. Украинцам –позже…</a:t>
            </a:r>
            <a:endParaRPr lang="ru-RU" sz="2400" dirty="0">
              <a:solidFill>
                <a:schemeClr val="tx1">
                  <a:lumMod val="65000"/>
                  <a:lumOff val="35000"/>
                </a:schemeClr>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994122"/>
          </a:xfrm>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sz="3600" b="1" u="sng"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Из речи Гитлера 16июля 1941г.</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pic>
        <p:nvPicPr>
          <p:cNvPr id="3" name="Picture 2"/>
          <p:cNvPicPr>
            <a:picLocks noChangeAspect="1" noChangeArrowheads="1"/>
          </p:cNvPicPr>
          <p:nvPr/>
        </p:nvPicPr>
        <p:blipFill>
          <a:blip r:embed="rId2" cstate="print"/>
          <a:stretch>
            <a:fillRect/>
          </a:stretch>
        </p:blipFill>
        <p:spPr bwMode="auto">
          <a:xfrm>
            <a:off x="1619672" y="3573016"/>
            <a:ext cx="6042620" cy="3041575"/>
          </a:xfrm>
          <a:prstGeom prst="rect">
            <a:avLst/>
          </a:prstGeom>
          <a:noFill/>
          <a:ln w="9525">
            <a:noFill/>
            <a:miter lim="800000"/>
            <a:headEnd/>
            <a:tailEnd/>
          </a:ln>
          <a:effectLst/>
        </p:spPr>
      </p:pic>
      <p:sp>
        <p:nvSpPr>
          <p:cNvPr id="4" name="Прямоугольник 3"/>
          <p:cNvSpPr/>
          <p:nvPr/>
        </p:nvSpPr>
        <p:spPr>
          <a:xfrm>
            <a:off x="971600" y="1340768"/>
            <a:ext cx="7200800" cy="1938992"/>
          </a:xfrm>
          <a:prstGeom prst="rect">
            <a:avLst/>
          </a:prstGeom>
        </p:spPr>
        <p:txBody>
          <a:bodyPr wrap="square">
            <a:spAutoFit/>
          </a:bodyPr>
          <a:lstStyle/>
          <a:p>
            <a:pPr algn="just"/>
            <a:r>
              <a:rPr lang="ru-RU" sz="2000" dirty="0" smtClean="0">
                <a:latin typeface="Times New Roman" pitchFamily="18" charset="0"/>
                <a:cs typeface="Times New Roman" pitchFamily="18" charset="0"/>
              </a:rPr>
              <a:t>«… В данный момент важным становиться то, чтобы мы не раскрывали свои цели перед всем миром. Это совсем не нужно. Главное, чтоб мы сами  знали чего мы хотим…</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В целом, дело сводится к тому, чтоб усвоить огромнейший пирог так, чтобы мы, во-первых захватили его, во-вторых,  управляли, и, в –третьих, эксплуатировали….»</a:t>
            </a:r>
            <a:endParaRPr lang="ru-RU" sz="20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tretch>
            <a:fillRect/>
          </a:stretch>
        </p:blipFill>
        <p:spPr bwMode="auto">
          <a:xfrm>
            <a:off x="2123728" y="332656"/>
            <a:ext cx="4536504" cy="296149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Прямоугольник 2"/>
          <p:cNvSpPr/>
          <p:nvPr/>
        </p:nvSpPr>
        <p:spPr>
          <a:xfrm>
            <a:off x="467544" y="3645024"/>
            <a:ext cx="8136904" cy="2677656"/>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ru-RU" sz="2400" b="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Из речи </a:t>
            </a:r>
            <a:r>
              <a:rPr lang="ru-RU" sz="2400" b="1" u="sng"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Гиммлера</a:t>
            </a:r>
            <a:r>
              <a:rPr lang="ru-RU" sz="2400" b="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 </a:t>
            </a:r>
            <a:r>
              <a:rPr lang="ru-RU" sz="2400" b="1" u="sng"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рейхсфюрера</a:t>
            </a:r>
            <a:r>
              <a:rPr lang="ru-RU" sz="2400" b="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 СС 16 сентября 1941г.</a:t>
            </a: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dirty="0" smtClean="0">
                <a:latin typeface="Times New Roman" pitchFamily="18" charset="0"/>
                <a:cs typeface="Times New Roman" pitchFamily="18" charset="0"/>
              </a:rPr>
              <a:t>«… Мы должны .. научиться тому, чтоб один человек германского происхождения  был готов без всякой помощи господствовать над областью со 100 тысячами людей. Из этих 100тыс -  трудоспособных будет, наверное, тысяч 50. У них будет камень, дерево, солома, зерно. Скот. Пусть они делают себе из этого собственный рай, но господствовать будет немец….  В течение 20 лет мы должны германизировать и заселить Белоруссию, Эстонию, Латвию,  Литву, </a:t>
            </a:r>
            <a:r>
              <a:rPr lang="ru-RU" dirty="0" err="1" smtClean="0">
                <a:latin typeface="Times New Roman" pitchFamily="18" charset="0"/>
                <a:cs typeface="Times New Roman" pitchFamily="18" charset="0"/>
              </a:rPr>
              <a:t>Ингерманландию</a:t>
            </a:r>
            <a:r>
              <a:rPr lang="ru-RU" dirty="0" smtClean="0">
                <a:latin typeface="Times New Roman" pitchFamily="18" charset="0"/>
                <a:cs typeface="Times New Roman" pitchFamily="18" charset="0"/>
              </a:rPr>
              <a:t> и Крым…»</a:t>
            </a:r>
            <a:r>
              <a:rPr lang="ru-RU" dirty="0" smtClean="0"/>
              <a:t/>
            </a:r>
            <a:br>
              <a:rPr lang="ru-RU" dirty="0" smtClean="0"/>
            </a:br>
            <a:r>
              <a:rPr lang="ru-RU" dirty="0" smtClean="0"/>
              <a:t> </a:t>
            </a:r>
            <a:endParaRPr lang="ru-RU"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354162"/>
          </a:xfrm>
        </p:spPr>
        <p:txBody>
          <a:bodyPr>
            <a:noAutofit/>
          </a:bodyPr>
          <a:lstStyle/>
          <a:p>
            <a:r>
              <a:rPr lang="ru-RU" sz="24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Из доклада </a:t>
            </a:r>
            <a:r>
              <a:rPr lang="ru-RU" sz="2400" b="1" u="sng"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Гиммлера</a:t>
            </a:r>
            <a:r>
              <a:rPr lang="ru-RU" sz="24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 «К вопросу о будущем поведении в отношении русского населения»</a:t>
            </a:r>
            <a:r>
              <a:rPr lang="ru-RU"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
            </a:r>
            <a:br>
              <a:rPr lang="ru-RU"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br>
            <a:r>
              <a:rPr lang="ru-RU" sz="24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27 апреля 1942г.</a:t>
            </a:r>
            <a:r>
              <a:rPr lang="ru-RU"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
            </a:r>
            <a:br>
              <a:rPr lang="ru-RU"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br>
            <a:endParaRPr lang="ru-RU"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graphicFrame>
        <p:nvGraphicFramePr>
          <p:cNvPr id="6" name="Схема 5"/>
          <p:cNvGraphicFramePr/>
          <p:nvPr/>
        </p:nvGraphicFramePr>
        <p:xfrm>
          <a:off x="467544" y="1397000"/>
          <a:ext cx="8352928" cy="53443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5004048" y="332656"/>
            <a:ext cx="3823767" cy="25666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Прямоугольник 2"/>
          <p:cNvSpPr/>
          <p:nvPr/>
        </p:nvSpPr>
        <p:spPr>
          <a:xfrm>
            <a:off x="0" y="980728"/>
            <a:ext cx="5040560" cy="1631216"/>
          </a:xfrm>
          <a:prstGeom prst="rect">
            <a:avLst/>
          </a:prstGeom>
        </p:spPr>
        <p:txBody>
          <a:bodyPr wrap="square">
            <a:spAutoFit/>
          </a:bodyPr>
          <a:lstStyle/>
          <a:p>
            <a:pPr algn="ctr"/>
            <a:r>
              <a:rPr lang="ru-RU" sz="20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Из директивы Гитлера министру по делам восточных территорий Розенбергу о введении в действие Генерального плана «Ост» (23июля1942г).</a:t>
            </a:r>
            <a:r>
              <a:rPr lang="ru-RU" sz="2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
            </a:r>
            <a:br>
              <a:rPr lang="ru-RU" sz="2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br>
            <a:endParaRPr lang="ru-RU" sz="2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4" name="Прямоугольник 3"/>
          <p:cNvSpPr/>
          <p:nvPr/>
        </p:nvSpPr>
        <p:spPr>
          <a:xfrm>
            <a:off x="323528" y="3140968"/>
            <a:ext cx="8496944" cy="3170099"/>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r>
              <a:rPr lang="ru-RU" sz="2000" dirty="0" smtClean="0">
                <a:latin typeface="Times New Roman" pitchFamily="18" charset="0"/>
                <a:cs typeface="Times New Roman" pitchFamily="18" charset="0"/>
              </a:rPr>
              <a:t>«… Славяне должны работать на нас, а в случае, если они уже не нужны, пусть умирают. Прививки и охрана здоровья для них лишнее. Славянская беременность нежелательна, а образование -небезопасно.. Достаточно, если они будут уметь считать до 100.</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Каждый образованный человек- это наш будущий враг. Стоит откинуть все сентиментальные запреты.  Надо управлять этим народом с железной решимостью…</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Говоря по-военному, мы должны убивать от 3 до 4 миллионов русских в год…..»</a:t>
            </a:r>
            <a:br>
              <a:rPr lang="ru-RU" sz="2000" dirty="0" smtClean="0">
                <a:latin typeface="Times New Roman" pitchFamily="18" charset="0"/>
                <a:cs typeface="Times New Roman" pitchFamily="18" charset="0"/>
              </a:rPr>
            </a:br>
            <a:endParaRPr lang="ru-RU" sz="20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395536" y="620688"/>
            <a:ext cx="3600400" cy="248374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Прямоугольник 2"/>
          <p:cNvSpPr/>
          <p:nvPr/>
        </p:nvSpPr>
        <p:spPr>
          <a:xfrm>
            <a:off x="4139952" y="404664"/>
            <a:ext cx="5004048" cy="830997"/>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2400" b="1" u="sng"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Из речи </a:t>
            </a:r>
            <a:r>
              <a:rPr lang="ru-RU" sz="2400" b="1" u="sng"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гауляйтера</a:t>
            </a:r>
            <a:r>
              <a:rPr lang="ru-RU" sz="2400" b="1" u="sng"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 Коха 28августа 1942г на сборах в Ровно.</a:t>
            </a:r>
            <a:endParaRPr lang="ru-RU"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4" name="Прямоугольник 3"/>
          <p:cNvSpPr/>
          <p:nvPr/>
        </p:nvSpPr>
        <p:spPr>
          <a:xfrm>
            <a:off x="4139952" y="1484784"/>
            <a:ext cx="4896544" cy="4770537"/>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ru-RU" dirty="0" smtClean="0">
                <a:latin typeface="Times New Roman" pitchFamily="18" charset="0"/>
                <a:cs typeface="Times New Roman" pitchFamily="18" charset="0"/>
              </a:rPr>
              <a:t> </a:t>
            </a:r>
            <a:r>
              <a:rPr lang="ru-RU" sz="1900" dirty="0" smtClean="0">
                <a:latin typeface="Times New Roman" pitchFamily="18" charset="0"/>
                <a:cs typeface="Times New Roman" pitchFamily="18" charset="0"/>
              </a:rPr>
              <a:t>«…Цель нашей работы – вынудить украинцев работать на рейх, а не сделать их счастливыми. Украина должна поставлять всё, чего не хватает Германии. Это задание должно быть выполнено  несмотря на жертвы…</a:t>
            </a:r>
            <a:br>
              <a:rPr lang="ru-RU" sz="1900" dirty="0" smtClean="0">
                <a:latin typeface="Times New Roman" pitchFamily="18" charset="0"/>
                <a:cs typeface="Times New Roman" pitchFamily="18" charset="0"/>
              </a:rPr>
            </a:br>
            <a:r>
              <a:rPr lang="ru-RU" sz="1900" dirty="0" smtClean="0">
                <a:latin typeface="Times New Roman" pitchFamily="18" charset="0"/>
                <a:cs typeface="Times New Roman" pitchFamily="18" charset="0"/>
              </a:rPr>
              <a:t> Если этот народ работает 10 часов в день, то 8 часов из них, они должны работать на нас.. Нас не должны сдерживать никакие сентиментальные протесты. Этим народом должна руководить железная власть, чтоб помочь нам выиграть войну. Мы освободили Украину не для того, чтоб сделать её счастливой, а чтоб обеспечить для Германии жизненный простор и снабжение, которое ей необходимо.»</a:t>
            </a:r>
            <a:endParaRPr lang="ru-RU" dirty="0"/>
          </a:p>
        </p:txBody>
      </p:sp>
      <p:pic>
        <p:nvPicPr>
          <p:cNvPr id="1026" name="Picture 2" descr="Картинки по запросу геноцид евреев"/>
          <p:cNvPicPr>
            <a:picLocks noChangeAspect="1" noChangeArrowheads="1"/>
          </p:cNvPicPr>
          <p:nvPr/>
        </p:nvPicPr>
        <p:blipFill>
          <a:blip r:embed="rId3" cstate="print"/>
          <a:srcRect/>
          <a:stretch>
            <a:fillRect/>
          </a:stretch>
        </p:blipFill>
        <p:spPr bwMode="auto">
          <a:xfrm>
            <a:off x="323528" y="3573016"/>
            <a:ext cx="3719736" cy="247013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1691680" y="188640"/>
            <a:ext cx="5400600" cy="348038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Прямоугольник 2"/>
          <p:cNvSpPr/>
          <p:nvPr/>
        </p:nvSpPr>
        <p:spPr>
          <a:xfrm>
            <a:off x="1115616" y="4005064"/>
            <a:ext cx="6732240" cy="2031325"/>
          </a:xfrm>
          <a:prstGeom prst="rect">
            <a:avLst/>
          </a:prstGeom>
        </p:spPr>
        <p:style>
          <a:lnRef idx="1">
            <a:schemeClr val="dk1"/>
          </a:lnRef>
          <a:fillRef idx="3">
            <a:schemeClr val="dk1"/>
          </a:fillRef>
          <a:effectRef idx="2">
            <a:schemeClr val="dk1"/>
          </a:effectRef>
          <a:fontRef idx="minor">
            <a:schemeClr val="lt1"/>
          </a:fontRef>
        </p:style>
        <p:txBody>
          <a:bodyPr wrap="square">
            <a:spAutoFit/>
          </a:bodyPr>
          <a:lstStyle/>
          <a:p>
            <a:r>
              <a:rPr lang="ru-RU" b="1" dirty="0" smtClean="0"/>
              <a:t>« </a:t>
            </a:r>
            <a:r>
              <a:rPr lang="ru-RU" b="1" dirty="0" smtClean="0">
                <a:latin typeface="Times New Roman" pitchFamily="18" charset="0"/>
                <a:cs typeface="Times New Roman" pitchFamily="18" charset="0"/>
              </a:rPr>
              <a:t>Сначала они пришли за коммунистами. Я не коммунист, и я промолчал. Потом пришли за евреями. Я не еврей, и я промолчал. Потом пришли за профсоюзными деятелями. Я не  в профсоюзе. Я промолчал. Когда пришли за мной, не осталось никого, кто мог бы заступиться за меня.»</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b="1" dirty="0" smtClean="0">
                <a:latin typeface="Times New Roman" pitchFamily="18" charset="0"/>
                <a:cs typeface="Times New Roman" pitchFamily="18" charset="0"/>
              </a:rPr>
              <a:t>                                          Пастор, теолог М. </a:t>
            </a:r>
            <a:r>
              <a:rPr lang="ru-RU" b="1" dirty="0" err="1" smtClean="0">
                <a:latin typeface="Times New Roman" pitchFamily="18" charset="0"/>
                <a:cs typeface="Times New Roman" pitchFamily="18" charset="0"/>
              </a:rPr>
              <a:t>Нимеллер</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endParaRPr lang="ru-RU"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755576" y="1052736"/>
            <a:ext cx="2664296" cy="72008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ru-RU" sz="2800" dirty="0" smtClean="0">
                <a:latin typeface="Times New Roman" pitchFamily="18" charset="0"/>
                <a:cs typeface="Times New Roman" pitchFamily="18" charset="0"/>
              </a:rPr>
              <a:t>Дискриминация</a:t>
            </a:r>
            <a:endParaRPr lang="ru-RU" sz="2800" dirty="0">
              <a:latin typeface="Times New Roman" pitchFamily="18" charset="0"/>
              <a:cs typeface="Times New Roman" pitchFamily="18" charset="0"/>
            </a:endParaRPr>
          </a:p>
        </p:txBody>
      </p:sp>
      <p:sp>
        <p:nvSpPr>
          <p:cNvPr id="4" name="Прямоугольник 3"/>
          <p:cNvSpPr/>
          <p:nvPr/>
        </p:nvSpPr>
        <p:spPr>
          <a:xfrm>
            <a:off x="611560" y="4365104"/>
            <a:ext cx="2664296" cy="72008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ru-RU" sz="3600" dirty="0" smtClean="0">
                <a:latin typeface="Times New Roman" pitchFamily="18" charset="0"/>
                <a:cs typeface="Times New Roman" pitchFamily="18" charset="0"/>
              </a:rPr>
              <a:t>Насилие</a:t>
            </a:r>
            <a:endParaRPr lang="ru-RU" sz="3600" dirty="0">
              <a:latin typeface="Times New Roman" pitchFamily="18" charset="0"/>
              <a:cs typeface="Times New Roman" pitchFamily="18" charset="0"/>
            </a:endParaRPr>
          </a:p>
        </p:txBody>
      </p:sp>
      <p:sp>
        <p:nvSpPr>
          <p:cNvPr id="5" name="Стрелка вправо 4"/>
          <p:cNvSpPr/>
          <p:nvPr/>
        </p:nvSpPr>
        <p:spPr>
          <a:xfrm>
            <a:off x="3707904" y="1268760"/>
            <a:ext cx="576064"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Стрелка вправо 5"/>
          <p:cNvSpPr/>
          <p:nvPr/>
        </p:nvSpPr>
        <p:spPr>
          <a:xfrm>
            <a:off x="3635896" y="4653136"/>
            <a:ext cx="576064"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4572000" y="404664"/>
            <a:ext cx="4211960" cy="286232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ru-RU" dirty="0" smtClean="0">
                <a:latin typeface="Times New Roman" pitchFamily="18" charset="0"/>
                <a:cs typeface="Times New Roman" pitchFamily="18" charset="0"/>
              </a:rPr>
              <a:t>(лат. </a:t>
            </a:r>
            <a:r>
              <a:rPr lang="ru-RU" dirty="0" err="1" smtClean="0">
                <a:latin typeface="Times New Roman" pitchFamily="18" charset="0"/>
                <a:cs typeface="Times New Roman" pitchFamily="18" charset="0"/>
              </a:rPr>
              <a:t>Discriminatio</a:t>
            </a:r>
            <a:r>
              <a:rPr lang="ru-RU" dirty="0" smtClean="0">
                <a:latin typeface="Times New Roman" pitchFamily="18" charset="0"/>
                <a:cs typeface="Times New Roman" pitchFamily="18" charset="0"/>
              </a:rPr>
              <a:t> — различение) — неоправданное различие в правах и обязанностях человека по определённому признаку. В качестве признака может выступать любое значимое отличие человека, например, раса, национальность, гражданство, родство, пол, религиозные убеждения, сексуальная ориентация, возраст, инвалидность, род занятий и </a:t>
            </a:r>
            <a:r>
              <a:rPr lang="ru-RU" dirty="0" err="1" smtClean="0">
                <a:latin typeface="Times New Roman" pitchFamily="18" charset="0"/>
                <a:cs typeface="Times New Roman" pitchFamily="18" charset="0"/>
              </a:rPr>
              <a:t>тд</a:t>
            </a:r>
            <a:r>
              <a:rPr lang="ru-RU" dirty="0" smtClean="0">
                <a:latin typeface="Times New Roman" pitchFamily="18" charset="0"/>
                <a:cs typeface="Times New Roman" pitchFamily="18" charset="0"/>
              </a:rPr>
              <a:t>.</a:t>
            </a:r>
            <a:endParaRPr lang="ru-RU" dirty="0"/>
          </a:p>
        </p:txBody>
      </p:sp>
      <p:sp>
        <p:nvSpPr>
          <p:cNvPr id="8" name="Прямоугольник 7"/>
          <p:cNvSpPr/>
          <p:nvPr/>
        </p:nvSpPr>
        <p:spPr>
          <a:xfrm>
            <a:off x="4572000" y="4005064"/>
            <a:ext cx="4283968" cy="2308324"/>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ru-RU" dirty="0" smtClean="0">
                <a:latin typeface="Times New Roman" pitchFamily="18" charset="0"/>
                <a:cs typeface="Times New Roman" pitchFamily="18" charset="0"/>
              </a:rPr>
              <a:t>применение физической силы с целью нанесения травм, повреждений или смерти. Слово насилие охватывает широкий спектр. Его значение может варьироваться от споров между двумя людьми до войны и геноцида, в результате которых могут умирать миллионы людей</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476672"/>
            <a:ext cx="8640960" cy="1200329"/>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lgn="ctr"/>
            <a:r>
              <a:rPr lang="ru-RU" sz="3600" dirty="0" smtClean="0">
                <a:latin typeface="Times New Roman" pitchFamily="18" charset="0"/>
                <a:cs typeface="Times New Roman" pitchFamily="18" charset="0"/>
              </a:rPr>
              <a:t>Толерантность-это терпимость и уважение к праву каждого «быть самим собой»</a:t>
            </a:r>
            <a:endParaRPr lang="ru-RU" sz="3600" dirty="0"/>
          </a:p>
        </p:txBody>
      </p:sp>
      <p:sp>
        <p:nvSpPr>
          <p:cNvPr id="3" name="Прямоугольник 2"/>
          <p:cNvSpPr/>
          <p:nvPr/>
        </p:nvSpPr>
        <p:spPr>
          <a:xfrm>
            <a:off x="323528" y="2348880"/>
            <a:ext cx="5400600" cy="3108543"/>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buNone/>
            </a:pPr>
            <a:r>
              <a:rPr lang="ru-RU" sz="2800" dirty="0" err="1" smtClean="0">
                <a:latin typeface="Times New Roman" pitchFamily="18" charset="0"/>
                <a:cs typeface="Times New Roman" pitchFamily="18" charset="0"/>
              </a:rPr>
              <a:t>Толера́нтность</a:t>
            </a:r>
            <a:r>
              <a:rPr lang="ru-RU" sz="2800" dirty="0" smtClean="0">
                <a:latin typeface="Times New Roman" pitchFamily="18" charset="0"/>
                <a:cs typeface="Times New Roman" pitchFamily="18" charset="0"/>
              </a:rPr>
              <a:t> (от лат. </a:t>
            </a:r>
            <a:r>
              <a:rPr lang="ru-RU" sz="2800" dirty="0" err="1" smtClean="0">
                <a:latin typeface="Times New Roman" pitchFamily="18" charset="0"/>
                <a:cs typeface="Times New Roman" pitchFamily="18" charset="0"/>
              </a:rPr>
              <a:t>tolerantia</a:t>
            </a:r>
            <a:r>
              <a:rPr lang="ru-RU" sz="2800" dirty="0" smtClean="0">
                <a:latin typeface="Times New Roman" pitchFamily="18" charset="0"/>
                <a:cs typeface="Times New Roman" pitchFamily="18" charset="0"/>
              </a:rPr>
              <a:t> — терпение) — социологический термин, обозначающий терпимость к иному образу жизни, поведению, обычаям, чувствам, мнениям, идеям, верованиям</a:t>
            </a:r>
            <a:endParaRPr lang="ru-RU" sz="2800" dirty="0">
              <a:latin typeface="Times New Roman" pitchFamily="18" charset="0"/>
              <a:cs typeface="Times New Roman" pitchFamily="18" charset="0"/>
            </a:endParaRPr>
          </a:p>
        </p:txBody>
      </p:sp>
      <p:pic>
        <p:nvPicPr>
          <p:cNvPr id="20482" name="Picture 2" descr="Картинки по запросу толерантность"/>
          <p:cNvPicPr>
            <a:picLocks noChangeAspect="1" noChangeArrowheads="1"/>
          </p:cNvPicPr>
          <p:nvPr/>
        </p:nvPicPr>
        <p:blipFill>
          <a:blip r:embed="rId2" cstate="print">
            <a:lum bright="-10000" contrast="-10000"/>
          </a:blip>
          <a:srcRect/>
          <a:stretch>
            <a:fillRect/>
          </a:stretch>
        </p:blipFill>
        <p:spPr bwMode="auto">
          <a:xfrm>
            <a:off x="5868144" y="2708920"/>
            <a:ext cx="2880320" cy="2160240"/>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260648"/>
            <a:ext cx="8352928" cy="2185214"/>
          </a:xfrm>
          <a:prstGeom prst="rect">
            <a:avLst/>
          </a:prstGeom>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lvl="0" fontAlgn="base">
              <a:spcBef>
                <a:spcPct val="0"/>
              </a:spcBef>
              <a:spcAft>
                <a:spcPct val="0"/>
              </a:spcAft>
            </a:pPr>
            <a:r>
              <a:rPr lang="ru-RU"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ea typeface="Calibri" pitchFamily="34" charset="0"/>
                <a:cs typeface="Times New Roman" pitchFamily="18" charset="0"/>
              </a:rPr>
              <a:t>Лесенка взаимоотношений</a:t>
            </a:r>
            <a:r>
              <a:rPr lang="ru-RU" sz="1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ea typeface="Calibri" pitchFamily="34" charset="0"/>
                <a:cs typeface="Times New Roman" pitchFamily="18" charset="0"/>
              </a:rPr>
              <a:t>    </a:t>
            </a:r>
            <a:r>
              <a:rPr lang="ru-RU" sz="1200" b="1" spc="50" dirty="0" smtClean="0">
                <a:ln w="11430"/>
                <a:latin typeface="Times New Roman" pitchFamily="18" charset="0"/>
                <a:ea typeface="Calibri" pitchFamily="34" charset="0"/>
                <a:cs typeface="Times New Roman" pitchFamily="18" charset="0"/>
              </a:rPr>
              <a:t> (</a:t>
            </a:r>
            <a:r>
              <a:rPr lang="ru-RU" sz="1600" b="1" spc="50" dirty="0" smtClean="0">
                <a:ln w="11430"/>
                <a:latin typeface="Times New Roman" pitchFamily="18" charset="0"/>
                <a:ea typeface="Calibri" pitchFamily="34" charset="0"/>
                <a:cs typeface="Times New Roman" pitchFamily="18" charset="0"/>
              </a:rPr>
              <a:t>Вам предлагается 10 типов отношений, поведения. Расположите  их на ступеньках сверху вниз таким образом, чтобы на верхней ступеньке стояло слово означающее самые позитивные отношения, а на нижней – самые негативные.</a:t>
            </a:r>
          </a:p>
          <a:p>
            <a:pPr lvl="0" fontAlgn="base">
              <a:spcBef>
                <a:spcPct val="0"/>
              </a:spcBef>
              <a:spcAft>
                <a:spcPct val="0"/>
              </a:spcAft>
            </a:pPr>
            <a:r>
              <a:rPr lang="ru-RU" sz="1600" b="1" spc="50" dirty="0" smtClean="0">
                <a:ln w="11430"/>
                <a:latin typeface="Times New Roman" pitchFamily="18" charset="0"/>
                <a:ea typeface="Calibri" pitchFamily="34" charset="0"/>
                <a:cs typeface="Times New Roman" pitchFamily="18" charset="0"/>
              </a:rPr>
              <a:t>Как вы считаете, куда по данной лесенке двигаться проще- вверх или вниз?)</a:t>
            </a:r>
          </a:p>
          <a:p>
            <a:pPr lvl="0" fontAlgn="base">
              <a:spcBef>
                <a:spcPct val="0"/>
              </a:spcBef>
              <a:spcAft>
                <a:spcPct val="0"/>
              </a:spcAft>
            </a:pPr>
            <a:endParaRPr lang="ru-RU" sz="3600" b="1" spc="50" dirty="0" smtClean="0">
              <a:ln w="11430"/>
              <a:effectLst>
                <a:outerShdw blurRad="76200" dist="50800" dir="5400000" algn="tl" rotWithShape="0">
                  <a:srgbClr val="000000">
                    <a:alpha val="65000"/>
                  </a:srgbClr>
                </a:outerShdw>
              </a:effectLst>
              <a:latin typeface="Arial" pitchFamily="34" charset="0"/>
            </a:endParaRPr>
          </a:p>
        </p:txBody>
      </p:sp>
      <p:sp>
        <p:nvSpPr>
          <p:cNvPr id="4" name="Прямоугольник 3"/>
          <p:cNvSpPr/>
          <p:nvPr/>
        </p:nvSpPr>
        <p:spPr>
          <a:xfrm>
            <a:off x="2699792" y="2420888"/>
            <a:ext cx="2088232"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Прямоугольник 4"/>
          <p:cNvSpPr/>
          <p:nvPr/>
        </p:nvSpPr>
        <p:spPr>
          <a:xfrm>
            <a:off x="3131840" y="2780928"/>
            <a:ext cx="2088232"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Прямоугольник 5"/>
          <p:cNvSpPr/>
          <p:nvPr/>
        </p:nvSpPr>
        <p:spPr>
          <a:xfrm>
            <a:off x="4211960" y="3861048"/>
            <a:ext cx="2088232" cy="36004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ru-RU" dirty="0" smtClean="0"/>
              <a:t>Терпимость</a:t>
            </a:r>
            <a:endParaRPr lang="ru-RU" dirty="0"/>
          </a:p>
        </p:txBody>
      </p:sp>
      <p:sp>
        <p:nvSpPr>
          <p:cNvPr id="7" name="Прямоугольник 6"/>
          <p:cNvSpPr/>
          <p:nvPr/>
        </p:nvSpPr>
        <p:spPr>
          <a:xfrm>
            <a:off x="4427984" y="4221088"/>
            <a:ext cx="2304256"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8" name="Прямоугольник 7"/>
          <p:cNvSpPr/>
          <p:nvPr/>
        </p:nvSpPr>
        <p:spPr>
          <a:xfrm>
            <a:off x="3707904" y="3501008"/>
            <a:ext cx="2232248"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9" name="Прямоугольник 8"/>
          <p:cNvSpPr/>
          <p:nvPr/>
        </p:nvSpPr>
        <p:spPr>
          <a:xfrm>
            <a:off x="3491880" y="3140968"/>
            <a:ext cx="2088232"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0" name="Прямоугольник 9"/>
          <p:cNvSpPr/>
          <p:nvPr/>
        </p:nvSpPr>
        <p:spPr>
          <a:xfrm>
            <a:off x="5076056" y="4941168"/>
            <a:ext cx="2088232"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 </a:t>
            </a:r>
            <a:endParaRPr lang="ru-RU" dirty="0"/>
          </a:p>
        </p:txBody>
      </p:sp>
      <p:sp>
        <p:nvSpPr>
          <p:cNvPr id="11" name="Прямоугольник 10"/>
          <p:cNvSpPr/>
          <p:nvPr/>
        </p:nvSpPr>
        <p:spPr>
          <a:xfrm>
            <a:off x="4788024" y="4581128"/>
            <a:ext cx="2088232"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2" name="Прямоугольник 11"/>
          <p:cNvSpPr/>
          <p:nvPr/>
        </p:nvSpPr>
        <p:spPr>
          <a:xfrm>
            <a:off x="5436096" y="5301208"/>
            <a:ext cx="2088232"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3" name="Прямоугольник 12"/>
          <p:cNvSpPr/>
          <p:nvPr/>
        </p:nvSpPr>
        <p:spPr>
          <a:xfrm>
            <a:off x="5724128" y="5661248"/>
            <a:ext cx="2088232"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4" name="Прямоугольник 13"/>
          <p:cNvSpPr/>
          <p:nvPr/>
        </p:nvSpPr>
        <p:spPr>
          <a:xfrm>
            <a:off x="5940152" y="6021288"/>
            <a:ext cx="2088232"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a:t>
            </a:r>
            <a:endParaRPr lang="ru-RU" dirty="0"/>
          </a:p>
        </p:txBody>
      </p:sp>
      <p:sp>
        <p:nvSpPr>
          <p:cNvPr id="15" name="Прямоугольник 14"/>
          <p:cNvSpPr/>
          <p:nvPr/>
        </p:nvSpPr>
        <p:spPr>
          <a:xfrm>
            <a:off x="467544" y="3501008"/>
            <a:ext cx="2304256" cy="2862322"/>
          </a:xfrm>
          <a:prstGeom prst="rect">
            <a:avLst/>
          </a:prstGeom>
        </p:spPr>
        <p:txBody>
          <a:bodyPr wrap="square">
            <a:spAutoFit/>
          </a:bodyPr>
          <a:lstStyle/>
          <a:p>
            <a:pPr lvl="0" fontAlgn="base">
              <a:spcBef>
                <a:spcPct val="0"/>
              </a:spcBef>
              <a:spcAft>
                <a:spcPct val="0"/>
              </a:spcAft>
            </a:pPr>
            <a:r>
              <a:rPr lang="ru-RU" dirty="0" smtClean="0">
                <a:latin typeface="Times New Roman" pitchFamily="18" charset="0"/>
                <a:ea typeface="Calibri" pitchFamily="34" charset="0"/>
                <a:cs typeface="Times New Roman" pitchFamily="18" charset="0"/>
              </a:rPr>
              <a:t>Товарищество</a:t>
            </a:r>
            <a:endParaRPr lang="ru-RU" dirty="0" smtClean="0">
              <a:latin typeface="Arial" pitchFamily="34" charset="0"/>
            </a:endParaRPr>
          </a:p>
          <a:p>
            <a:pPr lvl="0" eaLnBrk="0" fontAlgn="base" hangingPunct="0">
              <a:spcBef>
                <a:spcPct val="0"/>
              </a:spcBef>
              <a:spcAft>
                <a:spcPct val="0"/>
              </a:spcAft>
            </a:pPr>
            <a:r>
              <a:rPr lang="ru-RU" dirty="0" smtClean="0">
                <a:latin typeface="Times New Roman" pitchFamily="18" charset="0"/>
                <a:ea typeface="Calibri" pitchFamily="34" charset="0"/>
                <a:cs typeface="Times New Roman" pitchFamily="18" charset="0"/>
              </a:rPr>
              <a:t>Предубеждение</a:t>
            </a:r>
            <a:endParaRPr lang="ru-RU" dirty="0" smtClean="0">
              <a:latin typeface="Arial" pitchFamily="34" charset="0"/>
            </a:endParaRPr>
          </a:p>
          <a:p>
            <a:pPr lvl="0" eaLnBrk="0" fontAlgn="base" hangingPunct="0">
              <a:spcBef>
                <a:spcPct val="0"/>
              </a:spcBef>
              <a:spcAft>
                <a:spcPct val="0"/>
              </a:spcAft>
            </a:pPr>
            <a:r>
              <a:rPr lang="ru-RU" dirty="0" smtClean="0">
                <a:latin typeface="Times New Roman" pitchFamily="18" charset="0"/>
                <a:ea typeface="Calibri" pitchFamily="34" charset="0"/>
                <a:cs typeface="Times New Roman" pitchFamily="18" charset="0"/>
              </a:rPr>
              <a:t>Сотрудничество</a:t>
            </a:r>
            <a:endParaRPr lang="ru-RU" dirty="0" smtClean="0">
              <a:latin typeface="Arial" pitchFamily="34" charset="0"/>
            </a:endParaRPr>
          </a:p>
          <a:p>
            <a:pPr lvl="0" eaLnBrk="0" fontAlgn="base" hangingPunct="0">
              <a:spcBef>
                <a:spcPct val="0"/>
              </a:spcBef>
              <a:spcAft>
                <a:spcPct val="0"/>
              </a:spcAft>
            </a:pPr>
            <a:r>
              <a:rPr lang="ru-RU" dirty="0" smtClean="0">
                <a:latin typeface="Times New Roman" pitchFamily="18" charset="0"/>
                <a:ea typeface="Calibri" pitchFamily="34" charset="0"/>
                <a:cs typeface="Times New Roman" pitchFamily="18" charset="0"/>
              </a:rPr>
              <a:t>Обвинение</a:t>
            </a:r>
            <a:endParaRPr lang="ru-RU" dirty="0" smtClean="0">
              <a:latin typeface="Arial" pitchFamily="34" charset="0"/>
            </a:endParaRPr>
          </a:p>
          <a:p>
            <a:pPr lvl="0" eaLnBrk="0" fontAlgn="base" hangingPunct="0">
              <a:spcBef>
                <a:spcPct val="0"/>
              </a:spcBef>
              <a:spcAft>
                <a:spcPct val="0"/>
              </a:spcAft>
            </a:pPr>
            <a:r>
              <a:rPr lang="ru-RU" dirty="0" smtClean="0">
                <a:latin typeface="Times New Roman" pitchFamily="18" charset="0"/>
                <a:ea typeface="Calibri" pitchFamily="34" charset="0"/>
                <a:cs typeface="Times New Roman" pitchFamily="18" charset="0"/>
              </a:rPr>
              <a:t>Дискриминация</a:t>
            </a:r>
            <a:endParaRPr lang="ru-RU" dirty="0" smtClean="0">
              <a:latin typeface="Arial" pitchFamily="34" charset="0"/>
            </a:endParaRPr>
          </a:p>
          <a:p>
            <a:pPr lvl="0" eaLnBrk="0" fontAlgn="base" hangingPunct="0">
              <a:spcBef>
                <a:spcPct val="0"/>
              </a:spcBef>
              <a:spcAft>
                <a:spcPct val="0"/>
              </a:spcAft>
            </a:pPr>
            <a:r>
              <a:rPr lang="ru-RU" dirty="0" smtClean="0">
                <a:latin typeface="Times New Roman" pitchFamily="18" charset="0"/>
                <a:ea typeface="Calibri" pitchFamily="34" charset="0"/>
                <a:cs typeface="Times New Roman" pitchFamily="18" charset="0"/>
              </a:rPr>
              <a:t> Уважение</a:t>
            </a:r>
            <a:endParaRPr lang="ru-RU" dirty="0" smtClean="0">
              <a:latin typeface="Arial" pitchFamily="34" charset="0"/>
            </a:endParaRPr>
          </a:p>
          <a:p>
            <a:pPr lvl="0" eaLnBrk="0" fontAlgn="base" hangingPunct="0">
              <a:spcBef>
                <a:spcPct val="0"/>
              </a:spcBef>
              <a:spcAft>
                <a:spcPct val="0"/>
              </a:spcAft>
            </a:pPr>
            <a:r>
              <a:rPr lang="ru-RU" dirty="0" smtClean="0">
                <a:latin typeface="Times New Roman" pitchFamily="18" charset="0"/>
                <a:ea typeface="Calibri" pitchFamily="34" charset="0"/>
                <a:cs typeface="Times New Roman" pitchFamily="18" charset="0"/>
              </a:rPr>
              <a:t>Насилие </a:t>
            </a:r>
            <a:endParaRPr lang="ru-RU" dirty="0" smtClean="0">
              <a:latin typeface="Arial" pitchFamily="34" charset="0"/>
            </a:endParaRPr>
          </a:p>
          <a:p>
            <a:pPr lvl="0" eaLnBrk="0" fontAlgn="base" hangingPunct="0">
              <a:spcBef>
                <a:spcPct val="0"/>
              </a:spcBef>
              <a:spcAft>
                <a:spcPct val="0"/>
              </a:spcAft>
            </a:pPr>
            <a:r>
              <a:rPr lang="ru-RU" dirty="0" smtClean="0">
                <a:latin typeface="Times New Roman" pitchFamily="18" charset="0"/>
                <a:ea typeface="Calibri" pitchFamily="34" charset="0"/>
                <a:cs typeface="Times New Roman" pitchFamily="18" charset="0"/>
              </a:rPr>
              <a:t>Стереотип</a:t>
            </a:r>
            <a:endParaRPr lang="ru-RU" dirty="0" smtClean="0">
              <a:latin typeface="Arial" pitchFamily="34" charset="0"/>
            </a:endParaRPr>
          </a:p>
          <a:p>
            <a:pPr lvl="0" eaLnBrk="0" fontAlgn="base" hangingPunct="0">
              <a:spcBef>
                <a:spcPct val="0"/>
              </a:spcBef>
              <a:spcAft>
                <a:spcPct val="0"/>
              </a:spcAft>
            </a:pPr>
            <a:r>
              <a:rPr lang="ru-RU" dirty="0" smtClean="0">
                <a:latin typeface="Times New Roman" pitchFamily="18" charset="0"/>
                <a:ea typeface="Calibri" pitchFamily="34" charset="0"/>
                <a:cs typeface="Times New Roman" pitchFamily="18" charset="0"/>
              </a:rPr>
              <a:t> Понимание </a:t>
            </a:r>
            <a:endParaRPr lang="ru-RU" dirty="0" smtClean="0">
              <a:latin typeface="Arial" pitchFamily="34" charset="0"/>
            </a:endParaRPr>
          </a:p>
          <a:p>
            <a:pPr lvl="0" eaLnBrk="0" fontAlgn="base" hangingPunct="0">
              <a:spcBef>
                <a:spcPct val="0"/>
              </a:spcBef>
              <a:spcAft>
                <a:spcPct val="0"/>
              </a:spcAft>
            </a:pPr>
            <a:r>
              <a:rPr lang="ru-RU" u="sng" dirty="0" smtClean="0">
                <a:latin typeface="Times New Roman" pitchFamily="18" charset="0"/>
                <a:ea typeface="Calibri" pitchFamily="34" charset="0"/>
                <a:cs typeface="Times New Roman" pitchFamily="18" charset="0"/>
              </a:rPr>
              <a:t> </a:t>
            </a:r>
            <a:r>
              <a:rPr lang="ru-RU" u="sng" dirty="0" smtClean="0">
                <a:ea typeface="Calibri" pitchFamily="34" charset="0"/>
                <a:cs typeface="Times New Roman" pitchFamily="18" charset="0"/>
              </a:rPr>
              <a:t>………</a:t>
            </a:r>
            <a:r>
              <a:rPr lang="ru-RU" u="sng" dirty="0" smtClean="0">
                <a:latin typeface="Times New Roman" pitchFamily="18" charset="0"/>
                <a:ea typeface="Calibri" pitchFamily="34" charset="0"/>
                <a:cs typeface="Times New Roman" pitchFamily="18" charset="0"/>
              </a:rPr>
              <a:t>?</a:t>
            </a:r>
            <a:r>
              <a:rPr lang="ru-RU" u="sng" dirty="0" smtClean="0">
                <a:ea typeface="Calibri" pitchFamily="34" charset="0"/>
                <a:cs typeface="Times New Roman" pitchFamily="18" charset="0"/>
              </a:rPr>
              <a:t>……</a:t>
            </a:r>
            <a:r>
              <a:rPr lang="ru-RU" u="sng" dirty="0" smtClean="0">
                <a:latin typeface="Times New Roman" pitchFamily="18" charset="0"/>
                <a:ea typeface="Calibri" pitchFamily="34" charset="0"/>
                <a:cs typeface="Times New Roman" pitchFamily="18" charset="0"/>
              </a:rPr>
              <a:t>..</a:t>
            </a:r>
            <a:endParaRPr lang="ru-RU" dirty="0" smtClean="0">
              <a:latin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908720"/>
            <a:ext cx="7772400" cy="5544616"/>
          </a:xfrm>
        </p:spPr>
        <p:txBody>
          <a:bodyPr>
            <a:normAutofit fontScale="90000"/>
          </a:bodyPr>
          <a:lstStyle/>
          <a:p>
            <a:r>
              <a:rPr lang="ru-RU" sz="1600" dirty="0" smtClean="0">
                <a:latin typeface="Times New Roman" pitchFamily="18" charset="0"/>
                <a:cs typeface="Times New Roman" pitchFamily="18" charset="0"/>
              </a:rPr>
              <a:t>- ознакомить учеников с планами нацистов в отношении некоторых категорий населения Европы, которые подлежали уничтожению, либо рабству</a:t>
            </a:r>
            <a:r>
              <a:rPr lang="ru-RU" sz="1600" dirty="0" smtClean="0">
                <a:latin typeface="Times New Roman" pitchFamily="18" charset="0"/>
                <a:cs typeface="Times New Roman" pitchFamily="18" charset="0"/>
              </a:rPr>
              <a:t>.</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-Ознакомить с судьбой цыган во время нацистской оккупации </a:t>
            </a:r>
            <a:r>
              <a:rPr lang="ru-RU" sz="1600" dirty="0" smtClean="0">
                <a:latin typeface="Times New Roman" pitchFamily="18" charset="0"/>
                <a:cs typeface="Times New Roman" pitchFamily="18" charset="0"/>
              </a:rPr>
              <a:t>Европы</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-Сформировать  у учеников понимание процесса эскалации насилия в тоталитарном обществе, роли идеологии в данном процессе</a:t>
            </a:r>
            <a:r>
              <a:rPr lang="ru-RU" sz="1600" dirty="0" smtClean="0">
                <a:latin typeface="Times New Roman" pitchFamily="18" charset="0"/>
                <a:cs typeface="Times New Roman" pitchFamily="18" charset="0"/>
              </a:rPr>
              <a:t>.</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Углубить понимание терминов « дискриминация», «ксенофобия», </a:t>
            </a:r>
            <a:r>
              <a:rPr lang="ru-RU" sz="1600" dirty="0" smtClean="0">
                <a:latin typeface="Times New Roman" pitchFamily="18" charset="0"/>
                <a:cs typeface="Times New Roman" pitchFamily="18" charset="0"/>
              </a:rPr>
              <a:t>         « </a:t>
            </a:r>
            <a:r>
              <a:rPr lang="ru-RU" sz="1600" dirty="0" smtClean="0">
                <a:latin typeface="Times New Roman" pitchFamily="18" charset="0"/>
                <a:cs typeface="Times New Roman" pitchFamily="18" charset="0"/>
              </a:rPr>
              <a:t>толерантность</a:t>
            </a:r>
            <a:r>
              <a:rPr lang="ru-RU" sz="1600" dirty="0" smtClean="0">
                <a:latin typeface="Times New Roman" pitchFamily="18" charset="0"/>
                <a:cs typeface="Times New Roman" pitchFamily="18" charset="0"/>
              </a:rPr>
              <a:t>».</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-Совершенствовать  навыки работы с историческими источниками</a:t>
            </a:r>
            <a:r>
              <a:rPr lang="ru-RU" sz="1600" dirty="0" smtClean="0">
                <a:latin typeface="Times New Roman" pitchFamily="18" charset="0"/>
                <a:cs typeface="Times New Roman" pitchFamily="18" charset="0"/>
              </a:rPr>
              <a:t>.</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-Формировать навыки исторической </a:t>
            </a:r>
            <a:r>
              <a:rPr lang="ru-RU" sz="1600" dirty="0" err="1" smtClean="0">
                <a:latin typeface="Times New Roman" pitchFamily="18" charset="0"/>
                <a:cs typeface="Times New Roman" pitchFamily="18" charset="0"/>
              </a:rPr>
              <a:t>эмпатии</a:t>
            </a:r>
            <a:r>
              <a:rPr lang="ru-RU" sz="1600" dirty="0" smtClean="0">
                <a:latin typeface="Times New Roman" pitchFamily="18" charset="0"/>
                <a:cs typeface="Times New Roman" pitchFamily="18" charset="0"/>
              </a:rPr>
              <a:t> и личностного отношения к историческим событиям и явлениям</a:t>
            </a:r>
            <a:r>
              <a:rPr lang="ru-RU" sz="1600" dirty="0" smtClean="0">
                <a:latin typeface="Times New Roman" pitchFamily="18" charset="0"/>
                <a:cs typeface="Times New Roman" pitchFamily="18" charset="0"/>
              </a:rPr>
              <a:t>.</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углубить понимание термина «Ответственность» и важность  ответственности  каждого за то, что происходит с обществом  и  государством  .</a:t>
            </a: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endParaRPr lang="ru-RU" sz="1600" dirty="0">
              <a:latin typeface="Times New Roman" pitchFamily="18" charset="0"/>
              <a:cs typeface="Times New Roman" pitchFamily="18" charset="0"/>
            </a:endParaRPr>
          </a:p>
        </p:txBody>
      </p:sp>
      <p:sp>
        <p:nvSpPr>
          <p:cNvPr id="3" name="Текст 2"/>
          <p:cNvSpPr>
            <a:spLocks noGrp="1"/>
          </p:cNvSpPr>
          <p:nvPr>
            <p:ph type="body" idx="1"/>
          </p:nvPr>
        </p:nvSpPr>
        <p:spPr>
          <a:xfrm>
            <a:off x="755576" y="188641"/>
            <a:ext cx="7772400" cy="504056"/>
          </a:xfrm>
        </p:spPr>
        <p:txBody>
          <a:bodyPr/>
          <a:lstStyle/>
          <a:p>
            <a:r>
              <a:rPr lang="ru-RU"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Цели урока:</a:t>
            </a:r>
            <a:endParaRPr lang="ru-RU"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000" dirty="0" smtClean="0">
                <a:latin typeface="Times New Roman" pitchFamily="18" charset="0"/>
                <a:cs typeface="Times New Roman" pitchFamily="18" charset="0"/>
              </a:rPr>
              <a:t>Информационные ресурсы.</a:t>
            </a:r>
            <a:endParaRPr lang="ru-RU" sz="2000"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a:bodyPr>
          <a:lstStyle/>
          <a:p>
            <a:r>
              <a:rPr lang="ru-RU" sz="2400" dirty="0" smtClean="0">
                <a:latin typeface="Times New Roman" pitchFamily="18" charset="0"/>
                <a:cs typeface="Times New Roman" pitchFamily="18" charset="0"/>
              </a:rPr>
              <a:t> Документальный фильм  Стивена Спилберга и Фонда В. Пинчука «Назови своё имя»., 2006.</a:t>
            </a:r>
          </a:p>
          <a:p>
            <a:pPr fontAlgn="ctr"/>
            <a:r>
              <a:rPr lang="en-US" sz="2400" dirty="0" smtClean="0">
                <a:latin typeface="Times New Roman" pitchFamily="18" charset="0"/>
                <a:cs typeface="Times New Roman" pitchFamily="18" charset="0"/>
              </a:rPr>
              <a:t>romanes.narod.ru/hi</a:t>
            </a:r>
            <a:r>
              <a:rPr lang="en-US" sz="2400" b="1" dirty="0" smtClean="0">
                <a:latin typeface="Times New Roman" pitchFamily="18" charset="0"/>
                <a:cs typeface="Times New Roman" pitchFamily="18" charset="0"/>
              </a:rPr>
              <a:t>story</a:t>
            </a:r>
            <a:r>
              <a:rPr lang="en-US" sz="2400" dirty="0" smtClean="0">
                <a:latin typeface="Times New Roman" pitchFamily="18" charset="0"/>
                <a:cs typeface="Times New Roman" pitchFamily="18" charset="0"/>
              </a:rPr>
              <a:t>.html</a:t>
            </a:r>
          </a:p>
          <a:p>
            <a:r>
              <a:rPr lang="en-US" sz="2400" dirty="0" smtClean="0">
                <a:latin typeface="Times New Roman" pitchFamily="18" charset="0"/>
                <a:cs typeface="Times New Roman" pitchFamily="18" charset="0"/>
              </a:rPr>
              <a:t>http://www.stoletie.ru/ww2/plan_ost_284.htm </a:t>
            </a:r>
            <a:endParaRPr lang="ru-RU"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scepsis.net/library/id_2108.html </a:t>
            </a:r>
            <a:br>
              <a:rPr lang="en-US" sz="2400" dirty="0" smtClean="0">
                <a:latin typeface="Times New Roman" pitchFamily="18" charset="0"/>
                <a:cs typeface="Times New Roman" pitchFamily="18" charset="0"/>
              </a:rPr>
            </a:br>
            <a:endParaRPr lang="ru-RU" sz="2400"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dirty="0" smtClean="0">
                <a:latin typeface="Times New Roman" pitchFamily="18" charset="0"/>
                <a:cs typeface="Times New Roman" pitchFamily="18" charset="0"/>
              </a:rPr>
              <a:t>План урока.</a:t>
            </a:r>
            <a:endParaRPr lang="ru-RU" sz="3200"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a:bodyPr>
          <a:lstStyle/>
          <a:p>
            <a:r>
              <a:rPr lang="ru-RU" dirty="0" smtClean="0">
                <a:latin typeface="Times New Roman" pitchFamily="18" charset="0"/>
                <a:cs typeface="Times New Roman" pitchFamily="18" charset="0"/>
              </a:rPr>
              <a:t>1. История цыган.</a:t>
            </a:r>
          </a:p>
          <a:p>
            <a:r>
              <a:rPr lang="ru-RU" dirty="0" smtClean="0">
                <a:latin typeface="Times New Roman" pitchFamily="18" charset="0"/>
                <a:cs typeface="Times New Roman" pitchFamily="18" charset="0"/>
              </a:rPr>
              <a:t>2. Планы гитлеровцев в отношении славян на оккупированной территории.</a:t>
            </a:r>
          </a:p>
          <a:p>
            <a:r>
              <a:rPr lang="ru-RU" dirty="0" smtClean="0">
                <a:latin typeface="Times New Roman" pitchFamily="18" charset="0"/>
                <a:cs typeface="Times New Roman" pitchFamily="18" charset="0"/>
              </a:rPr>
              <a:t>3. Ответственность. </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Если бы ВСЕ понимали и не молчали?</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714202"/>
          </a:xfrm>
        </p:spPr>
        <p:txBody>
          <a:bodyPr>
            <a:normAutofit fontScale="90000"/>
          </a:bodyPr>
          <a:lstStyle/>
          <a:p>
            <a:r>
              <a:rPr lang="ru-RU" sz="1600" b="1" dirty="0" smtClean="0">
                <a:latin typeface="Times New Roman" pitchFamily="18" charset="0"/>
                <a:cs typeface="Times New Roman" pitchFamily="18" charset="0"/>
              </a:rPr>
              <a:t>Цыганская народность сложилась лишь после того, как предки Ц. покинули Индию в конце 1-го тыс. н. э. Возможно, что причиной их исхода из Индии послужили нашествия мусульман. Первоначально </a:t>
            </a:r>
            <a:r>
              <a:rPr lang="ru-RU" sz="1600" b="1" dirty="0" err="1" smtClean="0">
                <a:latin typeface="Times New Roman" pitchFamily="18" charset="0"/>
                <a:cs typeface="Times New Roman" pitchFamily="18" charset="0"/>
              </a:rPr>
              <a:t>осев</a:t>
            </a:r>
            <a:r>
              <a:rPr lang="ru-RU" sz="1600" b="1" dirty="0" smtClean="0">
                <a:latin typeface="Times New Roman" pitchFamily="18" charset="0"/>
                <a:cs typeface="Times New Roman" pitchFamily="18" charset="0"/>
              </a:rPr>
              <a:t> в Передней Азии, Ц. надолго задержались на восточной окраине Византийской империи. В 13-15 вв. Ц. распространились сперва по Юго-Восточной и Восточной, а затем по Центральной и Западной Европе, в дальнейшем - по Северной Африке и по Северной и Южной Америке и Австралии (19 в.). Цыгане более трёхсот лет проживали в Византии(12-15вв), поэтому и стали называть себя «</a:t>
            </a:r>
            <a:r>
              <a:rPr lang="ru-RU" sz="1600" b="1" dirty="0" err="1" smtClean="0">
                <a:latin typeface="Times New Roman" pitchFamily="18" charset="0"/>
                <a:cs typeface="Times New Roman" pitchFamily="18" charset="0"/>
              </a:rPr>
              <a:t>ромеями</a:t>
            </a:r>
            <a:r>
              <a:rPr lang="ru-RU" sz="1600" b="1" dirty="0" smtClean="0">
                <a:latin typeface="Times New Roman" pitchFamily="18" charset="0"/>
                <a:cs typeface="Times New Roman" pitchFamily="18" charset="0"/>
              </a:rPr>
              <a:t>», позже «ромы»</a:t>
            </a:r>
            <a:endParaRPr lang="ru-RU" sz="1600" dirty="0"/>
          </a:p>
        </p:txBody>
      </p:sp>
      <p:pic>
        <p:nvPicPr>
          <p:cNvPr id="4" name="Picture 2"/>
          <p:cNvPicPr>
            <a:picLocks noGrp="1" noChangeAspect="1" noChangeArrowheads="1"/>
          </p:cNvPicPr>
          <p:nvPr>
            <p:ph idx="1"/>
          </p:nvPr>
        </p:nvPicPr>
        <p:blipFill>
          <a:blip r:embed="rId2" cstate="print"/>
          <a:stretch>
            <a:fillRect/>
          </a:stretch>
        </p:blipFill>
        <p:spPr bwMode="auto">
          <a:xfrm>
            <a:off x="2735975" y="2349500"/>
            <a:ext cx="3238662" cy="377666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930226"/>
          </a:xfrm>
        </p:spPr>
        <p:txBody>
          <a:bodyPr>
            <a:normAutofit fontScale="90000"/>
          </a:bodyPr>
          <a:lstStyle/>
          <a:p>
            <a:r>
              <a:rPr lang="ru-RU" sz="1800" b="1" dirty="0" smtClean="0">
                <a:latin typeface="Times New Roman" pitchFamily="18" charset="0"/>
                <a:cs typeface="Times New Roman" pitchFamily="18" charset="0"/>
              </a:rPr>
              <a:t>Чтобы избежать закрепощения, в 14 веке цыгане стали переселяться из юго-западной Европы в северо-восточные районы- в Венгрию, Словакию, Польшу, на украинские земли, где  в то время не существовало </a:t>
            </a:r>
            <a:r>
              <a:rPr lang="ru-RU" sz="1800" b="1" dirty="0" err="1" smtClean="0">
                <a:latin typeface="Times New Roman" pitchFamily="18" charset="0"/>
                <a:cs typeface="Times New Roman" pitchFamily="18" charset="0"/>
              </a:rPr>
              <a:t>антицыганских</a:t>
            </a:r>
            <a:r>
              <a:rPr lang="ru-RU" sz="1800" b="1" dirty="0" smtClean="0">
                <a:latin typeface="Times New Roman" pitchFamily="18" charset="0"/>
                <a:cs typeface="Times New Roman" pitchFamily="18" charset="0"/>
              </a:rPr>
              <a:t> норм.  Появление цыган  в юго-западных и южных  землях начало длительный процесс формирования цыганского населения Украины. Уже во второй половине 16века в украинских землях Польского, Венгерского  королевств и Великого княжества Литовского существовало 2 категории </a:t>
            </a:r>
            <a:r>
              <a:rPr lang="ru-RU" sz="1800" b="1" dirty="0" smtClean="0">
                <a:latin typeface="Times New Roman" pitchFamily="18" charset="0"/>
                <a:cs typeface="Times New Roman" pitchFamily="18" charset="0"/>
              </a:rPr>
              <a:t>цыган</a:t>
            </a:r>
            <a:r>
              <a:rPr lang="ru-RU" sz="1800" b="1" dirty="0" smtClean="0">
                <a:latin typeface="Times New Roman" pitchFamily="18" charset="0"/>
                <a:cs typeface="Times New Roman" pitchFamily="18" charset="0"/>
              </a:rPr>
              <a:t>: </a:t>
            </a:r>
            <a:r>
              <a:rPr lang="ru-RU" sz="1800" b="1" dirty="0" smtClean="0">
                <a:latin typeface="Times New Roman" pitchFamily="18" charset="0"/>
                <a:cs typeface="Times New Roman" pitchFamily="18" charset="0"/>
              </a:rPr>
              <a:t>осёдлые и кочевые.</a:t>
            </a:r>
            <a:endParaRPr lang="ru-RU" sz="1800" dirty="0"/>
          </a:p>
        </p:txBody>
      </p:sp>
      <p:pic>
        <p:nvPicPr>
          <p:cNvPr id="4" name="Picture 2"/>
          <p:cNvPicPr>
            <a:picLocks noGrp="1" noChangeAspect="1" noChangeArrowheads="1"/>
          </p:cNvPicPr>
          <p:nvPr>
            <p:ph idx="1"/>
          </p:nvPr>
        </p:nvPicPr>
        <p:blipFill>
          <a:blip r:embed="rId2" cstate="print"/>
          <a:srcRect/>
          <a:stretch>
            <a:fillRect/>
          </a:stretch>
        </p:blipFill>
        <p:spPr bwMode="auto">
          <a:xfrm>
            <a:off x="2465429" y="2924175"/>
            <a:ext cx="4213142" cy="320198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930226"/>
          </a:xfrm>
        </p:spPr>
        <p:txBody>
          <a:bodyPr>
            <a:normAutofit/>
          </a:bodyPr>
          <a:lstStyle/>
          <a:p>
            <a:r>
              <a:rPr lang="ru-RU" sz="2400" b="1" dirty="0" smtClean="0">
                <a:latin typeface="Times New Roman" pitchFamily="18" charset="0"/>
                <a:cs typeface="Times New Roman" pitchFamily="18" charset="0"/>
              </a:rPr>
              <a:t>Общее количество цыган, проживающих на </a:t>
            </a:r>
            <a:r>
              <a:rPr lang="ru-RU" sz="2400" b="1" dirty="0" err="1" smtClean="0">
                <a:latin typeface="Times New Roman" pitchFamily="18" charset="0"/>
                <a:cs typeface="Times New Roman" pitchFamily="18" charset="0"/>
              </a:rPr>
              <a:t>юго</a:t>
            </a:r>
            <a:r>
              <a:rPr lang="ru-RU" sz="2400" b="1" dirty="0" smtClean="0">
                <a:latin typeface="Times New Roman" pitchFamily="18" charset="0"/>
                <a:cs typeface="Times New Roman" pitchFamily="18" charset="0"/>
              </a:rPr>
              <a:t>- востоке СССР  в 20-30-гг составляла  </a:t>
            </a:r>
            <a:r>
              <a:rPr lang="ru-RU" sz="2400" b="1" dirty="0" err="1" smtClean="0">
                <a:latin typeface="Times New Roman" pitchFamily="18" charset="0"/>
                <a:cs typeface="Times New Roman" pitchFamily="18" charset="0"/>
              </a:rPr>
              <a:t>ок</a:t>
            </a:r>
            <a:r>
              <a:rPr lang="ru-RU" sz="2400" b="1" dirty="0" smtClean="0">
                <a:latin typeface="Times New Roman" pitchFamily="18" charset="0"/>
                <a:cs typeface="Times New Roman" pitchFamily="18" charset="0"/>
              </a:rPr>
              <a:t> .60 </a:t>
            </a:r>
            <a:r>
              <a:rPr lang="ru-RU" sz="2400" b="1" dirty="0" err="1" smtClean="0">
                <a:latin typeface="Times New Roman" pitchFamily="18" charset="0"/>
                <a:cs typeface="Times New Roman" pitchFamily="18" charset="0"/>
              </a:rPr>
              <a:t>тыс</a:t>
            </a:r>
            <a:r>
              <a:rPr lang="ru-RU" sz="2400" b="1" dirty="0" smtClean="0">
                <a:latin typeface="Times New Roman" pitchFamily="18" charset="0"/>
                <a:cs typeface="Times New Roman" pitchFamily="18" charset="0"/>
              </a:rPr>
              <a:t> человек. Во время второй мировой войны немецкими, румынскими, венгерскими фашистами было уничтожено, по разным оценкам, от 30 до 50 </a:t>
            </a:r>
            <a:r>
              <a:rPr lang="ru-RU" sz="2400" b="1" dirty="0" err="1" smtClean="0">
                <a:latin typeface="Times New Roman" pitchFamily="18" charset="0"/>
                <a:cs typeface="Times New Roman" pitchFamily="18" charset="0"/>
              </a:rPr>
              <a:t>тыс</a:t>
            </a:r>
            <a:r>
              <a:rPr lang="ru-RU" sz="2400" b="1" dirty="0" smtClean="0">
                <a:latin typeface="Times New Roman" pitchFamily="18" charset="0"/>
                <a:cs typeface="Times New Roman" pitchFamily="18" charset="0"/>
              </a:rPr>
              <a:t> человек, что названо геноцидом </a:t>
            </a:r>
            <a:r>
              <a:rPr lang="ru-RU" sz="2400" dirty="0" smtClean="0">
                <a:latin typeface="Times New Roman" pitchFamily="18" charset="0"/>
                <a:cs typeface="Times New Roman" pitchFamily="18" charset="0"/>
              </a:rPr>
              <a:t>.</a:t>
            </a:r>
            <a:endParaRPr lang="ru-RU" sz="2400" dirty="0"/>
          </a:p>
        </p:txBody>
      </p:sp>
      <p:pic>
        <p:nvPicPr>
          <p:cNvPr id="4" name="Picture 2"/>
          <p:cNvPicPr>
            <a:picLocks noGrp="1" noChangeAspect="1" noChangeArrowheads="1"/>
          </p:cNvPicPr>
          <p:nvPr>
            <p:ph idx="1"/>
          </p:nvPr>
        </p:nvPicPr>
        <p:blipFill>
          <a:blip r:embed="rId2" cstate="print"/>
          <a:stretch>
            <a:fillRect/>
          </a:stretch>
        </p:blipFill>
        <p:spPr bwMode="auto">
          <a:xfrm>
            <a:off x="2987824" y="2348880"/>
            <a:ext cx="3240360" cy="432048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290266"/>
          </a:xfrm>
        </p:spPr>
        <p:txBody>
          <a:bodyPr>
            <a:normAutofit/>
          </a:bodyPr>
          <a:lstStyle/>
          <a:p>
            <a:r>
              <a:rPr lang="ru-RU" sz="1200" dirty="0" smtClean="0"/>
              <a:t>…</a:t>
            </a:r>
            <a:r>
              <a:rPr lang="ru-RU" sz="1400" b="1" dirty="0" smtClean="0">
                <a:latin typeface="Times New Roman" pitchFamily="18" charset="0"/>
                <a:cs typeface="Times New Roman" pitchFamily="18" charset="0"/>
              </a:rPr>
              <a:t>ромы, живущие в Европе, объявлялись плодом смешения арийского племени с наинижайшими расами мира. Именно это  объясняет их бродяжничество и </a:t>
            </a:r>
            <a:r>
              <a:rPr lang="ru-RU" sz="1400" b="1" dirty="0" err="1" smtClean="0">
                <a:latin typeface="Times New Roman" pitchFamily="18" charset="0"/>
                <a:cs typeface="Times New Roman" pitchFamily="18" charset="0"/>
              </a:rPr>
              <a:t>ассоциальность</a:t>
            </a:r>
            <a:r>
              <a:rPr lang="ru-RU" sz="1400" b="1" dirty="0" smtClean="0">
                <a:latin typeface="Times New Roman" pitchFamily="18" charset="0"/>
                <a:cs typeface="Times New Roman" pitchFamily="18" charset="0"/>
              </a:rPr>
              <a:t>. Специальная комиссия института расовой гигиены  под руководством </a:t>
            </a:r>
            <a:r>
              <a:rPr lang="ru-RU" sz="1400" b="1" dirty="0" err="1" smtClean="0">
                <a:latin typeface="Times New Roman" pitchFamily="18" charset="0"/>
                <a:cs typeface="Times New Roman" pitchFamily="18" charset="0"/>
              </a:rPr>
              <a:t>Риттера</a:t>
            </a:r>
            <a:r>
              <a:rPr lang="ru-RU" sz="1400" b="1" dirty="0" smtClean="0">
                <a:latin typeface="Times New Roman" pitchFamily="18" charset="0"/>
                <a:cs typeface="Times New Roman" pitchFamily="18" charset="0"/>
              </a:rPr>
              <a:t> рекомендовала отделение </a:t>
            </a:r>
            <a:r>
              <a:rPr lang="ru-RU" sz="1400" b="1" dirty="0" err="1" smtClean="0">
                <a:latin typeface="Times New Roman" pitchFamily="18" charset="0"/>
                <a:cs typeface="Times New Roman" pitchFamily="18" charset="0"/>
              </a:rPr>
              <a:t>цыганства</a:t>
            </a:r>
            <a:r>
              <a:rPr lang="ru-RU" sz="1400" b="1" dirty="0" smtClean="0">
                <a:latin typeface="Times New Roman" pitchFamily="18" charset="0"/>
                <a:cs typeface="Times New Roman" pitchFamily="18" charset="0"/>
              </a:rPr>
              <a:t> от немецкого народа.</a:t>
            </a:r>
            <a:br>
              <a:rPr lang="ru-RU" sz="1400" b="1" dirty="0" smtClean="0">
                <a:latin typeface="Times New Roman" pitchFamily="18" charset="0"/>
                <a:cs typeface="Times New Roman" pitchFamily="18" charset="0"/>
              </a:rPr>
            </a:br>
            <a:r>
              <a:rPr lang="ru-RU" sz="1400" b="1" dirty="0" smtClean="0">
                <a:latin typeface="Times New Roman" pitchFamily="18" charset="0"/>
                <a:cs typeface="Times New Roman" pitchFamily="18" charset="0"/>
              </a:rPr>
              <a:t>  С марта 1936 г  в отношении цыган получили распространение положения Нюрнбергских законов Рейха от 1935г о гражданстве и расе, которые раньше касались только евреев; им также запрещалось вступать в браки с немцами , участвовать в выборах, их лишили гражданства Третьего Рейха.</a:t>
            </a:r>
            <a:br>
              <a:rPr lang="ru-RU" sz="1400" b="1" dirty="0" smtClean="0">
                <a:latin typeface="Times New Roman" pitchFamily="18" charset="0"/>
                <a:cs typeface="Times New Roman" pitchFamily="18" charset="0"/>
              </a:rPr>
            </a:br>
            <a:endParaRPr lang="ru-RU" sz="1400" dirty="0">
              <a:latin typeface="Times New Roman" pitchFamily="18" charset="0"/>
              <a:cs typeface="Times New Roman" pitchFamily="18" charset="0"/>
            </a:endParaRPr>
          </a:p>
        </p:txBody>
      </p:sp>
      <p:pic>
        <p:nvPicPr>
          <p:cNvPr id="4" name="Picture 2"/>
          <p:cNvPicPr>
            <a:picLocks noGrp="1" noChangeAspect="1" noChangeArrowheads="1"/>
          </p:cNvPicPr>
          <p:nvPr>
            <p:ph idx="1"/>
          </p:nvPr>
        </p:nvPicPr>
        <p:blipFill>
          <a:blip r:embed="rId2" cstate="print"/>
          <a:stretch>
            <a:fillRect/>
          </a:stretch>
        </p:blipFill>
        <p:spPr bwMode="auto">
          <a:xfrm>
            <a:off x="1907704" y="2420888"/>
            <a:ext cx="5616624" cy="417646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426170"/>
          </a:xfrm>
        </p:spPr>
        <p:txBody>
          <a:bodyPr>
            <a:normAutofit fontScale="90000"/>
          </a:bodyPr>
          <a:lstStyle/>
          <a:p>
            <a:r>
              <a:rPr lang="ru-RU" sz="2400" b="1" dirty="0" smtClean="0">
                <a:latin typeface="Times New Roman" pitchFamily="18" charset="0"/>
                <a:cs typeface="Times New Roman" pitchFamily="18" charset="0"/>
              </a:rPr>
              <a:t>В конце 1930-гг начинается геноцид цыган: многих стерилизовали и  отправили в концентрационные лагеря, часть немецких цыган  в 1940-1941гг была депортирована на территорию захваченной нацистами Польши.</a:t>
            </a:r>
            <a:endParaRPr lang="ru-RU" sz="2400" dirty="0"/>
          </a:p>
        </p:txBody>
      </p:sp>
      <p:pic>
        <p:nvPicPr>
          <p:cNvPr id="4" name="Picture 2"/>
          <p:cNvPicPr>
            <a:picLocks noGrp="1" noChangeAspect="1" noChangeArrowheads="1"/>
          </p:cNvPicPr>
          <p:nvPr>
            <p:ph idx="1"/>
          </p:nvPr>
        </p:nvPicPr>
        <p:blipFill>
          <a:blip r:embed="rId2" cstate="print"/>
          <a:srcRect/>
          <a:stretch>
            <a:fillRect/>
          </a:stretch>
        </p:blipFill>
        <p:spPr bwMode="auto">
          <a:xfrm>
            <a:off x="1910291" y="2133600"/>
            <a:ext cx="5323417" cy="399256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146250"/>
          </a:xfrm>
        </p:spPr>
        <p:txBody>
          <a:bodyPr>
            <a:normAutofit/>
          </a:bodyPr>
          <a:lstStyle/>
          <a:p>
            <a:r>
              <a:rPr lang="ru-RU" sz="2000" b="1" dirty="0" smtClean="0">
                <a:latin typeface="Times New Roman" pitchFamily="18" charset="0"/>
                <a:cs typeface="Times New Roman" pitchFamily="18" charset="0"/>
              </a:rPr>
              <a:t>С 1941г начались массовые уничтожения  на оккупированных советских территориях, а с 1943г-депортации в концлагеря ( в лагере </a:t>
            </a:r>
            <a:r>
              <a:rPr lang="ru-RU" sz="2000" b="1" dirty="0" err="1" smtClean="0">
                <a:latin typeface="Times New Roman" pitchFamily="18" charset="0"/>
                <a:cs typeface="Times New Roman" pitchFamily="18" charset="0"/>
              </a:rPr>
              <a:t>Аушвиц</a:t>
            </a:r>
            <a:r>
              <a:rPr lang="ru-RU" sz="2000" b="1" dirty="0" smtClean="0">
                <a:latin typeface="Times New Roman" pitchFamily="18" charset="0"/>
                <a:cs typeface="Times New Roman" pitchFamily="18" charset="0"/>
              </a:rPr>
              <a:t> было уничтожено 20 тыс. цыган). Общее количество уничтоженных в годы нацистского режима составляет по некоторым оценкам 500 тыс. человек.</a:t>
            </a:r>
            <a:br>
              <a:rPr lang="ru-RU" sz="2000" b="1" dirty="0" smtClean="0">
                <a:latin typeface="Times New Roman" pitchFamily="18" charset="0"/>
                <a:cs typeface="Times New Roman" pitchFamily="18" charset="0"/>
              </a:rPr>
            </a:br>
            <a:endParaRPr lang="ru-RU" sz="2000" dirty="0"/>
          </a:p>
        </p:txBody>
      </p:sp>
      <p:pic>
        <p:nvPicPr>
          <p:cNvPr id="4" name="Picture 2"/>
          <p:cNvPicPr>
            <a:picLocks noGrp="1" noChangeAspect="1" noChangeArrowheads="1"/>
          </p:cNvPicPr>
          <p:nvPr>
            <p:ph idx="1"/>
          </p:nvPr>
        </p:nvPicPr>
        <p:blipFill>
          <a:blip r:embed="rId2" cstate="print"/>
          <a:srcRect/>
          <a:stretch>
            <a:fillRect/>
          </a:stretch>
        </p:blipFill>
        <p:spPr bwMode="auto">
          <a:xfrm>
            <a:off x="2627784" y="2060848"/>
            <a:ext cx="3672408" cy="460851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210</TotalTime>
  <Words>1065</Words>
  <Application>Microsoft Office PowerPoint</Application>
  <PresentationFormat>Экран (4:3)</PresentationFormat>
  <Paragraphs>57</Paragraphs>
  <Slides>20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Тема Office</vt:lpstr>
      <vt:lpstr>ЕВРЕИ, ЦЫГАНЕ ….. Кто следующий???</vt:lpstr>
      <vt:lpstr>- ознакомить учеников с планами нацистов в отношении некоторых категорий населения Европы, которые подлежали уничтожению, либо рабству.  -Ознакомить с судьбой цыган во время нацистской оккупации Европы  -Сформировать  у учеников понимание процесса эскалации насилия в тоталитарном обществе, роли идеологии в данном процессе.  - Углубить понимание терминов « дискриминация», «ксенофобия»,          « толерантность».  -Совершенствовать  навыки работы с историческими источниками.  -Формировать навыки исторической эмпатии и личностного отношения к историческим событиям и явлениям.  -  углубить понимание термина «Ответственность» и важность  ответственности  каждого за то, что происходит с обществом  и  государством  . </vt:lpstr>
      <vt:lpstr>План урока.</vt:lpstr>
      <vt:lpstr>Цыганская народность сложилась лишь после того, как предки Ц. покинули Индию в конце 1-го тыс. н. э. Возможно, что причиной их исхода из Индии послужили нашествия мусульман. Первоначально осев в Передней Азии, Ц. надолго задержались на восточной окраине Византийской империи. В 13-15 вв. Ц. распространились сперва по Юго-Восточной и Восточной, а затем по Центральной и Западной Европе, в дальнейшем - по Северной Африке и по Северной и Южной Америке и Австралии (19 в.). Цыгане более трёхсот лет проживали в Византии(12-15вв), поэтому и стали называть себя «ромеями», позже «ромы»</vt:lpstr>
      <vt:lpstr>Чтобы избежать закрепощения, в 14 веке цыгане стали переселяться из юго-западной Европы в северо-восточные районы- в Венгрию, Словакию, Польшу, на украинские земли, где  в то время не существовало антицыганских норм.  Появление цыган  в юго-западных и южных  землях начало длительный процесс формирования цыганского населения Украины. Уже во второй половине 16века в украинских землях Польского, Венгерского  королевств и Великого княжества Литовского существовало 2 категории цыган: осёдлые и кочевые.</vt:lpstr>
      <vt:lpstr>Общее количество цыган, проживающих на юго- востоке СССР  в 20-30-гг составляла  ок .60 тыс человек. Во время второй мировой войны немецкими, румынскими, венгерскими фашистами было уничтожено, по разным оценкам, от 30 до 50 тыс человек, что названо геноцидом .</vt:lpstr>
      <vt:lpstr>…ромы, живущие в Европе, объявлялись плодом смешения арийского племени с наинижайшими расами мира. Именно это  объясняет их бродяжничество и ассоциальность. Специальная комиссия института расовой гигиены  под руководством Риттера рекомендовала отделение цыганства от немецкого народа.   С марта 1936 г  в отношении цыган получили распространение положения Нюрнбергских законов Рейха от 1935г о гражданстве и расе, которые раньше касались только евреев; им также запрещалось вступать в браки с немцами , участвовать в выборах, их лишили гражданства Третьего Рейха. </vt:lpstr>
      <vt:lpstr>В конце 1930-гг начинается геноцид цыган: многих стерилизовали и  отправили в концентрационные лагеря, часть немецких цыган  в 1940-1941гг была депортирована на территорию захваченной нацистами Польши.</vt:lpstr>
      <vt:lpstr>С 1941г начались массовые уничтожения  на оккупированных советских территориях, а с 1943г-депортации в концлагеря ( в лагере Аушвиц было уничтожено 20 тыс. цыган). Общее количество уничтоженных в годы нацистского режима составляет по некоторым оценкам 500 тыс. человек. </vt:lpstr>
      <vt:lpstr>Слайд 10</vt:lpstr>
      <vt:lpstr>Из речи Гитлера 16июля 1941г.</vt:lpstr>
      <vt:lpstr>Слайд 12</vt:lpstr>
      <vt:lpstr>Из доклада Гиммлера «К вопросу о будущем поведении в отношении русского населения» 27 апреля 1942г. </vt:lpstr>
      <vt:lpstr>Слайд 14</vt:lpstr>
      <vt:lpstr>Слайд 15</vt:lpstr>
      <vt:lpstr>Слайд 16</vt:lpstr>
      <vt:lpstr>Слайд 17</vt:lpstr>
      <vt:lpstr>Слайд 18</vt:lpstr>
      <vt:lpstr>Слайд 19</vt:lpstr>
      <vt:lpstr>Информационные ресурсы.</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ЕВРЕИ, ЦЫГАНЕ ….. Кто следующий???</dc:title>
  <dc:creator>Admin</dc:creator>
  <cp:lastModifiedBy>Admin</cp:lastModifiedBy>
  <cp:revision>31</cp:revision>
  <dcterms:created xsi:type="dcterms:W3CDTF">2016-10-20T18:35:34Z</dcterms:created>
  <dcterms:modified xsi:type="dcterms:W3CDTF">2016-10-23T10:48:54Z</dcterms:modified>
</cp:coreProperties>
</file>