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8" r:id="rId2"/>
    <p:sldId id="264" r:id="rId3"/>
    <p:sldId id="256" r:id="rId4"/>
    <p:sldId id="265" r:id="rId5"/>
    <p:sldId id="257" r:id="rId6"/>
    <p:sldId id="258" r:id="rId7"/>
    <p:sldId id="259" r:id="rId8"/>
    <p:sldId id="260" r:id="rId9"/>
    <p:sldId id="261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7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FF"/>
    <a:srgbClr val="333399"/>
    <a:srgbClr val="00CC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2254" autoAdjust="0"/>
  </p:normalViewPr>
  <p:slideViewPr>
    <p:cSldViewPr>
      <p:cViewPr varScale="1">
        <p:scale>
          <a:sx n="69" d="100"/>
          <a:sy n="69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FDB1-35E4-417D-A7C6-99DF80B130CB}" type="datetimeFigureOut">
              <a:rPr lang="id-ID" smtClean="0"/>
              <a:t>09/11/2013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409A-94DE-49E5-94D8-5C2E503AB3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602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1690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1584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6983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3363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129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5085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7231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9746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2181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2252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339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4136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3980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22016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4004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503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9543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626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80864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60714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91865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0146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79381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84316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88616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68974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26660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00379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86715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4924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38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746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936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01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7861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0452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7762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409A-94DE-49E5-94D8-5C2E503AB398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481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4B69-37AF-4E5D-B578-98D2A2F7C428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4273-B7EE-4333-904C-07202804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x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 7</a:t>
            </a:r>
            <a:b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Raymond McLeod, Jr.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P. Schell</a:t>
            </a:r>
          </a:p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10)</a:t>
            </a:r>
          </a:p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Wonny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Ridwan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MM,SE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590800"/>
            <a:ext cx="8915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3.Menentukan </a:t>
            </a:r>
            <a:r>
              <a:rPr lang="en-US" sz="24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pakah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Prototype </a:t>
            </a:r>
            <a:r>
              <a:rPr lang="en-US" sz="24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apat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Diterima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mendemonstrasikan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mengetahui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memuaskan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990600"/>
            <a:ext cx="655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PROTOTIPE EVOLUSIONER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250281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Langkah-Langkah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Yang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Terlibat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Pembuatan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Tipe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Prototipe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Persyaratan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Membuat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kode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pengkodean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Menguji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menguji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08337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PROTOTIPE PERSYARATAN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5146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Menentukan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apakah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diterima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memberitahukan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diterima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Membuat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menjadi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produksi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609600"/>
            <a:ext cx="61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PROTOTIPE PERSYARATAN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6200" y="1818620"/>
            <a:ext cx="8991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Membaiknya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komunikasi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antara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menentukan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kebutuhan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FFFF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menghabiskan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waktu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sedikit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FFFF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Implementasikan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mudah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tahu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diharapkan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28600"/>
            <a:ext cx="594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DAYA TARIK PROTOTYPING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2400" y="2212777"/>
            <a:ext cx="88391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lvl="1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Terburu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buru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menyerahkan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menyebabkan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diambilnya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pintas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definisi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evaluasi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alternative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dokumentasi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pintas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menciptakan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usaha-usaha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cepat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”.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2.	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gembira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prototype 	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mengarah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ekspektasi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realitis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sehubungan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nantinya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81000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POTENSI KESULITAN DARI PROTOTYPING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2630031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Prototype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evalusioner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efisien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4.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Antarmuka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komputer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manusia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tropotyping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tertentu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kemungkinan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mencerminkan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teknik-teknik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desain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5845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POTENSI KESULITAN DARI PROTOTYPING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89002"/>
            <a:ext cx="853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APLIKASI LEBIH CEPAT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6200" y="2347079"/>
            <a:ext cx="89916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metedologi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memiliki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prototyping,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respons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cepat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kebutuhan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namun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lingkup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luas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R.A.D.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Istilah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rapid application development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aplikasi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cepat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diperkenalkan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konsultan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komputer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penulis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James Martin.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28800"/>
            <a:ext cx="8763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RAD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kumpulan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strategi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metodologi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terintegrasi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kerangka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kerja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disebut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rekayasa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Rekayasa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(information engineering-IE)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nama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diberikan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Martin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kepada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keseluruhan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pendekata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sistemnya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yang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perlakukan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aktivitas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menyeluruh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89002"/>
            <a:ext cx="853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APLIKASI LEBIH CEPAT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6200" y="1392733"/>
            <a:ext cx="891539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Mananjemen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Khususnya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manajemen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puncak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				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Hendaknya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penguji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coba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(experimenter)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	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hal-hal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pengadaptasi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awal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(early 				 adapter).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2. Orang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	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memanfaatkan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seluruh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aktivitas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SDLC, RAD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menyadari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adanya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efisiensi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dicapai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melalui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				           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khusus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28600"/>
            <a:ext cx="64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UNSUR-UNSUR PENTING RAD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Metodologi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: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Metodologi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dasar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RAD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siklus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           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hidup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RAD.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4. 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: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RAD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terutama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terdiri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bahasa-bahasa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generasi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keempat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rekayasa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peranti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lunak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bantuan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komputer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(computer-aided 				  software engineering-CASE) yang 	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memfasilitas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prototyping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penciptaan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		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kode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3338" y="152400"/>
            <a:ext cx="58015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UNSUR-UNSUR PENTING RAD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589002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752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667000"/>
            <a:ext cx="708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0211 1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149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id-ID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Irwan         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	0211 1</a:t>
            </a:r>
            <a:r>
              <a:rPr lang="id-ID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Yusrian</a:t>
            </a:r>
            <a:r>
              <a:rPr lang="id-ID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azizi     </a:t>
            </a:r>
            <a:r>
              <a:rPr lang="en-US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0211 1</a:t>
            </a:r>
            <a:r>
              <a:rPr lang="id-ID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144</a:t>
            </a:r>
          </a:p>
          <a:p>
            <a:pPr marL="342900" indent="-342900"/>
            <a:endParaRPr lang="id-ID" sz="2800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d-ID" sz="2800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4. Ngabei supriyatno</a:t>
            </a:r>
            <a:r>
              <a:rPr lang="id-ID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0211 12  167</a:t>
            </a:r>
            <a:endParaRPr lang="en-US" sz="2800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2400" y="1844933"/>
            <a:ext cx="891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metodologi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dewasa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perusahaan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kombinasi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SDLC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tradisional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prototyping,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RAD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mengambil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fitur-fitur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terbaik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masing-masing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metodologi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36602"/>
            <a:ext cx="647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BERFASE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" y="2533709"/>
            <a:ext cx="8915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Investigasi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Awal</a:t>
            </a:r>
            <a:endParaRPr lang="en-US" sz="2400" b="1" dirty="0" smtClean="0">
              <a:solidFill>
                <a:srgbClr val="FFFF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Menganalisis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mempelajari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tentang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organisasi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mendefinisikan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hambatan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risiko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ruang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lingkup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TAHAP-TAHAP PENGEMBANGAN BERFASE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1716881"/>
            <a:ext cx="883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Pemodelan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kali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digram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(flowchart). Diagram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mengilustrasikan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melalui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program. International Organization for Standardization (ISO)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menciptakan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standar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bentuk-bentuk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symbol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flowchat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memastikan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seluruh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dunia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diagram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empat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simbolnya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muncul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akhir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tahun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1980-an,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minat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penerapannya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muncul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seketika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04800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Pemodelan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endParaRPr lang="en-US" sz="3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840938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Istilah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terminator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kali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menyatakan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unsur-unsur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lingkungan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menunjukkan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titik-titik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berakhir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2501443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terminator </a:t>
            </a: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berupa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manajer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menerima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laporan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Organisasi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departemen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lain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perusahaan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perusahaan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lain.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lain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memiliki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antar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52400" y="1417796"/>
            <a:ext cx="8839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mengubah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input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output.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digambarkan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lingkaran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persegi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horizontal,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persegi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tegak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bersudut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melingkar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Masing-masing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symbol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diidentifikasikan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label.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048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52400" y="2045731"/>
            <a:ext cx="8915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sekumpulan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unsure-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unsur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berhubungan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logis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unsure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tunggal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file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)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bergerak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lain.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Simbol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panah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menggambarkan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lurus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maupun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melingkar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572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</a:t>
            </a:r>
            <a:endParaRPr lang="en-US" sz="3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1000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Penyimpanan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</a:t>
            </a:r>
            <a:endParaRPr lang="en-US" sz="3000" dirty="0" smtClean="0">
              <a:solidFill>
                <a:srgbClr val="FFFF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6200" y="1617107"/>
            <a:ext cx="8915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kita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meyimpan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alas 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tertentu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kita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penyimpanan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terminologi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DFD,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penyimpanan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gudang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DFD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figur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7.12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mengilustrasikan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dipergunakan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perusahaan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menghitung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agen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penjualnya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Di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terminator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digambarkan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kotak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kotak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tegak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bersudut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tumpul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lurus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peyimpangan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kotak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berujung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terbuka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6200" y="381000"/>
            <a:ext cx="1524000" cy="533400"/>
          </a:xfrm>
          <a:prstGeom prst="rect">
            <a:avLst/>
          </a:prstGeom>
          <a:solidFill>
            <a:srgbClr val="33339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Pelanggan</a:t>
            </a:r>
            <a:endParaRPr lang="en-US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676400" y="5318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2057400" y="91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12703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Membuka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surat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048000" y="1674812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3619103" y="2018903"/>
            <a:ext cx="6850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48000" y="2410361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pesanan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penjualan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57600" y="1230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Pesanan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penjualan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800600" y="2970212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20968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Pesanan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penjualan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dimasukkan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239000" y="2438400"/>
            <a:ext cx="1600200" cy="990600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File </a:t>
            </a:r>
            <a:r>
              <a:rPr lang="en-US" sz="2000" dirty="0" err="1" smtClean="0"/>
              <a:t>formilir</a:t>
            </a:r>
            <a:r>
              <a:rPr lang="en-US" sz="2000" dirty="0" smtClean="0"/>
              <a:t> </a:t>
            </a:r>
            <a:r>
              <a:rPr lang="en-US" sz="2000" dirty="0" err="1" smtClean="0"/>
              <a:t>pesanan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endParaRPr lang="en-US" sz="2000" dirty="0"/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1828801" y="2970210"/>
            <a:ext cx="1371599" cy="1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1334691" y="3466703"/>
            <a:ext cx="9898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-76200" y="241036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pesanan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dimasukkan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934361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Menyotir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pesanan-pesanan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514600" y="4113212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5" idx="0"/>
          </p:cNvCxnSpPr>
          <p:nvPr/>
        </p:nvCxnSpPr>
        <p:spPr>
          <a:xfrm rot="5400000">
            <a:off x="3937626" y="4596774"/>
            <a:ext cx="9655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67200" y="38641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Catatan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telah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disortir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200" y="5080337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Menghitung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komisi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791200" y="5637212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315200" y="5181600"/>
            <a:ext cx="1447800" cy="838200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Manajer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Pelanggan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914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CC99"/>
                </a:solidFill>
              </a:rPr>
              <a:t>Mengirimkan</a:t>
            </a:r>
            <a:r>
              <a:rPr lang="en-US" sz="2000" dirty="0" smtClean="0">
                <a:solidFill>
                  <a:srgbClr val="00CC99"/>
                </a:solidFill>
              </a:rPr>
              <a:t> </a:t>
            </a:r>
            <a:r>
              <a:rPr lang="en-US" sz="2000" dirty="0" err="1" smtClean="0">
                <a:solidFill>
                  <a:srgbClr val="00CC99"/>
                </a:solidFill>
              </a:rPr>
              <a:t>Surat</a:t>
            </a:r>
            <a:endParaRPr lang="en-US" sz="2000" dirty="0">
              <a:solidFill>
                <a:srgbClr val="00CC99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2971799" y="914401"/>
            <a:ext cx="762002" cy="1828800"/>
          </a:xfrm>
          <a:prstGeom prst="ben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24200" y="25908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endParaRPr lang="en-US" sz="2400" dirty="0"/>
          </a:p>
        </p:txBody>
      </p:sp>
      <p:sp>
        <p:nvSpPr>
          <p:cNvPr id="14" name="Bent-Up Arrow 13"/>
          <p:cNvSpPr/>
          <p:nvPr/>
        </p:nvSpPr>
        <p:spPr>
          <a:xfrm rot="5400000">
            <a:off x="4648200" y="3886200"/>
            <a:ext cx="914400" cy="2286000"/>
          </a:xfrm>
          <a:prstGeom prst="bentUp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4343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CC99"/>
                </a:solidFill>
              </a:rPr>
              <a:t>Laporan</a:t>
            </a:r>
            <a:r>
              <a:rPr lang="en-US" sz="2000" dirty="0" smtClean="0">
                <a:solidFill>
                  <a:srgbClr val="00CC99"/>
                </a:solidFill>
              </a:rPr>
              <a:t> </a:t>
            </a:r>
            <a:r>
              <a:rPr lang="en-US" sz="2000" dirty="0" err="1" smtClean="0">
                <a:solidFill>
                  <a:srgbClr val="00CC99"/>
                </a:solidFill>
              </a:rPr>
              <a:t>komisi</a:t>
            </a:r>
            <a:r>
              <a:rPr lang="en-US" sz="2000" dirty="0" smtClean="0">
                <a:solidFill>
                  <a:srgbClr val="00CC99"/>
                </a:solidFill>
              </a:rPr>
              <a:t> </a:t>
            </a:r>
            <a:r>
              <a:rPr lang="en-US" sz="2000" dirty="0" err="1" smtClean="0">
                <a:solidFill>
                  <a:srgbClr val="00CC99"/>
                </a:solidFill>
              </a:rPr>
              <a:t>penjualan</a:t>
            </a:r>
            <a:endParaRPr lang="en-US" sz="2000" dirty="0">
              <a:solidFill>
                <a:srgbClr val="00CC99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77000" y="48768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" y="534889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primer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komputer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sekunder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berinteraksi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komputer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Dialog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biasanya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tindakan-tindakan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diambil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partisipan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operator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entri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komputer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" y="138178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mempelajari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52399" y="2612410"/>
            <a:ext cx="87630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kerangka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peecahan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segala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jenis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pemasalahan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Mengetahui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bagaimana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menerapkan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memecahkan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masalah-masalah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28600"/>
            <a:ext cx="3352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endParaRPr lang="en-US" sz="3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26635"/>
            <a:ext cx="8839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memverifikasi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sandi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menolak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entri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Operasi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entri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memasukkan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pesanan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penjualan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stasiun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kerja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pesanan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meliputi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pelanggan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barang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Jumlah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barang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39857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Program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entri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pesanan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mengkases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file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induk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memverifikasi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keakuratan</a:t>
            </a:r>
            <a:r>
              <a:rPr lang="en-US" sz="2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Nomor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perlanggan</a:t>
            </a: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Nomor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barang</a:t>
            </a: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Ketika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nomor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diverifikasi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benar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program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menampilkan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pesan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kesalahan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meminta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operator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memasukkan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ulang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2400" y="723305"/>
            <a:ext cx="86106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Kapan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Diagram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Kasus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Diagram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kali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dibuat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tahap-tahap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investigasi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awal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analisis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metodologi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berfase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DFD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mengilustrasikan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tinjauan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pembrosesan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detailnya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Biasanya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dibutuhkan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mendukung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diagram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0.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751820"/>
            <a:ext cx="86868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Steering committee SIM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menjalankan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tiga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fungsi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utama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57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Menciptakan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Kebijakan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memastikan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dukungan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computer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mencapai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sasaran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strategis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perusahaan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5788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57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Melakukan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Pengendalian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Fiskal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bertindak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berwenang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persetujuan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seluruh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permintaan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pendanaan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berhubungan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computer.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5788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57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Menyelesaikan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Perselisihan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sehubungan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prioritas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computer.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1" y="721043"/>
            <a:ext cx="8915399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Kepemimpinan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Steering committee SIM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ikut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terlibat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langsung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detail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Tanggung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jawab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jatuh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meliputi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semua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ikut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berpartisipasi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memiliki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anggota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selusin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gabungan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spesialis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mungkin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auditor internal. Auditor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memastikan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bahwa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desain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memenuhi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persyaratan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tertentu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dilihat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pengendalian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keamanan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auditabiitas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400109"/>
            <a:ext cx="9143999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Input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Pengestimasian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work breakdown structure (WBS)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mengidentifikasikan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aktivitas-aktifitas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membutuhkan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sumber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Kebutuhan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sumber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(resource requirement)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mencatumkan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sumber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tertentu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dibutuhkan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jumlahnya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Tarif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sumber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(resource rates)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per-unit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setiap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jenis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sumber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Estimasi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durasi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aktivitas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(activity duration estimates)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menyebutkan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periode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dibutuhkan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menyelesaikan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aktivitas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historis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(historical information)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file-file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basis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pengestimasian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komersial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pengetahuan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" y="430887"/>
            <a:ext cx="914399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Alat-alat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Teknik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Estimasi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Estimasi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analogis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(analogous estimating)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actual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proyek-proyek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serupa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memproyeksikan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sedang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dipertimbangkan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Teknik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sedikit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lain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tersedia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Estimasi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bawah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(bottom-up estimating)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dimulai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detail,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aktivitas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grafik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Gantt,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mengalikannya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tariff per-jam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karyawan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menghasilkan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estimasi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Alat-alat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terkomputerisasi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(computerized tools)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terpisah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menyederhanakan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alat-alat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diuraikan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sumber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alat-alat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terkomputerisasi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WWW.CONSTRUX.COM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65080"/>
              </p:ext>
            </p:extLst>
          </p:nvPr>
        </p:nvGraphicFramePr>
        <p:xfrm>
          <a:off x="76200" y="914400"/>
          <a:ext cx="8915400" cy="5638800"/>
        </p:xfrm>
        <a:graphic>
          <a:graphicData uri="http://schemas.openxmlformats.org/drawingml/2006/table">
            <a:tbl>
              <a:tblPr/>
              <a:tblGrid>
                <a:gridCol w="6172200"/>
                <a:gridCol w="2743200"/>
              </a:tblGrid>
              <a:tr h="84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Input                                  </a:t>
                      </a:r>
                      <a:r>
                        <a:rPr lang="en-US" sz="2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Alat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Dan </a:t>
                      </a:r>
                      <a:r>
                        <a:rPr lang="en-US" sz="2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             Output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4789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Work breakdown        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Estimasi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analogis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strucrure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6460" algn="l"/>
                        </a:tabLs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sumber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Estimasi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bawah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atas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	                                                                                                 </a:t>
                      </a:r>
                      <a:r>
                        <a:rPr lang="en-US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daya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Tarif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sumber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daya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Alat-alat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terkomputerisasi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Estimasi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durasi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aktivitas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Informasi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historis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Estimasi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biaya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Detail-detail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Pendukung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56105" algn="l"/>
                        </a:tabLst>
                      </a:pP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Rencana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Biaya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77969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57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Komponen-komponen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Estimasi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Simpulan</a:t>
            </a:r>
            <a:endParaRPr lang="id-ID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Pendekatan sistem terdiri dari 3 fase :persiapan,definisi,dan solusi.</a:t>
            </a:r>
          </a:p>
          <a:p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Pendekatan SDLC terdiri dari lima tahap:</a:t>
            </a:r>
          </a:p>
          <a:p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Perencanaan,analisis,desain,dan implementasi.</a:t>
            </a:r>
          </a:p>
          <a:p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input digunakantidak hanya dalam bentuk estimasi melainkanjuga detail-detail pendukung seperti bagaimana asumsi di lakukan,asumsi-asumsi,dan varians biaya akan dikelola setelah proyek di jalankan.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0230" y="2417802"/>
            <a:ext cx="220477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Terima</a:t>
            </a:r>
            <a:r>
              <a:rPr lang="en-US" sz="3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Kasih</a:t>
            </a:r>
            <a:endParaRPr lang="en-US" sz="3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447800"/>
            <a:ext cx="8991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Memahami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bahwa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siklus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hidup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(system development life cycle-SDLC).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metedologi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direkomendasikan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mengembangkan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pendekatan-pendekatan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SDLC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siklus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air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terjun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tradisonal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prototyping, rapid application development,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berfase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desain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ulang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bisnis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381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430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Mengetahui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dasar-dasar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pemodelan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diagram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data (data flow diagram)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kasus-kasus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pengunaan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(use case).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Memahami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bagaimana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proyek-proyek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dikelola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bawah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proses-proses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pengestimasikan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proyek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04800"/>
            <a:ext cx="342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endParaRPr lang="en-US" sz="3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1298377"/>
            <a:ext cx="8686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Pencarian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muasal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pemecahan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masalah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sistematis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mengarah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jhon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Dewey,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profesor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ilmu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filosofi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Columbia University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tahun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1910.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Rangkaian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pertimbangan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terlibat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pemecahan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kontrovesi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memadai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Mengenali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kontrovesi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Mempertimbangkan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klaim-klaim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alternative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pertimbangan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PENDEKATAN SISTEM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600" y="1724799"/>
            <a:ext cx="8610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Prototipe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evolusioner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(evolutionary prototype)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Terus-menerus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disempurnakan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sampai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memiliki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seluruh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fungsionalitas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dibuuhkan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prototipe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aktual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Prototipe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persyaratan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(requirements prototype)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Dikembangkan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mendefinisikan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persyaratan-persyaratan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fungsional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ketika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mampu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mereka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inginkan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57200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JENIS-JEINIS PROTOTIPE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2074545"/>
            <a:ext cx="8382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versi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potensial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calon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bagaimana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berfungsi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selesai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prototyping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838200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PROTOTYPING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508337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 PROTOTIPE EVOLUSIONER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2307372"/>
            <a:ext cx="8763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Ada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3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Langkah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Dalam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Pembuatan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Suatu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Prototipe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Evolusiner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Mengindefinisikasi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ebutuhan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engguna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mewawancarai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pengguna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mendapatkan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mengenai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diminta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2.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Membuat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rototipe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mempergunakan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prototyping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membuat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prototipe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1182</Words>
  <Application>Microsoft Office PowerPoint</Application>
  <PresentationFormat>On-screen Show (4:3)</PresentationFormat>
  <Paragraphs>233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Office Theme</vt:lpstr>
      <vt:lpstr>Bab 7 Pengembangan Sistem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Simpulan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andy hasiolan</cp:lastModifiedBy>
  <cp:revision>136</cp:revision>
  <dcterms:created xsi:type="dcterms:W3CDTF">2012-10-19T06:02:15Z</dcterms:created>
  <dcterms:modified xsi:type="dcterms:W3CDTF">2013-11-09T01:56:48Z</dcterms:modified>
</cp:coreProperties>
</file>