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274" r:id="rId7"/>
    <p:sldId id="275" r:id="rId8"/>
    <p:sldId id="262" r:id="rId9"/>
    <p:sldId id="264" r:id="rId10"/>
    <p:sldId id="266" r:id="rId11"/>
    <p:sldId id="268" r:id="rId12"/>
    <p:sldId id="269" r:id="rId13"/>
    <p:sldId id="276" r:id="rId14"/>
    <p:sldId id="270" r:id="rId15"/>
    <p:sldId id="272"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6134267-D843-4288-8F26-5DF281241AA8}" type="datetimeFigureOut">
              <a:rPr lang="ru-RU" smtClean="0"/>
              <a:t>09.12.2015</a:t>
            </a:fld>
            <a:endParaRPr lang="ru-RU"/>
          </a:p>
        </p:txBody>
      </p:sp>
      <p:sp>
        <p:nvSpPr>
          <p:cNvPr id="8" name="Slide Number Placeholder 7"/>
          <p:cNvSpPr>
            <a:spLocks noGrp="1"/>
          </p:cNvSpPr>
          <p:nvPr>
            <p:ph type="sldNum" sz="quarter" idx="11"/>
          </p:nvPr>
        </p:nvSpPr>
        <p:spPr/>
        <p:txBody>
          <a:bodyPr/>
          <a:lstStyle/>
          <a:p>
            <a:fld id="{EC474A76-0EF4-41AA-B6A8-AB93FF809785}"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134267-D843-4288-8F26-5DF281241AA8}" type="datetimeFigureOut">
              <a:rPr lang="ru-RU" smtClean="0"/>
              <a:t>09.12.2015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6134267-D843-4288-8F26-5DF281241AA8}" type="datetimeFigureOut">
              <a:rPr lang="ru-RU" smtClean="0"/>
              <a:t>09.12.2015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6134267-D843-4288-8F26-5DF281241AA8}" type="datetimeFigureOut">
              <a:rPr lang="ru-RU" smtClean="0"/>
              <a:t>09.12.2015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134267-D843-4288-8F26-5DF281241AA8}" type="datetimeFigureOut">
              <a:rPr lang="ru-RU" smtClean="0"/>
              <a:t>09.12.2015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C474A76-0EF4-41AA-B6A8-AB93FF809785}"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6134267-D843-4288-8F26-5DF281241AA8}" type="datetimeFigureOut">
              <a:rPr lang="ru-RU" smtClean="0"/>
              <a:t>09.12.2015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474A76-0EF4-41AA-B6A8-AB93FF809785}"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6134267-D843-4288-8F26-5DF281241AA8}" type="datetimeFigureOut">
              <a:rPr lang="ru-RU" smtClean="0"/>
              <a:t>09.12.2015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C474A76-0EF4-41AA-B6A8-AB93FF809785}"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134267-D843-4288-8F26-5DF281241AA8}" type="datetimeFigureOut">
              <a:rPr lang="ru-RU" smtClean="0"/>
              <a:t>09.12.2015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34267-D843-4288-8F26-5DF281241AA8}" type="datetimeFigureOut">
              <a:rPr lang="ru-RU" smtClean="0"/>
              <a:t>09.12.2015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134267-D843-4288-8F26-5DF281241AA8}" type="datetimeFigureOut">
              <a:rPr lang="ru-RU" smtClean="0"/>
              <a:t>09.12.2015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134267-D843-4288-8F26-5DF281241AA8}" type="datetimeFigureOut">
              <a:rPr lang="ru-RU" smtClean="0"/>
              <a:t>09.12.2015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C474A76-0EF4-41AA-B6A8-AB93FF80978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6134267-D843-4288-8F26-5DF281241AA8}" type="datetimeFigureOut">
              <a:rPr lang="ru-RU" smtClean="0"/>
              <a:t>09.12.2015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C474A76-0EF4-41AA-B6A8-AB93FF809785}"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etopisi.org/index.php/%D0%A4%D0%B0%D0%B9%D0%BB:25327018.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etopisi.org/index.php/%D0%A4%D0%B0%D0%B9%D0%BB:P0004394.jpg"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letopisi.ru/index.php/%D0%9C%D1%83%D1%80%D0%BC%D0%B0%D0%BD%D1%81%D0%BA" TargetMode="External"/><Relationship Id="rId2" Type="http://schemas.openxmlformats.org/officeDocument/2006/relationships/hyperlink" Target="http://letopisi.ru/index.php/%D0%9F%D1%80%D0%B0%D0%B7%D0%B4%D0%BD%D0%B8%D0%BA_%D0%A1%D0%B5%D0%B2%D0%B5%D1%80%D0%B0_%D0%B2_%D0%9C%D1%83%D1%80%D0%BC%D0%B0%D0%BD%D1%81%D0%BA%D0%B5" TargetMode="External"/><Relationship Id="rId1" Type="http://schemas.openxmlformats.org/officeDocument/2006/relationships/slideLayout" Target="../slideLayouts/slideLayout2.xml"/><Relationship Id="rId4" Type="http://schemas.openxmlformats.org/officeDocument/2006/relationships/hyperlink" Target="http://letopisi.ru/index.php/19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smtClean="0">
                <a:latin typeface="Comic Sans MS" pitchFamily="66" charset="0"/>
              </a:rPr>
              <a:t>Презентация к уроку английского языка</a:t>
            </a:r>
            <a:r>
              <a:rPr lang="en-US" sz="4000" dirty="0" smtClean="0">
                <a:latin typeface="Comic Sans MS" pitchFamily="66" charset="0"/>
              </a:rPr>
              <a:t> </a:t>
            </a:r>
            <a:r>
              <a:rPr lang="ru-RU" sz="4000" dirty="0" smtClean="0">
                <a:latin typeface="Comic Sans MS" pitchFamily="66" charset="0"/>
              </a:rPr>
              <a:t>в 8 классе</a:t>
            </a:r>
            <a:br>
              <a:rPr lang="ru-RU" sz="4000" dirty="0" smtClean="0">
                <a:latin typeface="Comic Sans MS" pitchFamily="66" charset="0"/>
              </a:rPr>
            </a:br>
            <a:r>
              <a:rPr lang="ru-RU" sz="4000" dirty="0" smtClean="0">
                <a:latin typeface="Comic Sans MS" pitchFamily="66" charset="0"/>
              </a:rPr>
              <a:t>тема урока</a:t>
            </a:r>
            <a:r>
              <a:rPr lang="en-US" sz="4000" dirty="0" smtClean="0">
                <a:latin typeface="Comic Sans MS" pitchFamily="66" charset="0"/>
              </a:rPr>
              <a:t>:</a:t>
            </a:r>
            <a:r>
              <a:rPr lang="ru-RU" sz="4000" dirty="0" smtClean="0">
                <a:latin typeface="Comic Sans MS" pitchFamily="66" charset="0"/>
              </a:rPr>
              <a:t> Праздник Севера</a:t>
            </a:r>
            <a:br>
              <a:rPr lang="ru-RU" sz="4000" dirty="0" smtClean="0">
                <a:latin typeface="Comic Sans MS" pitchFamily="66" charset="0"/>
              </a:rPr>
            </a:br>
            <a:r>
              <a:rPr lang="ru-RU" sz="4000" dirty="0" smtClean="0">
                <a:latin typeface="Comic Sans MS" pitchFamily="66" charset="0"/>
              </a:rPr>
              <a:t>к учебнику </a:t>
            </a:r>
            <a:r>
              <a:rPr lang="en-US" sz="4000" dirty="0" smtClean="0">
                <a:latin typeface="Comic Sans MS" pitchFamily="66" charset="0"/>
              </a:rPr>
              <a:t>Spotlight</a:t>
            </a:r>
            <a:r>
              <a:rPr lang="ru-RU" sz="4000" dirty="0" smtClean="0">
                <a:latin typeface="Comic Sans MS" pitchFamily="66" charset="0"/>
              </a:rPr>
              <a:t>-8</a:t>
            </a:r>
            <a:br>
              <a:rPr lang="ru-RU" sz="4000" dirty="0" smtClean="0">
                <a:latin typeface="Comic Sans MS" pitchFamily="66" charset="0"/>
              </a:rPr>
            </a:br>
            <a:r>
              <a:rPr lang="en-US" sz="4000" dirty="0" smtClean="0">
                <a:latin typeface="Comic Sans MS" pitchFamily="66" charset="0"/>
              </a:rPr>
              <a:t>Module 8</a:t>
            </a:r>
            <a:endParaRPr lang="ru-RU" sz="4000" dirty="0">
              <a:latin typeface="Comic Sans MS" pitchFamily="66" charset="0"/>
            </a:endParaRPr>
          </a:p>
        </p:txBody>
      </p:sp>
      <p:sp>
        <p:nvSpPr>
          <p:cNvPr id="3" name="Подзаголовок 2"/>
          <p:cNvSpPr>
            <a:spLocks noGrp="1"/>
          </p:cNvSpPr>
          <p:nvPr>
            <p:ph type="subTitle" idx="1"/>
          </p:nvPr>
        </p:nvSpPr>
        <p:spPr/>
        <p:txBody>
          <a:bodyPr>
            <a:normAutofit lnSpcReduction="10000"/>
          </a:bodyPr>
          <a:lstStyle/>
          <a:p>
            <a:r>
              <a:rPr lang="ru-RU" b="1" dirty="0" smtClean="0"/>
              <a:t>Выполнила</a:t>
            </a:r>
            <a:r>
              <a:rPr lang="en-US" b="1" dirty="0" smtClean="0"/>
              <a:t>:</a:t>
            </a:r>
            <a:r>
              <a:rPr lang="ru-RU" b="1" dirty="0" smtClean="0"/>
              <a:t> учитель английского языка Полупанова Елена Васильевна</a:t>
            </a:r>
          </a:p>
          <a:p>
            <a:r>
              <a:rPr lang="ru-RU" b="1" dirty="0" smtClean="0"/>
              <a:t>МБОУ лицей «Технический»</a:t>
            </a:r>
            <a:r>
              <a:rPr lang="en-US" b="1" dirty="0" smtClean="0"/>
              <a:t> </a:t>
            </a:r>
            <a:r>
              <a:rPr lang="ru-RU" b="1" dirty="0" smtClean="0"/>
              <a:t> г. Самара</a:t>
            </a:r>
            <a:endParaRPr lang="ru-RU" b="1" dirty="0"/>
          </a:p>
        </p:txBody>
      </p:sp>
    </p:spTree>
    <p:extLst>
      <p:ext uri="{BB962C8B-B14F-4D97-AF65-F5344CB8AC3E}">
        <p14:creationId xmlns:p14="http://schemas.microsoft.com/office/powerpoint/2010/main" val="2868831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ru-RU"/>
          </a:p>
        </p:txBody>
      </p:sp>
      <p:sp>
        <p:nvSpPr>
          <p:cNvPr id="10243" name="Rectangle 3"/>
          <p:cNvSpPr>
            <a:spLocks noGrp="1" noChangeArrowheads="1"/>
          </p:cNvSpPr>
          <p:nvPr>
            <p:ph type="body" idx="1"/>
          </p:nvPr>
        </p:nvSpPr>
        <p:spPr/>
        <p:txBody>
          <a:bodyPr/>
          <a:lstStyle/>
          <a:p>
            <a:r>
              <a:rPr lang="en-US" dirty="0">
                <a:solidFill>
                  <a:schemeClr val="tx1"/>
                </a:solidFill>
                <a:latin typeface="Comic Sans MS" pitchFamily="66" charset="0"/>
              </a:rPr>
              <a:t>The Sport Festival is </a:t>
            </a:r>
            <a:r>
              <a:rPr lang="en-US" u="sng" dirty="0">
                <a:solidFill>
                  <a:schemeClr val="tx1"/>
                </a:solidFill>
                <a:latin typeface="Comic Sans MS" pitchFamily="66" charset="0"/>
              </a:rPr>
              <a:t>held</a:t>
            </a:r>
            <a:r>
              <a:rPr lang="en-US" dirty="0">
                <a:solidFill>
                  <a:schemeClr val="tx1"/>
                </a:solidFill>
                <a:latin typeface="Comic Sans MS" pitchFamily="66" charset="0"/>
              </a:rPr>
              <a:t> in the Valley of Comfort. There is a 30km ski-track, which is illuminated in dark winter time, a ski-jump, a shooting ground for biathlon, a press- </a:t>
            </a:r>
            <a:r>
              <a:rPr lang="en-US" dirty="0" err="1">
                <a:solidFill>
                  <a:schemeClr val="tx1"/>
                </a:solidFill>
                <a:latin typeface="Comic Sans MS" pitchFamily="66" charset="0"/>
              </a:rPr>
              <a:t>centre</a:t>
            </a:r>
            <a:r>
              <a:rPr lang="en-US" dirty="0">
                <a:solidFill>
                  <a:schemeClr val="tx1"/>
                </a:solidFill>
                <a:latin typeface="Comic Sans MS" pitchFamily="66" charset="0"/>
              </a:rPr>
              <a:t>. Alongside with the traditional kinds of sport there are national </a:t>
            </a:r>
            <a:r>
              <a:rPr lang="en-US" dirty="0" err="1">
                <a:solidFill>
                  <a:schemeClr val="tx1"/>
                </a:solidFill>
                <a:latin typeface="Comic Sans MS" pitchFamily="66" charset="0"/>
              </a:rPr>
              <a:t>saami</a:t>
            </a:r>
            <a:r>
              <a:rPr lang="en-US" dirty="0">
                <a:solidFill>
                  <a:schemeClr val="tx1"/>
                </a:solidFill>
                <a:latin typeface="Comic Sans MS" pitchFamily="66" charset="0"/>
              </a:rPr>
              <a:t> sports such as reindeer races, towing of a skier by a reindeer and others. </a:t>
            </a:r>
            <a:endParaRPr lang="ru-RU" dirty="0">
              <a:solidFill>
                <a:schemeClr val="tx1"/>
              </a:solidFill>
              <a:latin typeface="Comic Sans MS" pitchFamily="66" charset="0"/>
            </a:endParaRPr>
          </a:p>
        </p:txBody>
      </p:sp>
    </p:spTree>
    <p:extLst>
      <p:ext uri="{BB962C8B-B14F-4D97-AF65-F5344CB8AC3E}">
        <p14:creationId xmlns:p14="http://schemas.microsoft.com/office/powerpoint/2010/main" val="2104841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ru-RU"/>
          </a:p>
        </p:txBody>
      </p:sp>
      <p:sp>
        <p:nvSpPr>
          <p:cNvPr id="11267" name="Rectangle 3"/>
          <p:cNvSpPr>
            <a:spLocks noGrp="1" noChangeArrowheads="1"/>
          </p:cNvSpPr>
          <p:nvPr>
            <p:ph type="body" idx="1"/>
          </p:nvPr>
        </p:nvSpPr>
        <p:spPr/>
        <p:txBody>
          <a:bodyPr/>
          <a:lstStyle/>
          <a:p>
            <a:r>
              <a:rPr lang="en-US" sz="2800" dirty="0">
                <a:solidFill>
                  <a:schemeClr val="tx1"/>
                </a:solidFill>
                <a:latin typeface="Comic Sans MS" pitchFamily="66" charset="0"/>
              </a:rPr>
              <a:t>Thousands of fans watch competitions in ski- racing, biathlon, ski-relay, in ski-marathon. But the most spectacular event is reindeer-racing. It is a national sport of the native population of the Kola Peninsula. The Lapps from our region as well as from Finland and Norway come together with their reindeer and sleighs, which are specially decorated for occasion. </a:t>
            </a:r>
            <a:endParaRPr lang="ru-RU" sz="2800" dirty="0">
              <a:solidFill>
                <a:schemeClr val="tx1"/>
              </a:solidFill>
              <a:latin typeface="Comic Sans MS" pitchFamily="66" charset="0"/>
            </a:endParaRPr>
          </a:p>
        </p:txBody>
      </p:sp>
    </p:spTree>
    <p:extLst>
      <p:ext uri="{BB962C8B-B14F-4D97-AF65-F5344CB8AC3E}">
        <p14:creationId xmlns:p14="http://schemas.microsoft.com/office/powerpoint/2010/main" val="366859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187753" cy="614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34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en-US" dirty="0" smtClean="0">
                <a:solidFill>
                  <a:schemeClr val="tx1"/>
                </a:solidFill>
                <a:latin typeface="Comic Sans MS" pitchFamily="66" charset="0"/>
              </a:rPr>
              <a:t>What  new information have you learnt from the texts?</a:t>
            </a:r>
          </a:p>
          <a:p>
            <a:pPr marL="0" indent="0">
              <a:buNone/>
            </a:pPr>
            <a:r>
              <a:rPr lang="en-US" dirty="0">
                <a:solidFill>
                  <a:schemeClr val="tx1"/>
                </a:solidFill>
                <a:latin typeface="Comic Sans MS" pitchFamily="66" charset="0"/>
              </a:rPr>
              <a:t> </a:t>
            </a:r>
            <a:r>
              <a:rPr lang="en-US" dirty="0" smtClean="0">
                <a:solidFill>
                  <a:schemeClr val="tx1"/>
                </a:solidFill>
                <a:latin typeface="Comic Sans MS" pitchFamily="66" charset="0"/>
              </a:rPr>
              <a:t>   </a:t>
            </a:r>
          </a:p>
          <a:p>
            <a:pPr marL="0" indent="0">
              <a:buNone/>
            </a:pPr>
            <a:endParaRPr lang="en-US" dirty="0">
              <a:solidFill>
                <a:schemeClr val="tx1"/>
              </a:solidFill>
              <a:latin typeface="Comic Sans MS" pitchFamily="66" charset="0"/>
            </a:endParaRPr>
          </a:p>
          <a:p>
            <a:pPr marL="0" indent="0">
              <a:buNone/>
            </a:pPr>
            <a:r>
              <a:rPr lang="en-US" dirty="0" smtClean="0">
                <a:solidFill>
                  <a:schemeClr val="tx1"/>
                </a:solidFill>
                <a:latin typeface="Comic Sans MS" pitchFamily="66" charset="0"/>
              </a:rPr>
              <a:t>     Now let‘s read about the event that takes place in Samara.</a:t>
            </a:r>
            <a:endParaRPr lang="ru-RU" dirty="0">
              <a:solidFill>
                <a:schemeClr val="tx1"/>
              </a:solidFill>
              <a:latin typeface="Comic Sans MS" pitchFamily="66" charset="0"/>
            </a:endParaRPr>
          </a:p>
        </p:txBody>
      </p:sp>
    </p:spTree>
    <p:extLst>
      <p:ext uri="{BB962C8B-B14F-4D97-AF65-F5344CB8AC3E}">
        <p14:creationId xmlns:p14="http://schemas.microsoft.com/office/powerpoint/2010/main" val="3432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52736"/>
          </a:xfrm>
        </p:spPr>
        <p:txBody>
          <a:bodyPr/>
          <a:lstStyle/>
          <a:p>
            <a:r>
              <a:rPr lang="en-US" b="1" dirty="0">
                <a:effectLst/>
              </a:rPr>
              <a:t> </a:t>
            </a:r>
            <a:r>
              <a:rPr lang="en-US" sz="4400" b="1" dirty="0">
                <a:effectLst/>
                <a:latin typeface="Comic Sans MS" pitchFamily="66" charset="0"/>
              </a:rPr>
              <a:t>Samara Ski Track of Russia</a:t>
            </a:r>
            <a:endParaRPr lang="ru-RU" sz="4400" dirty="0">
              <a:latin typeface="Comic Sans MS" pitchFamily="66" charset="0"/>
            </a:endParaRPr>
          </a:p>
        </p:txBody>
      </p:sp>
      <p:sp>
        <p:nvSpPr>
          <p:cNvPr id="3" name="Объект 2"/>
          <p:cNvSpPr>
            <a:spLocks noGrp="1"/>
          </p:cNvSpPr>
          <p:nvPr>
            <p:ph idx="1"/>
          </p:nvPr>
        </p:nvSpPr>
        <p:spPr>
          <a:xfrm>
            <a:off x="457200" y="1196752"/>
            <a:ext cx="8229600" cy="4929411"/>
          </a:xfrm>
        </p:spPr>
        <p:txBody>
          <a:bodyPr>
            <a:normAutofit fontScale="62500" lnSpcReduction="20000"/>
          </a:bodyPr>
          <a:lstStyle/>
          <a:p>
            <a:pPr>
              <a:lnSpc>
                <a:spcPct val="115000"/>
              </a:lnSpc>
              <a:spcAft>
                <a:spcPts val="1000"/>
              </a:spcAft>
            </a:pPr>
            <a:r>
              <a:rPr lang="en-US" sz="2900" dirty="0">
                <a:solidFill>
                  <a:schemeClr val="tx1"/>
                </a:solidFill>
                <a:latin typeface="Comic Sans MS"/>
                <a:ea typeface="Calibri"/>
                <a:cs typeface="Times New Roman"/>
              </a:rPr>
              <a:t>On Saturday, February 8  the </a:t>
            </a:r>
            <a:r>
              <a:rPr lang="en-US" sz="2900" dirty="0" err="1">
                <a:solidFill>
                  <a:schemeClr val="tx1"/>
                </a:solidFill>
                <a:latin typeface="Comic Sans MS"/>
                <a:ea typeface="Calibri"/>
                <a:cs typeface="Times New Roman"/>
              </a:rPr>
              <a:t>XXXIIth</a:t>
            </a:r>
            <a:r>
              <a:rPr lang="en-US" sz="2900" dirty="0">
                <a:solidFill>
                  <a:schemeClr val="tx1"/>
                </a:solidFill>
                <a:latin typeface="Comic Sans MS"/>
                <a:ea typeface="Calibri"/>
                <a:cs typeface="Times New Roman"/>
              </a:rPr>
              <a:t> open all- Russian mass ski race was held in the training  </a:t>
            </a:r>
            <a:r>
              <a:rPr lang="en-US" sz="2900" dirty="0" err="1">
                <a:solidFill>
                  <a:schemeClr val="tx1"/>
                </a:solidFill>
                <a:latin typeface="Comic Sans MS"/>
                <a:ea typeface="Calibri"/>
                <a:cs typeface="Times New Roman"/>
              </a:rPr>
              <a:t>centre</a:t>
            </a:r>
            <a:r>
              <a:rPr lang="en-US" sz="2900" dirty="0">
                <a:solidFill>
                  <a:schemeClr val="tx1"/>
                </a:solidFill>
                <a:latin typeface="Comic Sans MS"/>
                <a:ea typeface="Calibri"/>
                <a:cs typeface="Times New Roman"/>
              </a:rPr>
              <a:t> «</a:t>
            </a:r>
            <a:r>
              <a:rPr lang="en-US" sz="2900" dirty="0" err="1">
                <a:solidFill>
                  <a:schemeClr val="tx1"/>
                </a:solidFill>
                <a:latin typeface="Comic Sans MS"/>
                <a:ea typeface="Calibri"/>
                <a:cs typeface="Times New Roman"/>
              </a:rPr>
              <a:t>Chaika</a:t>
            </a:r>
            <a:r>
              <a:rPr lang="en-US" sz="2900" dirty="0">
                <a:solidFill>
                  <a:schemeClr val="tx1"/>
                </a:solidFill>
                <a:latin typeface="Comic Sans MS"/>
                <a:ea typeface="Calibri"/>
                <a:cs typeface="Times New Roman"/>
              </a:rPr>
              <a:t>». More than 5000 people took part in the competition.</a:t>
            </a:r>
            <a:endParaRPr lang="ru-RU" sz="2900" dirty="0">
              <a:solidFill>
                <a:schemeClr val="tx1"/>
              </a:solidFill>
              <a:latin typeface="Calibri"/>
              <a:ea typeface="Calibri"/>
              <a:cs typeface="Times New Roman"/>
            </a:endParaRPr>
          </a:p>
          <a:p>
            <a:pPr>
              <a:lnSpc>
                <a:spcPct val="115000"/>
              </a:lnSpc>
              <a:spcAft>
                <a:spcPts val="1000"/>
              </a:spcAft>
            </a:pPr>
            <a:r>
              <a:rPr lang="en-US" sz="2900" dirty="0">
                <a:solidFill>
                  <a:schemeClr val="tx1"/>
                </a:solidFill>
                <a:latin typeface="Comic Sans MS"/>
                <a:ea typeface="Calibri"/>
                <a:cs typeface="Times New Roman"/>
              </a:rPr>
              <a:t>There were professional skiers, sport schools, veterans of sport and ski fans there. At the beginning there was a race for young participants. They got sweet prizes after 150 </a:t>
            </a:r>
            <a:r>
              <a:rPr lang="en-US" sz="2900" dirty="0" err="1">
                <a:solidFill>
                  <a:schemeClr val="tx1"/>
                </a:solidFill>
                <a:latin typeface="Comic Sans MS"/>
                <a:ea typeface="Calibri"/>
                <a:cs typeface="Times New Roman"/>
              </a:rPr>
              <a:t>metres</a:t>
            </a:r>
            <a:r>
              <a:rPr lang="en-US" sz="2900" dirty="0">
                <a:solidFill>
                  <a:schemeClr val="tx1"/>
                </a:solidFill>
                <a:latin typeface="Comic Sans MS"/>
                <a:ea typeface="Calibri"/>
                <a:cs typeface="Times New Roman"/>
              </a:rPr>
              <a:t> distance.</a:t>
            </a:r>
            <a:endParaRPr lang="ru-RU" sz="2900" dirty="0">
              <a:solidFill>
                <a:schemeClr val="tx1"/>
              </a:solidFill>
              <a:latin typeface="Calibri"/>
              <a:ea typeface="Calibri"/>
              <a:cs typeface="Times New Roman"/>
            </a:endParaRPr>
          </a:p>
          <a:p>
            <a:pPr>
              <a:lnSpc>
                <a:spcPct val="115000"/>
              </a:lnSpc>
              <a:spcAft>
                <a:spcPts val="1000"/>
              </a:spcAft>
            </a:pPr>
            <a:r>
              <a:rPr lang="en-US" sz="2900" dirty="0">
                <a:solidFill>
                  <a:schemeClr val="tx1"/>
                </a:solidFill>
                <a:latin typeface="Comic Sans MS"/>
                <a:ea typeface="Calibri"/>
                <a:cs typeface="Times New Roman"/>
              </a:rPr>
              <a:t>There was 5 km race for boys and girls, 10 km race for people older than 19 years. The distance of 3 km was for all people regardless of age and sports training. All the winners of the races got valuable prizes.</a:t>
            </a:r>
            <a:endParaRPr lang="ru-RU" sz="2900" dirty="0">
              <a:solidFill>
                <a:schemeClr val="tx1"/>
              </a:solidFill>
              <a:latin typeface="Calibri"/>
              <a:ea typeface="Calibri"/>
              <a:cs typeface="Times New Roman"/>
            </a:endParaRPr>
          </a:p>
          <a:p>
            <a:pPr>
              <a:lnSpc>
                <a:spcPct val="115000"/>
              </a:lnSpc>
              <a:spcAft>
                <a:spcPts val="1000"/>
              </a:spcAft>
            </a:pPr>
            <a:r>
              <a:rPr lang="en-US" sz="2900" dirty="0">
                <a:solidFill>
                  <a:schemeClr val="tx1"/>
                </a:solidFill>
                <a:latin typeface="Comic Sans MS"/>
                <a:ea typeface="Calibri"/>
                <a:cs typeface="Times New Roman"/>
              </a:rPr>
              <a:t>The concert program was presented to the participants of the race. There was even an exhibition of weapons and dog show there. Everybody was offered buckwheat porridge and tea.</a:t>
            </a:r>
            <a:endParaRPr lang="ru-RU" sz="2900" dirty="0">
              <a:solidFill>
                <a:schemeClr val="tx1"/>
              </a:solidFill>
              <a:latin typeface="Calibri"/>
              <a:ea typeface="Calibri"/>
              <a:cs typeface="Times New Roman"/>
            </a:endParaRPr>
          </a:p>
          <a:p>
            <a:pPr>
              <a:lnSpc>
                <a:spcPct val="115000"/>
              </a:lnSpc>
              <a:spcAft>
                <a:spcPts val="1000"/>
              </a:spcAft>
            </a:pPr>
            <a:r>
              <a:rPr lang="en-US" sz="2900" dirty="0">
                <a:solidFill>
                  <a:schemeClr val="tx1"/>
                </a:solidFill>
                <a:latin typeface="Comic Sans MS"/>
                <a:ea typeface="Calibri"/>
                <a:cs typeface="Times New Roman"/>
              </a:rPr>
              <a:t>There was a playground, pony rides, an ice skating-rink there. The balloons, the </a:t>
            </a:r>
            <a:r>
              <a:rPr lang="en-US" sz="2900" dirty="0" err="1">
                <a:solidFill>
                  <a:schemeClr val="tx1"/>
                </a:solidFill>
                <a:latin typeface="Comic Sans MS"/>
                <a:ea typeface="Calibri"/>
                <a:cs typeface="Times New Roman"/>
              </a:rPr>
              <a:t>colour</a:t>
            </a:r>
            <a:r>
              <a:rPr lang="en-US" sz="2900" dirty="0">
                <a:solidFill>
                  <a:schemeClr val="tx1"/>
                </a:solidFill>
                <a:latin typeface="Comic Sans MS"/>
                <a:ea typeface="Calibri"/>
                <a:cs typeface="Times New Roman"/>
              </a:rPr>
              <a:t> of which corresponded to the </a:t>
            </a:r>
            <a:r>
              <a:rPr lang="en-US" sz="2900" dirty="0" err="1">
                <a:solidFill>
                  <a:schemeClr val="tx1"/>
                </a:solidFill>
                <a:latin typeface="Comic Sans MS"/>
                <a:ea typeface="Calibri"/>
                <a:cs typeface="Times New Roman"/>
              </a:rPr>
              <a:t>colour</a:t>
            </a:r>
            <a:r>
              <a:rPr lang="en-US" sz="2900" dirty="0">
                <a:solidFill>
                  <a:schemeClr val="tx1"/>
                </a:solidFill>
                <a:latin typeface="Comic Sans MS"/>
                <a:ea typeface="Calibri"/>
                <a:cs typeface="Times New Roman"/>
              </a:rPr>
              <a:t> of the Olympic rings, were released in support of the Olympic Games in Sochi 2014</a:t>
            </a:r>
            <a:r>
              <a:rPr lang="en-US" dirty="0">
                <a:solidFill>
                  <a:schemeClr val="tx1"/>
                </a:solidFill>
                <a:latin typeface="Comic Sans MS"/>
                <a:ea typeface="Calibri"/>
                <a:cs typeface="Times New Roman"/>
              </a:rPr>
              <a:t>.</a:t>
            </a:r>
            <a:endParaRPr lang="ru-RU" sz="1800" dirty="0">
              <a:solidFill>
                <a:schemeClr val="tx1"/>
              </a:solidFill>
              <a:latin typeface="Calibri"/>
              <a:ea typeface="Calibri"/>
              <a:cs typeface="Times New Roman"/>
            </a:endParaRPr>
          </a:p>
          <a:p>
            <a:endParaRPr lang="ru-RU" dirty="0"/>
          </a:p>
        </p:txBody>
      </p:sp>
    </p:spTree>
    <p:extLst>
      <p:ext uri="{BB962C8B-B14F-4D97-AF65-F5344CB8AC3E}">
        <p14:creationId xmlns:p14="http://schemas.microsoft.com/office/powerpoint/2010/main" val="26081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sz="4400" dirty="0" smtClean="0">
                <a:latin typeface="Comic Sans MS" pitchFamily="66" charset="0"/>
              </a:rPr>
              <a:t>False, True, Not Stated</a:t>
            </a:r>
            <a:endParaRPr lang="ru-RU" sz="4400" dirty="0">
              <a:latin typeface="Comic Sans MS" pitchFamily="66" charset="0"/>
            </a:endParaRPr>
          </a:p>
        </p:txBody>
      </p:sp>
      <p:sp>
        <p:nvSpPr>
          <p:cNvPr id="5" name="Объект 4"/>
          <p:cNvSpPr>
            <a:spLocks noGrp="1"/>
          </p:cNvSpPr>
          <p:nvPr>
            <p:ph idx="1"/>
          </p:nvPr>
        </p:nvSpPr>
        <p:spPr/>
        <p:txBody>
          <a:bodyPr>
            <a:normAutofit/>
          </a:bodyPr>
          <a:lstStyle/>
          <a:p>
            <a:r>
              <a:rPr lang="en-US" dirty="0" smtClean="0">
                <a:solidFill>
                  <a:schemeClr val="tx1"/>
                </a:solidFill>
                <a:latin typeface="Comic Sans MS" pitchFamily="66" charset="0"/>
              </a:rPr>
              <a:t>1.All Russian ski race was held in January in Samara.</a:t>
            </a:r>
          </a:p>
          <a:p>
            <a:r>
              <a:rPr lang="en-US" dirty="0" smtClean="0">
                <a:solidFill>
                  <a:schemeClr val="tx1"/>
                </a:solidFill>
                <a:latin typeface="Comic Sans MS" pitchFamily="66" charset="0"/>
              </a:rPr>
              <a:t>2.There were more than 5000 people there.</a:t>
            </a:r>
          </a:p>
          <a:p>
            <a:r>
              <a:rPr lang="ru-RU" dirty="0" smtClean="0">
                <a:solidFill>
                  <a:schemeClr val="tx1"/>
                </a:solidFill>
                <a:latin typeface="Comic Sans MS" pitchFamily="66" charset="0"/>
              </a:rPr>
              <a:t>3</a:t>
            </a:r>
            <a:r>
              <a:rPr lang="en-US" dirty="0" smtClean="0">
                <a:solidFill>
                  <a:schemeClr val="tx1"/>
                </a:solidFill>
                <a:latin typeface="Comic Sans MS" pitchFamily="66" charset="0"/>
              </a:rPr>
              <a:t>. The</a:t>
            </a:r>
            <a:r>
              <a:rPr lang="ru-RU" dirty="0" smtClean="0">
                <a:solidFill>
                  <a:schemeClr val="tx1"/>
                </a:solidFill>
                <a:latin typeface="Comic Sans MS" pitchFamily="66" charset="0"/>
              </a:rPr>
              <a:t> </a:t>
            </a:r>
            <a:r>
              <a:rPr lang="en-US" dirty="0" smtClean="0">
                <a:solidFill>
                  <a:schemeClr val="tx1"/>
                </a:solidFill>
                <a:latin typeface="Comic Sans MS" pitchFamily="66" charset="0"/>
              </a:rPr>
              <a:t>weather was frosty and sunny.</a:t>
            </a:r>
          </a:p>
          <a:p>
            <a:r>
              <a:rPr lang="ru-RU" dirty="0" smtClean="0">
                <a:solidFill>
                  <a:schemeClr val="tx1"/>
                </a:solidFill>
                <a:latin typeface="Comic Sans MS" pitchFamily="66" charset="0"/>
              </a:rPr>
              <a:t>4</a:t>
            </a:r>
            <a:r>
              <a:rPr lang="en-US" dirty="0" smtClean="0">
                <a:solidFill>
                  <a:schemeClr val="tx1"/>
                </a:solidFill>
                <a:latin typeface="Comic Sans MS" pitchFamily="66" charset="0"/>
              </a:rPr>
              <a:t>. There  were professional skiers? Fans there.</a:t>
            </a:r>
          </a:p>
          <a:p>
            <a:r>
              <a:rPr lang="en-US" dirty="0" smtClean="0">
                <a:solidFill>
                  <a:schemeClr val="tx1"/>
                </a:solidFill>
                <a:latin typeface="Comic Sans MS" pitchFamily="66" charset="0"/>
              </a:rPr>
              <a:t>5. There was a concert at the beginning.</a:t>
            </a:r>
          </a:p>
          <a:p>
            <a:r>
              <a:rPr lang="en-US" dirty="0" smtClean="0">
                <a:solidFill>
                  <a:schemeClr val="tx1"/>
                </a:solidFill>
                <a:latin typeface="Comic Sans MS" pitchFamily="66" charset="0"/>
              </a:rPr>
              <a:t>6.10 km race was for people older than 19 years.</a:t>
            </a:r>
          </a:p>
          <a:p>
            <a:r>
              <a:rPr lang="ru-RU" dirty="0" smtClean="0">
                <a:solidFill>
                  <a:schemeClr val="tx1"/>
                </a:solidFill>
                <a:latin typeface="Comic Sans MS" pitchFamily="66" charset="0"/>
              </a:rPr>
              <a:t>7</a:t>
            </a:r>
            <a:r>
              <a:rPr lang="en-US" dirty="0" smtClean="0">
                <a:solidFill>
                  <a:schemeClr val="tx1"/>
                </a:solidFill>
                <a:latin typeface="Comic Sans MS" pitchFamily="66" charset="0"/>
              </a:rPr>
              <a:t>. The  distance of 3 km was for all people.</a:t>
            </a:r>
          </a:p>
          <a:p>
            <a:r>
              <a:rPr lang="en-US" dirty="0" smtClean="0">
                <a:solidFill>
                  <a:schemeClr val="tx1"/>
                </a:solidFill>
                <a:latin typeface="Comic Sans MS" pitchFamily="66" charset="0"/>
              </a:rPr>
              <a:t>8. There was a cat show there.</a:t>
            </a:r>
          </a:p>
          <a:p>
            <a:r>
              <a:rPr lang="en-US" dirty="0" smtClean="0">
                <a:solidFill>
                  <a:schemeClr val="tx1"/>
                </a:solidFill>
                <a:latin typeface="Comic Sans MS" pitchFamily="66" charset="0"/>
              </a:rPr>
              <a:t>9. Everybody was offered porridge and tea.</a:t>
            </a:r>
          </a:p>
          <a:p>
            <a:r>
              <a:rPr lang="en-US" dirty="0" smtClean="0">
                <a:solidFill>
                  <a:schemeClr val="tx1"/>
                </a:solidFill>
                <a:latin typeface="Comic Sans MS" pitchFamily="66" charset="0"/>
              </a:rPr>
              <a:t>10. The balloons were released at the end of the race.</a:t>
            </a:r>
            <a:endParaRPr lang="ru-RU" dirty="0">
              <a:solidFill>
                <a:schemeClr val="tx1"/>
              </a:solidFill>
              <a:latin typeface="Comic Sans MS" pitchFamily="66" charset="0"/>
            </a:endParaRPr>
          </a:p>
        </p:txBody>
      </p:sp>
    </p:spTree>
    <p:extLst>
      <p:ext uri="{BB962C8B-B14F-4D97-AF65-F5344CB8AC3E}">
        <p14:creationId xmlns:p14="http://schemas.microsoft.com/office/powerpoint/2010/main" val="177743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a:solidFill>
                  <a:schemeClr val="tx1"/>
                </a:solidFill>
                <a:latin typeface="Comic Sans MS" pitchFamily="66" charset="0"/>
              </a:rPr>
              <a:t> </a:t>
            </a:r>
            <a:r>
              <a:rPr lang="en-US" dirty="0" err="1" smtClean="0">
                <a:solidFill>
                  <a:schemeClr val="tx1"/>
                </a:solidFill>
                <a:latin typeface="Comic Sans MS" pitchFamily="66" charset="0"/>
              </a:rPr>
              <a:t>Hometask</a:t>
            </a:r>
            <a:r>
              <a:rPr lang="en-US" dirty="0" smtClean="0">
                <a:solidFill>
                  <a:schemeClr val="tx1"/>
                </a:solidFill>
                <a:latin typeface="Comic Sans MS" pitchFamily="66" charset="0"/>
              </a:rPr>
              <a:t>:</a:t>
            </a:r>
          </a:p>
          <a:p>
            <a:pPr marL="0" indent="0">
              <a:buNone/>
            </a:pPr>
            <a:r>
              <a:rPr lang="en-US" dirty="0">
                <a:solidFill>
                  <a:schemeClr val="tx1"/>
                </a:solidFill>
                <a:latin typeface="Comic Sans MS" pitchFamily="66" charset="0"/>
              </a:rPr>
              <a:t> </a:t>
            </a:r>
            <a:r>
              <a:rPr lang="en-US" dirty="0" smtClean="0">
                <a:solidFill>
                  <a:schemeClr val="tx1"/>
                </a:solidFill>
                <a:latin typeface="Comic Sans MS" pitchFamily="66" charset="0"/>
              </a:rPr>
              <a:t>Find information about another sports festival or event in our region. Write and tell us about it.</a:t>
            </a:r>
            <a:endParaRPr lang="ru-RU" dirty="0">
              <a:solidFill>
                <a:schemeClr val="tx1"/>
              </a:solidFill>
              <a:latin typeface="Comic Sans MS" pitchFamily="66" charset="0"/>
            </a:endParaRPr>
          </a:p>
        </p:txBody>
      </p:sp>
    </p:spTree>
    <p:extLst>
      <p:ext uri="{BB962C8B-B14F-4D97-AF65-F5344CB8AC3E}">
        <p14:creationId xmlns:p14="http://schemas.microsoft.com/office/powerpoint/2010/main" val="212771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title"/>
          </p:nvPr>
        </p:nvSpPr>
        <p:spPr/>
        <p:txBody>
          <a:bodyPr/>
          <a:lstStyle/>
          <a:p>
            <a:r>
              <a:rPr lang="ru-RU" sz="4400" dirty="0" smtClean="0"/>
              <a:t>Цели урока</a:t>
            </a:r>
            <a:endParaRPr lang="ru-RU" sz="4400" dirty="0"/>
          </a:p>
        </p:txBody>
      </p:sp>
      <p:sp>
        <p:nvSpPr>
          <p:cNvPr id="15" name="Объект 14"/>
          <p:cNvSpPr>
            <a:spLocks noGrp="1"/>
          </p:cNvSpPr>
          <p:nvPr>
            <p:ph idx="1"/>
          </p:nvPr>
        </p:nvSpPr>
        <p:spPr>
          <a:xfrm>
            <a:off x="467544" y="1700808"/>
            <a:ext cx="8229600" cy="4525963"/>
          </a:xfrm>
        </p:spPr>
        <p:txBody>
          <a:bodyPr>
            <a:normAutofit fontScale="40000" lnSpcReduction="20000"/>
          </a:bodyPr>
          <a:lstStyle/>
          <a:p>
            <a:pPr marL="0" indent="0">
              <a:buNone/>
            </a:pPr>
            <a:r>
              <a:rPr lang="ru-RU" sz="3800" b="1" dirty="0"/>
              <a:t> </a:t>
            </a:r>
          </a:p>
          <a:p>
            <a:pPr marL="0" indent="0">
              <a:buNone/>
            </a:pPr>
            <a:r>
              <a:rPr lang="ru-RU" sz="3800" b="1" dirty="0" smtClean="0"/>
              <a:t>             </a:t>
            </a:r>
            <a:r>
              <a:rPr lang="ru-RU" sz="3800" b="1" dirty="0">
                <a:solidFill>
                  <a:srgbClr val="FF0000"/>
                </a:solidFill>
              </a:rPr>
              <a:t>1. Учебная:</a:t>
            </a:r>
          </a:p>
          <a:p>
            <a:pPr marL="0" indent="0">
              <a:buNone/>
            </a:pPr>
            <a:r>
              <a:rPr lang="ru-RU" sz="3800" b="1" dirty="0" smtClean="0"/>
              <a:t>             -  </a:t>
            </a:r>
            <a:r>
              <a:rPr lang="ru-RU" sz="3800" b="1" dirty="0"/>
              <a:t>в говорении: развитие  умений  использовать   изученные лексические единицы в  монологических высказываниях</a:t>
            </a:r>
          </a:p>
          <a:p>
            <a:pPr marL="0" indent="0">
              <a:buNone/>
            </a:pPr>
            <a:r>
              <a:rPr lang="ru-RU" sz="3800" b="1" dirty="0" smtClean="0"/>
              <a:t>            - </a:t>
            </a:r>
            <a:r>
              <a:rPr lang="ru-RU" sz="3800" b="1" dirty="0"/>
              <a:t>в чтении: развитие  умений чтения с выбором необходимой информации</a:t>
            </a:r>
          </a:p>
          <a:p>
            <a:pPr marL="0" indent="0">
              <a:buNone/>
            </a:pPr>
            <a:r>
              <a:rPr lang="ru-RU" sz="3800" b="1" dirty="0" smtClean="0"/>
              <a:t>            -  </a:t>
            </a:r>
            <a:r>
              <a:rPr lang="ru-RU" sz="3800" b="1" dirty="0"/>
              <a:t>в письме: развитие  умений написания статьи на заданную тему.</a:t>
            </a:r>
          </a:p>
          <a:p>
            <a:pPr marL="0" indent="0">
              <a:buNone/>
            </a:pPr>
            <a:r>
              <a:rPr lang="ru-RU" sz="3800" b="1" dirty="0" smtClean="0">
                <a:solidFill>
                  <a:srgbClr val="FF0000"/>
                </a:solidFill>
              </a:rPr>
              <a:t>             </a:t>
            </a:r>
            <a:r>
              <a:rPr lang="ru-RU" sz="3800" b="1" dirty="0">
                <a:solidFill>
                  <a:srgbClr val="FF0000"/>
                </a:solidFill>
              </a:rPr>
              <a:t>2. Воспитательная:</a:t>
            </a:r>
          </a:p>
          <a:p>
            <a:pPr marL="0" indent="0">
              <a:buNone/>
            </a:pPr>
            <a:r>
              <a:rPr lang="ru-RU" sz="3800" b="1" dirty="0" smtClean="0"/>
              <a:t>             </a:t>
            </a:r>
            <a:r>
              <a:rPr lang="ru-RU" sz="3800" b="1" dirty="0"/>
              <a:t>-  способствовать  развитию чувства  уважения к спортивным традициям в нашей стране;</a:t>
            </a:r>
          </a:p>
          <a:p>
            <a:pPr marL="0" indent="0">
              <a:buNone/>
            </a:pPr>
            <a:r>
              <a:rPr lang="ru-RU" sz="3800" b="1" dirty="0" smtClean="0"/>
              <a:t>             </a:t>
            </a:r>
            <a:r>
              <a:rPr lang="ru-RU" sz="3800" b="1" dirty="0"/>
              <a:t>-  совершенствование  умения   работать в парах,  в группах,  слушать друг друга, с уважением относиться к мнению партнера    по    команде.</a:t>
            </a:r>
          </a:p>
          <a:p>
            <a:pPr marL="0" indent="0">
              <a:buNone/>
            </a:pPr>
            <a:r>
              <a:rPr lang="ru-RU" sz="3800" b="1" dirty="0" smtClean="0"/>
              <a:t>             </a:t>
            </a:r>
            <a:r>
              <a:rPr lang="ru-RU" sz="3800" b="1" dirty="0">
                <a:solidFill>
                  <a:srgbClr val="FF0000"/>
                </a:solidFill>
              </a:rPr>
              <a:t>3. Развивающая:</a:t>
            </a:r>
          </a:p>
          <a:p>
            <a:pPr marL="0" indent="0">
              <a:buNone/>
            </a:pPr>
            <a:r>
              <a:rPr lang="ru-RU" sz="3800" b="1" dirty="0" smtClean="0"/>
              <a:t>             </a:t>
            </a:r>
            <a:r>
              <a:rPr lang="ru-RU" sz="3800" b="1" dirty="0"/>
              <a:t>- развитие умения работать с текстом</a:t>
            </a:r>
            <a:r>
              <a:rPr lang="ru-RU" sz="3800" b="1" dirty="0" smtClean="0"/>
              <a:t>;</a:t>
            </a:r>
          </a:p>
          <a:p>
            <a:pPr marL="0" indent="0">
              <a:buNone/>
            </a:pPr>
            <a:r>
              <a:rPr lang="ru-RU" sz="3800" b="1" dirty="0"/>
              <a:t> </a:t>
            </a:r>
            <a:r>
              <a:rPr lang="ru-RU" sz="3800" b="1" dirty="0" smtClean="0"/>
              <a:t>            </a:t>
            </a:r>
            <a:r>
              <a:rPr lang="ru-RU" sz="3800" b="1" dirty="0"/>
              <a:t>- развитие языковой догадки, внимания, памяти;</a:t>
            </a:r>
          </a:p>
          <a:p>
            <a:pPr marL="0" indent="0">
              <a:buNone/>
            </a:pPr>
            <a:r>
              <a:rPr lang="ru-RU" sz="3800" b="1" dirty="0" smtClean="0"/>
              <a:t>             </a:t>
            </a:r>
            <a:r>
              <a:rPr lang="ru-RU" sz="3800" b="1" dirty="0"/>
              <a:t>- развитие способности и готовности общаться.</a:t>
            </a:r>
          </a:p>
          <a:p>
            <a:pPr marL="0" indent="0">
              <a:buNone/>
            </a:pPr>
            <a:r>
              <a:rPr lang="ru-RU" sz="3800" b="1" dirty="0" smtClean="0">
                <a:solidFill>
                  <a:srgbClr val="FF0000"/>
                </a:solidFill>
              </a:rPr>
              <a:t>             </a:t>
            </a:r>
            <a:r>
              <a:rPr lang="ru-RU" sz="3800" b="1" dirty="0">
                <a:solidFill>
                  <a:srgbClr val="FF0000"/>
                </a:solidFill>
              </a:rPr>
              <a:t>4. Социокультурная:</a:t>
            </a:r>
          </a:p>
          <a:p>
            <a:pPr marL="0" indent="0">
              <a:buNone/>
            </a:pPr>
            <a:r>
              <a:rPr lang="ru-RU" sz="3800" b="1" dirty="0" smtClean="0"/>
              <a:t>            - </a:t>
            </a:r>
            <a:r>
              <a:rPr lang="ru-RU" sz="3800" b="1" dirty="0"/>
              <a:t>приобретение знаний о праздниках спорта в нашей стране и зимних видах спорта</a:t>
            </a:r>
          </a:p>
          <a:p>
            <a:endParaRPr lang="ru-RU" dirty="0"/>
          </a:p>
        </p:txBody>
      </p:sp>
    </p:spTree>
    <p:extLst>
      <p:ext uri="{BB962C8B-B14F-4D97-AF65-F5344CB8AC3E}">
        <p14:creationId xmlns:p14="http://schemas.microsoft.com/office/powerpoint/2010/main" val="380743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t>Планируемые результаты</a:t>
            </a:r>
            <a:endParaRPr lang="ru-RU" sz="4400" dirty="0"/>
          </a:p>
        </p:txBody>
      </p:sp>
      <p:sp>
        <p:nvSpPr>
          <p:cNvPr id="3" name="Объект 2"/>
          <p:cNvSpPr>
            <a:spLocks noGrp="1"/>
          </p:cNvSpPr>
          <p:nvPr>
            <p:ph idx="1"/>
          </p:nvPr>
        </p:nvSpPr>
        <p:spPr/>
        <p:txBody>
          <a:bodyPr>
            <a:normAutofit fontScale="77500" lnSpcReduction="20000"/>
          </a:bodyPr>
          <a:lstStyle/>
          <a:p>
            <a:pPr marL="0" indent="0">
              <a:buNone/>
            </a:pPr>
            <a:endParaRPr lang="ru-RU" b="1" dirty="0">
              <a:solidFill>
                <a:srgbClr val="FF0000"/>
              </a:solidFill>
            </a:endParaRPr>
          </a:p>
          <a:p>
            <a:pPr marL="0" indent="0">
              <a:buNone/>
            </a:pPr>
            <a:r>
              <a:rPr lang="ru-RU" b="1" dirty="0" smtClean="0">
                <a:solidFill>
                  <a:srgbClr val="FF0000"/>
                </a:solidFill>
              </a:rPr>
              <a:t>       В </a:t>
            </a:r>
            <a:r>
              <a:rPr lang="ru-RU" b="1" dirty="0">
                <a:solidFill>
                  <a:srgbClr val="FF0000"/>
                </a:solidFill>
              </a:rPr>
              <a:t>ходе урока учащиеся научатся:</a:t>
            </a:r>
          </a:p>
          <a:p>
            <a:r>
              <a:rPr lang="ru-RU" b="1" dirty="0"/>
              <a:t>- использовать изученные  лексические единицы  в устной и письменной речи при составлении высказываний на заданную тему;</a:t>
            </a:r>
          </a:p>
          <a:p>
            <a:r>
              <a:rPr lang="ru-RU" b="1" dirty="0"/>
              <a:t>- развить  умение чтения с выбором необходимой информации;</a:t>
            </a:r>
          </a:p>
          <a:p>
            <a:pPr marL="0" indent="0">
              <a:buNone/>
            </a:pPr>
            <a:r>
              <a:rPr lang="ru-RU" b="1" dirty="0" smtClean="0">
                <a:solidFill>
                  <a:srgbClr val="FF0000"/>
                </a:solidFill>
              </a:rPr>
              <a:t>        В  </a:t>
            </a:r>
            <a:r>
              <a:rPr lang="ru-RU" b="1" dirty="0">
                <a:solidFill>
                  <a:srgbClr val="FF0000"/>
                </a:solidFill>
              </a:rPr>
              <a:t>ходе урока учащиеся получат возможность:</a:t>
            </a:r>
          </a:p>
          <a:p>
            <a:r>
              <a:rPr lang="ru-RU" b="1" dirty="0"/>
              <a:t>- развить навыки работы с текстом;</a:t>
            </a:r>
          </a:p>
          <a:p>
            <a:r>
              <a:rPr lang="ru-RU" b="1" dirty="0"/>
              <a:t>- составлять письменное высказывание по теме в виде газетной статьи;</a:t>
            </a:r>
          </a:p>
          <a:p>
            <a:r>
              <a:rPr lang="ru-RU" b="1" dirty="0"/>
              <a:t>-  развить свои коммуникативные навыки при работе в парах и в группе;</a:t>
            </a:r>
          </a:p>
          <a:p>
            <a:r>
              <a:rPr lang="ru-RU" b="1" dirty="0"/>
              <a:t>- в ходе урока развить внимание, память, языковую догадку.</a:t>
            </a:r>
          </a:p>
          <a:p>
            <a:r>
              <a:rPr lang="ru-RU" b="1" dirty="0"/>
              <a:t>- получить дополнительные знания о традициях спорта в нашей </a:t>
            </a:r>
            <a:r>
              <a:rPr lang="ru-RU" b="1" dirty="0" smtClean="0"/>
              <a:t>стране</a:t>
            </a:r>
            <a:r>
              <a:rPr lang="ru-RU" b="1" dirty="0"/>
              <a:t>.</a:t>
            </a:r>
          </a:p>
          <a:p>
            <a:endParaRPr lang="ru-RU" dirty="0"/>
          </a:p>
        </p:txBody>
      </p:sp>
    </p:spTree>
    <p:extLst>
      <p:ext uri="{BB962C8B-B14F-4D97-AF65-F5344CB8AC3E}">
        <p14:creationId xmlns:p14="http://schemas.microsoft.com/office/powerpoint/2010/main" val="264059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New Words</a:t>
            </a:r>
            <a:endParaRPr lang="ru-RU" dirty="0"/>
          </a:p>
        </p:txBody>
      </p:sp>
      <p:sp>
        <p:nvSpPr>
          <p:cNvPr id="5" name="Объект 4"/>
          <p:cNvSpPr>
            <a:spLocks noGrp="1"/>
          </p:cNvSpPr>
          <p:nvPr>
            <p:ph idx="1"/>
          </p:nvPr>
        </p:nvSpPr>
        <p:spPr>
          <a:xfrm>
            <a:off x="457200" y="1600201"/>
            <a:ext cx="7499176" cy="4349080"/>
          </a:xfrm>
        </p:spPr>
        <p:txBody>
          <a:bodyPr>
            <a:normAutofit fontScale="47500" lnSpcReduction="20000"/>
          </a:bodyPr>
          <a:lstStyle/>
          <a:p>
            <a:pPr>
              <a:lnSpc>
                <a:spcPct val="115000"/>
              </a:lnSpc>
              <a:spcAft>
                <a:spcPts val="1000"/>
              </a:spcAft>
            </a:pPr>
            <a:r>
              <a:rPr lang="en-US" sz="4400" b="1" dirty="0" smtClean="0">
                <a:effectLst/>
                <a:latin typeface="Comic Sans MS"/>
                <a:ea typeface="Calibri"/>
                <a:cs typeface="Times New Roman"/>
              </a:rPr>
              <a:t>Annual     </a:t>
            </a:r>
            <a:r>
              <a:rPr lang="en-US" sz="4400" b="1" dirty="0" smtClean="0">
                <a:solidFill>
                  <a:srgbClr val="000000"/>
                </a:solidFill>
                <a:effectLst/>
                <a:latin typeface="Arial"/>
                <a:ea typeface="Calibri"/>
                <a:cs typeface="Times New Roman"/>
              </a:rPr>
              <a:t>[</a:t>
            </a:r>
            <a:r>
              <a:rPr lang="en-US" sz="4400" b="1" dirty="0" smtClean="0">
                <a:solidFill>
                  <a:srgbClr val="000000"/>
                </a:solidFill>
                <a:effectLst/>
                <a:latin typeface="Cambria Math"/>
                <a:ea typeface="Calibri"/>
                <a:cs typeface="Cambria Math"/>
              </a:rPr>
              <a:t>ˈ</a:t>
            </a:r>
            <a:r>
              <a:rPr lang="en-US" sz="4400" b="1" dirty="0" err="1" smtClean="0">
                <a:solidFill>
                  <a:srgbClr val="000000"/>
                </a:solidFill>
                <a:effectLst/>
                <a:latin typeface="Arial"/>
                <a:ea typeface="Calibri"/>
                <a:cs typeface="Times New Roman"/>
              </a:rPr>
              <a:t>ænjuəl</a:t>
            </a:r>
            <a:r>
              <a:rPr lang="en-US" sz="4400" b="1" dirty="0" smtClean="0">
                <a:solidFill>
                  <a:srgbClr val="000000"/>
                </a:solidFill>
                <a:effectLst/>
                <a:latin typeface="Arial"/>
                <a:ea typeface="Calibri"/>
                <a:cs typeface="Times New Roman"/>
              </a:rPr>
              <a:t>]     </a:t>
            </a:r>
            <a:r>
              <a:rPr lang="ru-RU" sz="4400" b="1" dirty="0" smtClean="0">
                <a:solidFill>
                  <a:srgbClr val="000000"/>
                </a:solidFill>
                <a:effectLst/>
                <a:latin typeface="Arial"/>
                <a:ea typeface="Calibri"/>
                <a:cs typeface="Times New Roman"/>
              </a:rPr>
              <a:t>-</a:t>
            </a:r>
            <a:r>
              <a:rPr lang="en-US" sz="4400" b="1" dirty="0" smtClean="0">
                <a:solidFill>
                  <a:srgbClr val="000000"/>
                </a:solidFill>
                <a:effectLst/>
                <a:latin typeface="Arial"/>
                <a:ea typeface="Calibri"/>
                <a:cs typeface="Times New Roman"/>
              </a:rPr>
              <a:t>       </a:t>
            </a:r>
            <a:r>
              <a:rPr lang="ru-RU" sz="4400" b="1" dirty="0" smtClean="0">
                <a:solidFill>
                  <a:srgbClr val="000000"/>
                </a:solidFill>
                <a:effectLst/>
                <a:latin typeface="Arial"/>
                <a:ea typeface="Calibri"/>
                <a:cs typeface="Times New Roman"/>
              </a:rPr>
              <a:t>ежегодный</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Arctic circle  [</a:t>
            </a:r>
            <a:r>
              <a:rPr lang="en-US" sz="4400" b="1" dirty="0" smtClean="0">
                <a:solidFill>
                  <a:srgbClr val="444444"/>
                </a:solidFill>
                <a:effectLst/>
                <a:latin typeface="Cambria Math"/>
                <a:ea typeface="Times New Roman"/>
                <a:cs typeface="Cambria Math"/>
              </a:rPr>
              <a:t>ˈ</a:t>
            </a:r>
            <a:r>
              <a:rPr lang="en-US" sz="4400" b="1" dirty="0" err="1" smtClean="0">
                <a:solidFill>
                  <a:srgbClr val="444444"/>
                </a:solidFill>
                <a:effectLst/>
                <a:latin typeface="Cambria Math"/>
                <a:ea typeface="Times New Roman"/>
                <a:cs typeface="Cambria Math"/>
              </a:rPr>
              <a:t>ɑː</a:t>
            </a:r>
            <a:r>
              <a:rPr lang="en-US" sz="4400" b="1" dirty="0" err="1" smtClean="0">
                <a:solidFill>
                  <a:srgbClr val="444444"/>
                </a:solidFill>
                <a:effectLst/>
                <a:latin typeface="Arial"/>
                <a:ea typeface="Times New Roman"/>
                <a:cs typeface="Times New Roman"/>
              </a:rPr>
              <a:t>kt</a:t>
            </a:r>
            <a:r>
              <a:rPr lang="en-US" sz="4400" b="1" dirty="0" err="1" smtClean="0">
                <a:solidFill>
                  <a:srgbClr val="444444"/>
                </a:solidFill>
                <a:effectLst/>
                <a:latin typeface="Cambria Math"/>
                <a:ea typeface="Times New Roman"/>
                <a:cs typeface="Cambria Math"/>
              </a:rPr>
              <a:t>ɪ</a:t>
            </a:r>
            <a:r>
              <a:rPr lang="en-US" sz="4400" b="1" dirty="0" err="1" smtClean="0">
                <a:solidFill>
                  <a:srgbClr val="444444"/>
                </a:solidFill>
                <a:effectLst/>
                <a:latin typeface="Arial"/>
                <a:ea typeface="Times New Roman"/>
                <a:cs typeface="Times New Roman"/>
              </a:rPr>
              <a:t>k</a:t>
            </a:r>
            <a:r>
              <a:rPr lang="en-US" sz="4400" b="1" dirty="0" smtClean="0">
                <a:solidFill>
                  <a:srgbClr val="444444"/>
                </a:solidFill>
                <a:effectLst/>
                <a:latin typeface="Arial"/>
                <a:ea typeface="Times New Roman"/>
                <a:cs typeface="Times New Roman"/>
              </a:rPr>
              <a:t>  </a:t>
            </a:r>
            <a:r>
              <a:rPr lang="en-US" sz="4400" b="1" dirty="0" smtClean="0">
                <a:solidFill>
                  <a:srgbClr val="000000"/>
                </a:solidFill>
                <a:effectLst/>
                <a:latin typeface="Cambria Math"/>
                <a:ea typeface="Calibri"/>
                <a:cs typeface="Cambria Math"/>
              </a:rPr>
              <a:t>ˊ</a:t>
            </a:r>
            <a:r>
              <a:rPr lang="en-US" sz="4400" b="1" dirty="0" err="1" smtClean="0">
                <a:solidFill>
                  <a:srgbClr val="000000"/>
                </a:solidFill>
                <a:effectLst/>
                <a:latin typeface="Arial"/>
                <a:ea typeface="Calibri"/>
                <a:cs typeface="Times New Roman"/>
              </a:rPr>
              <a:t>sə:kl</a:t>
            </a:r>
            <a:r>
              <a:rPr lang="en-US" sz="4400" b="1" dirty="0" smtClean="0">
                <a:solidFill>
                  <a:srgbClr val="444444"/>
                </a:solidFill>
                <a:effectLst/>
                <a:latin typeface="Arial"/>
                <a:ea typeface="Times New Roman"/>
                <a:cs typeface="Times New Roman"/>
              </a:rPr>
              <a:t> ]  -   </a:t>
            </a:r>
            <a:r>
              <a:rPr lang="ru-RU" sz="4400" b="1" dirty="0" smtClean="0">
                <a:solidFill>
                  <a:srgbClr val="444444"/>
                </a:solidFill>
                <a:effectLst/>
                <a:latin typeface="Arial"/>
                <a:ea typeface="Times New Roman"/>
                <a:cs typeface="Times New Roman"/>
              </a:rPr>
              <a:t>Полярный круг</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Feasting- </a:t>
            </a:r>
            <a:r>
              <a:rPr lang="ru-RU" sz="4400" b="1" dirty="0" smtClean="0">
                <a:effectLst/>
                <a:latin typeface="Comic Sans MS"/>
                <a:ea typeface="Calibri"/>
                <a:cs typeface="Times New Roman"/>
              </a:rPr>
              <a:t>празднование</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Skiing marathon -</a:t>
            </a:r>
            <a:r>
              <a:rPr lang="ru-RU" sz="4400" b="1" dirty="0" smtClean="0">
                <a:effectLst/>
                <a:latin typeface="Comic Sans MS"/>
                <a:ea typeface="Calibri"/>
                <a:cs typeface="Times New Roman"/>
              </a:rPr>
              <a:t>лыжный марафон</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Compete[</a:t>
            </a:r>
            <a:r>
              <a:rPr lang="en-US" sz="4400" b="1" dirty="0" err="1" smtClean="0">
                <a:solidFill>
                  <a:srgbClr val="000000"/>
                </a:solidFill>
                <a:effectLst/>
                <a:latin typeface="Arial"/>
                <a:ea typeface="Calibri"/>
                <a:cs typeface="Times New Roman"/>
              </a:rPr>
              <a:t>kəm</a:t>
            </a:r>
            <a:r>
              <a:rPr lang="en-US" sz="4400" b="1" dirty="0" err="1" smtClean="0">
                <a:solidFill>
                  <a:srgbClr val="000000"/>
                </a:solidFill>
                <a:effectLst/>
                <a:latin typeface="Cambria Math"/>
                <a:ea typeface="Calibri"/>
                <a:cs typeface="Cambria Math"/>
              </a:rPr>
              <a:t>ˈ</a:t>
            </a:r>
            <a:r>
              <a:rPr lang="en-US" sz="4400" b="1" dirty="0" err="1" smtClean="0">
                <a:solidFill>
                  <a:srgbClr val="000000"/>
                </a:solidFill>
                <a:effectLst/>
                <a:latin typeface="Arial"/>
                <a:ea typeface="Calibri"/>
                <a:cs typeface="Times New Roman"/>
              </a:rPr>
              <a:t>pi</a:t>
            </a:r>
            <a:r>
              <a:rPr lang="en-US" sz="4400" b="1" dirty="0" err="1" smtClean="0">
                <a:solidFill>
                  <a:srgbClr val="000000"/>
                </a:solidFill>
                <a:effectLst/>
                <a:latin typeface="Cambria Math"/>
                <a:ea typeface="Calibri"/>
                <a:cs typeface="Cambria Math"/>
              </a:rPr>
              <a:t>ː</a:t>
            </a:r>
            <a:r>
              <a:rPr lang="en-US" sz="4400" b="1" dirty="0" err="1" smtClean="0">
                <a:solidFill>
                  <a:srgbClr val="000000"/>
                </a:solidFill>
                <a:effectLst/>
                <a:latin typeface="Arial"/>
                <a:ea typeface="Calibri"/>
                <a:cs typeface="Times New Roman"/>
              </a:rPr>
              <a:t>t</a:t>
            </a:r>
            <a:r>
              <a:rPr lang="en-US" sz="4400" b="1" dirty="0" smtClean="0">
                <a:effectLst/>
                <a:latin typeface="Comic Sans MS"/>
                <a:ea typeface="Calibri"/>
                <a:cs typeface="Times New Roman"/>
              </a:rPr>
              <a:t>]- </a:t>
            </a:r>
            <a:r>
              <a:rPr lang="ru-RU" sz="4400" b="1" dirty="0" smtClean="0">
                <a:effectLst/>
                <a:latin typeface="Comic Sans MS"/>
                <a:ea typeface="Calibri"/>
                <a:cs typeface="Times New Roman"/>
              </a:rPr>
              <a:t>соревноваться</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Ice hockey tournament[</a:t>
            </a:r>
            <a:r>
              <a:rPr lang="en-US" sz="4400" b="1" dirty="0" smtClean="0">
                <a:solidFill>
                  <a:srgbClr val="000000"/>
                </a:solidFill>
                <a:effectLst/>
                <a:latin typeface="Arial"/>
                <a:ea typeface="Calibri"/>
                <a:cs typeface="Times New Roman"/>
              </a:rPr>
              <a:t>'</a:t>
            </a:r>
            <a:r>
              <a:rPr lang="en-US" sz="4400" b="1" dirty="0" err="1" smtClean="0">
                <a:solidFill>
                  <a:srgbClr val="000000"/>
                </a:solidFill>
                <a:effectLst/>
                <a:latin typeface="Arial"/>
                <a:ea typeface="Calibri"/>
                <a:cs typeface="Times New Roman"/>
              </a:rPr>
              <a:t>tuənəmənt</a:t>
            </a:r>
            <a:r>
              <a:rPr lang="en-US" sz="4400" b="1" dirty="0" smtClean="0">
                <a:effectLst/>
                <a:latin typeface="Comic Sans MS"/>
                <a:ea typeface="Calibri"/>
                <a:cs typeface="Times New Roman"/>
              </a:rPr>
              <a:t>] </a:t>
            </a:r>
            <a:r>
              <a:rPr lang="ru-RU" sz="4400" b="1" dirty="0" smtClean="0">
                <a:effectLst/>
                <a:latin typeface="Comic Sans MS"/>
                <a:ea typeface="Calibri"/>
                <a:cs typeface="Times New Roman"/>
              </a:rPr>
              <a:t>турнир по хоккею</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Reindeer racing[</a:t>
            </a:r>
            <a:r>
              <a:rPr lang="en-US" sz="4400" b="1" dirty="0" smtClean="0">
                <a:solidFill>
                  <a:srgbClr val="000000"/>
                </a:solidFill>
                <a:effectLst/>
                <a:latin typeface="Arial"/>
                <a:ea typeface="Calibri"/>
                <a:cs typeface="Times New Roman"/>
              </a:rPr>
              <a:t>'</a:t>
            </a:r>
            <a:r>
              <a:rPr lang="en-US" sz="4400" b="1" dirty="0" err="1" smtClean="0">
                <a:solidFill>
                  <a:srgbClr val="000000"/>
                </a:solidFill>
                <a:effectLst/>
                <a:latin typeface="Arial"/>
                <a:ea typeface="Calibri"/>
                <a:cs typeface="Times New Roman"/>
              </a:rPr>
              <a:t>re</a:t>
            </a:r>
            <a:r>
              <a:rPr lang="en-US" sz="4400" b="1" dirty="0" err="1" smtClean="0">
                <a:solidFill>
                  <a:srgbClr val="000000"/>
                </a:solidFill>
                <a:effectLst/>
                <a:latin typeface="Cambria Math"/>
                <a:ea typeface="Calibri"/>
                <a:cs typeface="Cambria Math"/>
              </a:rPr>
              <a:t>ɪ</a:t>
            </a:r>
            <a:r>
              <a:rPr lang="en-US" sz="4400" b="1" dirty="0" err="1" smtClean="0">
                <a:solidFill>
                  <a:srgbClr val="000000"/>
                </a:solidFill>
                <a:effectLst/>
                <a:latin typeface="Arial"/>
                <a:ea typeface="Calibri"/>
                <a:cs typeface="Times New Roman"/>
              </a:rPr>
              <a:t>nd</a:t>
            </a:r>
            <a:r>
              <a:rPr lang="en-US" sz="4400" b="1" dirty="0" err="1" smtClean="0">
                <a:solidFill>
                  <a:srgbClr val="000000"/>
                </a:solidFill>
                <a:effectLst/>
                <a:latin typeface="Cambria Math"/>
                <a:ea typeface="Calibri"/>
                <a:cs typeface="Cambria Math"/>
              </a:rPr>
              <a:t>ɪ</a:t>
            </a:r>
            <a:r>
              <a:rPr lang="en-US" sz="4400" b="1" dirty="0" err="1" smtClean="0">
                <a:solidFill>
                  <a:srgbClr val="000000"/>
                </a:solidFill>
                <a:effectLst/>
                <a:latin typeface="Arial"/>
                <a:ea typeface="Calibri"/>
                <a:cs typeface="Times New Roman"/>
              </a:rPr>
              <a:t>ə</a:t>
            </a:r>
            <a:r>
              <a:rPr lang="en-US" sz="4400" b="1" dirty="0" smtClean="0">
                <a:effectLst/>
                <a:latin typeface="Comic Sans MS"/>
                <a:ea typeface="Calibri"/>
                <a:cs typeface="Times New Roman"/>
              </a:rPr>
              <a:t>]-</a:t>
            </a:r>
            <a:r>
              <a:rPr lang="ru-RU" sz="4400" b="1" dirty="0" smtClean="0">
                <a:effectLst/>
                <a:latin typeface="Comic Sans MS"/>
                <a:ea typeface="Calibri"/>
                <a:cs typeface="Times New Roman"/>
              </a:rPr>
              <a:t>гонки на оленях</a:t>
            </a:r>
            <a:endParaRPr lang="ru-RU" sz="4400" b="1" dirty="0">
              <a:ea typeface="Calibri"/>
              <a:cs typeface="Times New Roman"/>
            </a:endParaRPr>
          </a:p>
          <a:p>
            <a:pPr>
              <a:lnSpc>
                <a:spcPct val="115000"/>
              </a:lnSpc>
              <a:spcAft>
                <a:spcPts val="1000"/>
              </a:spcAft>
            </a:pPr>
            <a:r>
              <a:rPr lang="en-US" sz="4400" b="1" dirty="0" smtClean="0">
                <a:effectLst/>
                <a:latin typeface="Comic Sans MS"/>
                <a:ea typeface="Calibri"/>
                <a:cs typeface="Times New Roman"/>
              </a:rPr>
              <a:t>Cross country skiing[]- </a:t>
            </a:r>
            <a:r>
              <a:rPr lang="ru-RU" sz="4400" b="1" dirty="0" smtClean="0">
                <a:effectLst/>
                <a:latin typeface="Comic Sans MS"/>
                <a:ea typeface="Calibri"/>
                <a:cs typeface="Times New Roman"/>
              </a:rPr>
              <a:t>лыжные гонки</a:t>
            </a:r>
            <a:endParaRPr lang="ru-RU" sz="4400" b="1" dirty="0">
              <a:ea typeface="Calibri"/>
              <a:cs typeface="Times New Roman"/>
            </a:endParaRPr>
          </a:p>
        </p:txBody>
      </p:sp>
      <p:pic>
        <p:nvPicPr>
          <p:cNvPr id="6" name="Рисунок 5" descr="http://letopisi.org/images/thumb/7/70/25327018.jpg/180px-25327018.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6632"/>
            <a:ext cx="2592288" cy="2016224"/>
          </a:xfrm>
          <a:prstGeom prst="rect">
            <a:avLst/>
          </a:prstGeom>
          <a:noFill/>
          <a:ln>
            <a:noFill/>
          </a:ln>
        </p:spPr>
      </p:pic>
    </p:spTree>
    <p:extLst>
      <p:ext uri="{BB962C8B-B14F-4D97-AF65-F5344CB8AC3E}">
        <p14:creationId xmlns:p14="http://schemas.microsoft.com/office/powerpoint/2010/main" val="275468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9"/>
            <a:ext cx="5544616" cy="3538405"/>
          </a:xfrm>
          <a:prstGeom prst="rect">
            <a:avLst/>
          </a:prstGeom>
        </p:spPr>
        <p:txBody>
          <a:bodyPr wrap="square">
            <a:spAutoFit/>
          </a:bodyPr>
          <a:lstStyle/>
          <a:p>
            <a:pPr>
              <a:lnSpc>
                <a:spcPct val="115000"/>
              </a:lnSpc>
              <a:spcAft>
                <a:spcPts val="1000"/>
              </a:spcAft>
            </a:pPr>
            <a:r>
              <a:rPr lang="en-US" b="1" dirty="0" smtClean="0">
                <a:effectLst/>
                <a:latin typeface="Comic Sans MS"/>
                <a:ea typeface="Calibri"/>
                <a:cs typeface="Times New Roman"/>
              </a:rPr>
              <a:t>Downhill skiing-</a:t>
            </a:r>
            <a:r>
              <a:rPr lang="ru-RU" b="1" dirty="0" smtClean="0">
                <a:effectLst/>
                <a:latin typeface="Comic Sans MS"/>
                <a:ea typeface="Calibri"/>
                <a:cs typeface="Times New Roman"/>
              </a:rPr>
              <a:t>горнолыжный спорт</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Underwater swimming-</a:t>
            </a:r>
            <a:r>
              <a:rPr lang="ru-RU" b="1" dirty="0" smtClean="0">
                <a:effectLst/>
                <a:latin typeface="Comic Sans MS"/>
                <a:ea typeface="Calibri"/>
                <a:cs typeface="Times New Roman"/>
              </a:rPr>
              <a:t>подводное плавание</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Participant[</a:t>
            </a:r>
            <a:r>
              <a:rPr lang="en-US" b="1" dirty="0" err="1" smtClean="0">
                <a:solidFill>
                  <a:srgbClr val="000000"/>
                </a:solidFill>
                <a:effectLst/>
                <a:latin typeface="Arial"/>
                <a:ea typeface="Calibri"/>
                <a:cs typeface="Times New Roman"/>
              </a:rPr>
              <a:t>p</a:t>
            </a:r>
            <a:r>
              <a:rPr lang="en-US" b="1" dirty="0" err="1" smtClean="0">
                <a:solidFill>
                  <a:srgbClr val="000000"/>
                </a:solidFill>
                <a:effectLst/>
                <a:latin typeface="Cambria Math"/>
                <a:ea typeface="Calibri"/>
                <a:cs typeface="Cambria Math"/>
              </a:rPr>
              <a:t>ɑ</a:t>
            </a:r>
            <a:r>
              <a:rPr lang="en-US" b="1" dirty="0" smtClean="0">
                <a:solidFill>
                  <a:srgbClr val="000000"/>
                </a:solidFill>
                <a:effectLst/>
                <a:latin typeface="Cambria Math"/>
                <a:ea typeface="Calibri"/>
                <a:cs typeface="Cambria Math"/>
              </a:rPr>
              <a:t>ː</a:t>
            </a:r>
            <a:r>
              <a:rPr lang="en-US" b="1" dirty="0" smtClean="0">
                <a:solidFill>
                  <a:srgbClr val="000000"/>
                </a:solidFill>
                <a:effectLst/>
                <a:latin typeface="Arial"/>
                <a:ea typeface="Calibri"/>
                <a:cs typeface="Times New Roman"/>
              </a:rPr>
              <a:t>'</a:t>
            </a:r>
            <a:r>
              <a:rPr lang="en-US" b="1" dirty="0" err="1" smtClean="0">
                <a:solidFill>
                  <a:srgbClr val="000000"/>
                </a:solidFill>
                <a:effectLst/>
                <a:latin typeface="Arial"/>
                <a:ea typeface="Calibri"/>
                <a:cs typeface="Times New Roman"/>
              </a:rPr>
              <a:t>t</a:t>
            </a:r>
            <a:r>
              <a:rPr lang="en-US" b="1" dirty="0" err="1" smtClean="0">
                <a:solidFill>
                  <a:srgbClr val="000000"/>
                </a:solidFill>
                <a:effectLst/>
                <a:latin typeface="Cambria Math"/>
                <a:ea typeface="Calibri"/>
                <a:cs typeface="Cambria Math"/>
              </a:rPr>
              <a:t>ɪ</a:t>
            </a:r>
            <a:r>
              <a:rPr lang="en-US" b="1" dirty="0" err="1" smtClean="0">
                <a:solidFill>
                  <a:srgbClr val="000000"/>
                </a:solidFill>
                <a:effectLst/>
                <a:latin typeface="Arial"/>
                <a:ea typeface="Calibri"/>
                <a:cs typeface="Times New Roman"/>
              </a:rPr>
              <a:t>s</a:t>
            </a:r>
            <a:r>
              <a:rPr lang="en-US" b="1" dirty="0" err="1" smtClean="0">
                <a:solidFill>
                  <a:srgbClr val="000000"/>
                </a:solidFill>
                <a:effectLst/>
                <a:latin typeface="Cambria Math"/>
                <a:ea typeface="Calibri"/>
                <a:cs typeface="Cambria Math"/>
              </a:rPr>
              <a:t>ɪ</a:t>
            </a:r>
            <a:r>
              <a:rPr lang="en-US" b="1" dirty="0" err="1" smtClean="0">
                <a:solidFill>
                  <a:srgbClr val="000000"/>
                </a:solidFill>
                <a:effectLst/>
                <a:latin typeface="Arial"/>
                <a:ea typeface="Calibri"/>
                <a:cs typeface="Times New Roman"/>
              </a:rPr>
              <a:t>p</a:t>
            </a:r>
            <a:r>
              <a:rPr lang="en-US" b="1" dirty="0" smtClean="0">
                <a:solidFill>
                  <a:srgbClr val="000000"/>
                </a:solidFill>
                <a:effectLst/>
                <a:latin typeface="Arial"/>
                <a:ea typeface="Calibri"/>
                <a:cs typeface="Times New Roman"/>
              </a:rPr>
              <a:t>(ə)</a:t>
            </a:r>
            <a:r>
              <a:rPr lang="en-US" b="1" dirty="0" err="1" smtClean="0">
                <a:solidFill>
                  <a:srgbClr val="000000"/>
                </a:solidFill>
                <a:effectLst/>
                <a:latin typeface="Arial"/>
                <a:ea typeface="Calibri"/>
                <a:cs typeface="Times New Roman"/>
              </a:rPr>
              <a:t>nt</a:t>
            </a:r>
            <a:r>
              <a:rPr lang="en-US" b="1" dirty="0" smtClean="0">
                <a:effectLst/>
                <a:latin typeface="Comic Sans MS"/>
                <a:ea typeface="Calibri"/>
                <a:cs typeface="Times New Roman"/>
              </a:rPr>
              <a:t>]-</a:t>
            </a:r>
            <a:r>
              <a:rPr lang="ru-RU" b="1" dirty="0" smtClean="0">
                <a:effectLst/>
                <a:latin typeface="Comic Sans MS"/>
                <a:ea typeface="Calibri"/>
                <a:cs typeface="Times New Roman"/>
              </a:rPr>
              <a:t>участник</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Fee[</a:t>
            </a:r>
            <a:r>
              <a:rPr lang="en-US" b="1" dirty="0" smtClean="0">
                <a:solidFill>
                  <a:srgbClr val="000000"/>
                </a:solidFill>
                <a:effectLst/>
                <a:latin typeface="Arial"/>
                <a:ea typeface="Calibri"/>
                <a:cs typeface="Times New Roman"/>
              </a:rPr>
              <a:t>fi</a:t>
            </a:r>
            <a:r>
              <a:rPr lang="en-US" b="1" dirty="0" smtClean="0">
                <a:solidFill>
                  <a:srgbClr val="000000"/>
                </a:solidFill>
                <a:effectLst/>
                <a:latin typeface="Cambria Math"/>
                <a:ea typeface="Calibri"/>
                <a:cs typeface="Cambria Math"/>
              </a:rPr>
              <a:t>ː</a:t>
            </a:r>
            <a:r>
              <a:rPr lang="en-US" b="1" dirty="0" smtClean="0">
                <a:effectLst/>
                <a:latin typeface="Comic Sans MS"/>
                <a:ea typeface="Calibri"/>
                <a:cs typeface="Times New Roman"/>
              </a:rPr>
              <a:t>] </a:t>
            </a:r>
            <a:r>
              <a:rPr lang="ru-RU" b="1" dirty="0" smtClean="0">
                <a:effectLst/>
                <a:latin typeface="Comic Sans MS"/>
                <a:ea typeface="Calibri"/>
                <a:cs typeface="Times New Roman"/>
              </a:rPr>
              <a:t>плата</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Ski track-</a:t>
            </a:r>
            <a:r>
              <a:rPr lang="ru-RU" b="1" dirty="0" smtClean="0">
                <a:effectLst/>
                <a:latin typeface="Comic Sans MS"/>
                <a:ea typeface="Calibri"/>
                <a:cs typeface="Times New Roman"/>
              </a:rPr>
              <a:t>лыжная трасса</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Biathlon[</a:t>
            </a:r>
            <a:r>
              <a:rPr lang="en-US" b="1" dirty="0" err="1" smtClean="0">
                <a:solidFill>
                  <a:srgbClr val="000000"/>
                </a:solidFill>
                <a:effectLst/>
                <a:latin typeface="Arial"/>
                <a:ea typeface="Calibri"/>
                <a:cs typeface="Times New Roman"/>
              </a:rPr>
              <a:t>ba</a:t>
            </a:r>
            <a:r>
              <a:rPr lang="en-US" b="1" dirty="0" err="1" smtClean="0">
                <a:solidFill>
                  <a:srgbClr val="000000"/>
                </a:solidFill>
                <a:effectLst/>
                <a:latin typeface="Cambria Math"/>
                <a:ea typeface="Calibri"/>
                <a:cs typeface="Cambria Math"/>
              </a:rPr>
              <a:t>ɪ</a:t>
            </a:r>
            <a:r>
              <a:rPr lang="en-US" b="1" dirty="0" err="1" smtClean="0">
                <a:solidFill>
                  <a:srgbClr val="000000"/>
                </a:solidFill>
                <a:effectLst/>
                <a:latin typeface="Arial"/>
                <a:ea typeface="Calibri"/>
                <a:cs typeface="Times New Roman"/>
              </a:rPr>
              <a:t>'æ</a:t>
            </a:r>
            <a:r>
              <a:rPr lang="ru-RU" b="1" dirty="0" smtClean="0">
                <a:solidFill>
                  <a:srgbClr val="000000"/>
                </a:solidFill>
                <a:effectLst/>
                <a:latin typeface="Arial"/>
                <a:ea typeface="Calibri"/>
                <a:cs typeface="Times New Roman"/>
              </a:rPr>
              <a:t>θ</a:t>
            </a:r>
            <a:r>
              <a:rPr lang="en-US" b="1" dirty="0" err="1" smtClean="0">
                <a:solidFill>
                  <a:srgbClr val="000000"/>
                </a:solidFill>
                <a:effectLst/>
                <a:latin typeface="Arial"/>
                <a:ea typeface="Calibri"/>
                <a:cs typeface="Times New Roman"/>
              </a:rPr>
              <a:t>lən</a:t>
            </a:r>
            <a:r>
              <a:rPr lang="en-US" b="1" dirty="0" smtClean="0">
                <a:effectLst/>
                <a:latin typeface="Comic Sans MS"/>
                <a:ea typeface="Calibri"/>
                <a:cs typeface="Times New Roman"/>
              </a:rPr>
              <a:t>]-</a:t>
            </a:r>
            <a:r>
              <a:rPr lang="ru-RU" b="1" dirty="0" smtClean="0">
                <a:effectLst/>
                <a:latin typeface="Comic Sans MS"/>
                <a:ea typeface="Calibri"/>
                <a:cs typeface="Times New Roman"/>
              </a:rPr>
              <a:t>биатлон</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Ski relay-</a:t>
            </a:r>
            <a:r>
              <a:rPr lang="ru-RU" b="1" dirty="0" smtClean="0">
                <a:effectLst/>
                <a:latin typeface="Comic Sans MS"/>
                <a:ea typeface="Calibri"/>
                <a:cs typeface="Times New Roman"/>
              </a:rPr>
              <a:t>лыжная эстафета</a:t>
            </a:r>
            <a:endParaRPr lang="ru-RU" b="1" dirty="0" smtClean="0">
              <a:ea typeface="Calibri"/>
              <a:cs typeface="Times New Roman"/>
            </a:endParaRPr>
          </a:p>
          <a:p>
            <a:pPr>
              <a:lnSpc>
                <a:spcPct val="115000"/>
              </a:lnSpc>
              <a:spcAft>
                <a:spcPts val="1000"/>
              </a:spcAft>
            </a:pPr>
            <a:r>
              <a:rPr lang="en-US" b="1" dirty="0" smtClean="0">
                <a:effectLst/>
                <a:latin typeface="Comic Sans MS"/>
                <a:ea typeface="Calibri"/>
                <a:cs typeface="Times New Roman"/>
              </a:rPr>
              <a:t>Peninsula[</a:t>
            </a:r>
            <a:r>
              <a:rPr lang="ru-RU" b="1" dirty="0" err="1" smtClean="0">
                <a:solidFill>
                  <a:srgbClr val="000000"/>
                </a:solidFill>
                <a:effectLst/>
                <a:latin typeface="Arial"/>
                <a:ea typeface="Calibri"/>
                <a:cs typeface="Times New Roman"/>
              </a:rPr>
              <a:t>pə'n</a:t>
            </a:r>
            <a:r>
              <a:rPr lang="ru-RU" b="1" dirty="0" err="1" smtClean="0">
                <a:solidFill>
                  <a:srgbClr val="000000"/>
                </a:solidFill>
                <a:effectLst/>
                <a:latin typeface="Cambria Math"/>
                <a:ea typeface="Calibri"/>
                <a:cs typeface="Cambria Math"/>
              </a:rPr>
              <a:t>ɪ</a:t>
            </a:r>
            <a:r>
              <a:rPr lang="ru-RU" b="1" dirty="0" err="1" smtClean="0">
                <a:solidFill>
                  <a:srgbClr val="000000"/>
                </a:solidFill>
                <a:effectLst/>
                <a:latin typeface="Arial"/>
                <a:ea typeface="Calibri"/>
                <a:cs typeface="Times New Roman"/>
              </a:rPr>
              <a:t>nsjələ</a:t>
            </a:r>
            <a:r>
              <a:rPr lang="en-US" b="1" dirty="0" smtClean="0">
                <a:effectLst/>
                <a:latin typeface="Comic Sans MS"/>
                <a:ea typeface="Calibri"/>
                <a:cs typeface="Times New Roman"/>
              </a:rPr>
              <a:t>]</a:t>
            </a:r>
            <a:r>
              <a:rPr lang="ru-RU" b="1" dirty="0" smtClean="0">
                <a:effectLst/>
                <a:latin typeface="Comic Sans MS"/>
                <a:ea typeface="Calibri"/>
                <a:cs typeface="Times New Roman"/>
              </a:rPr>
              <a:t>-полуостров</a:t>
            </a:r>
            <a:endParaRPr lang="ru-RU" b="1" dirty="0">
              <a:ea typeface="Calibri"/>
              <a:cs typeface="Times New Roman"/>
            </a:endParaRPr>
          </a:p>
        </p:txBody>
      </p:sp>
      <p:pic>
        <p:nvPicPr>
          <p:cNvPr id="5" name="Рисунок 4" descr="http://rustoria.ru/images/content/w900/da/da1a18a2bf27a1af4c19568cacee9446"/>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33831"/>
            <a:ext cx="4270270" cy="3429000"/>
          </a:xfrm>
          <a:prstGeom prst="rect">
            <a:avLst/>
          </a:prstGeom>
          <a:ln>
            <a:noFill/>
          </a:ln>
          <a:effectLst>
            <a:softEdge rad="112500"/>
          </a:effectLst>
        </p:spPr>
      </p:pic>
      <p:pic>
        <p:nvPicPr>
          <p:cNvPr id="6" name="Рисунок 5" descr="http://letopisi.org/images/thumb/d/d0/P0004394.jpg/180px-P0004394.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05064"/>
            <a:ext cx="3960440" cy="2664296"/>
          </a:xfrm>
          <a:prstGeom prst="rect">
            <a:avLst/>
          </a:prstGeom>
          <a:ln>
            <a:noFill/>
          </a:ln>
          <a:effectLst>
            <a:softEdge rad="112500"/>
          </a:effectLst>
        </p:spPr>
      </p:pic>
    </p:spTree>
    <p:extLst>
      <p:ext uri="{BB962C8B-B14F-4D97-AF65-F5344CB8AC3E}">
        <p14:creationId xmlns:p14="http://schemas.microsoft.com/office/powerpoint/2010/main" val="158671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b="1" dirty="0" smtClean="0">
                <a:solidFill>
                  <a:schemeClr val="tx1"/>
                </a:solidFill>
                <a:latin typeface="Comic Sans MS" pitchFamily="66" charset="0"/>
              </a:rPr>
              <a:t>Questions for </a:t>
            </a:r>
            <a:r>
              <a:rPr lang="en-US" b="1" dirty="0">
                <a:solidFill>
                  <a:schemeClr val="tx1"/>
                </a:solidFill>
                <a:latin typeface="Comic Sans MS" pitchFamily="66" charset="0"/>
              </a:rPr>
              <a:t>d</a:t>
            </a:r>
            <a:r>
              <a:rPr lang="en-US" b="1" dirty="0" smtClean="0">
                <a:solidFill>
                  <a:schemeClr val="tx1"/>
                </a:solidFill>
                <a:latin typeface="Comic Sans MS" pitchFamily="66" charset="0"/>
              </a:rPr>
              <a:t>iscussion:</a:t>
            </a:r>
          </a:p>
          <a:p>
            <a:pPr marL="0" indent="0">
              <a:buNone/>
            </a:pPr>
            <a:r>
              <a:rPr lang="en-US" b="1" dirty="0">
                <a:solidFill>
                  <a:schemeClr val="tx1"/>
                </a:solidFill>
                <a:latin typeface="Comic Sans MS" pitchFamily="66" charset="0"/>
              </a:rPr>
              <a:t> </a:t>
            </a:r>
            <a:r>
              <a:rPr lang="en-US" b="1" dirty="0" smtClean="0">
                <a:solidFill>
                  <a:schemeClr val="tx1"/>
                </a:solidFill>
                <a:latin typeface="Comic Sans MS" pitchFamily="66" charset="0"/>
              </a:rPr>
              <a:t> </a:t>
            </a:r>
          </a:p>
          <a:p>
            <a:pPr marL="0" indent="0">
              <a:buNone/>
            </a:pPr>
            <a:r>
              <a:rPr lang="en-US" b="1" dirty="0">
                <a:solidFill>
                  <a:schemeClr val="tx1"/>
                </a:solidFill>
                <a:latin typeface="Comic Sans MS" pitchFamily="66" charset="0"/>
              </a:rPr>
              <a:t> </a:t>
            </a:r>
            <a:r>
              <a:rPr lang="en-US" b="1" dirty="0" smtClean="0">
                <a:solidFill>
                  <a:schemeClr val="tx1"/>
                </a:solidFill>
                <a:latin typeface="Comic Sans MS" pitchFamily="66" charset="0"/>
              </a:rPr>
              <a:t>  What is your </a:t>
            </a:r>
            <a:r>
              <a:rPr lang="en-US" b="1" dirty="0" err="1" smtClean="0">
                <a:solidFill>
                  <a:schemeClr val="tx1"/>
                </a:solidFill>
                <a:latin typeface="Comic Sans MS" pitchFamily="66" charset="0"/>
              </a:rPr>
              <a:t>favourite</a:t>
            </a:r>
            <a:r>
              <a:rPr lang="en-US" b="1" dirty="0" smtClean="0">
                <a:solidFill>
                  <a:schemeClr val="tx1"/>
                </a:solidFill>
                <a:latin typeface="Comic Sans MS" pitchFamily="66" charset="0"/>
              </a:rPr>
              <a:t> sport?</a:t>
            </a:r>
          </a:p>
          <a:p>
            <a:pPr marL="0" indent="0">
              <a:buNone/>
            </a:pPr>
            <a:r>
              <a:rPr lang="en-US" b="1" dirty="0">
                <a:solidFill>
                  <a:schemeClr val="tx1"/>
                </a:solidFill>
                <a:latin typeface="Comic Sans MS" pitchFamily="66" charset="0"/>
              </a:rPr>
              <a:t> </a:t>
            </a:r>
            <a:r>
              <a:rPr lang="en-US" b="1" dirty="0" smtClean="0">
                <a:solidFill>
                  <a:schemeClr val="tx1"/>
                </a:solidFill>
                <a:latin typeface="Comic Sans MS" pitchFamily="66" charset="0"/>
              </a:rPr>
              <a:t>  Is it a winter or summer sport? </a:t>
            </a:r>
          </a:p>
          <a:p>
            <a:pPr marL="0" indent="0">
              <a:buNone/>
            </a:pPr>
            <a:r>
              <a:rPr lang="en-US" b="1" dirty="0">
                <a:solidFill>
                  <a:schemeClr val="tx1"/>
                </a:solidFill>
                <a:latin typeface="Comic Sans MS" pitchFamily="66" charset="0"/>
              </a:rPr>
              <a:t> </a:t>
            </a:r>
            <a:r>
              <a:rPr lang="en-US" b="1" dirty="0" smtClean="0">
                <a:solidFill>
                  <a:schemeClr val="tx1"/>
                </a:solidFill>
                <a:latin typeface="Comic Sans MS" pitchFamily="66" charset="0"/>
              </a:rPr>
              <a:t>  What sport would you like to try that you have</a:t>
            </a:r>
          </a:p>
          <a:p>
            <a:pPr marL="0" indent="0">
              <a:buNone/>
            </a:pPr>
            <a:r>
              <a:rPr lang="en-US" b="1" dirty="0" smtClean="0">
                <a:solidFill>
                  <a:schemeClr val="tx1"/>
                </a:solidFill>
                <a:latin typeface="Comic Sans MS" pitchFamily="66" charset="0"/>
              </a:rPr>
              <a:t>   never done before?</a:t>
            </a:r>
          </a:p>
          <a:p>
            <a:pPr marL="0" indent="0">
              <a:buNone/>
            </a:pPr>
            <a:endParaRPr lang="ru-RU" b="1" dirty="0">
              <a:solidFill>
                <a:schemeClr val="tx1"/>
              </a:solidFill>
              <a:latin typeface="Comic Sans MS" pitchFamily="66" charset="0"/>
            </a:endParaRPr>
          </a:p>
        </p:txBody>
      </p:sp>
    </p:spTree>
    <p:extLst>
      <p:ext uri="{BB962C8B-B14F-4D97-AF65-F5344CB8AC3E}">
        <p14:creationId xmlns:p14="http://schemas.microsoft.com/office/powerpoint/2010/main" val="267289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solidFill>
                  <a:schemeClr val="tx1"/>
                </a:solidFill>
                <a:latin typeface="Comic Sans MS" pitchFamily="66" charset="0"/>
              </a:rPr>
              <a:t>      Let‘s read the text Spotlight on Russia page 10.</a:t>
            </a:r>
          </a:p>
          <a:p>
            <a:pPr marL="0" indent="0">
              <a:buNone/>
            </a:pPr>
            <a:r>
              <a:rPr lang="en-US" dirty="0">
                <a:solidFill>
                  <a:schemeClr val="tx1"/>
                </a:solidFill>
                <a:latin typeface="Comic Sans MS" pitchFamily="66" charset="0"/>
              </a:rPr>
              <a:t> </a:t>
            </a:r>
            <a:r>
              <a:rPr lang="en-US" dirty="0" smtClean="0">
                <a:solidFill>
                  <a:schemeClr val="tx1"/>
                </a:solidFill>
                <a:latin typeface="Comic Sans MS" pitchFamily="66" charset="0"/>
              </a:rPr>
              <a:t>     </a:t>
            </a:r>
          </a:p>
          <a:p>
            <a:pPr marL="0" indent="0">
              <a:buNone/>
            </a:pPr>
            <a:r>
              <a:rPr lang="en-US" dirty="0">
                <a:solidFill>
                  <a:schemeClr val="tx1"/>
                </a:solidFill>
                <a:latin typeface="Comic Sans MS" pitchFamily="66" charset="0"/>
              </a:rPr>
              <a:t> </a:t>
            </a:r>
            <a:r>
              <a:rPr lang="en-US" dirty="0" smtClean="0">
                <a:solidFill>
                  <a:schemeClr val="tx1"/>
                </a:solidFill>
                <a:latin typeface="Comic Sans MS" pitchFamily="66" charset="0"/>
              </a:rPr>
              <a:t>      Then we will learn some more information about  the event which takes place in Murmansk.</a:t>
            </a:r>
          </a:p>
          <a:p>
            <a:pPr marL="0" indent="0">
              <a:buNone/>
            </a:pPr>
            <a:endParaRPr lang="en-US" dirty="0">
              <a:solidFill>
                <a:schemeClr val="tx1"/>
              </a:solidFill>
              <a:latin typeface="Comic Sans MS" pitchFamily="66" charset="0"/>
            </a:endParaRPr>
          </a:p>
          <a:p>
            <a:pPr marL="0" indent="0">
              <a:buNone/>
            </a:pPr>
            <a:r>
              <a:rPr lang="en-US" dirty="0" smtClean="0">
                <a:solidFill>
                  <a:schemeClr val="tx1"/>
                </a:solidFill>
                <a:latin typeface="Comic Sans MS" pitchFamily="66" charset="0"/>
              </a:rPr>
              <a:t>         </a:t>
            </a:r>
          </a:p>
          <a:p>
            <a:pPr marL="0" indent="0">
              <a:buNone/>
            </a:pPr>
            <a:r>
              <a:rPr lang="en-US" dirty="0">
                <a:solidFill>
                  <a:schemeClr val="tx1"/>
                </a:solidFill>
                <a:latin typeface="Comic Sans MS" pitchFamily="66" charset="0"/>
              </a:rPr>
              <a:t> </a:t>
            </a:r>
            <a:endParaRPr lang="en-US" dirty="0" smtClean="0">
              <a:solidFill>
                <a:schemeClr val="tx1"/>
              </a:solidFill>
              <a:latin typeface="Comic Sans MS" pitchFamily="66" charset="0"/>
            </a:endParaRPr>
          </a:p>
          <a:p>
            <a:pPr marL="0" indent="0">
              <a:buNone/>
            </a:pPr>
            <a:r>
              <a:rPr lang="en-US" dirty="0">
                <a:solidFill>
                  <a:schemeClr val="tx1"/>
                </a:solidFill>
                <a:latin typeface="Comic Sans MS" pitchFamily="66" charset="0"/>
              </a:rPr>
              <a:t> </a:t>
            </a:r>
            <a:r>
              <a:rPr lang="en-US" dirty="0" smtClean="0">
                <a:solidFill>
                  <a:schemeClr val="tx1"/>
                </a:solidFill>
                <a:latin typeface="Comic Sans MS" pitchFamily="66" charset="0"/>
              </a:rPr>
              <a:t>    </a:t>
            </a:r>
            <a:endParaRPr lang="ru-RU" dirty="0">
              <a:solidFill>
                <a:schemeClr val="tx1"/>
              </a:solidFill>
              <a:latin typeface="Comic Sans MS" pitchFamily="66" charset="0"/>
            </a:endParaRPr>
          </a:p>
        </p:txBody>
      </p:sp>
    </p:spTree>
    <p:extLst>
      <p:ext uri="{BB962C8B-B14F-4D97-AF65-F5344CB8AC3E}">
        <p14:creationId xmlns:p14="http://schemas.microsoft.com/office/powerpoint/2010/main" val="417894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2213" y="2852936"/>
            <a:ext cx="7772598" cy="2952328"/>
          </a:xfrm>
        </p:spPr>
        <p:txBody>
          <a:bodyPr/>
          <a:lstStyle/>
          <a:p>
            <a:r>
              <a:rPr lang="en-US" b="1" i="1" dirty="0"/>
              <a:t>Festival of the North in Murmansk</a:t>
            </a:r>
            <a:r>
              <a:rPr lang="ru-RU" dirty="0"/>
              <a:t> </a:t>
            </a:r>
          </a:p>
        </p:txBody>
      </p:sp>
      <p:pic>
        <p:nvPicPr>
          <p:cNvPr id="2053" name="Picture 5" descr="bg-h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85693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8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1925" decel="100000"/>
                                        <p:tgtEl>
                                          <p:spTgt spid="2053"/>
                                        </p:tgtEl>
                                      </p:cBhvr>
                                    </p:animEffect>
                                    <p:animScale>
                                      <p:cBhvr>
                                        <p:cTn id="8" dur="1925" decel="100000"/>
                                        <p:tgtEl>
                                          <p:spTgt spid="2053"/>
                                        </p:tgtEl>
                                      </p:cBhvr>
                                      <p:from x="10000" y="10000"/>
                                      <p:to x="200000" y="450000"/>
                                    </p:animScale>
                                    <p:animScale>
                                      <p:cBhvr>
                                        <p:cTn id="9" dur="3075" accel="100000" fill="hold">
                                          <p:stCondLst>
                                            <p:cond delay="1925"/>
                                          </p:stCondLst>
                                        </p:cTn>
                                        <p:tgtEl>
                                          <p:spTgt spid="2053"/>
                                        </p:tgtEl>
                                      </p:cBhvr>
                                      <p:from x="200000" y="450000"/>
                                      <p:to x="100000" y="100000"/>
                                    </p:animScale>
                                    <p:set>
                                      <p:cBhvr>
                                        <p:cTn id="10" dur="1925" fill="hold"/>
                                        <p:tgtEl>
                                          <p:spTgt spid="2053"/>
                                        </p:tgtEl>
                                        <p:attrNameLst>
                                          <p:attrName>ppt_x</p:attrName>
                                        </p:attrNameLst>
                                      </p:cBhvr>
                                      <p:to>
                                        <p:strVal val="(0.5)"/>
                                      </p:to>
                                    </p:set>
                                    <p:anim from="(0.5)" to="(#ppt_x)" calcmode="lin" valueType="num">
                                      <p:cBhvr>
                                        <p:cTn id="11" dur="3075" accel="100000" fill="hold">
                                          <p:stCondLst>
                                            <p:cond delay="1925"/>
                                          </p:stCondLst>
                                        </p:cTn>
                                        <p:tgtEl>
                                          <p:spTgt spid="2053"/>
                                        </p:tgtEl>
                                        <p:attrNameLst>
                                          <p:attrName>ppt_x</p:attrName>
                                        </p:attrNameLst>
                                      </p:cBhvr>
                                    </p:anim>
                                    <p:set>
                                      <p:cBhvr>
                                        <p:cTn id="12" dur="1925" fill="hold"/>
                                        <p:tgtEl>
                                          <p:spTgt spid="2053"/>
                                        </p:tgtEl>
                                        <p:attrNameLst>
                                          <p:attrName>ppt_y</p:attrName>
                                        </p:attrNameLst>
                                      </p:cBhvr>
                                      <p:to>
                                        <p:strVal val="(#ppt_y+0.4)"/>
                                      </p:to>
                                    </p:set>
                                    <p:anim from="(#ppt_y+0.4)" to="(#ppt_y)" calcmode="lin" valueType="num">
                                      <p:cBhvr>
                                        <p:cTn id="13" dur="3075" accel="100000" fill="hold">
                                          <p:stCondLst>
                                            <p:cond delay="1925"/>
                                          </p:stCondLst>
                                        </p:cTn>
                                        <p:tgtEl>
                                          <p:spTgt spid="205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000">
                <a:solidFill>
                  <a:schemeClr val="tx1"/>
                </a:solidFill>
                <a:cs typeface="Times New Roman" pitchFamily="18" charset="0"/>
              </a:rPr>
              <a:t>From the history of the </a:t>
            </a:r>
            <a:r>
              <a:rPr lang="en-US" sz="4000">
                <a:solidFill>
                  <a:schemeClr val="tx1"/>
                </a:solidFill>
                <a:cs typeface="Times New Roman" pitchFamily="18" charset="0"/>
                <a:hlinkClick r:id="rId2" tooltip="Праздник Севера в Мурманске"/>
              </a:rPr>
              <a:t>North Festival</a:t>
            </a:r>
            <a:r>
              <a:rPr lang="en-US" sz="4000">
                <a:solidFill>
                  <a:schemeClr val="tx1"/>
                </a:solidFill>
                <a:cs typeface="Times New Roman" pitchFamily="18" charset="0"/>
              </a:rPr>
              <a:t>.</a:t>
            </a:r>
            <a:r>
              <a:rPr lang="en-US" sz="4000"/>
              <a:t> </a:t>
            </a:r>
            <a:endParaRPr lang="ru-RU" sz="4000"/>
          </a:p>
        </p:txBody>
      </p:sp>
      <p:sp>
        <p:nvSpPr>
          <p:cNvPr id="8195" name="Rectangle 3"/>
          <p:cNvSpPr>
            <a:spLocks noGrp="1" noChangeArrowheads="1"/>
          </p:cNvSpPr>
          <p:nvPr>
            <p:ph type="body" idx="1"/>
          </p:nvPr>
        </p:nvSpPr>
        <p:spPr/>
        <p:txBody>
          <a:bodyPr/>
          <a:lstStyle/>
          <a:p>
            <a:pPr>
              <a:lnSpc>
                <a:spcPct val="90000"/>
              </a:lnSpc>
            </a:pPr>
            <a:r>
              <a:rPr lang="en-US" sz="2400" dirty="0">
                <a:solidFill>
                  <a:schemeClr val="tx1"/>
                </a:solidFill>
                <a:latin typeface="Comic Sans MS" pitchFamily="66" charset="0"/>
              </a:rPr>
              <a:t>The first Sports Festival of the North was held in </a:t>
            </a:r>
            <a:r>
              <a:rPr lang="en-US" sz="2400" dirty="0">
                <a:solidFill>
                  <a:schemeClr val="tx1"/>
                </a:solidFill>
                <a:latin typeface="Comic Sans MS" pitchFamily="66" charset="0"/>
                <a:hlinkClick r:id="rId3" tooltip="Мурманск"/>
              </a:rPr>
              <a:t>Murmansk</a:t>
            </a:r>
            <a:r>
              <a:rPr lang="en-US" sz="2400" dirty="0">
                <a:solidFill>
                  <a:schemeClr val="tx1"/>
                </a:solidFill>
                <a:latin typeface="Comic Sans MS" pitchFamily="66" charset="0"/>
              </a:rPr>
              <a:t> in </a:t>
            </a:r>
            <a:r>
              <a:rPr lang="en-US" sz="2400" dirty="0">
                <a:solidFill>
                  <a:schemeClr val="tx1"/>
                </a:solidFill>
                <a:latin typeface="Comic Sans MS" pitchFamily="66" charset="0"/>
                <a:hlinkClick r:id="rId4" tooltip="1934"/>
              </a:rPr>
              <a:t>1934</a:t>
            </a:r>
            <a:r>
              <a:rPr lang="en-US" sz="2400" dirty="0">
                <a:solidFill>
                  <a:schemeClr val="tx1"/>
                </a:solidFill>
                <a:latin typeface="Comic Sans MS" pitchFamily="66" charset="0"/>
              </a:rPr>
              <a:t>. </a:t>
            </a:r>
            <a:endParaRPr lang="ru-RU" sz="2400" dirty="0">
              <a:solidFill>
                <a:schemeClr val="tx1"/>
              </a:solidFill>
              <a:latin typeface="Comic Sans MS" pitchFamily="66" charset="0"/>
            </a:endParaRPr>
          </a:p>
          <a:p>
            <a:pPr>
              <a:lnSpc>
                <a:spcPct val="90000"/>
              </a:lnSpc>
            </a:pPr>
            <a:r>
              <a:rPr lang="en-US" sz="2400" dirty="0">
                <a:solidFill>
                  <a:schemeClr val="tx1"/>
                </a:solidFill>
                <a:latin typeface="Comic Sans MS" pitchFamily="66" charset="0"/>
              </a:rPr>
              <a:t>Only 86 participants took part in it. Later the Festival has become very popular not only in our country but also with foreign countries and sportsmen. Nowadays hundreds of sportsmen from different countries come to Murmansk to take part in it. The Festival takes place at the end of March as a rule. It has become a tradition in our city and attracts a lot of athletes and tourist. </a:t>
            </a:r>
            <a:r>
              <a:rPr lang="ru-RU" sz="2400" dirty="0" err="1">
                <a:solidFill>
                  <a:schemeClr val="tx1"/>
                </a:solidFill>
                <a:latin typeface="Comic Sans MS" pitchFamily="66" charset="0"/>
              </a:rPr>
              <a:t>About</a:t>
            </a:r>
            <a:r>
              <a:rPr lang="ru-RU" sz="2400" dirty="0">
                <a:solidFill>
                  <a:schemeClr val="tx1"/>
                </a:solidFill>
                <a:latin typeface="Comic Sans MS" pitchFamily="66" charset="0"/>
              </a:rPr>
              <a:t> </a:t>
            </a:r>
            <a:r>
              <a:rPr lang="ru-RU" sz="2400" dirty="0" smtClean="0">
                <a:solidFill>
                  <a:schemeClr val="tx1"/>
                </a:solidFill>
                <a:latin typeface="Comic Sans MS" pitchFamily="66" charset="0"/>
              </a:rPr>
              <a:t> 2 </a:t>
            </a:r>
            <a:r>
              <a:rPr lang="ru-RU" sz="2400" dirty="0">
                <a:solidFill>
                  <a:schemeClr val="tx1"/>
                </a:solidFill>
                <a:latin typeface="Comic Sans MS" pitchFamily="66" charset="0"/>
              </a:rPr>
              <a:t>000 </a:t>
            </a:r>
            <a:r>
              <a:rPr lang="ru-RU" sz="2400" dirty="0" err="1">
                <a:solidFill>
                  <a:schemeClr val="tx1"/>
                </a:solidFill>
                <a:latin typeface="Comic Sans MS" pitchFamily="66" charset="0"/>
              </a:rPr>
              <a:t>people</a:t>
            </a:r>
            <a:r>
              <a:rPr lang="ru-RU" sz="2400" dirty="0">
                <a:solidFill>
                  <a:schemeClr val="tx1"/>
                </a:solidFill>
                <a:latin typeface="Comic Sans MS" pitchFamily="66" charset="0"/>
              </a:rPr>
              <a:t> </a:t>
            </a:r>
            <a:r>
              <a:rPr lang="ru-RU" sz="2400" dirty="0" err="1">
                <a:solidFill>
                  <a:schemeClr val="tx1"/>
                </a:solidFill>
                <a:latin typeface="Comic Sans MS" pitchFamily="66" charset="0"/>
              </a:rPr>
              <a:t>take</a:t>
            </a:r>
            <a:r>
              <a:rPr lang="ru-RU" sz="2400" dirty="0">
                <a:solidFill>
                  <a:schemeClr val="tx1"/>
                </a:solidFill>
                <a:latin typeface="Comic Sans MS" pitchFamily="66" charset="0"/>
              </a:rPr>
              <a:t> </a:t>
            </a:r>
            <a:r>
              <a:rPr lang="ru-RU" sz="2400" dirty="0" err="1">
                <a:solidFill>
                  <a:schemeClr val="tx1"/>
                </a:solidFill>
                <a:latin typeface="Comic Sans MS" pitchFamily="66" charset="0"/>
              </a:rPr>
              <a:t>part</a:t>
            </a:r>
            <a:r>
              <a:rPr lang="ru-RU" sz="2400" dirty="0">
                <a:solidFill>
                  <a:schemeClr val="tx1"/>
                </a:solidFill>
                <a:latin typeface="Comic Sans MS" pitchFamily="66" charset="0"/>
              </a:rPr>
              <a:t> </a:t>
            </a:r>
            <a:r>
              <a:rPr lang="ru-RU" sz="2400" dirty="0" err="1">
                <a:solidFill>
                  <a:schemeClr val="tx1"/>
                </a:solidFill>
                <a:latin typeface="Comic Sans MS" pitchFamily="66" charset="0"/>
              </a:rPr>
              <a:t>in</a:t>
            </a:r>
            <a:r>
              <a:rPr lang="ru-RU" sz="2400" dirty="0">
                <a:solidFill>
                  <a:schemeClr val="tx1"/>
                </a:solidFill>
                <a:latin typeface="Comic Sans MS" pitchFamily="66" charset="0"/>
              </a:rPr>
              <a:t> </a:t>
            </a:r>
            <a:r>
              <a:rPr lang="ru-RU" sz="2400" dirty="0" err="1">
                <a:solidFill>
                  <a:schemeClr val="tx1"/>
                </a:solidFill>
                <a:latin typeface="Comic Sans MS" pitchFamily="66" charset="0"/>
              </a:rPr>
              <a:t>it</a:t>
            </a:r>
            <a:r>
              <a:rPr lang="ru-RU" sz="2400" dirty="0">
                <a:solidFill>
                  <a:schemeClr val="tx1"/>
                </a:solidFill>
                <a:latin typeface="Comic Sans MS" pitchFamily="66" charset="0"/>
              </a:rPr>
              <a:t>. </a:t>
            </a:r>
          </a:p>
        </p:txBody>
      </p:sp>
    </p:spTree>
    <p:extLst>
      <p:ext uri="{BB962C8B-B14F-4D97-AF65-F5344CB8AC3E}">
        <p14:creationId xmlns:p14="http://schemas.microsoft.com/office/powerpoint/2010/main" val="123331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68</TotalTime>
  <Words>1005</Words>
  <Application>Microsoft Office PowerPoint</Application>
  <PresentationFormat>Экран (4:3)</PresentationFormat>
  <Paragraphs>88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Исполнительная</vt:lpstr>
      <vt:lpstr>Презентация к уроку английского языка в 8 классе тема урока: Праздник Севера к учебнику Spotlight-8 Module 8</vt:lpstr>
      <vt:lpstr>Цели урока</vt:lpstr>
      <vt:lpstr>Планируемые результаты</vt:lpstr>
      <vt:lpstr>New Words</vt:lpstr>
      <vt:lpstr>Презентация PowerPoint</vt:lpstr>
      <vt:lpstr>Презентация PowerPoint</vt:lpstr>
      <vt:lpstr>Презентация PowerPoint</vt:lpstr>
      <vt:lpstr>Festival of the North in Murmansk </vt:lpstr>
      <vt:lpstr>From the history of the North Festival. </vt:lpstr>
      <vt:lpstr>Презентация PowerPoint</vt:lpstr>
      <vt:lpstr>Презентация PowerPoint</vt:lpstr>
      <vt:lpstr>Презентация PowerPoint</vt:lpstr>
      <vt:lpstr>Презентация PowerPoint</vt:lpstr>
      <vt:lpstr> Samara Ski Track of Russia</vt:lpstr>
      <vt:lpstr>False, True, Not Stated</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 уроку английского языка в 8 классе тема урока: Праздник Севера к учебнику Spotlight-8 Module 8</dc:title>
  <dc:creator>Дмитрий Каленюк</dc:creator>
  <cp:lastModifiedBy>Дмитрий Каленюк</cp:lastModifiedBy>
  <cp:revision>9</cp:revision>
  <dcterms:created xsi:type="dcterms:W3CDTF">2015-12-04T16:15:56Z</dcterms:created>
  <dcterms:modified xsi:type="dcterms:W3CDTF">2015-12-09T16:51:48Z</dcterms:modified>
</cp:coreProperties>
</file>