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27" r:id="rId2"/>
    <p:sldId id="331" r:id="rId3"/>
    <p:sldId id="382" r:id="rId4"/>
    <p:sldId id="361" r:id="rId5"/>
    <p:sldId id="379" r:id="rId6"/>
    <p:sldId id="387" r:id="rId7"/>
    <p:sldId id="320" r:id="rId8"/>
    <p:sldId id="321" r:id="rId9"/>
    <p:sldId id="393" r:id="rId10"/>
    <p:sldId id="395" r:id="rId11"/>
    <p:sldId id="364" r:id="rId12"/>
    <p:sldId id="390" r:id="rId13"/>
    <p:sldId id="397" r:id="rId14"/>
    <p:sldId id="391" r:id="rId15"/>
    <p:sldId id="371" r:id="rId16"/>
    <p:sldId id="398" r:id="rId17"/>
    <p:sldId id="357" r:id="rId18"/>
    <p:sldId id="333" r:id="rId19"/>
    <p:sldId id="335" r:id="rId20"/>
    <p:sldId id="342" r:id="rId21"/>
    <p:sldId id="392" r:id="rId22"/>
    <p:sldId id="301" r:id="rId23"/>
    <p:sldId id="356" r:id="rId24"/>
    <p:sldId id="349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85" autoAdjust="0"/>
    <p:restoredTop sz="94654" autoAdjust="0"/>
  </p:normalViewPr>
  <p:slideViewPr>
    <p:cSldViewPr>
      <p:cViewPr varScale="1">
        <p:scale>
          <a:sx n="82" d="100"/>
          <a:sy n="82" d="100"/>
        </p:scale>
        <p:origin x="-50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E5026F-FA98-410A-8500-497C1CAC8F4E}" type="datetimeFigureOut">
              <a:rPr lang="ru-RU" smtClean="0"/>
              <a:pPr/>
              <a:t>25.03.2015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2CE40D-53E4-4D3A-A6CA-9FA66A26DD4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F96CA7D4-AF54-445A-B26B-677F80824812}" type="slidenum">
              <a:rPr lang="ru-RU"/>
              <a:pPr/>
              <a:t>7</a:t>
            </a:fld>
            <a:endParaRPr lang="ru-RU"/>
          </a:p>
        </p:txBody>
      </p:sp>
      <p:sp>
        <p:nvSpPr>
          <p:cNvPr id="7475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475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7FCBD87-6AA4-4575-B234-7B2FDDBF38DD}" type="slidenum">
              <a:rPr lang="ru-RU"/>
              <a:pPr/>
              <a:t>8</a:t>
            </a:fld>
            <a:endParaRPr lang="ru-RU"/>
          </a:p>
        </p:txBody>
      </p:sp>
      <p:sp>
        <p:nvSpPr>
          <p:cNvPr id="7987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987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CE40D-53E4-4D3A-A6CA-9FA66A26DD4C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DB4FD68-22BC-44E2-9C02-F549BE3EE33F}" type="slidenum">
              <a:rPr lang="ru-RU"/>
              <a:pPr/>
              <a:t>13</a:t>
            </a:fld>
            <a:endParaRPr lang="ru-RU"/>
          </a:p>
        </p:txBody>
      </p:sp>
      <p:sp>
        <p:nvSpPr>
          <p:cNvPr id="6246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8675" y="449263"/>
            <a:ext cx="5200650" cy="39020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246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3D10DD5-82CB-4A7C-8884-C83290067E76}" type="slidenum">
              <a:rPr lang="ru-RU"/>
              <a:pPr/>
              <a:t>14</a:t>
            </a:fld>
            <a:endParaRPr lang="ru-RU"/>
          </a:p>
        </p:txBody>
      </p:sp>
      <p:sp>
        <p:nvSpPr>
          <p:cNvPr id="696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8675" y="449263"/>
            <a:ext cx="5200650" cy="39020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96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38200" y="2362200"/>
            <a:ext cx="3770313" cy="17859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838200" y="4300538"/>
            <a:ext cx="3770313" cy="17859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3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B9BA1A-63AA-4C0B-9EA7-742876A6BA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A9B3E9A-C455-4E5C-837A-DA42BB317D9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5443078-BC38-4932-A6D8-CA8BC78B6AE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  <p:sldLayoutId id="2147483664" r:id="rId14"/>
  </p:sldLayoutIdLst>
  <p:transition spd="med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G:\&#1051;&#1048;&#1062;&#1045;&#1049;-15\6%20&#1082;&#1083;&#1072;&#1089;&#1089;\&#1055;&#1056;&#1045;&#1047;&#1045;&#1053;&#1058;&#1040;&#1062;&#1048;&#1048;\&#1040;&#1058;&#1052;&#1054;&#1057;&#1060;&#1045;&#1056;&#1040;.%20&#1055;&#1086;&#1075;&#1086;&#1076;&#1072;%20&#1080;%20&#1082;&#1083;&#1080;&#1084;&#1072;&#1090;\&#1040;&#1058;&#1052;&#1054;&#1057;&#1060;&#1045;&#1056;&#1053;&#1054;&#1045;%20&#1044;&#1040;&#1042;&#1051;&#1045;&#1053;&#1048;&#1045;%20&#1080;%20&#1042;&#1045;&#1058;&#1045;&#1056;\&#1052;&#1072;&#1089;&#1090;&#1077;&#1088;-&#1082;&#1083;&#1072;&#1089;&#1089;.&#1042;&#1077;&#1090;&#1077;&#1088;\&#1057;&#1080;&#1083;&#1100;&#1085;&#1099;&#1081;%20&#1074;&#1077;&#1090;&#1077;&#1088;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d/d9/FreshWindOfLevitan.jpg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1.jpeg"/><Relationship Id="rId2" Type="http://schemas.openxmlformats.org/officeDocument/2006/relationships/hyperlink" Target="http://images.yandex.ru/yandsearch?source=wiz&amp;fp=0&amp;text=%D0%B2%D0%B5%D1%82%D0%B5%D1%80%20%D0%B2%20%D0%BA%D0%B0%D1%80%D1%82%D0%B8%D0%BD%D0%B0%D1%85%20%D1%85%D1%83%D0%B4%D0%BE%D0%B6%D0%BD%D0%B8%D0%BA%D0%BE%D0%B2&amp;noreask=1&amp;pos=10&amp;lr=11067&amp;rpt=simage&amp;uinfo=ww-1263-wh-929-fw-1038-fh-598-pd-1&amp;img_url=http://firepic.org/images/2013-06/21/jb7vwyqrm5d3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//upload.wikimedia.org/wikipedia/commons/8/86/Pushkin_farewell_to_the_sea.jpg" TargetMode="External"/><Relationship Id="rId5" Type="http://schemas.openxmlformats.org/officeDocument/2006/relationships/image" Target="../media/image30.jpeg"/><Relationship Id="rId4" Type="http://schemas.openxmlformats.org/officeDocument/2006/relationships/hyperlink" Target="http://images.yandex.ru/yandsearch?source=wiz&amp;fp=2&amp;uinfo=ww-1263-wh-929-fw-1038-fh-598-pd-1&amp;p=2&amp;text=%D0%B2%D0%B5%D1%82%D0%B5%D1%80%20%D0%B2%20%D0%BA%D0%B0%D1%80%D1%82%D0%B8%D0%BD%D0%B0%D1%85%20%D1%85%D1%83%D0%B4%D0%BE%D0%B6%D0%BD%D0%B8%D0%BA%D0%BE%D0%B2&amp;noreask=1&amp;pos=72&amp;rpt=simage&amp;lr=11067&amp;img_url=http://art-profi64.ru/d/202867/d/625263206_5.jp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G:\&#1051;&#1048;&#1062;&#1045;&#1049;-15\6%20&#1082;&#1083;&#1072;&#1089;&#1089;\&#1055;&#1056;&#1045;&#1047;&#1045;&#1053;&#1058;&#1040;&#1062;&#1048;&#1048;\&#1040;&#1058;&#1052;&#1054;&#1057;&#1060;&#1045;&#1056;&#1040;.%20&#1055;&#1086;&#1075;&#1086;&#1076;&#1072;%20&#1080;%20&#1082;&#1083;&#1080;&#1084;&#1072;&#1090;\&#1040;&#1058;&#1052;&#1054;&#1057;&#1060;&#1045;&#1056;&#1053;&#1054;&#1045;%20&#1044;&#1040;&#1042;&#1051;&#1045;&#1053;&#1048;&#1045;%20&#1080;%20&#1042;&#1045;&#1058;&#1045;&#1056;\&#1048;&#1079;%20&#1082;.&#1092;.%20&#1055;&#1077;&#1089;&#1085;&#1103;%20&#1086;%20&#1074;&#1077;&#1090;&#1088;&#1077;.mp3" TargetMode="Externa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gif"/><Relationship Id="rId4" Type="http://schemas.openxmlformats.org/officeDocument/2006/relationships/image" Target="../media/image37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hyperlink" Target="http://images.yandex.ru/yandsearch?source=wiz&amp;fp=3&amp;uinfo=ww-1263-wh-929-fw-1038-fh-598-pd-1&amp;p=3&amp;text=%D0%B2%D0%B5%D1%82%D0%B5%D1%80%20%D0%BD%D0%B0%20%D0%BC%D0%BE%D1%80%D0%B5%20%D0%BA%D0%B0%D1%80%D1%82%D0%B8%D0%BD%D0%BA%D0%B8&amp;noreask=1&amp;pos=102&amp;rpt=simage&amp;lr=11067&amp;img_url=http://img-2006-09.photosight.ru/19/1653968.jpg" TargetMode="External"/><Relationship Id="rId4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5" Type="http://schemas.openxmlformats.org/officeDocument/2006/relationships/image" Target="../media/image12.gif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7171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</p:txBody>
      </p:sp>
      <p:pic>
        <p:nvPicPr>
          <p:cNvPr id="7172" name="Picture 2" descr="C:\Documents and Settings\Admin\Рабочий стол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9525" y="-9525"/>
            <a:ext cx="9153525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0" y="428604"/>
            <a:ext cx="9144000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Атмосфера – воздушная оболочка Земли</a:t>
            </a:r>
            <a:endParaRPr lang="ru-RU" sz="32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596" y="1000108"/>
            <a:ext cx="557216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Тема урока: </a:t>
            </a:r>
            <a:r>
              <a:rPr lang="ru-RU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«ВЕТЕР»</a:t>
            </a:r>
            <a:endParaRPr lang="ru-RU" sz="4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57818" y="5000636"/>
            <a:ext cx="3428995" cy="1631216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лицей №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</a:t>
            </a:r>
          </a:p>
          <a:p>
            <a:pPr algn="ctr"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г.Пятигорск Ставропольского края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географии</a:t>
            </a:r>
          </a:p>
          <a:p>
            <a:pPr algn="ctr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БЕЛЯЕВА Л.Е.</a:t>
            </a:r>
          </a:p>
        </p:txBody>
      </p:sp>
      <p:pic>
        <p:nvPicPr>
          <p:cNvPr id="1026" name="Picture 2" descr="G:\ВСЕ ФОТО\Мой портрет\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8" y="1071546"/>
            <a:ext cx="2643206" cy="3929090"/>
          </a:xfrm>
          <a:prstGeom prst="rect">
            <a:avLst/>
          </a:prstGeom>
          <a:noFill/>
        </p:spPr>
      </p:pic>
      <p:pic>
        <p:nvPicPr>
          <p:cNvPr id="12" name="Picture 2" descr="J:\АНИМАЦИИ всё!\Давление.Ветер.Осадки\гифки-дождь-ночь-ветер-88400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3723782"/>
            <a:ext cx="5000660" cy="281037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571472" y="2500306"/>
            <a:ext cx="4214842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Когда человек не знает, </a:t>
            </a:r>
          </a:p>
          <a:p>
            <a:r>
              <a:rPr lang="ru-RU" sz="2400" b="1" dirty="0" smtClean="0">
                <a:solidFill>
                  <a:srgbClr val="FFFF00"/>
                </a:solidFill>
              </a:rPr>
              <a:t>к какой он пристани держит путь, для него ни один ветер не будет попутным.</a:t>
            </a:r>
            <a:br>
              <a:rPr lang="ru-RU" sz="2400" b="1" dirty="0" smtClean="0">
                <a:solidFill>
                  <a:srgbClr val="FFFF00"/>
                </a:solidFill>
              </a:rPr>
            </a:br>
            <a:r>
              <a:rPr lang="ru-RU" sz="2400" b="1" dirty="0" smtClean="0">
                <a:solidFill>
                  <a:srgbClr val="FFFF00"/>
                </a:solidFill>
              </a:rPr>
              <a:t>                                         </a:t>
            </a:r>
            <a:r>
              <a:rPr lang="ru-RU" sz="2400" b="1" i="1" dirty="0" smtClean="0">
                <a:solidFill>
                  <a:srgbClr val="FFFF00"/>
                </a:solidFill>
              </a:rPr>
              <a:t>Сенека</a:t>
            </a:r>
            <a:endParaRPr lang="ru-RU" sz="2400" b="1" i="1" dirty="0">
              <a:solidFill>
                <a:srgbClr val="FFFF00"/>
              </a:solidFill>
            </a:endParaRPr>
          </a:p>
        </p:txBody>
      </p:sp>
      <p:pic>
        <p:nvPicPr>
          <p:cNvPr id="14" name="Сильный ветер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500034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72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6">
                <p:cTn id="1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tatic.diary.ru/userdir/2/4/2/5/2425984/7224385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33"/>
            <a:ext cx="9144000" cy="685516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какой силе ветра сказано в приведенных поэтических строках?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142984"/>
            <a:ext cx="4495800" cy="5715016"/>
          </a:xfrm>
          <a:ln w="19050"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Буря воет в саду, буря ломиться в дом.</a:t>
            </a:r>
            <a:b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боюсь, чтоб она не сломила</a:t>
            </a:r>
            <a:b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Старый дуб, что посажен отцом,</a:t>
            </a:r>
            <a:b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ту иву, что мать посадила... </a:t>
            </a:r>
            <a:endPara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None/>
            </a:pP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Н.А. Некрасов.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sz="4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(Шторм)</a:t>
            </a:r>
            <a:endParaRPr lang="ru-RU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0" y="1143000"/>
            <a:ext cx="4495800" cy="5715000"/>
          </a:xfrm>
          <a:ln w="19050"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Горные вершины спят во тьме ночной,</a:t>
            </a:r>
            <a:b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Тихие долины полны свежей мглой,</a:t>
            </a:r>
            <a:b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пылит дорога, не дрожат листы... </a:t>
            </a:r>
            <a:endPara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М.Ю. Лермонтов.</a:t>
            </a:r>
          </a:p>
          <a:p>
            <a:pPr algn="ctr">
              <a:buNone/>
            </a:pPr>
            <a:r>
              <a:rPr lang="ru-RU" sz="4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(Штиль)</a:t>
            </a:r>
            <a:endParaRPr lang="ru-RU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C40A9-01C9-4CC3-A46F-4844D1A14BCA}" type="slidenum">
              <a:rPr lang="ru-RU"/>
              <a:pPr/>
              <a:t>11</a:t>
            </a:fld>
            <a:endParaRPr lang="ru-RU"/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title"/>
          </p:nvPr>
        </p:nvSpPr>
        <p:spPr>
          <a:xfrm>
            <a:off x="2786050" y="142852"/>
            <a:ext cx="4357718" cy="50006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33CC"/>
                </a:solidFill>
              </a:rPr>
              <a:t>ВЕТРЫ  </a:t>
            </a:r>
            <a:r>
              <a:rPr lang="ru-RU" sz="4000" b="1" dirty="0">
                <a:solidFill>
                  <a:srgbClr val="FF33CC"/>
                </a:solidFill>
              </a:rPr>
              <a:t>ЗЕМЛИ</a:t>
            </a:r>
          </a:p>
        </p:txBody>
      </p:sp>
      <p:graphicFrame>
        <p:nvGraphicFramePr>
          <p:cNvPr id="36978" name="Group 114"/>
          <p:cNvGraphicFramePr>
            <a:graphicFrameLocks noGrp="1"/>
          </p:cNvGraphicFramePr>
          <p:nvPr>
            <p:ph type="tbl" idx="1"/>
          </p:nvPr>
        </p:nvGraphicFramePr>
        <p:xfrm>
          <a:off x="142844" y="953960"/>
          <a:ext cx="8748712" cy="5904040"/>
        </p:xfrm>
        <a:graphic>
          <a:graphicData uri="http://schemas.openxmlformats.org/drawingml/2006/table">
            <a:tbl>
              <a:tblPr/>
              <a:tblGrid>
                <a:gridCol w="2611437"/>
                <a:gridCol w="3005138"/>
                <a:gridCol w="3132137"/>
              </a:tblGrid>
              <a:tr h="1050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ВЕТРЫ ЗЕМЛИ</a:t>
                      </a:r>
                    </a:p>
                  </a:txBody>
                  <a:tcPr anchor="ctr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ХАРАКТЕРИСТИКИ</a:t>
                      </a:r>
                    </a:p>
                  </a:txBody>
                  <a:tcPr anchor="ctr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ПРИЧИНЫ ВОЗНИКНОВЕНИЯ</a:t>
                      </a:r>
                    </a:p>
                  </a:txBody>
                  <a:tcPr anchor="ctr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39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66FF"/>
                          </a:solidFill>
                          <a:effectLst/>
                          <a:latin typeface="Arial" charset="0"/>
                        </a:rPr>
                        <a:t>БРИЗЫ (суточные, местные)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Меняют свое направление в разное время суток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Местные различия в нагревании воздуха над водоемом и побережьем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4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66FF"/>
                          </a:solidFill>
                          <a:effectLst/>
                          <a:latin typeface="Arial" charset="0"/>
                        </a:rPr>
                        <a:t>МУССОНЫ (сезонные, региональные)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Меняют свое направление по сезонам года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Различия в нагревании суши и океана зимой и летом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8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66FF"/>
                          </a:solidFill>
                          <a:effectLst/>
                          <a:latin typeface="Arial" charset="0"/>
                        </a:rPr>
                        <a:t>ПАССАТЫ ЗАПАДНЫЕ ВЕТРЫ (постоянные, глобальные)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Не меняют своего направления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Неравномерный нагрев Земли. Постоянные области повышенного и пониженного давления на Земле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7215206" y="142852"/>
          <a:ext cx="1792287" cy="685800"/>
        </p:xfrm>
        <a:graphic>
          <a:graphicData uri="http://schemas.openxmlformats.org/presentationml/2006/ole">
            <p:oleObj spid="_x0000_s1026" name="Объект упаковщика для оболочки" showAsIcon="1" r:id="rId3" imgW="1792440" imgH="685440" progId="Package">
              <p:embed/>
            </p:oleObj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142844" y="142852"/>
          <a:ext cx="2908331" cy="685800"/>
        </p:xfrm>
        <a:graphic>
          <a:graphicData uri="http://schemas.openxmlformats.org/presentationml/2006/ole">
            <p:oleObj spid="_x0000_s1027" name="Объект упаковщика для оболочки" showAsIcon="1" r:id="rId4" imgW="3051000" imgH="685440" progId="Package">
              <p:embed/>
            </p:oleObj>
          </a:graphicData>
        </a:graphic>
      </p:graphicFrame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Grp="1" noChangeArrowheads="1"/>
          </p:cNvSpPr>
          <p:nvPr>
            <p:ph type="title"/>
          </p:nvPr>
        </p:nvSpPr>
        <p:spPr>
          <a:xfrm>
            <a:off x="457200" y="142852"/>
            <a:ext cx="8229600" cy="100013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Движение какого ветра изображено на рисунке? Объясните.</a:t>
            </a:r>
          </a:p>
        </p:txBody>
      </p:sp>
      <p:pic>
        <p:nvPicPr>
          <p:cNvPr id="29699" name="Picture 4" descr="img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0034" y="1285860"/>
            <a:ext cx="8143932" cy="5191140"/>
          </a:xfrm>
          <a:noFill/>
        </p:spPr>
      </p:pic>
      <p:pic>
        <p:nvPicPr>
          <p:cNvPr id="4" name="Picture 4" descr="img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28596" y="1214422"/>
            <a:ext cx="8286808" cy="53578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457200" y="0"/>
            <a:ext cx="8229600" cy="71435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rIns="0" bIns="0" anchor="b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Вывод:</a:t>
            </a:r>
            <a:endParaRPr lang="ru-RU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457200" y="785794"/>
            <a:ext cx="8229600" cy="55388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27025" indent="-327025">
              <a:spcBef>
                <a:spcPts val="900"/>
              </a:spcBef>
              <a:buFont typeface="Arial" charset="0"/>
              <a:buChar char="•"/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  <a:defRPr/>
            </a:pPr>
            <a:r>
              <a:rPr lang="ru-RU" sz="40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Бриз</a:t>
            </a:r>
            <a:r>
              <a:rPr lang="ru-RU" sz="3600" b="1" dirty="0">
                <a:solidFill>
                  <a:srgbClr val="FFFF00"/>
                </a:solidFill>
              </a:rPr>
              <a:t>- ветер меняющий свое направление два раза в сутки, днем он дует с моря на сушу, а ночью - с суши на море. </a:t>
            </a:r>
            <a:endParaRPr lang="ru-RU" sz="3600" b="1" dirty="0" smtClean="0">
              <a:solidFill>
                <a:srgbClr val="FFFF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Ветер который дует на побережье морей и больших озер.</a:t>
            </a:r>
          </a:p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Меняет направление дважды в сутки</a:t>
            </a:r>
          </a:p>
          <a:p>
            <a:pPr marL="327025" indent="-327025">
              <a:spcBef>
                <a:spcPts val="900"/>
              </a:spcBef>
              <a:buFont typeface="Arial" charset="0"/>
              <a:buChar char="•"/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  <a:defRPr/>
            </a:pPr>
            <a:endParaRPr lang="ru-RU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57200" y="1500188"/>
            <a:ext cx="8229600" cy="4824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27025" indent="-327025">
              <a:spcBef>
                <a:spcPts val="1000"/>
              </a:spcBef>
              <a:buFont typeface="Arial" charset="0"/>
              <a:buChar char="•"/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</a:pPr>
            <a:endParaRPr lang="ru-RU" sz="5400" b="1" dirty="0">
              <a:solidFill>
                <a:srgbClr val="FFFF00"/>
              </a:solidFill>
            </a:endParaRPr>
          </a:p>
          <a:p>
            <a:pPr marL="327025" indent="-327025">
              <a:spcBef>
                <a:spcPts val="1000"/>
              </a:spcBef>
              <a:buClrTx/>
              <a:buFontTx/>
              <a:buNone/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</a:pPr>
            <a:endParaRPr lang="ru-RU" sz="4000" b="1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875"/>
            <a:ext cx="9144000" cy="6719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457200" y="214290"/>
            <a:ext cx="8229600" cy="107157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rIns="0" bIns="0" anchor="b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6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Муссоны</a:t>
            </a:r>
          </a:p>
        </p:txBody>
      </p:sp>
      <p:sp>
        <p:nvSpPr>
          <p:cNvPr id="28676" name="Text Box 3"/>
          <p:cNvSpPr txBox="1">
            <a:spLocks noChangeArrowheads="1"/>
          </p:cNvSpPr>
          <p:nvPr/>
        </p:nvSpPr>
        <p:spPr bwMode="auto">
          <a:xfrm>
            <a:off x="457200" y="1500188"/>
            <a:ext cx="8229600" cy="4824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27025" indent="-327025">
              <a:spcBef>
                <a:spcPts val="1000"/>
              </a:spcBef>
              <a:buFont typeface="Arial" charset="0"/>
              <a:buChar char="•"/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</a:pPr>
            <a:r>
              <a:rPr lang="ru-RU" sz="4000" b="1" dirty="0">
                <a:solidFill>
                  <a:srgbClr val="FF0000"/>
                </a:solidFill>
              </a:rPr>
              <a:t>ветры меняющие свое направление два раза в год, летом муссон дует с моря на сушу, а зимой с суши на море.</a:t>
            </a:r>
          </a:p>
          <a:p>
            <a:pPr marL="327025" indent="-327025">
              <a:spcBef>
                <a:spcPts val="1000"/>
              </a:spcBef>
              <a:buFont typeface="Arial" charset="0"/>
              <a:buChar char="•"/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</a:pPr>
            <a:endParaRPr lang="ru-RU" sz="4000" b="1" dirty="0"/>
          </a:p>
          <a:p>
            <a:pPr marL="327025" indent="-327025" algn="ctr">
              <a:spcBef>
                <a:spcPts val="1000"/>
              </a:spcBef>
              <a:buFont typeface="Arial" charset="0"/>
              <a:buChar char="•"/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</a:pPr>
            <a:r>
              <a:rPr lang="ru-RU" sz="5400" b="1" dirty="0">
                <a:solidFill>
                  <a:srgbClr val="FFFF00"/>
                </a:solidFill>
              </a:rPr>
              <a:t>Объясните, почему?</a:t>
            </a:r>
          </a:p>
          <a:p>
            <a:pPr marL="327025" indent="-327025">
              <a:spcBef>
                <a:spcPts val="1000"/>
              </a:spcBef>
              <a:buClrTx/>
              <a:buFontTx/>
              <a:buNone/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</a:pPr>
            <a:endParaRPr lang="ru-RU" sz="4000" b="1" dirty="0"/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0" y="285727"/>
            <a:ext cx="4500562" cy="4214843"/>
            <a:chOff x="0" y="585"/>
            <a:chExt cx="2832" cy="2645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585"/>
              <a:ext cx="2832" cy="264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pic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0" y="585"/>
              <a:ext cx="2832" cy="264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31023" y="285728"/>
            <a:ext cx="4512977" cy="4214818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14282" y="5072074"/>
            <a:ext cx="8715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4550552"/>
            <a:ext cx="9144000" cy="95410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МУССОНЫ - УСТОЙЧИВЫЕ ВЕТРЫ, ПЕРИОДИЧЕСКИ МЕНЯЮЩИЕ СВОЕ НАПРАВЛЕНИЕ 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550070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На территории нашего края бывают муссоны или бризы? Объясните.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619625" cy="417512"/>
          </a:xfrm>
        </p:spPr>
        <p:txBody>
          <a:bodyPr>
            <a:normAutofit fontScale="90000"/>
          </a:bodyPr>
          <a:lstStyle/>
          <a:p>
            <a:r>
              <a:rPr lang="ru-RU" sz="4000" b="1">
                <a:solidFill>
                  <a:srgbClr val="CC6600"/>
                </a:solidFill>
              </a:rPr>
              <a:t>ПАССАТЫ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219700" y="188913"/>
            <a:ext cx="3744913" cy="6097607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ru-RU" sz="2000" b="1" dirty="0">
                <a:solidFill>
                  <a:srgbClr val="CC3300"/>
                </a:solidFill>
              </a:rPr>
              <a:t>Постоянные (глобальные) устойчивые ветры планеты в тропических широтах, дующие к экватору из субтропических областей высокого давления. Под влиянием вращения Земли в Северном полушарии пассаты являются северными и северо-восточными, а в Южном – южными и юго-восточными ветрами. Над пассатами на высоте 5-10 км дуют антипассаты – ветры противоположного направления. Пассаты дуют всегда из области высокого давления в область низкого давления.</a:t>
            </a:r>
          </a:p>
        </p:txBody>
      </p:sp>
      <p:pic>
        <p:nvPicPr>
          <p:cNvPr id="56327" name="Picture 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836613"/>
            <a:ext cx="4824412" cy="4906962"/>
          </a:xfrm>
          <a:noFill/>
          <a:ln/>
        </p:spPr>
      </p:pic>
      <p:sp>
        <p:nvSpPr>
          <p:cNvPr id="56328" name="Line 8"/>
          <p:cNvSpPr>
            <a:spLocks noChangeShapeType="1"/>
          </p:cNvSpPr>
          <p:nvPr/>
        </p:nvSpPr>
        <p:spPr bwMode="auto">
          <a:xfrm>
            <a:off x="468313" y="3429000"/>
            <a:ext cx="4751387" cy="71438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6329" name="Arc 9"/>
          <p:cNvSpPr>
            <a:spLocks/>
          </p:cNvSpPr>
          <p:nvPr/>
        </p:nvSpPr>
        <p:spPr bwMode="auto">
          <a:xfrm rot="1907247" flipV="1">
            <a:off x="962025" y="471488"/>
            <a:ext cx="3687763" cy="2443162"/>
          </a:xfrm>
          <a:custGeom>
            <a:avLst/>
            <a:gdLst>
              <a:gd name="G0" fmla="+- 0 0 0"/>
              <a:gd name="G1" fmla="+- 21473 0 0"/>
              <a:gd name="G2" fmla="+- 21600 0 0"/>
              <a:gd name="T0" fmla="*/ 2342 w 21307"/>
              <a:gd name="T1" fmla="*/ 0 h 21473"/>
              <a:gd name="T2" fmla="*/ 21307 w 21307"/>
              <a:gd name="T3" fmla="*/ 17925 h 21473"/>
              <a:gd name="T4" fmla="*/ 0 w 21307"/>
              <a:gd name="T5" fmla="*/ 21473 h 214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307" h="21473" fill="none" extrusionOk="0">
                <a:moveTo>
                  <a:pt x="2341" y="0"/>
                </a:moveTo>
                <a:cubicBezTo>
                  <a:pt x="11966" y="1050"/>
                  <a:pt x="19716" y="8375"/>
                  <a:pt x="21306" y="17925"/>
                </a:cubicBezTo>
              </a:path>
              <a:path w="21307" h="21473" stroke="0" extrusionOk="0">
                <a:moveTo>
                  <a:pt x="2341" y="0"/>
                </a:moveTo>
                <a:cubicBezTo>
                  <a:pt x="11966" y="1050"/>
                  <a:pt x="19716" y="8375"/>
                  <a:pt x="21306" y="17925"/>
                </a:cubicBezTo>
                <a:lnTo>
                  <a:pt x="0" y="21473"/>
                </a:lnTo>
                <a:close/>
              </a:path>
            </a:pathLst>
          </a:custGeom>
          <a:noFill/>
          <a:ln w="38100">
            <a:solidFill>
              <a:srgbClr val="FFCC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6330" name="Arc 10"/>
          <p:cNvSpPr>
            <a:spLocks/>
          </p:cNvSpPr>
          <p:nvPr/>
        </p:nvSpPr>
        <p:spPr bwMode="auto">
          <a:xfrm rot="12641702" flipV="1">
            <a:off x="912813" y="4178300"/>
            <a:ext cx="4706937" cy="2879725"/>
          </a:xfrm>
          <a:custGeom>
            <a:avLst/>
            <a:gdLst>
              <a:gd name="G0" fmla="+- 0 0 0"/>
              <a:gd name="G1" fmla="+- 20490 0 0"/>
              <a:gd name="G2" fmla="+- 21600 0 0"/>
              <a:gd name="T0" fmla="*/ 6834 w 20115"/>
              <a:gd name="T1" fmla="*/ 0 h 20490"/>
              <a:gd name="T2" fmla="*/ 20115 w 20115"/>
              <a:gd name="T3" fmla="*/ 12618 h 20490"/>
              <a:gd name="T4" fmla="*/ 0 w 20115"/>
              <a:gd name="T5" fmla="*/ 20490 h 204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115" h="20490" fill="none" extrusionOk="0">
                <a:moveTo>
                  <a:pt x="6834" y="-1"/>
                </a:moveTo>
                <a:cubicBezTo>
                  <a:pt x="12913" y="2027"/>
                  <a:pt x="17778" y="6650"/>
                  <a:pt x="20114" y="12618"/>
                </a:cubicBezTo>
              </a:path>
              <a:path w="20115" h="20490" stroke="0" extrusionOk="0">
                <a:moveTo>
                  <a:pt x="6834" y="-1"/>
                </a:moveTo>
                <a:cubicBezTo>
                  <a:pt x="12913" y="2027"/>
                  <a:pt x="17778" y="6650"/>
                  <a:pt x="20114" y="12618"/>
                </a:cubicBezTo>
                <a:lnTo>
                  <a:pt x="0" y="20490"/>
                </a:lnTo>
                <a:close/>
              </a:path>
            </a:pathLst>
          </a:custGeom>
          <a:noFill/>
          <a:ln w="38100">
            <a:solidFill>
              <a:srgbClr val="FFCC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FFCC00"/>
              </a:solidFill>
            </a:endParaRPr>
          </a:p>
        </p:txBody>
      </p:sp>
      <p:sp>
        <p:nvSpPr>
          <p:cNvPr id="56331" name="Rectangle 11"/>
          <p:cNvSpPr>
            <a:spLocks noChangeArrowheads="1"/>
          </p:cNvSpPr>
          <p:nvPr/>
        </p:nvSpPr>
        <p:spPr bwMode="auto">
          <a:xfrm>
            <a:off x="4716463" y="1700213"/>
            <a:ext cx="57467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1400" b="1"/>
              <a:t>30</a:t>
            </a:r>
            <a:r>
              <a:rPr lang="ru-RU" sz="1400" b="1" baseline="30000"/>
              <a:t>о</a:t>
            </a:r>
          </a:p>
        </p:txBody>
      </p:sp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4643438" y="4724400"/>
            <a:ext cx="57467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1400" b="1"/>
              <a:t>30</a:t>
            </a:r>
            <a:r>
              <a:rPr lang="ru-RU" sz="1400" b="1" baseline="30000"/>
              <a:t>о</a:t>
            </a:r>
          </a:p>
        </p:txBody>
      </p:sp>
      <p:sp>
        <p:nvSpPr>
          <p:cNvPr id="56333" name="Rectangle 13"/>
          <p:cNvSpPr>
            <a:spLocks noChangeArrowheads="1"/>
          </p:cNvSpPr>
          <p:nvPr/>
        </p:nvSpPr>
        <p:spPr bwMode="auto">
          <a:xfrm>
            <a:off x="5219700" y="3357563"/>
            <a:ext cx="57467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1400" b="1"/>
              <a:t>0</a:t>
            </a:r>
            <a:r>
              <a:rPr lang="ru-RU" sz="1400" b="1" baseline="30000"/>
              <a:t>о</a:t>
            </a:r>
          </a:p>
        </p:txBody>
      </p:sp>
      <p:sp>
        <p:nvSpPr>
          <p:cNvPr id="56334" name="Rectangle 14"/>
          <p:cNvSpPr>
            <a:spLocks noChangeArrowheads="1"/>
          </p:cNvSpPr>
          <p:nvPr/>
        </p:nvSpPr>
        <p:spPr bwMode="auto">
          <a:xfrm>
            <a:off x="468313" y="4365625"/>
            <a:ext cx="431800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3600" b="1"/>
              <a:t>в</a:t>
            </a:r>
            <a:endParaRPr lang="ru-RU" sz="3600" b="1" baseline="30000"/>
          </a:p>
        </p:txBody>
      </p:sp>
      <p:sp>
        <p:nvSpPr>
          <p:cNvPr id="56335" name="Rectangle 15"/>
          <p:cNvSpPr>
            <a:spLocks noChangeArrowheads="1"/>
          </p:cNvSpPr>
          <p:nvPr/>
        </p:nvSpPr>
        <p:spPr bwMode="auto">
          <a:xfrm>
            <a:off x="323850" y="1628775"/>
            <a:ext cx="431800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3600" b="1"/>
              <a:t>в</a:t>
            </a:r>
            <a:endParaRPr lang="ru-RU" sz="3600" b="1" baseline="30000"/>
          </a:p>
        </p:txBody>
      </p:sp>
      <p:sp>
        <p:nvSpPr>
          <p:cNvPr id="56336" name="Rectangle 16"/>
          <p:cNvSpPr>
            <a:spLocks noChangeArrowheads="1"/>
          </p:cNvSpPr>
          <p:nvPr/>
        </p:nvSpPr>
        <p:spPr bwMode="auto">
          <a:xfrm>
            <a:off x="0" y="3068638"/>
            <a:ext cx="4318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3600" b="1"/>
              <a:t>Н</a:t>
            </a:r>
            <a:endParaRPr lang="ru-RU" sz="3600" b="1" baseline="30000"/>
          </a:p>
        </p:txBody>
      </p:sp>
      <p:sp>
        <p:nvSpPr>
          <p:cNvPr id="56337" name="AutoShape 17"/>
          <p:cNvSpPr>
            <a:spLocks noChangeArrowheads="1"/>
          </p:cNvSpPr>
          <p:nvPr/>
        </p:nvSpPr>
        <p:spPr bwMode="auto">
          <a:xfrm rot="-1840637">
            <a:off x="1258888" y="2852738"/>
            <a:ext cx="1368425" cy="215900"/>
          </a:xfrm>
          <a:prstGeom prst="leftArrow">
            <a:avLst>
              <a:gd name="adj1" fmla="val 50000"/>
              <a:gd name="adj2" fmla="val 1584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6338" name="AutoShape 18"/>
          <p:cNvSpPr>
            <a:spLocks noChangeArrowheads="1"/>
          </p:cNvSpPr>
          <p:nvPr/>
        </p:nvSpPr>
        <p:spPr bwMode="auto">
          <a:xfrm rot="-1840637">
            <a:off x="1763713" y="2924175"/>
            <a:ext cx="1368425" cy="215900"/>
          </a:xfrm>
          <a:prstGeom prst="leftArrow">
            <a:avLst>
              <a:gd name="adj1" fmla="val 50000"/>
              <a:gd name="adj2" fmla="val 1584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6339" name="AutoShape 19"/>
          <p:cNvSpPr>
            <a:spLocks noChangeArrowheads="1"/>
          </p:cNvSpPr>
          <p:nvPr/>
        </p:nvSpPr>
        <p:spPr bwMode="auto">
          <a:xfrm rot="-1840637">
            <a:off x="755650" y="2781300"/>
            <a:ext cx="1368425" cy="215900"/>
          </a:xfrm>
          <a:prstGeom prst="leftArrow">
            <a:avLst>
              <a:gd name="adj1" fmla="val 50000"/>
              <a:gd name="adj2" fmla="val 1584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6340" name="AutoShape 20"/>
          <p:cNvSpPr>
            <a:spLocks noChangeArrowheads="1"/>
          </p:cNvSpPr>
          <p:nvPr/>
        </p:nvSpPr>
        <p:spPr bwMode="auto">
          <a:xfrm rot="1728647">
            <a:off x="827088" y="3860800"/>
            <a:ext cx="1152525" cy="215900"/>
          </a:xfrm>
          <a:prstGeom prst="leftArrow">
            <a:avLst>
              <a:gd name="adj1" fmla="val 50000"/>
              <a:gd name="adj2" fmla="val 1334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6341" name="AutoShape 21"/>
          <p:cNvSpPr>
            <a:spLocks noChangeArrowheads="1"/>
          </p:cNvSpPr>
          <p:nvPr/>
        </p:nvSpPr>
        <p:spPr bwMode="auto">
          <a:xfrm rot="1728647">
            <a:off x="1476375" y="3860800"/>
            <a:ext cx="1152525" cy="215900"/>
          </a:xfrm>
          <a:prstGeom prst="leftArrow">
            <a:avLst>
              <a:gd name="adj1" fmla="val 50000"/>
              <a:gd name="adj2" fmla="val 1334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6342" name="AutoShape 22"/>
          <p:cNvSpPr>
            <a:spLocks noChangeArrowheads="1"/>
          </p:cNvSpPr>
          <p:nvPr/>
        </p:nvSpPr>
        <p:spPr bwMode="auto">
          <a:xfrm rot="1728647">
            <a:off x="2051050" y="3789363"/>
            <a:ext cx="1152525" cy="215900"/>
          </a:xfrm>
          <a:prstGeom prst="leftArrow">
            <a:avLst>
              <a:gd name="adj1" fmla="val 50000"/>
              <a:gd name="adj2" fmla="val 1334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Содержимое 6" descr="0_61af8_1d8b3d7f_XL.jpeg"/>
          <p:cNvPicPr>
            <a:picLocks noGrp="1" noChangeAspect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6386" name="AutoShape 2"/>
          <p:cNvSpPr>
            <a:spLocks noGrp="1" noChangeArrowheads="1"/>
          </p:cNvSpPr>
          <p:nvPr>
            <p:ph type="title"/>
          </p:nvPr>
        </p:nvSpPr>
        <p:spPr>
          <a:xfrm>
            <a:off x="500034" y="357166"/>
            <a:ext cx="8186766" cy="1214446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hangingPunct="1"/>
            <a:r>
              <a:rPr lang="ru-RU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И. К. Айвазовский "Штиль на море”</a:t>
            </a:r>
          </a:p>
        </p:txBody>
      </p:sp>
      <p:pic>
        <p:nvPicPr>
          <p:cNvPr id="4" name="Содержимое 6" descr="CRW_2337_B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AutoShap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И. К. Айвазовский «Девятый вал»</a:t>
            </a:r>
            <a:endParaRPr kumimoji="0" lang="ru-RU" sz="3600" b="1" i="0" u="none" strike="noStrike" kern="1200" cap="none" spc="0" normalizeH="0" baseline="0" noProof="0" dirty="0" smtClean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Содержимое 6" descr="pic9.jpg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" name="AutoShape 2"/>
          <p:cNvSpPr txBox="1">
            <a:spLocks noChangeArrowheads="1"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И. К. Айвазовский "Буря" 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Свежий вете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643042" y="500042"/>
            <a:ext cx="58826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Георгий Дмитриев.  «Свежий ветер»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Юров Виктор. Картина &quot;Ветер и соль&quot;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3"/>
            <a:ext cx="9114462" cy="528638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071670" y="214290"/>
            <a:ext cx="49292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5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215074" y="1928802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572132" y="1714488"/>
            <a:ext cx="357186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/>
              <a:t>Виктор Юров</a:t>
            </a:r>
          </a:p>
          <a:p>
            <a:pPr algn="ctr"/>
            <a:r>
              <a:rPr lang="ru-RU" sz="3600" b="1" dirty="0" smtClean="0"/>
              <a:t>«Ветер и соль»</a:t>
            </a:r>
          </a:p>
          <a:p>
            <a:pPr algn="ctr"/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2606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/>
          </a:p>
        </p:txBody>
      </p:sp>
      <p:pic>
        <p:nvPicPr>
          <p:cNvPr id="7" name="Picture 4" descr="File:FreshWindOfLevitan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565909"/>
            <a:ext cx="9144000" cy="529209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42910" y="57148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Исаак Левитан.   «Свежий ветер. Волга»</a:t>
            </a:r>
            <a:endParaRPr lang="ru-RU" sz="3200" b="1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http://gallery-fortuna.com.ua/Segal/1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6099"/>
            <a:ext cx="8358214" cy="68419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571604" y="214290"/>
            <a:ext cx="75723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«Солнце и ветер», художник Евгений Сегал.</a:t>
            </a:r>
            <a:endParaRPr lang="ru-RU" sz="2400" dirty="0"/>
          </a:p>
        </p:txBody>
      </p:sp>
      <p:pic>
        <p:nvPicPr>
          <p:cNvPr id="4" name="Picture 2" descr="http://art-profi64.ru/d/202867/d/24082013083_1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"/>
            <a:ext cx="5137354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2844" y="214291"/>
            <a:ext cx="47863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Картина "Вольный ветер" выполнил художник </a:t>
            </a:r>
            <a:r>
              <a:rPr lang="ru-RU" sz="2800" b="1" dirty="0" err="1" smtClean="0"/>
              <a:t>Мосо</a:t>
            </a:r>
            <a:r>
              <a:rPr lang="ru-RU" sz="2800" b="1" dirty="0" smtClean="0"/>
              <a:t>.</a:t>
            </a:r>
            <a:endParaRPr lang="ru-RU" sz="2800" dirty="0"/>
          </a:p>
        </p:txBody>
      </p:sp>
      <p:pic>
        <p:nvPicPr>
          <p:cNvPr id="6" name="Picture 4" descr="File:Pushkin farewell to the sea.jpg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26981" y="0"/>
            <a:ext cx="4717020" cy="685799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643438" y="142852"/>
            <a:ext cx="45005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Прощание Пушкина с морем. Картина исполнена И. К. Айвазовским совместно с И. Е. Репиным, 1877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571504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Цели и задачи урока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8786874" cy="592933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Дать определение ветра, ознакомить учащихся с видами ветров, причинами их образования.</a:t>
            </a:r>
          </a:p>
          <a:p>
            <a:r>
              <a:rPr lang="ru-RU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Научить строить розу ветров, проводить анализ схемы розы ветров.</a:t>
            </a:r>
          </a:p>
          <a:p>
            <a:pPr lvl="0"/>
            <a:r>
              <a:rPr lang="ru-RU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Формировать навыки обучающихся добывать знания и развивать умения в совместной деятельности с учителем.</a:t>
            </a:r>
          </a:p>
          <a:p>
            <a:pPr lvl="0"/>
            <a:r>
              <a:rPr lang="ru-RU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Создавать условия, обеспечивающие новую по смыслу, духовно-практическую деятельность педагога и ученика, вызывающие интерес к географии.</a:t>
            </a:r>
          </a:p>
          <a:p>
            <a:r>
              <a:rPr lang="ru-RU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Рефлексия: продолжить обучение выделять главное и делать выводы с помощью </a:t>
            </a:r>
            <a:r>
              <a:rPr lang="ru-RU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синквейна</a:t>
            </a:r>
            <a:r>
              <a:rPr lang="ru-RU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и построения кластеров.</a:t>
            </a:r>
          </a:p>
          <a:p>
            <a:pPr lvl="0"/>
            <a:endParaRPr lang="ru-RU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857232"/>
            <a:ext cx="8786874" cy="6000768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5400" b="1" dirty="0" smtClean="0">
                <a:solidFill>
                  <a:srgbClr val="FF0000"/>
                </a:solidFill>
              </a:rPr>
              <a:t>"«Если вы мне расскажете, я быстро забуду, если вы мне напишите, я прочитаю, но тоже забуду, а если вы вовлечёте меня в дело, я буду это знать и запомню».</a:t>
            </a:r>
            <a:r>
              <a:rPr lang="ru-RU" sz="5400" dirty="0" smtClean="0">
                <a:solidFill>
                  <a:srgbClr val="FF0000"/>
                </a:solidFill>
              </a:rPr>
              <a:t>                                           </a:t>
            </a:r>
            <a:r>
              <a:rPr lang="ru-RU" sz="54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Жан Жак Руссо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tatic.diary.ru/userdir/2/4/2/5/2425984/7224385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33"/>
            <a:ext cx="9144000" cy="6855167"/>
          </a:xfrm>
          <a:prstGeom prst="rect">
            <a:avLst/>
          </a:prstGeom>
          <a:noFill/>
        </p:spPr>
      </p:pic>
      <p:sp>
        <p:nvSpPr>
          <p:cNvPr id="54274" name="AutoShap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/>
            <a:r>
              <a:rPr lang="ru-RU" sz="54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Значение ветра? 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44" y="571480"/>
            <a:ext cx="8858312" cy="6286520"/>
          </a:xfrm>
        </p:spPr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Назовите положительное значение ветра и отрицательное</a:t>
            </a:r>
          </a:p>
          <a:p>
            <a:pPr eaLnBrk="1" hangingPunct="1">
              <a:buNone/>
            </a:pP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1714488"/>
          <a:ext cx="9144000" cy="499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62"/>
                <a:gridCol w="4643438"/>
              </a:tblGrid>
              <a:tr h="354492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+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-</a:t>
                      </a:r>
                      <a:endParaRPr lang="ru-RU" sz="2800" dirty="0"/>
                    </a:p>
                  </a:txBody>
                  <a:tcPr/>
                </a:tc>
              </a:tr>
              <a:tr h="354492">
                <a:tc>
                  <a:txBody>
                    <a:bodyPr/>
                    <a:lstStyle/>
                    <a:p>
                      <a:r>
                        <a:rPr lang="ru-RU" dirty="0" smtClean="0"/>
                        <a:t>Участвуют в круговороте воды в природе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Вызывают разрушение гор и скал</a:t>
                      </a:r>
                      <a:endParaRPr lang="ru-RU" dirty="0"/>
                    </a:p>
                  </a:txBody>
                  <a:tcPr/>
                </a:tc>
              </a:tr>
              <a:tr h="611863">
                <a:tc>
                  <a:txBody>
                    <a:bodyPr/>
                    <a:lstStyle/>
                    <a:p>
                      <a:r>
                        <a:rPr lang="ru-RU" dirty="0" smtClean="0"/>
                        <a:t>Способствуют образованию морских течений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Большие ветровые волны опасны для морских судов</a:t>
                      </a:r>
                      <a:endParaRPr lang="ru-RU" dirty="0"/>
                    </a:p>
                  </a:txBody>
                  <a:tcPr/>
                </a:tc>
              </a:tr>
              <a:tr h="611863">
                <a:tc>
                  <a:txBody>
                    <a:bodyPr/>
                    <a:lstStyle/>
                    <a:p>
                      <a:r>
                        <a:rPr lang="ru-RU" dirty="0" smtClean="0"/>
                        <a:t>Являются источником энергии: ветровые</a:t>
                      </a:r>
                      <a:r>
                        <a:rPr lang="ru-RU" baseline="0" dirty="0" smtClean="0"/>
                        <a:t> электростанции, мельницы, парусники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Бури, ураганы, штормовые ветры ломают деревья, сносят крыши домов и т.д.</a:t>
                      </a:r>
                      <a:endParaRPr lang="ru-RU" dirty="0"/>
                    </a:p>
                  </a:txBody>
                  <a:tcPr/>
                </a:tc>
              </a:tr>
              <a:tr h="874090">
                <a:tc>
                  <a:txBody>
                    <a:bodyPr/>
                    <a:lstStyle/>
                    <a:p>
                      <a:r>
                        <a:rPr lang="ru-RU" dirty="0" smtClean="0"/>
                        <a:t>Очищают воздух (уносят с нашей планеты отработанные автомобильные газы, дым от заводов)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Переносят пески и пыль пустынь на огромные расстояния, создавая летучие барханы, пыльные бури, эоловые отложения</a:t>
                      </a:r>
                    </a:p>
                  </a:txBody>
                  <a:tcPr/>
                </a:tc>
              </a:tr>
              <a:tr h="8740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Велико эстетическое значение ветра (приятно ощущать в жаркий день ласковый, нежный, легкий, летний ветерок)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118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Переносят на большое расстояние семена растений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5449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067550" cy="1214422"/>
          </a:xfrm>
        </p:spPr>
        <p:txBody>
          <a:bodyPr/>
          <a:lstStyle/>
          <a:p>
            <a:pPr>
              <a:lnSpc>
                <a:spcPct val="60000"/>
              </a:lnSpc>
            </a:pPr>
            <a:r>
              <a:rPr lang="ru-RU" dirty="0" smtClean="0">
                <a:solidFill>
                  <a:srgbClr val="9900CC"/>
                </a:solidFill>
              </a:rPr>
              <a:t>Построение графика</a:t>
            </a:r>
            <a:br>
              <a:rPr lang="ru-RU" dirty="0" smtClean="0">
                <a:solidFill>
                  <a:srgbClr val="9900CC"/>
                </a:solidFill>
              </a:rPr>
            </a:br>
            <a:r>
              <a:rPr lang="ru-RU" dirty="0" smtClean="0">
                <a:solidFill>
                  <a:srgbClr val="9900CC"/>
                </a:solidFill>
              </a:rPr>
              <a:t> </a:t>
            </a:r>
            <a:r>
              <a:rPr lang="ru-RU" b="1" dirty="0">
                <a:solidFill>
                  <a:srgbClr val="9900CC"/>
                </a:solidFill>
              </a:rPr>
              <a:t>«РОЗА ВЕТРОВ</a:t>
            </a:r>
            <a:r>
              <a:rPr lang="ru-RU" b="1" dirty="0" smtClean="0">
                <a:solidFill>
                  <a:srgbClr val="9900CC"/>
                </a:solidFill>
              </a:rPr>
              <a:t>»</a:t>
            </a:r>
            <a:endParaRPr lang="ru-RU" sz="4000" dirty="0"/>
          </a:p>
        </p:txBody>
      </p:sp>
      <p:sp>
        <p:nvSpPr>
          <p:cNvPr id="14347" name="Rectangle 11"/>
          <p:cNvSpPr>
            <a:spLocks noGrp="1" noChangeArrowheads="1"/>
          </p:cNvSpPr>
          <p:nvPr>
            <p:ph type="body" sz="half" idx="2"/>
          </p:nvPr>
        </p:nvSpPr>
        <p:spPr>
          <a:xfrm>
            <a:off x="6732588" y="1600200"/>
            <a:ext cx="1954212" cy="434975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800" b="1" dirty="0"/>
              <a:t>С - 9 </a:t>
            </a:r>
            <a:r>
              <a:rPr lang="ru-RU" sz="2800" b="1" dirty="0" err="1"/>
              <a:t>дн</a:t>
            </a:r>
            <a:endParaRPr lang="ru-RU" sz="2800" b="1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b="1" dirty="0"/>
              <a:t>Ю - 4 </a:t>
            </a:r>
            <a:r>
              <a:rPr lang="ru-RU" sz="2800" b="1" dirty="0" err="1"/>
              <a:t>дн</a:t>
            </a:r>
            <a:endParaRPr lang="ru-RU" sz="2800" b="1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b="1" dirty="0"/>
              <a:t>З - 3 </a:t>
            </a:r>
            <a:r>
              <a:rPr lang="ru-RU" sz="2800" b="1" dirty="0" err="1"/>
              <a:t>дн</a:t>
            </a:r>
            <a:endParaRPr lang="ru-RU" sz="2800" b="1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b="1" dirty="0"/>
              <a:t>В - 4 </a:t>
            </a:r>
            <a:r>
              <a:rPr lang="ru-RU" sz="2800" b="1" dirty="0" err="1"/>
              <a:t>дн</a:t>
            </a:r>
            <a:endParaRPr lang="ru-RU" sz="2800" b="1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b="1" dirty="0"/>
              <a:t>С-З - 2 </a:t>
            </a:r>
            <a:r>
              <a:rPr lang="ru-RU" sz="2800" b="1" dirty="0" err="1"/>
              <a:t>дн</a:t>
            </a:r>
            <a:endParaRPr lang="ru-RU" sz="2800" b="1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b="1" dirty="0"/>
              <a:t>С-В - 4 </a:t>
            </a:r>
            <a:r>
              <a:rPr lang="ru-RU" sz="2800" b="1" dirty="0" err="1"/>
              <a:t>дн</a:t>
            </a:r>
            <a:endParaRPr lang="ru-RU" sz="2800" b="1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b="1" dirty="0"/>
              <a:t>Ю-З - 2 </a:t>
            </a:r>
            <a:r>
              <a:rPr lang="ru-RU" sz="2800" b="1" dirty="0" err="1"/>
              <a:t>дн</a:t>
            </a:r>
            <a:endParaRPr lang="ru-RU" sz="2800" b="1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b="1" dirty="0"/>
              <a:t>Ю-В - 2 </a:t>
            </a:r>
            <a:r>
              <a:rPr lang="ru-RU" sz="2800" b="1" dirty="0" err="1"/>
              <a:t>дн</a:t>
            </a:r>
            <a:endParaRPr lang="ru-RU" sz="2800" b="1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b="1" dirty="0"/>
              <a:t>Б/в - 1 </a:t>
            </a:r>
            <a:r>
              <a:rPr lang="ru-RU" sz="2800" b="1" dirty="0" err="1"/>
              <a:t>дн</a:t>
            </a:r>
            <a:endParaRPr lang="ru-RU" sz="2800" b="1" dirty="0"/>
          </a:p>
        </p:txBody>
      </p:sp>
      <p:sp>
        <p:nvSpPr>
          <p:cNvPr id="14486" name="Text Box 150"/>
          <p:cNvSpPr txBox="1">
            <a:spLocks noChangeArrowheads="1"/>
          </p:cNvSpPr>
          <p:nvPr/>
        </p:nvSpPr>
        <p:spPr bwMode="auto">
          <a:xfrm>
            <a:off x="2843213" y="981075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/>
              <a:t>С</a:t>
            </a:r>
          </a:p>
        </p:txBody>
      </p:sp>
      <p:sp>
        <p:nvSpPr>
          <p:cNvPr id="14487" name="Text Box 151"/>
          <p:cNvSpPr txBox="1">
            <a:spLocks noChangeArrowheads="1"/>
          </p:cNvSpPr>
          <p:nvPr/>
        </p:nvSpPr>
        <p:spPr bwMode="auto">
          <a:xfrm>
            <a:off x="3903663" y="58245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4488" name="Text Box 152"/>
          <p:cNvSpPr txBox="1">
            <a:spLocks noChangeArrowheads="1"/>
          </p:cNvSpPr>
          <p:nvPr/>
        </p:nvSpPr>
        <p:spPr bwMode="auto">
          <a:xfrm>
            <a:off x="2771775" y="6308725"/>
            <a:ext cx="4206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/>
              <a:t>Ю</a:t>
            </a:r>
          </a:p>
        </p:txBody>
      </p:sp>
      <p:sp>
        <p:nvSpPr>
          <p:cNvPr id="14489" name="Text Box 153"/>
          <p:cNvSpPr txBox="1">
            <a:spLocks noChangeArrowheads="1"/>
          </p:cNvSpPr>
          <p:nvPr/>
        </p:nvSpPr>
        <p:spPr bwMode="auto">
          <a:xfrm>
            <a:off x="5508625" y="3644900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/>
              <a:t>В</a:t>
            </a:r>
          </a:p>
        </p:txBody>
      </p:sp>
      <p:sp>
        <p:nvSpPr>
          <p:cNvPr id="14490" name="Text Box 154"/>
          <p:cNvSpPr txBox="1">
            <a:spLocks noChangeArrowheads="1"/>
          </p:cNvSpPr>
          <p:nvPr/>
        </p:nvSpPr>
        <p:spPr bwMode="auto">
          <a:xfrm>
            <a:off x="179388" y="3644900"/>
            <a:ext cx="327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/>
              <a:t>З</a:t>
            </a:r>
          </a:p>
        </p:txBody>
      </p:sp>
      <p:sp>
        <p:nvSpPr>
          <p:cNvPr id="14491" name="Text Box 155"/>
          <p:cNvSpPr txBox="1">
            <a:spLocks noChangeArrowheads="1"/>
          </p:cNvSpPr>
          <p:nvPr/>
        </p:nvSpPr>
        <p:spPr bwMode="auto">
          <a:xfrm>
            <a:off x="4932363" y="1989138"/>
            <a:ext cx="577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С-В</a:t>
            </a:r>
          </a:p>
        </p:txBody>
      </p:sp>
      <p:sp>
        <p:nvSpPr>
          <p:cNvPr id="14492" name="Text Box 156"/>
          <p:cNvSpPr txBox="1">
            <a:spLocks noChangeArrowheads="1"/>
          </p:cNvSpPr>
          <p:nvPr/>
        </p:nvSpPr>
        <p:spPr bwMode="auto">
          <a:xfrm>
            <a:off x="4787900" y="5516563"/>
            <a:ext cx="6429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Ю-В</a:t>
            </a:r>
          </a:p>
        </p:txBody>
      </p:sp>
      <p:sp>
        <p:nvSpPr>
          <p:cNvPr id="14493" name="Text Box 157"/>
          <p:cNvSpPr txBox="1">
            <a:spLocks noChangeArrowheads="1"/>
          </p:cNvSpPr>
          <p:nvPr/>
        </p:nvSpPr>
        <p:spPr bwMode="auto">
          <a:xfrm>
            <a:off x="684213" y="1773238"/>
            <a:ext cx="5635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С-З</a:t>
            </a:r>
          </a:p>
        </p:txBody>
      </p:sp>
      <p:sp>
        <p:nvSpPr>
          <p:cNvPr id="14494" name="Text Box 158"/>
          <p:cNvSpPr txBox="1">
            <a:spLocks noChangeArrowheads="1"/>
          </p:cNvSpPr>
          <p:nvPr/>
        </p:nvSpPr>
        <p:spPr bwMode="auto">
          <a:xfrm>
            <a:off x="611188" y="5445125"/>
            <a:ext cx="628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Ю-З</a:t>
            </a:r>
          </a:p>
        </p:txBody>
      </p:sp>
      <p:sp>
        <p:nvSpPr>
          <p:cNvPr id="14495" name="Oval 159"/>
          <p:cNvSpPr>
            <a:spLocks noChangeArrowheads="1"/>
          </p:cNvSpPr>
          <p:nvPr/>
        </p:nvSpPr>
        <p:spPr bwMode="auto">
          <a:xfrm>
            <a:off x="2916238" y="1773238"/>
            <a:ext cx="144462" cy="144462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6600CC"/>
              </a:solidFill>
            </a:endParaRPr>
          </a:p>
        </p:txBody>
      </p:sp>
      <p:sp>
        <p:nvSpPr>
          <p:cNvPr id="14496" name="Oval 160"/>
          <p:cNvSpPr>
            <a:spLocks noChangeArrowheads="1"/>
          </p:cNvSpPr>
          <p:nvPr/>
        </p:nvSpPr>
        <p:spPr bwMode="auto">
          <a:xfrm>
            <a:off x="3563938" y="3213100"/>
            <a:ext cx="144462" cy="144463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6600CC"/>
              </a:solidFill>
            </a:endParaRPr>
          </a:p>
        </p:txBody>
      </p:sp>
      <p:sp>
        <p:nvSpPr>
          <p:cNvPr id="14497" name="Oval 161"/>
          <p:cNvSpPr>
            <a:spLocks noChangeArrowheads="1"/>
          </p:cNvSpPr>
          <p:nvPr/>
        </p:nvSpPr>
        <p:spPr bwMode="auto">
          <a:xfrm>
            <a:off x="3203575" y="4076700"/>
            <a:ext cx="144463" cy="144463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6600CC"/>
              </a:solidFill>
            </a:endParaRPr>
          </a:p>
        </p:txBody>
      </p:sp>
      <p:sp>
        <p:nvSpPr>
          <p:cNvPr id="14498" name="Oval 162"/>
          <p:cNvSpPr>
            <a:spLocks noChangeArrowheads="1"/>
          </p:cNvSpPr>
          <p:nvPr/>
        </p:nvSpPr>
        <p:spPr bwMode="auto">
          <a:xfrm>
            <a:off x="2916238" y="4581525"/>
            <a:ext cx="144462" cy="144463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6600CC"/>
              </a:solidFill>
            </a:endParaRPr>
          </a:p>
        </p:txBody>
      </p:sp>
      <p:sp>
        <p:nvSpPr>
          <p:cNvPr id="14499" name="Oval 163"/>
          <p:cNvSpPr>
            <a:spLocks noChangeArrowheads="1"/>
          </p:cNvSpPr>
          <p:nvPr/>
        </p:nvSpPr>
        <p:spPr bwMode="auto">
          <a:xfrm>
            <a:off x="2555875" y="4076700"/>
            <a:ext cx="144463" cy="144463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6600CC"/>
              </a:solidFill>
            </a:endParaRPr>
          </a:p>
        </p:txBody>
      </p:sp>
      <p:sp>
        <p:nvSpPr>
          <p:cNvPr id="14502" name="Oval 166"/>
          <p:cNvSpPr>
            <a:spLocks noChangeArrowheads="1"/>
          </p:cNvSpPr>
          <p:nvPr/>
        </p:nvSpPr>
        <p:spPr bwMode="auto">
          <a:xfrm>
            <a:off x="2268538" y="3789363"/>
            <a:ext cx="144462" cy="144462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6600CC"/>
              </a:solidFill>
            </a:endParaRPr>
          </a:p>
        </p:txBody>
      </p:sp>
      <p:sp>
        <p:nvSpPr>
          <p:cNvPr id="14503" name="Oval 167"/>
          <p:cNvSpPr>
            <a:spLocks noChangeArrowheads="1"/>
          </p:cNvSpPr>
          <p:nvPr/>
        </p:nvSpPr>
        <p:spPr bwMode="auto">
          <a:xfrm>
            <a:off x="3779838" y="3789363"/>
            <a:ext cx="144462" cy="144462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6600CC"/>
              </a:solidFill>
            </a:endParaRPr>
          </a:p>
        </p:txBody>
      </p:sp>
      <p:sp>
        <p:nvSpPr>
          <p:cNvPr id="14504" name="Oval 168"/>
          <p:cNvSpPr>
            <a:spLocks noChangeArrowheads="1"/>
          </p:cNvSpPr>
          <p:nvPr/>
        </p:nvSpPr>
        <p:spPr bwMode="auto">
          <a:xfrm>
            <a:off x="2627313" y="3500438"/>
            <a:ext cx="144462" cy="144462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6600CC"/>
              </a:solidFill>
            </a:endParaRPr>
          </a:p>
        </p:txBody>
      </p:sp>
      <p:grpSp>
        <p:nvGrpSpPr>
          <p:cNvPr id="2" name="Group 179"/>
          <p:cNvGrpSpPr>
            <a:grpSpLocks/>
          </p:cNvGrpSpPr>
          <p:nvPr/>
        </p:nvGrpSpPr>
        <p:grpSpPr bwMode="auto">
          <a:xfrm>
            <a:off x="468313" y="1268413"/>
            <a:ext cx="5040312" cy="5040312"/>
            <a:chOff x="295" y="799"/>
            <a:chExt cx="3175" cy="3175"/>
          </a:xfrm>
        </p:grpSpPr>
        <p:grpSp>
          <p:nvGrpSpPr>
            <p:cNvPr id="3" name="Group 144"/>
            <p:cNvGrpSpPr>
              <a:grpSpLocks/>
            </p:cNvGrpSpPr>
            <p:nvPr/>
          </p:nvGrpSpPr>
          <p:grpSpPr bwMode="auto">
            <a:xfrm>
              <a:off x="295" y="799"/>
              <a:ext cx="3175" cy="3175"/>
              <a:chOff x="249" y="799"/>
              <a:chExt cx="3175" cy="3175"/>
            </a:xfrm>
          </p:grpSpPr>
          <p:grpSp>
            <p:nvGrpSpPr>
              <p:cNvPr id="4" name="Group 71"/>
              <p:cNvGrpSpPr>
                <a:grpSpLocks/>
              </p:cNvGrpSpPr>
              <p:nvPr/>
            </p:nvGrpSpPr>
            <p:grpSpPr bwMode="auto">
              <a:xfrm>
                <a:off x="249" y="799"/>
                <a:ext cx="3175" cy="3175"/>
                <a:chOff x="249" y="799"/>
                <a:chExt cx="3175" cy="3175"/>
              </a:xfrm>
            </p:grpSpPr>
            <p:grpSp>
              <p:nvGrpSpPr>
                <p:cNvPr id="5" name="Group 46"/>
                <p:cNvGrpSpPr>
                  <a:grpSpLocks/>
                </p:cNvGrpSpPr>
                <p:nvPr/>
              </p:nvGrpSpPr>
              <p:grpSpPr bwMode="auto">
                <a:xfrm>
                  <a:off x="1746" y="799"/>
                  <a:ext cx="181" cy="3175"/>
                  <a:chOff x="1746" y="799"/>
                  <a:chExt cx="181" cy="3175"/>
                </a:xfrm>
              </p:grpSpPr>
              <p:sp>
                <p:nvSpPr>
                  <p:cNvPr id="14350" name="Line 14"/>
                  <p:cNvSpPr>
                    <a:spLocks noChangeShapeType="1"/>
                  </p:cNvSpPr>
                  <p:nvPr/>
                </p:nvSpPr>
                <p:spPr bwMode="auto">
                  <a:xfrm>
                    <a:off x="1837" y="799"/>
                    <a:ext cx="0" cy="3175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55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2523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56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2659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57" name="Line 21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2795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58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2931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59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3067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60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3203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61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3339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62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3475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63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3611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64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3747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65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3883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69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1162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70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1298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71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1434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72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1570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73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1706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74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1842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75" name="Line 39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1978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76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2114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77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2250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80" name="Line 44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890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81" name="Line 45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1026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" name="Group 47"/>
                <p:cNvGrpSpPr>
                  <a:grpSpLocks/>
                </p:cNvGrpSpPr>
                <p:nvPr/>
              </p:nvGrpSpPr>
              <p:grpSpPr bwMode="auto">
                <a:xfrm rot="-5400000">
                  <a:off x="1746" y="844"/>
                  <a:ext cx="181" cy="3175"/>
                  <a:chOff x="1746" y="799"/>
                  <a:chExt cx="181" cy="3175"/>
                </a:xfrm>
              </p:grpSpPr>
              <p:sp>
                <p:nvSpPr>
                  <p:cNvPr id="14384" name="Line 48"/>
                  <p:cNvSpPr>
                    <a:spLocks noChangeShapeType="1"/>
                  </p:cNvSpPr>
                  <p:nvPr/>
                </p:nvSpPr>
                <p:spPr bwMode="auto">
                  <a:xfrm>
                    <a:off x="1837" y="799"/>
                    <a:ext cx="0" cy="3175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85" name="Line 49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2523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86" name="Line 50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2659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87" name="Line 51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2795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88" name="Line 52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2931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89" name="Line 53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3067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90" name="Line 54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3203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91" name="Line 55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3339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92" name="Line 56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3475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93" name="Line 57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3611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94" name="Line 58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3747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95" name="Line 59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3883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96" name="Line 60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1162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97" name="Line 61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1298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98" name="Line 62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1434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99" name="Line 63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1570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400" name="Line 64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1706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401" name="Line 65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1842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402" name="Line 66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1978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403" name="Line 67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2114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404" name="Line 68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2250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405" name="Line 69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890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406" name="Line 70"/>
                  <p:cNvSpPr>
                    <a:spLocks noChangeShapeType="1"/>
                  </p:cNvSpPr>
                  <p:nvPr/>
                </p:nvSpPr>
                <p:spPr bwMode="auto">
                  <a:xfrm>
                    <a:off x="1746" y="1026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7" name="Group 96"/>
              <p:cNvGrpSpPr>
                <a:grpSpLocks/>
              </p:cNvGrpSpPr>
              <p:nvPr/>
            </p:nvGrpSpPr>
            <p:grpSpPr bwMode="auto">
              <a:xfrm rot="3013064" flipH="1" flipV="1">
                <a:off x="1746" y="844"/>
                <a:ext cx="181" cy="3175"/>
                <a:chOff x="1746" y="799"/>
                <a:chExt cx="181" cy="3175"/>
              </a:xfrm>
            </p:grpSpPr>
            <p:sp>
              <p:nvSpPr>
                <p:cNvPr id="14433" name="Line 97"/>
                <p:cNvSpPr>
                  <a:spLocks noChangeShapeType="1"/>
                </p:cNvSpPr>
                <p:nvPr/>
              </p:nvSpPr>
              <p:spPr bwMode="auto">
                <a:xfrm>
                  <a:off x="1837" y="799"/>
                  <a:ext cx="0" cy="3175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34" name="Line 98"/>
                <p:cNvSpPr>
                  <a:spLocks noChangeShapeType="1"/>
                </p:cNvSpPr>
                <p:nvPr/>
              </p:nvSpPr>
              <p:spPr bwMode="auto">
                <a:xfrm>
                  <a:off x="1746" y="2523"/>
                  <a:ext cx="181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35" name="Line 99"/>
                <p:cNvSpPr>
                  <a:spLocks noChangeShapeType="1"/>
                </p:cNvSpPr>
                <p:nvPr/>
              </p:nvSpPr>
              <p:spPr bwMode="auto">
                <a:xfrm>
                  <a:off x="1746" y="2659"/>
                  <a:ext cx="181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36" name="Line 100"/>
                <p:cNvSpPr>
                  <a:spLocks noChangeShapeType="1"/>
                </p:cNvSpPr>
                <p:nvPr/>
              </p:nvSpPr>
              <p:spPr bwMode="auto">
                <a:xfrm>
                  <a:off x="1746" y="2795"/>
                  <a:ext cx="181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37" name="Line 101"/>
                <p:cNvSpPr>
                  <a:spLocks noChangeShapeType="1"/>
                </p:cNvSpPr>
                <p:nvPr/>
              </p:nvSpPr>
              <p:spPr bwMode="auto">
                <a:xfrm>
                  <a:off x="1746" y="2931"/>
                  <a:ext cx="181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38" name="Line 102"/>
                <p:cNvSpPr>
                  <a:spLocks noChangeShapeType="1"/>
                </p:cNvSpPr>
                <p:nvPr/>
              </p:nvSpPr>
              <p:spPr bwMode="auto">
                <a:xfrm>
                  <a:off x="1746" y="3067"/>
                  <a:ext cx="181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39" name="Line 103"/>
                <p:cNvSpPr>
                  <a:spLocks noChangeShapeType="1"/>
                </p:cNvSpPr>
                <p:nvPr/>
              </p:nvSpPr>
              <p:spPr bwMode="auto">
                <a:xfrm>
                  <a:off x="1746" y="3203"/>
                  <a:ext cx="181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40" name="Line 104"/>
                <p:cNvSpPr>
                  <a:spLocks noChangeShapeType="1"/>
                </p:cNvSpPr>
                <p:nvPr/>
              </p:nvSpPr>
              <p:spPr bwMode="auto">
                <a:xfrm>
                  <a:off x="1746" y="3339"/>
                  <a:ext cx="181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41" name="Line 105"/>
                <p:cNvSpPr>
                  <a:spLocks noChangeShapeType="1"/>
                </p:cNvSpPr>
                <p:nvPr/>
              </p:nvSpPr>
              <p:spPr bwMode="auto">
                <a:xfrm>
                  <a:off x="1746" y="3475"/>
                  <a:ext cx="181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42" name="Line 106"/>
                <p:cNvSpPr>
                  <a:spLocks noChangeShapeType="1"/>
                </p:cNvSpPr>
                <p:nvPr/>
              </p:nvSpPr>
              <p:spPr bwMode="auto">
                <a:xfrm>
                  <a:off x="1746" y="3611"/>
                  <a:ext cx="181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43" name="Line 107"/>
                <p:cNvSpPr>
                  <a:spLocks noChangeShapeType="1"/>
                </p:cNvSpPr>
                <p:nvPr/>
              </p:nvSpPr>
              <p:spPr bwMode="auto">
                <a:xfrm>
                  <a:off x="1746" y="3747"/>
                  <a:ext cx="181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44" name="Line 108"/>
                <p:cNvSpPr>
                  <a:spLocks noChangeShapeType="1"/>
                </p:cNvSpPr>
                <p:nvPr/>
              </p:nvSpPr>
              <p:spPr bwMode="auto">
                <a:xfrm>
                  <a:off x="1746" y="3883"/>
                  <a:ext cx="181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45" name="Line 109"/>
                <p:cNvSpPr>
                  <a:spLocks noChangeShapeType="1"/>
                </p:cNvSpPr>
                <p:nvPr/>
              </p:nvSpPr>
              <p:spPr bwMode="auto">
                <a:xfrm>
                  <a:off x="1746" y="1162"/>
                  <a:ext cx="181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46" name="Line 110"/>
                <p:cNvSpPr>
                  <a:spLocks noChangeShapeType="1"/>
                </p:cNvSpPr>
                <p:nvPr/>
              </p:nvSpPr>
              <p:spPr bwMode="auto">
                <a:xfrm>
                  <a:off x="1746" y="1298"/>
                  <a:ext cx="181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47" name="Line 111"/>
                <p:cNvSpPr>
                  <a:spLocks noChangeShapeType="1"/>
                </p:cNvSpPr>
                <p:nvPr/>
              </p:nvSpPr>
              <p:spPr bwMode="auto">
                <a:xfrm>
                  <a:off x="1746" y="1434"/>
                  <a:ext cx="181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48" name="Line 112"/>
                <p:cNvSpPr>
                  <a:spLocks noChangeShapeType="1"/>
                </p:cNvSpPr>
                <p:nvPr/>
              </p:nvSpPr>
              <p:spPr bwMode="auto">
                <a:xfrm>
                  <a:off x="1746" y="1570"/>
                  <a:ext cx="181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49" name="Line 113"/>
                <p:cNvSpPr>
                  <a:spLocks noChangeShapeType="1"/>
                </p:cNvSpPr>
                <p:nvPr/>
              </p:nvSpPr>
              <p:spPr bwMode="auto">
                <a:xfrm>
                  <a:off x="1746" y="1706"/>
                  <a:ext cx="181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50" name="Line 114"/>
                <p:cNvSpPr>
                  <a:spLocks noChangeShapeType="1"/>
                </p:cNvSpPr>
                <p:nvPr/>
              </p:nvSpPr>
              <p:spPr bwMode="auto">
                <a:xfrm>
                  <a:off x="1746" y="1842"/>
                  <a:ext cx="181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51" name="Line 115"/>
                <p:cNvSpPr>
                  <a:spLocks noChangeShapeType="1"/>
                </p:cNvSpPr>
                <p:nvPr/>
              </p:nvSpPr>
              <p:spPr bwMode="auto">
                <a:xfrm>
                  <a:off x="1746" y="1978"/>
                  <a:ext cx="181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52" name="Line 116"/>
                <p:cNvSpPr>
                  <a:spLocks noChangeShapeType="1"/>
                </p:cNvSpPr>
                <p:nvPr/>
              </p:nvSpPr>
              <p:spPr bwMode="auto">
                <a:xfrm>
                  <a:off x="1746" y="2114"/>
                  <a:ext cx="181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53" name="Line 117"/>
                <p:cNvSpPr>
                  <a:spLocks noChangeShapeType="1"/>
                </p:cNvSpPr>
                <p:nvPr/>
              </p:nvSpPr>
              <p:spPr bwMode="auto">
                <a:xfrm>
                  <a:off x="1746" y="2250"/>
                  <a:ext cx="181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54" name="Line 118"/>
                <p:cNvSpPr>
                  <a:spLocks noChangeShapeType="1"/>
                </p:cNvSpPr>
                <p:nvPr/>
              </p:nvSpPr>
              <p:spPr bwMode="auto">
                <a:xfrm>
                  <a:off x="1746" y="890"/>
                  <a:ext cx="181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55" name="Line 119"/>
                <p:cNvSpPr>
                  <a:spLocks noChangeShapeType="1"/>
                </p:cNvSpPr>
                <p:nvPr/>
              </p:nvSpPr>
              <p:spPr bwMode="auto">
                <a:xfrm>
                  <a:off x="1746" y="1026"/>
                  <a:ext cx="181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8" name="Group 120"/>
              <p:cNvGrpSpPr>
                <a:grpSpLocks/>
              </p:cNvGrpSpPr>
              <p:nvPr/>
            </p:nvGrpSpPr>
            <p:grpSpPr bwMode="auto">
              <a:xfrm rot="-2773920">
                <a:off x="1746" y="844"/>
                <a:ext cx="181" cy="3175"/>
                <a:chOff x="1746" y="799"/>
                <a:chExt cx="181" cy="3175"/>
              </a:xfrm>
            </p:grpSpPr>
            <p:sp>
              <p:nvSpPr>
                <p:cNvPr id="14457" name="Line 121"/>
                <p:cNvSpPr>
                  <a:spLocks noChangeShapeType="1"/>
                </p:cNvSpPr>
                <p:nvPr/>
              </p:nvSpPr>
              <p:spPr bwMode="auto">
                <a:xfrm>
                  <a:off x="1837" y="799"/>
                  <a:ext cx="0" cy="3175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58" name="Line 122"/>
                <p:cNvSpPr>
                  <a:spLocks noChangeShapeType="1"/>
                </p:cNvSpPr>
                <p:nvPr/>
              </p:nvSpPr>
              <p:spPr bwMode="auto">
                <a:xfrm>
                  <a:off x="1746" y="2523"/>
                  <a:ext cx="18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59" name="Line 123"/>
                <p:cNvSpPr>
                  <a:spLocks noChangeShapeType="1"/>
                </p:cNvSpPr>
                <p:nvPr/>
              </p:nvSpPr>
              <p:spPr bwMode="auto">
                <a:xfrm>
                  <a:off x="1746" y="2659"/>
                  <a:ext cx="18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60" name="Line 124"/>
                <p:cNvSpPr>
                  <a:spLocks noChangeShapeType="1"/>
                </p:cNvSpPr>
                <p:nvPr/>
              </p:nvSpPr>
              <p:spPr bwMode="auto">
                <a:xfrm>
                  <a:off x="1746" y="2795"/>
                  <a:ext cx="18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61" name="Line 125"/>
                <p:cNvSpPr>
                  <a:spLocks noChangeShapeType="1"/>
                </p:cNvSpPr>
                <p:nvPr/>
              </p:nvSpPr>
              <p:spPr bwMode="auto">
                <a:xfrm>
                  <a:off x="1746" y="2931"/>
                  <a:ext cx="18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62" name="Line 126"/>
                <p:cNvSpPr>
                  <a:spLocks noChangeShapeType="1"/>
                </p:cNvSpPr>
                <p:nvPr/>
              </p:nvSpPr>
              <p:spPr bwMode="auto">
                <a:xfrm>
                  <a:off x="1746" y="3067"/>
                  <a:ext cx="18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63" name="Line 127"/>
                <p:cNvSpPr>
                  <a:spLocks noChangeShapeType="1"/>
                </p:cNvSpPr>
                <p:nvPr/>
              </p:nvSpPr>
              <p:spPr bwMode="auto">
                <a:xfrm>
                  <a:off x="1746" y="3203"/>
                  <a:ext cx="18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64" name="Line 128"/>
                <p:cNvSpPr>
                  <a:spLocks noChangeShapeType="1"/>
                </p:cNvSpPr>
                <p:nvPr/>
              </p:nvSpPr>
              <p:spPr bwMode="auto">
                <a:xfrm>
                  <a:off x="1746" y="3339"/>
                  <a:ext cx="18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65" name="Line 129"/>
                <p:cNvSpPr>
                  <a:spLocks noChangeShapeType="1"/>
                </p:cNvSpPr>
                <p:nvPr/>
              </p:nvSpPr>
              <p:spPr bwMode="auto">
                <a:xfrm>
                  <a:off x="1746" y="3475"/>
                  <a:ext cx="18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66" name="Line 130"/>
                <p:cNvSpPr>
                  <a:spLocks noChangeShapeType="1"/>
                </p:cNvSpPr>
                <p:nvPr/>
              </p:nvSpPr>
              <p:spPr bwMode="auto">
                <a:xfrm>
                  <a:off x="1746" y="3611"/>
                  <a:ext cx="18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67" name="Line 131"/>
                <p:cNvSpPr>
                  <a:spLocks noChangeShapeType="1"/>
                </p:cNvSpPr>
                <p:nvPr/>
              </p:nvSpPr>
              <p:spPr bwMode="auto">
                <a:xfrm>
                  <a:off x="1746" y="3747"/>
                  <a:ext cx="18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68" name="Line 132"/>
                <p:cNvSpPr>
                  <a:spLocks noChangeShapeType="1"/>
                </p:cNvSpPr>
                <p:nvPr/>
              </p:nvSpPr>
              <p:spPr bwMode="auto">
                <a:xfrm>
                  <a:off x="1746" y="3883"/>
                  <a:ext cx="18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69" name="Line 133"/>
                <p:cNvSpPr>
                  <a:spLocks noChangeShapeType="1"/>
                </p:cNvSpPr>
                <p:nvPr/>
              </p:nvSpPr>
              <p:spPr bwMode="auto">
                <a:xfrm>
                  <a:off x="1746" y="1162"/>
                  <a:ext cx="18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70" name="Line 134"/>
                <p:cNvSpPr>
                  <a:spLocks noChangeShapeType="1"/>
                </p:cNvSpPr>
                <p:nvPr/>
              </p:nvSpPr>
              <p:spPr bwMode="auto">
                <a:xfrm>
                  <a:off x="1746" y="1298"/>
                  <a:ext cx="18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71" name="Line 135"/>
                <p:cNvSpPr>
                  <a:spLocks noChangeShapeType="1"/>
                </p:cNvSpPr>
                <p:nvPr/>
              </p:nvSpPr>
              <p:spPr bwMode="auto">
                <a:xfrm>
                  <a:off x="1746" y="1434"/>
                  <a:ext cx="18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72" name="Line 136"/>
                <p:cNvSpPr>
                  <a:spLocks noChangeShapeType="1"/>
                </p:cNvSpPr>
                <p:nvPr/>
              </p:nvSpPr>
              <p:spPr bwMode="auto">
                <a:xfrm>
                  <a:off x="1746" y="1570"/>
                  <a:ext cx="18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73" name="Line 137"/>
                <p:cNvSpPr>
                  <a:spLocks noChangeShapeType="1"/>
                </p:cNvSpPr>
                <p:nvPr/>
              </p:nvSpPr>
              <p:spPr bwMode="auto">
                <a:xfrm>
                  <a:off x="1746" y="1706"/>
                  <a:ext cx="18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74" name="Line 138"/>
                <p:cNvSpPr>
                  <a:spLocks noChangeShapeType="1"/>
                </p:cNvSpPr>
                <p:nvPr/>
              </p:nvSpPr>
              <p:spPr bwMode="auto">
                <a:xfrm>
                  <a:off x="1746" y="1842"/>
                  <a:ext cx="18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75" name="Line 139"/>
                <p:cNvSpPr>
                  <a:spLocks noChangeShapeType="1"/>
                </p:cNvSpPr>
                <p:nvPr/>
              </p:nvSpPr>
              <p:spPr bwMode="auto">
                <a:xfrm>
                  <a:off x="1746" y="1978"/>
                  <a:ext cx="18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76" name="Line 140"/>
                <p:cNvSpPr>
                  <a:spLocks noChangeShapeType="1"/>
                </p:cNvSpPr>
                <p:nvPr/>
              </p:nvSpPr>
              <p:spPr bwMode="auto">
                <a:xfrm>
                  <a:off x="1746" y="2114"/>
                  <a:ext cx="18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77" name="Line 141"/>
                <p:cNvSpPr>
                  <a:spLocks noChangeShapeType="1"/>
                </p:cNvSpPr>
                <p:nvPr/>
              </p:nvSpPr>
              <p:spPr bwMode="auto">
                <a:xfrm>
                  <a:off x="1746" y="2250"/>
                  <a:ext cx="18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78" name="Line 142"/>
                <p:cNvSpPr>
                  <a:spLocks noChangeShapeType="1"/>
                </p:cNvSpPr>
                <p:nvPr/>
              </p:nvSpPr>
              <p:spPr bwMode="auto">
                <a:xfrm>
                  <a:off x="1746" y="890"/>
                  <a:ext cx="18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479" name="Line 143"/>
                <p:cNvSpPr>
                  <a:spLocks noChangeShapeType="1"/>
                </p:cNvSpPr>
                <p:nvPr/>
              </p:nvSpPr>
              <p:spPr bwMode="auto">
                <a:xfrm>
                  <a:off x="1746" y="1026"/>
                  <a:ext cx="18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14481" name="Oval 145"/>
            <p:cNvSpPr>
              <a:spLocks noChangeArrowheads="1"/>
            </p:cNvSpPr>
            <p:nvPr/>
          </p:nvSpPr>
          <p:spPr bwMode="auto">
            <a:xfrm>
              <a:off x="1800" y="2340"/>
              <a:ext cx="180" cy="180"/>
            </a:xfrm>
            <a:prstGeom prst="ellipse">
              <a:avLst/>
            </a:prstGeom>
            <a:solidFill>
              <a:srgbClr val="FEFEA0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b="1" dirty="0">
                  <a:solidFill>
                    <a:srgbClr val="9900FF"/>
                  </a:solidFill>
                </a:rPr>
                <a:t>1</a:t>
              </a:r>
            </a:p>
          </p:txBody>
        </p:sp>
      </p:grpSp>
      <p:sp>
        <p:nvSpPr>
          <p:cNvPr id="14517" name="Rectangle 181"/>
          <p:cNvSpPr>
            <a:spLocks noChangeArrowheads="1"/>
          </p:cNvSpPr>
          <p:nvPr/>
        </p:nvSpPr>
        <p:spPr bwMode="auto">
          <a:xfrm>
            <a:off x="3203574" y="5949950"/>
            <a:ext cx="59404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b="1" dirty="0" smtClean="0">
                <a:solidFill>
                  <a:schemeClr val="tx2"/>
                </a:solidFill>
              </a:rPr>
              <a:t>Вывод: на данном графике видно, что преобладал </a:t>
            </a:r>
            <a:r>
              <a:rPr lang="ru-RU" b="1" dirty="0">
                <a:solidFill>
                  <a:schemeClr val="tx2"/>
                </a:solidFill>
              </a:rPr>
              <a:t>ветер северного направления, 1 день - безветренный.</a:t>
            </a:r>
          </a:p>
        </p:txBody>
      </p:sp>
      <p:pic>
        <p:nvPicPr>
          <p:cNvPr id="14629" name="Picture 29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lum bright="36000" contrast="12000"/>
          </a:blip>
          <a:srcRect/>
          <a:stretch>
            <a:fillRect/>
          </a:stretch>
        </p:blipFill>
        <p:spPr>
          <a:xfrm>
            <a:off x="7740650" y="188913"/>
            <a:ext cx="1152525" cy="1152525"/>
          </a:xfrm>
          <a:noFill/>
          <a:ln>
            <a:solidFill>
              <a:srgbClr val="000000"/>
            </a:solidFill>
          </a:ln>
        </p:spPr>
      </p:pic>
      <p:sp>
        <p:nvSpPr>
          <p:cNvPr id="132" name="TextBox 131"/>
          <p:cNvSpPr txBox="1"/>
          <p:nvPr/>
        </p:nvSpPr>
        <p:spPr>
          <a:xfrm>
            <a:off x="2500298" y="164305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9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2643174" y="450057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4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2071670" y="3500438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3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3786182" y="3500438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4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2428860" y="3143248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1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2428860" y="414338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2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3357554" y="4000504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2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3500430" y="2857496"/>
            <a:ext cx="3859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4</a:t>
            </a:r>
            <a:endParaRPr lang="ru-RU" sz="2000" b="1" dirty="0">
              <a:solidFill>
                <a:srgbClr val="C00000"/>
              </a:solidFill>
            </a:endParaRPr>
          </a:p>
        </p:txBody>
      </p:sp>
      <p:cxnSp>
        <p:nvCxnSpPr>
          <p:cNvPr id="141" name="Прямая соединительная линия 140"/>
          <p:cNvCxnSpPr/>
          <p:nvPr/>
        </p:nvCxnSpPr>
        <p:spPr>
          <a:xfrm rot="16200000" flipH="1">
            <a:off x="2607455" y="2250273"/>
            <a:ext cx="1428760" cy="64294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4" name="Прямая соединительная линия 143"/>
          <p:cNvCxnSpPr/>
          <p:nvPr/>
        </p:nvCxnSpPr>
        <p:spPr>
          <a:xfrm rot="16200000" flipH="1">
            <a:off x="3464711" y="3464719"/>
            <a:ext cx="571504" cy="21431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6" name="Прямая соединительная линия 145"/>
          <p:cNvCxnSpPr>
            <a:stCxn id="135" idx="2"/>
          </p:cNvCxnSpPr>
          <p:nvPr/>
        </p:nvCxnSpPr>
        <p:spPr>
          <a:xfrm rot="5400000">
            <a:off x="3493361" y="3693304"/>
            <a:ext cx="242832" cy="657321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2" name="Прямая соединительная линия 151"/>
          <p:cNvCxnSpPr>
            <a:endCxn id="14498" idx="7"/>
          </p:cNvCxnSpPr>
          <p:nvPr/>
        </p:nvCxnSpPr>
        <p:spPr>
          <a:xfrm rot="5400000">
            <a:off x="2933180" y="4249744"/>
            <a:ext cx="459301" cy="24657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4" name="Прямая соединительная линия 153"/>
          <p:cNvCxnSpPr>
            <a:stCxn id="133" idx="3"/>
            <a:endCxn id="137" idx="0"/>
          </p:cNvCxnSpPr>
          <p:nvPr/>
        </p:nvCxnSpPr>
        <p:spPr>
          <a:xfrm flipH="1" flipV="1">
            <a:off x="2586115" y="4143380"/>
            <a:ext cx="371569" cy="55724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6" name="Прямая соединительная линия 155"/>
          <p:cNvCxnSpPr>
            <a:stCxn id="137" idx="0"/>
          </p:cNvCxnSpPr>
          <p:nvPr/>
        </p:nvCxnSpPr>
        <p:spPr>
          <a:xfrm rot="16200000" flipV="1">
            <a:off x="2328893" y="3886157"/>
            <a:ext cx="285752" cy="22869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8" name="Прямая соединительная линия 157"/>
          <p:cNvCxnSpPr/>
          <p:nvPr/>
        </p:nvCxnSpPr>
        <p:spPr>
          <a:xfrm flipV="1">
            <a:off x="2357422" y="3571876"/>
            <a:ext cx="357190" cy="28575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0" name="Прямая соединительная линия 159"/>
          <p:cNvCxnSpPr/>
          <p:nvPr/>
        </p:nvCxnSpPr>
        <p:spPr>
          <a:xfrm rot="5400000" flipH="1" flipV="1">
            <a:off x="2000232" y="2571744"/>
            <a:ext cx="1714512" cy="28575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40" name="Picture 4" descr="img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2844" y="34990"/>
            <a:ext cx="8893034" cy="6823010"/>
          </a:xfrm>
          <a:prstGeom prst="rect">
            <a:avLst/>
          </a:prstGeom>
          <a:noFill/>
        </p:spPr>
      </p:pic>
      <p:sp>
        <p:nvSpPr>
          <p:cNvPr id="142" name="TextBox 141"/>
          <p:cNvSpPr txBox="1"/>
          <p:nvPr/>
        </p:nvSpPr>
        <p:spPr>
          <a:xfrm>
            <a:off x="1" y="5214950"/>
            <a:ext cx="54292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По данной диаграмме определите: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Какой ветер преобладал?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 Какой меньше всего дул?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Сколько дней не было ветра?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43" name="Rectangle 3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4400" b="1" i="1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lang="ru-RU" sz="4400" b="1" i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44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Вывод</a:t>
            </a: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- «роза ветров» - главный помощник в определении направления ветра, имеющего </a:t>
            </a: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большое </a:t>
            </a: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значение в формировании погоды.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5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hangingPunct="1"/>
            <a:r>
              <a:rPr lang="ru-RU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Задание: построить “Розу ветров”  используя приведенные данные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1" y="1714488"/>
            <a:ext cx="6429420" cy="4838712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течение месяца дул ветер: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b="1" u="sng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dirty="0" smtClean="0"/>
              <a:t>   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северный – 8 дней;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южный – 5 дней; 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юго-западный – 3 дня;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северо-восточный – 1 день;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северо-западный – 9 дней;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юго-восточный – 1 день;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западный – 3 дня;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штиль – 1 день.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 descr="J:\АНИМАЦИИ всё!\Давление.Ветер.Осадки\4ed19af4645e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4" y="1500174"/>
            <a:ext cx="2428875" cy="5229225"/>
          </a:xfrm>
          <a:prstGeom prst="rect">
            <a:avLst/>
          </a:prstGeom>
          <a:noFill/>
        </p:spPr>
      </p:pic>
      <p:pic>
        <p:nvPicPr>
          <p:cNvPr id="10" name="Из к.ф. Песня о ветре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4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G:\ЛИЦЕЙ-15\6 класс\ПРЕЗЕНТАЦИИ\АТМОСФЕРА. Погода и климат\АТМОСФЕРНОЕ ДАВЛЕНИЕ и ВЕТЕР\1. Анимация\23.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5" y="1"/>
            <a:ext cx="5429256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357166"/>
            <a:ext cx="5715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Закончить предложение: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3733" name="Rectangle 5"/>
          <p:cNvSpPr>
            <a:spLocks noChangeArrowheads="1"/>
          </p:cNvSpPr>
          <p:nvPr/>
        </p:nvSpPr>
        <p:spPr bwMode="auto">
          <a:xfrm>
            <a:off x="0" y="714356"/>
            <a:ext cx="6858016" cy="2416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Сегодня я узнал    ……………..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Было интересно ……………..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Я удивился ……………………….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Теперь я умею ……………………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Больше всего понравилось…………………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Оцените свою работу на уроке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75" y="857250"/>
          <a:ext cx="8858250" cy="52149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9125"/>
                <a:gridCol w="4429125"/>
              </a:tblGrid>
              <a:tr h="47697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Усвоение темы</a:t>
                      </a:r>
                      <a:endParaRPr lang="ru-RU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Активность на уроке</a:t>
                      </a:r>
                      <a:endParaRPr lang="ru-RU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685321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Урок</a:t>
                      </a:r>
                      <a:r>
                        <a:rPr lang="ru-RU" sz="2000" b="1" baseline="0" dirty="0" smtClean="0"/>
                        <a:t> понравился, мне всё было интересно и всё понятно</a:t>
                      </a:r>
                    </a:p>
                    <a:p>
                      <a:endParaRPr lang="ru-RU" sz="2000" b="1" dirty="0" smtClean="0"/>
                    </a:p>
                    <a:p>
                      <a:endParaRPr lang="ru-RU" sz="2000" b="1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На уроке работал активно все предложенные задания выполнил</a:t>
                      </a:r>
                    </a:p>
                    <a:p>
                      <a:endParaRPr lang="ru-RU" sz="2000" b="1" dirty="0" smtClean="0"/>
                    </a:p>
                    <a:p>
                      <a:endParaRPr lang="ru-RU" sz="2000" b="1" dirty="0" smtClean="0"/>
                    </a:p>
                    <a:p>
                      <a:endParaRPr lang="ru-RU" sz="2000" b="1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5321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Мне было интересно, но некоторые моменты не совсем были понятны</a:t>
                      </a:r>
                    </a:p>
                    <a:p>
                      <a:endParaRPr lang="ru-RU" sz="2000" b="1" dirty="0" smtClean="0"/>
                    </a:p>
                    <a:p>
                      <a:endParaRPr lang="ru-RU" sz="2000" b="1" dirty="0" smtClean="0"/>
                    </a:p>
                    <a:p>
                      <a:endParaRPr lang="ru-RU" sz="2000" b="1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Старался работать активно, но не всегда получалось</a:t>
                      </a:r>
                      <a:endParaRPr lang="ru-RU" sz="2000" b="1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7336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Было скучно, многое не понял и не запомнил</a:t>
                      </a:r>
                    </a:p>
                    <a:p>
                      <a:endParaRPr lang="ru-RU" sz="2000" b="1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На уроке не проявил активность, т.к. испытывал трудности по</a:t>
                      </a:r>
                      <a:r>
                        <a:rPr lang="ru-RU" sz="2000" b="1" baseline="0" dirty="0" smtClean="0"/>
                        <a:t> некоторым вопросам темы</a:t>
                      </a:r>
                    </a:p>
                    <a:p>
                      <a:endParaRPr lang="ru-RU" sz="2000" b="1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6000768"/>
            <a:ext cx="43691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Поднимите соответствующий квадратик</a:t>
            </a:r>
            <a:endParaRPr lang="ru-RU" sz="2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14876" y="6072206"/>
            <a:ext cx="42277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Поднимите соответствующий квадратик</a:t>
            </a:r>
            <a:endParaRPr lang="ru-RU" sz="2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28992" y="2000240"/>
            <a:ext cx="771524" cy="78581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500430" y="5214950"/>
            <a:ext cx="771524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428992" y="3786190"/>
            <a:ext cx="771524" cy="78581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8072462" y="2000240"/>
            <a:ext cx="771524" cy="78581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143900" y="5357826"/>
            <a:ext cx="771524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072462" y="3714752"/>
            <a:ext cx="771524" cy="78581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J:\АНИМАЦИИ всё!\Давление.Ветер.Осадки\491026022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64" y="0"/>
            <a:ext cx="2428836" cy="242883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14282" y="0"/>
            <a:ext cx="8929718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ДОМАШНЕЕ  ЗАДАНИЕ:</a:t>
            </a:r>
            <a:endParaRPr lang="ru-RU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ü"/>
            </a:pPr>
            <a:r>
              <a:rPr lang="ru-RU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§ 42</a:t>
            </a:r>
          </a:p>
          <a:p>
            <a:pPr>
              <a:buFont typeface="Wingdings" pitchFamily="2" charset="2"/>
              <a:buChar char="ü"/>
            </a:pPr>
            <a:r>
              <a:rPr lang="ru-RU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Построить розу ветров по своим данным (календарь погоды)</a:t>
            </a:r>
          </a:p>
          <a:p>
            <a:pPr>
              <a:buFont typeface="Wingdings" pitchFamily="2" charset="2"/>
              <a:buChar char="ü"/>
            </a:pPr>
            <a:r>
              <a:rPr lang="ru-RU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Составить </a:t>
            </a:r>
            <a:r>
              <a:rPr lang="ru-RU" sz="36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синквейн</a:t>
            </a:r>
            <a:r>
              <a:rPr lang="ru-RU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или кластер по теме</a:t>
            </a:r>
            <a:endParaRPr lang="ru-RU" sz="3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2" descr="J:\АНИМАЦИИ всё!\Давление.Ветер.Осадки\гифки-дождь-ночь-ветер-88413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15461" y="3357562"/>
            <a:ext cx="6228539" cy="3500439"/>
          </a:xfrm>
          <a:prstGeom prst="rect">
            <a:avLst/>
          </a:prstGeom>
          <a:noFill/>
        </p:spPr>
      </p:pic>
      <p:pic>
        <p:nvPicPr>
          <p:cNvPr id="6" name="Picture 2" descr="G:\ЛИЦЕЙ-15\6 класс\ПРЕЗЕНТАЦИИ\АТМОСФЕРА. Погода и климат\АТМОСФЕРНОЕ ДАВЛЕНИЕ и ВЕТЕР\1. Анимация\28.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" y="3343142"/>
            <a:ext cx="2643173" cy="351485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428603"/>
          </a:xfrm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6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sz="6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sz="4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План урока</a:t>
            </a:r>
            <a:br>
              <a:rPr lang="ru-RU" sz="4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endParaRPr lang="ru-RU" sz="4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71480"/>
            <a:ext cx="9144000" cy="6286520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marL="457200" lvl="0" indent="-457200" algn="l">
              <a:buFont typeface="+mj-lt"/>
              <a:buAutoNum type="arabicPeriod"/>
            </a:pPr>
            <a:r>
              <a:rPr lang="ru-RU" sz="2400" b="1" dirty="0" smtClean="0">
                <a:solidFill>
                  <a:schemeClr val="tx1"/>
                </a:solidFill>
              </a:rPr>
              <a:t>Систематизация знаний по предыдущей теме. Постановка темы и цели урока.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400" b="1" dirty="0" smtClean="0">
                <a:solidFill>
                  <a:schemeClr val="tx1"/>
                </a:solidFill>
              </a:rPr>
              <a:t>Видеоролик «Почему дует ветер. Виды ветров»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400" b="1" dirty="0" smtClean="0">
                <a:solidFill>
                  <a:schemeClr val="tx1"/>
                </a:solidFill>
              </a:rPr>
              <a:t>Определение ветра.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400" b="1" dirty="0" smtClean="0">
                <a:solidFill>
                  <a:schemeClr val="tx1"/>
                </a:solidFill>
              </a:rPr>
              <a:t>Характеристики ветра.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400" b="1" dirty="0" smtClean="0">
                <a:solidFill>
                  <a:schemeClr val="tx1"/>
                </a:solidFill>
              </a:rPr>
              <a:t>Определение направления ветров.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400" b="1" dirty="0" smtClean="0">
                <a:solidFill>
                  <a:schemeClr val="tx1"/>
                </a:solidFill>
              </a:rPr>
              <a:t>Виды ветров в зависимости от скорости и силы.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400" b="1" dirty="0" smtClean="0">
                <a:solidFill>
                  <a:schemeClr val="tx1"/>
                </a:solidFill>
              </a:rPr>
              <a:t>Ветер в поэтических строках.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400" b="1" dirty="0" smtClean="0">
                <a:solidFill>
                  <a:schemeClr val="tx1"/>
                </a:solidFill>
              </a:rPr>
              <a:t>Бриз, муссоны, пассаты.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400" b="1" dirty="0" smtClean="0">
                <a:solidFill>
                  <a:schemeClr val="tx1"/>
                </a:solidFill>
              </a:rPr>
              <a:t>Ветер в изображениях художников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400" b="1" dirty="0" smtClean="0">
                <a:solidFill>
                  <a:schemeClr val="tx1"/>
                </a:solidFill>
              </a:rPr>
              <a:t>Значение ветра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400" b="1" dirty="0" smtClean="0">
                <a:solidFill>
                  <a:schemeClr val="tx1"/>
                </a:solidFill>
              </a:rPr>
              <a:t>Роза ветров. Построение розы ветров.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400" b="1" dirty="0" smtClean="0">
                <a:solidFill>
                  <a:schemeClr val="tx1"/>
                </a:solidFill>
              </a:rPr>
              <a:t>Закрепление новой темы. Рефлексия.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ru-RU" sz="2400" b="1" dirty="0" smtClean="0">
                <a:solidFill>
                  <a:schemeClr val="tx1"/>
                </a:solidFill>
              </a:rPr>
              <a:t>Домашнее задание.</a:t>
            </a:r>
          </a:p>
          <a:p>
            <a:pPr marL="514350" indent="-514350" algn="l"/>
            <a:endParaRPr lang="ru-RU" sz="20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marL="514350" indent="-514350" algn="l">
              <a:buAutoNum type="arabicPeriod"/>
            </a:pP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Проверка знаний по теме «Атмосферное давление»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</p:spPr>
        <p:txBody>
          <a:bodyPr>
            <a:normAutofit/>
          </a:bodyPr>
          <a:lstStyle/>
          <a:p>
            <a:r>
              <a:rPr lang="ru-RU" b="1" dirty="0" smtClean="0"/>
              <a:t>Атмосфера неподвижна или воздух движется?</a:t>
            </a:r>
          </a:p>
          <a:p>
            <a:r>
              <a:rPr lang="ru-RU" b="1" dirty="0" smtClean="0"/>
              <a:t>Что быстрее нагревается и быстрее остывает суша или вода?</a:t>
            </a:r>
          </a:p>
          <a:p>
            <a:r>
              <a:rPr lang="ru-RU" b="1" dirty="0" smtClean="0"/>
              <a:t>Какой воздух более плотный и тяжёлый тёплый или холодный?</a:t>
            </a:r>
          </a:p>
          <a:p>
            <a:r>
              <a:rPr lang="ru-RU" b="1" dirty="0" smtClean="0"/>
              <a:t>В каком случае атмосферное давление будет более высокое: </a:t>
            </a:r>
          </a:p>
          <a:p>
            <a:pPr>
              <a:buNone/>
            </a:pPr>
            <a:r>
              <a:rPr lang="ru-RU" b="1" dirty="0" smtClean="0"/>
              <a:t>      </a:t>
            </a:r>
            <a:r>
              <a:rPr lang="en-US" b="1" dirty="0" smtClean="0"/>
              <a:t>t</a:t>
            </a:r>
            <a:r>
              <a:rPr lang="ru-RU" b="1" dirty="0" smtClean="0"/>
              <a:t>° + 15° или </a:t>
            </a:r>
            <a:r>
              <a:rPr lang="en-US" b="1" dirty="0" smtClean="0"/>
              <a:t>t</a:t>
            </a:r>
            <a:r>
              <a:rPr lang="ru-RU" b="1" dirty="0" smtClean="0"/>
              <a:t>° + 5°;                             </a:t>
            </a:r>
          </a:p>
          <a:p>
            <a:pPr>
              <a:buNone/>
            </a:pPr>
            <a:r>
              <a:rPr lang="ru-RU" b="1" dirty="0" smtClean="0"/>
              <a:t>      </a:t>
            </a:r>
            <a:r>
              <a:rPr lang="en-US" b="1" dirty="0" smtClean="0"/>
              <a:t>t</a:t>
            </a:r>
            <a:r>
              <a:rPr lang="ru-RU" b="1" dirty="0" smtClean="0"/>
              <a:t>° 0° или </a:t>
            </a:r>
            <a:r>
              <a:rPr lang="en-US" b="1" dirty="0" smtClean="0"/>
              <a:t>t</a:t>
            </a:r>
            <a:r>
              <a:rPr lang="ru-RU" b="1" dirty="0" smtClean="0"/>
              <a:t>° - 5°?</a:t>
            </a:r>
          </a:p>
          <a:p>
            <a:r>
              <a:rPr lang="ru-RU" b="1" dirty="0" smtClean="0"/>
              <a:t>Как изменяется давление с высотой?</a:t>
            </a:r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eaLnBrk="1" hangingPunct="1"/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Решим задачу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00108"/>
            <a:ext cx="4786314" cy="5126055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Высота населенного пункта 2000 м над уровнем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моря. </a:t>
            </a:r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уровне моря атмосферное давление 760 мм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рт.ст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Высчитайте атмосферное давление на данной высоте. </a:t>
            </a:r>
          </a:p>
          <a:p>
            <a:pPr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Объясните, как определили.</a:t>
            </a:r>
          </a:p>
          <a:p>
            <a:pPr algn="ctr">
              <a:buNone/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Проверим решение :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каждые 100 м подъема давление падает на 10 мм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рт.ст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2000:100=20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20х10 мм рт.ст.=200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760мм рт.ст.-200 мм 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рт.ст.=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560 мм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рт.ст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484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ru-RU" smtClean="0"/>
          </a:p>
        </p:txBody>
      </p:sp>
      <p:pic>
        <p:nvPicPr>
          <p:cNvPr id="20485" name="Рисунок 3" descr="лихт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45368" y="1357298"/>
            <a:ext cx="4298632" cy="4738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J:\АНИМАЦИИ всё!\Давление.Ветер.Осадки\491026022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5214950"/>
            <a:ext cx="1333500" cy="13335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42910" y="214290"/>
            <a:ext cx="3214710" cy="193899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6000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Ветер? </a:t>
            </a:r>
            <a:r>
              <a:rPr lang="ru-RU" sz="6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sz="6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endParaRPr lang="ru-RU" sz="6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357298"/>
            <a:ext cx="428628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ВЕТЕР -</a:t>
            </a:r>
            <a:r>
              <a:rPr lang="ru-RU" sz="2800" dirty="0" smtClean="0"/>
              <a:t> 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горизонтальное перемещение воздуха </a:t>
            </a:r>
          </a:p>
          <a:p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области повышенного атмосферного давления </a:t>
            </a:r>
          </a:p>
          <a:p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область пониженного атмосферного давления.</a:t>
            </a:r>
          </a:p>
        </p:txBody>
      </p:sp>
      <p:pic>
        <p:nvPicPr>
          <p:cNvPr id="7" name="Picture 3" descr="J:\АНИМАЦИИ всё!\Давление.Ветер.Осадки\446605599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6530" y="4286256"/>
            <a:ext cx="4727470" cy="257174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643438" y="857232"/>
            <a:ext cx="45351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Чем больше разница в атмосферном давлении 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 разными участками 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поверхности, тем сильнее ветер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14481" y="5072074"/>
            <a:ext cx="46434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Ветер носит название той стороны горизонта откуда дует.</a:t>
            </a:r>
            <a:endParaRPr lang="ru-RU" sz="2400" b="1" dirty="0"/>
          </a:p>
        </p:txBody>
      </p:sp>
      <p:pic>
        <p:nvPicPr>
          <p:cNvPr id="13" name="Picture 4" descr="http://i080.radikal.ru/1008/b3/976427aab418.jpg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1643042" y="214312"/>
            <a:ext cx="6000791" cy="317228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>
              <a:spcBef>
                <a:spcPts val="17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i="1" cap="all" dirty="0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6" charset="0"/>
              </a:rPr>
              <a:t>Ветер, ветер, ты </a:t>
            </a:r>
            <a:r>
              <a:rPr lang="ru-RU" sz="2800" b="1" i="1" cap="all" dirty="0" smtClean="0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6" charset="0"/>
              </a:rPr>
              <a:t>могуч,</a:t>
            </a:r>
            <a:endParaRPr lang="ru-RU" sz="2800" b="1" i="1" cap="all" dirty="0">
              <a:ln/>
              <a:solidFill>
                <a:schemeClr val="bg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6" charset="0"/>
            </a:endParaRPr>
          </a:p>
          <a:p>
            <a:pPr>
              <a:spcBef>
                <a:spcPts val="17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i="1" cap="all" dirty="0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6" charset="0"/>
              </a:rPr>
              <a:t>Ты гоняешь стаи туч,</a:t>
            </a:r>
          </a:p>
          <a:p>
            <a:pPr>
              <a:spcBef>
                <a:spcPts val="17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i="1" cap="all" dirty="0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6" charset="0"/>
              </a:rPr>
              <a:t>Ты волнуешь сине </a:t>
            </a:r>
            <a:r>
              <a:rPr lang="ru-RU" sz="2800" b="1" i="1" cap="all" dirty="0" smtClean="0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6" charset="0"/>
              </a:rPr>
              <a:t>море,</a:t>
            </a:r>
          </a:p>
          <a:p>
            <a:pPr>
              <a:spcBef>
                <a:spcPts val="17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i="1" cap="all" dirty="0" smtClean="0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6" charset="0"/>
              </a:rPr>
              <a:t>Всюду веешь на просторе…</a:t>
            </a:r>
            <a:endParaRPr lang="ru-RU" sz="2800" b="1" i="1" cap="all" dirty="0">
              <a:ln/>
              <a:solidFill>
                <a:schemeClr val="bg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6" charset="0"/>
            </a:endParaRPr>
          </a:p>
          <a:p>
            <a:pPr algn="r">
              <a:spcBef>
                <a:spcPts val="17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i="1" cap="all" dirty="0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6" charset="0"/>
              </a:rPr>
              <a:t>  А.С.Пушкин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71472" y="4357694"/>
            <a:ext cx="807249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Характеристики ветра:</a:t>
            </a:r>
          </a:p>
          <a:p>
            <a:pPr algn="ctr">
              <a:buFont typeface="Wingdings" pitchFamily="2" charset="2"/>
              <a:buChar char="Ø"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скорость выражается в м/с или в км/ч;</a:t>
            </a:r>
          </a:p>
          <a:p>
            <a:pPr algn="ctr">
              <a:buFont typeface="Wingdings" pitchFamily="2" charset="2"/>
              <a:buChar char="Ø"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сила ветра - в баллах по шкале Бофорта;  </a:t>
            </a:r>
          </a:p>
          <a:p>
            <a:pPr algn="ctr">
              <a:buFont typeface="Wingdings" pitchFamily="2" charset="2"/>
              <a:buChar char="Ø"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направление ветра – по сторонам горизонта.</a:t>
            </a:r>
          </a:p>
          <a:p>
            <a:pPr algn="ctr"/>
            <a:endParaRPr lang="ru-RU" sz="44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1"/>
          <p:cNvSpPr txBox="1">
            <a:spLocks noChangeArrowheads="1"/>
          </p:cNvSpPr>
          <p:nvPr/>
        </p:nvSpPr>
        <p:spPr bwMode="auto">
          <a:xfrm>
            <a:off x="-228600" y="3276600"/>
            <a:ext cx="26670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5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>
                <a:solidFill>
                  <a:srgbClr val="990000"/>
                </a:solidFill>
              </a:rPr>
              <a:t>Западный</a:t>
            </a:r>
          </a:p>
        </p:txBody>
      </p:sp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6705600" y="3276600"/>
            <a:ext cx="26670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5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>
                <a:solidFill>
                  <a:srgbClr val="990000"/>
                </a:solidFill>
              </a:rPr>
              <a:t>Восточный</a:t>
            </a: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3124200" y="685800"/>
            <a:ext cx="26670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5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>
                <a:solidFill>
                  <a:srgbClr val="990000"/>
                </a:solidFill>
              </a:rPr>
              <a:t>Северный</a:t>
            </a:r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3124200" y="5867400"/>
            <a:ext cx="26670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5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>
                <a:solidFill>
                  <a:srgbClr val="990000"/>
                </a:solidFill>
              </a:rPr>
              <a:t>Южный</a:t>
            </a: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152400" y="4724400"/>
            <a:ext cx="26670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5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>
                <a:solidFill>
                  <a:srgbClr val="990000"/>
                </a:solidFill>
              </a:rPr>
              <a:t>Юго-западный</a:t>
            </a: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6477000" y="1357298"/>
            <a:ext cx="2667000" cy="825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5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>
                <a:solidFill>
                  <a:srgbClr val="990000"/>
                </a:solidFill>
              </a:rPr>
              <a:t>Северо-восточный</a:t>
            </a: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0" y="1371600"/>
            <a:ext cx="2667000" cy="825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5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>
                <a:solidFill>
                  <a:srgbClr val="990000"/>
                </a:solidFill>
              </a:rPr>
              <a:t>Северо-западный</a:t>
            </a: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6477000" y="4953000"/>
            <a:ext cx="26670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5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>
                <a:solidFill>
                  <a:srgbClr val="990000"/>
                </a:solidFill>
              </a:rPr>
              <a:t>Юго-восточный</a:t>
            </a:r>
          </a:p>
        </p:txBody>
      </p:sp>
      <p:sp>
        <p:nvSpPr>
          <p:cNvPr id="34825" name="Line 9"/>
          <p:cNvSpPr>
            <a:spLocks noChangeShapeType="1"/>
          </p:cNvSpPr>
          <p:nvPr/>
        </p:nvSpPr>
        <p:spPr bwMode="auto">
          <a:xfrm>
            <a:off x="4495800" y="1219200"/>
            <a:ext cx="1588" cy="1828800"/>
          </a:xfrm>
          <a:prstGeom prst="line">
            <a:avLst/>
          </a:prstGeom>
          <a:noFill/>
          <a:ln w="114480">
            <a:solidFill>
              <a:srgbClr val="0000FF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4826" name="Line 10"/>
          <p:cNvSpPr>
            <a:spLocks noChangeShapeType="1"/>
          </p:cNvSpPr>
          <p:nvPr/>
        </p:nvSpPr>
        <p:spPr bwMode="auto">
          <a:xfrm flipV="1">
            <a:off x="4495800" y="3868738"/>
            <a:ext cx="1588" cy="1863725"/>
          </a:xfrm>
          <a:prstGeom prst="line">
            <a:avLst/>
          </a:prstGeom>
          <a:noFill/>
          <a:ln w="114480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4827" name="Line 11"/>
          <p:cNvSpPr>
            <a:spLocks noChangeShapeType="1"/>
          </p:cNvSpPr>
          <p:nvPr/>
        </p:nvSpPr>
        <p:spPr bwMode="auto">
          <a:xfrm>
            <a:off x="2057400" y="3505200"/>
            <a:ext cx="1981200" cy="1588"/>
          </a:xfrm>
          <a:prstGeom prst="line">
            <a:avLst/>
          </a:prstGeom>
          <a:noFill/>
          <a:ln w="114480">
            <a:solidFill>
              <a:srgbClr val="00FF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4828" name="Line 12"/>
          <p:cNvSpPr>
            <a:spLocks noChangeShapeType="1"/>
          </p:cNvSpPr>
          <p:nvPr/>
        </p:nvSpPr>
        <p:spPr bwMode="auto">
          <a:xfrm flipH="1">
            <a:off x="4935538" y="3505200"/>
            <a:ext cx="1939925" cy="1588"/>
          </a:xfrm>
          <a:prstGeom prst="line">
            <a:avLst/>
          </a:prstGeom>
          <a:noFill/>
          <a:ln w="114480">
            <a:solidFill>
              <a:srgbClr val="33CCCC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4829" name="Line 13"/>
          <p:cNvSpPr>
            <a:spLocks noChangeShapeType="1"/>
          </p:cNvSpPr>
          <p:nvPr/>
        </p:nvSpPr>
        <p:spPr bwMode="auto">
          <a:xfrm>
            <a:off x="2286000" y="1828800"/>
            <a:ext cx="1828800" cy="1295400"/>
          </a:xfrm>
          <a:prstGeom prst="line">
            <a:avLst/>
          </a:prstGeom>
          <a:noFill/>
          <a:ln w="88920">
            <a:solidFill>
              <a:srgbClr val="FF00FF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4830" name="Line 14"/>
          <p:cNvSpPr>
            <a:spLocks noChangeShapeType="1"/>
          </p:cNvSpPr>
          <p:nvPr/>
        </p:nvSpPr>
        <p:spPr bwMode="auto">
          <a:xfrm flipH="1">
            <a:off x="4935538" y="1752600"/>
            <a:ext cx="1939925" cy="1371600"/>
          </a:xfrm>
          <a:prstGeom prst="line">
            <a:avLst/>
          </a:prstGeom>
          <a:noFill/>
          <a:ln w="88920">
            <a:solidFill>
              <a:srgbClr val="FF00FF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4831" name="Line 15"/>
          <p:cNvSpPr>
            <a:spLocks noChangeShapeType="1"/>
          </p:cNvSpPr>
          <p:nvPr/>
        </p:nvSpPr>
        <p:spPr bwMode="auto">
          <a:xfrm flipV="1">
            <a:off x="2819400" y="3792538"/>
            <a:ext cx="1295400" cy="1177925"/>
          </a:xfrm>
          <a:prstGeom prst="line">
            <a:avLst/>
          </a:prstGeom>
          <a:noFill/>
          <a:ln w="88920">
            <a:solidFill>
              <a:srgbClr val="FF00FF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4832" name="Line 16"/>
          <p:cNvSpPr>
            <a:spLocks noChangeShapeType="1"/>
          </p:cNvSpPr>
          <p:nvPr/>
        </p:nvSpPr>
        <p:spPr bwMode="auto">
          <a:xfrm flipH="1" flipV="1">
            <a:off x="4859338" y="3792538"/>
            <a:ext cx="1711325" cy="1254125"/>
          </a:xfrm>
          <a:prstGeom prst="line">
            <a:avLst/>
          </a:prstGeom>
          <a:noFill/>
          <a:ln w="88920">
            <a:solidFill>
              <a:srgbClr val="FF00FF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3810" name="Text Box 17"/>
          <p:cNvSpPr txBox="1">
            <a:spLocks noChangeArrowheads="1"/>
          </p:cNvSpPr>
          <p:nvPr/>
        </p:nvSpPr>
        <p:spPr bwMode="auto">
          <a:xfrm>
            <a:off x="0" y="0"/>
            <a:ext cx="9144000" cy="64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spcBef>
                <a:spcPts val="22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 dirty="0">
                <a:solidFill>
                  <a:srgbClr val="333399"/>
                </a:solidFill>
              </a:rPr>
              <a:t>Направления </a:t>
            </a:r>
            <a:r>
              <a:rPr lang="ru-RU" sz="3600" b="1" dirty="0" smtClean="0">
                <a:solidFill>
                  <a:srgbClr val="333399"/>
                </a:solidFill>
              </a:rPr>
              <a:t>ветров. Определите ветер.</a:t>
            </a:r>
            <a:endParaRPr lang="ru-RU" sz="3600" b="1" dirty="0">
              <a:solidFill>
                <a:srgbClr val="333399"/>
              </a:solidFill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" dur="5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" dur="5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28" dur="500"/>
                                        <p:tgtEl>
                                          <p:spTgt spid="34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3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9" dur="500"/>
                                        <p:tgtEl>
                                          <p:spTgt spid="3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4" dur="5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5" dur="5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0" dur="500"/>
                                        <p:tgtEl>
                                          <p:spTgt spid="34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5" dur="5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6" dur="5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61" dur="500"/>
                                        <p:tgtEl>
                                          <p:spTgt spid="34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6" dur="5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7" dur="5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2" dur="500"/>
                                        <p:tgtEl>
                                          <p:spTgt spid="34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7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8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83" dur="500"/>
                                        <p:tgtEl>
                                          <p:spTgt spid="34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8" dur="5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9" dur="5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5" grpId="0" animBg="1"/>
      <p:bldP spid="34826" grpId="0" animBg="1"/>
      <p:bldP spid="34827" grpId="0" animBg="1"/>
      <p:bldP spid="34828" grpId="0" animBg="1"/>
      <p:bldP spid="34829" grpId="0" animBg="1"/>
      <p:bldP spid="34830" grpId="0" animBg="1"/>
      <p:bldP spid="34831" grpId="0" animBg="1"/>
      <p:bldP spid="348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/>
          <p:cNvSpPr txBox="1">
            <a:spLocks noChangeArrowheads="1"/>
          </p:cNvSpPr>
          <p:nvPr/>
        </p:nvSpPr>
        <p:spPr bwMode="auto">
          <a:xfrm>
            <a:off x="457200" y="0"/>
            <a:ext cx="8229600" cy="57148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000" b="1" dirty="0">
                <a:solidFill>
                  <a:srgbClr val="FF0000"/>
                </a:solidFill>
              </a:rPr>
              <a:t>Скорость </a:t>
            </a:r>
            <a:r>
              <a:rPr lang="ru-RU" sz="4000" b="1" dirty="0" smtClean="0">
                <a:solidFill>
                  <a:srgbClr val="FF0000"/>
                </a:solidFill>
              </a:rPr>
              <a:t>и сила ветра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571480"/>
            <a:ext cx="6609707" cy="2857520"/>
          </a:xfrm>
          <a:prstGeom prst="rect">
            <a:avLst/>
          </a:prstGeom>
          <a:noFill/>
          <a:ln w="9360">
            <a:solidFill>
              <a:srgbClr val="93CDDD"/>
            </a:solidFill>
            <a:round/>
            <a:headEnd/>
            <a:tailEnd/>
          </a:ln>
        </p:spPr>
      </p:pic>
      <p:pic>
        <p:nvPicPr>
          <p:cNvPr id="38916" name="Picture 3"/>
          <p:cNvPicPr>
            <a:picLocks noChangeAspect="1" noChangeArrowheads="1"/>
          </p:cNvPicPr>
          <p:nvPr/>
        </p:nvPicPr>
        <p:blipFill>
          <a:blip r:embed="rId4">
            <a:lum bright="10000"/>
          </a:blip>
          <a:srcRect/>
          <a:stretch>
            <a:fillRect/>
          </a:stretch>
        </p:blipFill>
        <p:spPr bwMode="auto">
          <a:xfrm>
            <a:off x="0" y="3927917"/>
            <a:ext cx="4500562" cy="2930083"/>
          </a:xfrm>
          <a:prstGeom prst="rect">
            <a:avLst/>
          </a:prstGeom>
          <a:noFill/>
          <a:ln w="9360">
            <a:solidFill>
              <a:srgbClr val="93CDDD"/>
            </a:solidFill>
            <a:round/>
            <a:headEnd/>
            <a:tailEnd/>
          </a:ln>
        </p:spPr>
      </p:pic>
      <p:pic>
        <p:nvPicPr>
          <p:cNvPr id="7" name="Picture 4" descr="G:\ЛИЦЕЙ-15\6 класс\ПРЕЗЕНТАЦИИ\АТМОСФЕРА. Погода и климат\АТМОСФЕРНОЕ ДАВЛЕНИЕ и ВЕТЕР\1. Анимация\52.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3806" y="3643314"/>
            <a:ext cx="4420193" cy="3214686"/>
          </a:xfrm>
          <a:prstGeom prst="rect">
            <a:avLst/>
          </a:prstGeom>
          <a:noFill/>
        </p:spPr>
      </p:pic>
      <p:pic>
        <p:nvPicPr>
          <p:cNvPr id="1027" name="Picture 3" descr="G:\АНИМАЦИИ всё!\Давление.Ветер.Осадки\491026022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34194" y="928670"/>
            <a:ext cx="2286016" cy="2286016"/>
          </a:xfrm>
          <a:prstGeom prst="rect">
            <a:avLst/>
          </a:prstGeom>
          <a:noFill/>
        </p:spPr>
      </p:pic>
      <p:graphicFrame>
        <p:nvGraphicFramePr>
          <p:cNvPr id="8" name="Group 202"/>
          <p:cNvGraphicFramePr>
            <a:graphicFrameLocks/>
          </p:cNvGraphicFramePr>
          <p:nvPr/>
        </p:nvGraphicFramePr>
        <p:xfrm>
          <a:off x="0" y="0"/>
          <a:ext cx="9144000" cy="6857999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52486"/>
                <a:gridCol w="2573514"/>
                <a:gridCol w="4318000"/>
              </a:tblGrid>
              <a:tr h="730589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СКОРОСТЬ ВЕТРА В М/СЕК 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НАЗВАНИЕ ВЕТРА 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ПРИЗНАКИ 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</a:tr>
              <a:tr h="840342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 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Штиль 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Дым из трубы идет вверх, почти вертикально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</a:tr>
              <a:tr h="840342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1,5 — 3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Очень слабый 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Небольшой наклон дыма, чуть шевелятся листья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</a:tr>
              <a:tr h="601661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 — 5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Легкий 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Ветки качаются.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</a:tr>
              <a:tr h="601661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 — 7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Умеренный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Сучья гнутся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</a:tr>
              <a:tr h="599870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8 — 9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Свежий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Верхушки деревьев шумят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</a:tr>
              <a:tr h="601661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 — 11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Очень свежий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Тополя и толстые сучья гнутся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</a:tr>
              <a:tr h="601661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12 — 14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Сильный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Листья и ветки срываются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</a:tr>
              <a:tr h="599870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15 — 16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Резкий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Тонкие сучья ломаются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</a:tr>
              <a:tr h="840342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17 — 19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Более 20 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Буря...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Ураган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Ломаются ветки деревьев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Опустошительные разрушения 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static.diary.ru/userdir/2/4/2/5/2425984/7224385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33"/>
            <a:ext cx="9144000" cy="685516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какой силе ветра сказано в приведенных поэтических строках?</a:t>
            </a:r>
            <a:endParaRPr lang="ru-RU" sz="3600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14313" y="1214438"/>
            <a:ext cx="4281487" cy="5643562"/>
          </a:xfrm>
          <a:ln w="19050"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Тиха украинская ночь. Прозрачно небо. Звезды блещут.</a:t>
            </a:r>
            <a:b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Своей дремоты превозмочь не хочет воздух.</a:t>
            </a:r>
            <a:b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Чуть трепещет сребристых тополей листва. </a:t>
            </a: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А.С. Пушкин.</a:t>
            </a:r>
          </a:p>
          <a:p>
            <a:pPr algn="ctr">
              <a:buNone/>
            </a:pPr>
            <a:r>
              <a:rPr lang="ru-RU" sz="52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(Слабый)</a:t>
            </a:r>
            <a:endParaRPr lang="ru-RU" sz="5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4648200" y="1214438"/>
            <a:ext cx="4495800" cy="5643562"/>
          </a:xfrm>
          <a:ln w="19050"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было, как видно, ему не впервые</a:t>
            </a:r>
            <a:b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Ломать, как тростинки, дубы вековые,</a:t>
            </a:r>
            <a:b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И, крыши срывая, врываться в жилища.</a:t>
            </a:r>
            <a:b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Его назвали ветрило! Ветрище! </a:t>
            </a:r>
            <a:endPara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С. Михалков.</a:t>
            </a:r>
          </a:p>
          <a:p>
            <a:pPr algn="ctr">
              <a:buNone/>
            </a:pPr>
            <a:r>
              <a:rPr lang="ru-RU" sz="52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(Ураган)</a:t>
            </a:r>
            <a:endParaRPr lang="ru-RU" sz="5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1774</TotalTime>
  <Words>1293</Words>
  <PresentationFormat>Экран (4:3)</PresentationFormat>
  <Paragraphs>249</Paragraphs>
  <Slides>25</Slides>
  <Notes>5</Notes>
  <HiddenSlides>0</HiddenSlides>
  <MMClips>2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Тема Office</vt:lpstr>
      <vt:lpstr>Пакет</vt:lpstr>
      <vt:lpstr>Слайд 1</vt:lpstr>
      <vt:lpstr>Цели и задачи урока</vt:lpstr>
      <vt:lpstr> План урока </vt:lpstr>
      <vt:lpstr>Проверка знаний по теме «Атмосферное давление»</vt:lpstr>
      <vt:lpstr>Решим задачу</vt:lpstr>
      <vt:lpstr>Слайд 6</vt:lpstr>
      <vt:lpstr>Слайд 7</vt:lpstr>
      <vt:lpstr>Слайд 8</vt:lpstr>
      <vt:lpstr>О какой силе ветра сказано в приведенных поэтических строках?</vt:lpstr>
      <vt:lpstr>О какой силе ветра сказано в приведенных поэтических строках?</vt:lpstr>
      <vt:lpstr>ВЕТРЫ  ЗЕМЛИ</vt:lpstr>
      <vt:lpstr>Движение какого ветра изображено на рисунке? Объясните.</vt:lpstr>
      <vt:lpstr>Слайд 13</vt:lpstr>
      <vt:lpstr>Слайд 14</vt:lpstr>
      <vt:lpstr>ПАССАТЫ</vt:lpstr>
      <vt:lpstr>И. К. Айвазовский "Штиль на море”</vt:lpstr>
      <vt:lpstr>Слайд 17</vt:lpstr>
      <vt:lpstr>Слайд 18</vt:lpstr>
      <vt:lpstr>Слайд 19</vt:lpstr>
      <vt:lpstr>Значение ветра? </vt:lpstr>
      <vt:lpstr>Построение графика  «РОЗА ВЕТРОВ»</vt:lpstr>
      <vt:lpstr>Задание: построить “Розу ветров”  используя приведенные данные</vt:lpstr>
      <vt:lpstr>Слайд 23</vt:lpstr>
      <vt:lpstr>Оцените свою работу на уроке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xxx</cp:lastModifiedBy>
  <cp:revision>196</cp:revision>
  <dcterms:modified xsi:type="dcterms:W3CDTF">2015-03-25T03:36:08Z</dcterms:modified>
</cp:coreProperties>
</file>