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0" r:id="rId4"/>
    <p:sldId id="258" r:id="rId5"/>
    <p:sldId id="261" r:id="rId6"/>
    <p:sldId id="262" r:id="rId7"/>
    <p:sldId id="263" r:id="rId8"/>
    <p:sldId id="265" r:id="rId9"/>
    <p:sldId id="266" r:id="rId10"/>
    <p:sldId id="264" r:id="rId11"/>
    <p:sldId id="268" r:id="rId12"/>
    <p:sldId id="269" r:id="rId13"/>
    <p:sldId id="267" r:id="rId14"/>
    <p:sldId id="270" r:id="rId15"/>
    <p:sldId id="271" r:id="rId16"/>
    <p:sldId id="272" r:id="rId17"/>
    <p:sldId id="273" r:id="rId18"/>
    <p:sldId id="274" r:id="rId19"/>
    <p:sldId id="277" r:id="rId20"/>
    <p:sldId id="276" r:id="rId21"/>
    <p:sldId id="259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72894" autoAdjust="0"/>
  </p:normalViewPr>
  <p:slideViewPr>
    <p:cSldViewPr>
      <p:cViewPr varScale="1">
        <p:scale>
          <a:sx n="51" d="100"/>
          <a:sy n="51" d="100"/>
        </p:scale>
        <p:origin x="-84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3C2B26-7A68-46AB-9E3D-FE39E5B01F5C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88B0FB-FBD5-4FE0-A85C-C2FB3A27F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Организационный момент. Приветствие</a:t>
            </a:r>
            <a:r>
              <a:rPr lang="ru-RU" baseline="0" dirty="0" smtClean="0"/>
              <a:t> учителя.</a:t>
            </a:r>
          </a:p>
          <a:p>
            <a:r>
              <a:rPr lang="ru-RU" baseline="0" dirty="0" smtClean="0"/>
              <a:t>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Планируемые результаты урока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Предметные 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Научатся: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ценить свое свободное время.</a:t>
            </a:r>
          </a:p>
          <a:p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Получат возможность научиться: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работать с текстом учебника; высказывать собственное мнение, суждения</a:t>
            </a:r>
          </a:p>
          <a:p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Метапредметные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УУД</a:t>
            </a:r>
          </a:p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Познавательные: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устанавливают причинно-следственные связи и зависимости между объектами.</a:t>
            </a:r>
          </a:p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Коммуникативные: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планируют цели и способы взаимодействия; обмениваются мнениями, слушают друг друга, понимают позицию партнера, в том числе и отличную от своей, согласовывают действия с партнером.</a:t>
            </a:r>
          </a:p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Регулятивные: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принимают и сохраняют учебную задачу; учитывают выделенные учителем ориентиры действия в новом учебном материале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Личностные УУД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Проявляют заинтересованность не только в личном успехе, но и в решении проблемных заданий всем классом; выражают положительное отношение к процессу познания; адекватно понимают причины успешности/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неуспешности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учебной деятельности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Первичное осмысление </a:t>
            </a:r>
            <a:r>
              <a:rPr lang="ru-RU" baseline="0" dirty="0" err="1" smtClean="0"/>
              <a:t>информаии</a:t>
            </a:r>
            <a:r>
              <a:rPr lang="ru-RU" baseline="0" dirty="0" smtClean="0"/>
              <a:t> о  качестве свободного времени.</a:t>
            </a:r>
          </a:p>
          <a:p>
            <a:r>
              <a:rPr lang="ru-RU" b="1" baseline="0" dirty="0" smtClean="0"/>
              <a:t>Главная цель: </a:t>
            </a:r>
            <a:r>
              <a:rPr lang="ru-RU" baseline="0" dirty="0" smtClean="0"/>
              <a:t>подвести к пониманию того, что 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Реальный досуг 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никогда не находится в разрыве как с самой личностью, так и с обществом. Наоборот, это состояние деятельности, создание свободы из необходимых повседневных дел, время для отдыха,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самоактуализации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развлечения.</a:t>
            </a:r>
          </a:p>
          <a:p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Мнимый досуг 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это, прежде всего насилие, либо над собой, либо над обществом, и как результат разрушение себя и общества. Мнимый досуг, обусловлен, неумением проводить свое время, это бесцельное времяпрепровождение, приводящее к асоциальным поступкам.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Межпредметные</a:t>
            </a:r>
            <a:r>
              <a:rPr lang="ru-RU" baseline="0" dirty="0" smtClean="0"/>
              <a:t> связи. </a:t>
            </a:r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Познавательные: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распознают объекты и их понятия, выделяют существенные признаки; строят рассуждения 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обобщают полученную информацию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Метапредметные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определение сущностных характеристик изучаемого объекта; выбор верных критериев для сравнения, сопоставления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Личностные: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формирование ответственного отношения к учению, готовности и способности обучающихся к саморазвитию и самообразованию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Минутка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зож</a:t>
            </a:r>
            <a:r>
              <a:rPr lang="ru-RU" baseline="0" dirty="0" smtClean="0"/>
              <a:t>. Закрепление усвоенного материала.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Этап отработки познавательных,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коммуникативных и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личностныхУУД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Расширение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социального опыта. 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нализируют реальные социальные ситуации, выбирают адекватные способы деятельности и модели поведения.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Расширение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социального опыта. 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нализируют реальные социальные ситуации, выбирают адекватные способы деятельности и модели поведения.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Расширение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социального опыта. 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нализируют реальные социальные ситуации, выбирают адекватные способы деятельности и модели поведения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Личностные:формирование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осознанного, уважительного и доброжелательного отношения к другому человеку, его мнению.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Познавательные: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самостоятельно осуществляют  поиск необходимой информации 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(из материалов учебника, из рассказа учителя,  по воспроизведению в памяти).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Проблемная ситуация. 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1-я группа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доказывает, что телевизор и компьютер в свободное время полезны и необходимы;</a:t>
            </a:r>
          </a:p>
          <a:p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2-я группа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доказывает, что телевизор и компьютер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свободное время вредны, и лучше выбрать другие виды деятельности. Не менее 3-х аргументов.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Мотивация</a:t>
            </a:r>
            <a:r>
              <a:rPr lang="ru-RU" baseline="0" dirty="0" smtClean="0"/>
              <a:t> учебной деятельности .</a:t>
            </a:r>
            <a:r>
              <a:rPr lang="ru-RU" dirty="0" smtClean="0"/>
              <a:t>Проблемный</a:t>
            </a:r>
            <a:r>
              <a:rPr lang="ru-RU" baseline="0" dirty="0" smtClean="0"/>
              <a:t> вопрос. </a:t>
            </a:r>
          </a:p>
          <a:p>
            <a:r>
              <a:rPr lang="ru-RU" baseline="0" dirty="0" smtClean="0"/>
              <a:t>Актуализация имеющихся знаний. Прием Мозговой штурм. Формулирование учениками цели урока (</a:t>
            </a:r>
            <a:r>
              <a:rPr lang="ru-RU" b="1" baseline="0" dirty="0" smtClean="0"/>
              <a:t>Регулятивные УУД-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самостоятельно формулируют цели урока после предварительного обсуждения. </a:t>
            </a:r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Коммуникативные: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высказывают собственное мнение;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слушают друг друга, строят понятные речевые высказывания</a:t>
            </a:r>
            <a:r>
              <a:rPr lang="ru-RU" baseline="0" dirty="0" smtClean="0"/>
              <a:t>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Спасибо за внимание.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Изучение нового материала.</a:t>
            </a:r>
          </a:p>
          <a:p>
            <a:r>
              <a:rPr lang="ru-RU" dirty="0" smtClean="0"/>
              <a:t>Работа с учебником. Знакомство со с</a:t>
            </a:r>
            <a:r>
              <a:rPr lang="ru-RU" baseline="0" dirty="0" smtClean="0"/>
              <a:t>ловарными определениями понятия время. (познавательные УУД -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осуществляют поиск необходимой информации.</a:t>
            </a:r>
            <a:r>
              <a:rPr lang="ru-RU" baseline="0" dirty="0" smtClean="0"/>
              <a:t>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Выделение особого вида времени.</a:t>
            </a:r>
            <a:r>
              <a:rPr lang="ru-RU" baseline="0" dirty="0" smtClean="0"/>
              <a:t> Беседа: как ты понимаешь, что такое свободное время? (коммуникативные -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высказывают собственное мнение;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слушают друг друга, строят понятные речевые высказывания</a:t>
            </a:r>
            <a:r>
              <a:rPr lang="ru-RU" baseline="0" dirty="0" smtClean="0"/>
              <a:t>, личностные  УУД 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Метапредметные</a:t>
            </a:r>
            <a:r>
              <a:rPr lang="ru-RU" dirty="0" smtClean="0"/>
              <a:t> связи. Познавательные УУД -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распознают объекты и их понятия, выделяют существенные признаки; строят рассуждения 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обобщают полученную информацию.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0FB95-E958-4BAC-A99D-E0182339EF9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Познавательные: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распознают объекты и их понятия, выделяют существенные признаки; строят рассуждения 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обобщают полученную информацию.</a:t>
            </a:r>
          </a:p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Коммуникативные: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проявляют активность во взаимодействии 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решения коммуникативных и познавательных задач;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Познавательные: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распознают объекты и их понятия, выделяют существенные признаки; строят рассуждения 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обобщают полученную информацию.</a:t>
            </a:r>
          </a:p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Коммуникативные: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проявляют активность во взаимодействии 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решения коммуникативных и познавательных задач;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Познавательные: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распознают объекты и их понятия, выделяют существенные признаки; строят рассуждения 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обобщают полученную информацию.</a:t>
            </a:r>
          </a:p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Коммуникативные: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проявляют активность во взаимодействии 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решения коммуникативных и познавательных задач;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Познавательные: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распознают объекты и их понятия, выделяют существенные признаки; строят рассуждения 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обобщают полученную информацию.</a:t>
            </a:r>
          </a:p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Коммуникативные: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проявляют активность во взаимодействии 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решения коммуникативных и познавательных задач;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8B0FB-FBD5-4FE0-A85C-C2FB3A27F4A3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hyperlink" Target="http://cdn.fishki.net/upload/post/201507/21/1603509/1fa7c191be65b994cb7c75f856e22274.jpg" TargetMode="External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cdn.fishki.net/upload/post/201507/21/1603509/6550756e3c76c6b53f8afdfc369526d0.jpg" TargetMode="External"/><Relationship Id="rId5" Type="http://schemas.openxmlformats.org/officeDocument/2006/relationships/hyperlink" Target="https://ru.wikipedia.org/wiki/%D0%90%D0%BD%D0%B3%D0%BB%D0%B8%D0%B9%D1%81%D0%BA%D0%B8%D0%B9_%D1%8F%D0%B7%D1%8B%D0%BA" TargetMode="External"/><Relationship Id="rId4" Type="http://schemas.openxmlformats.org/officeDocument/2006/relationships/image" Target="../media/image28.jpeg"/><Relationship Id="rId9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dn.fishki.net/upload/post/201507/21/1603509/e0c4f42a86815959dc6aed4b2adeaa0c.jpg" TargetMode="External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" TargetMode="External"/><Relationship Id="rId3" Type="http://schemas.openxmlformats.org/officeDocument/2006/relationships/hyperlink" Target="https://im3-tub-ru.yandex.net/" TargetMode="External"/><Relationship Id="rId7" Type="http://schemas.openxmlformats.org/officeDocument/2006/relationships/hyperlink" Target="http://www.sunhome.ru/religion/16868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ishki.net/" TargetMode="External"/><Relationship Id="rId5" Type="http://schemas.openxmlformats.org/officeDocument/2006/relationships/hyperlink" Target="https://indiada.ru/religia/buddizm-osnovnye-idei.html" TargetMode="External"/><Relationship Id="rId10" Type="http://schemas.openxmlformats.org/officeDocument/2006/relationships/hyperlink" Target="http://s018.radikal.ru/i519/1304/3e/4bb97ff07cca.png" TargetMode="External"/><Relationship Id="rId4" Type="http://schemas.openxmlformats.org/officeDocument/2006/relationships/hyperlink" Target="http://www.ereading.club/bookreader.php/1006427/Edvards_-_Drevnyaya_Indiya._Byt,_religiya,_kultura.html" TargetMode="External"/><Relationship Id="rId9" Type="http://schemas.openxmlformats.org/officeDocument/2006/relationships/hyperlink" Target="http://chto-takoe-lyubov.net/stikhi-o-lyubvi/kollektsii-stikhov/8882-stixi-pro-mgnovenie-mi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463182" cy="147002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Упустишь минуту- потеряешь час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5445224"/>
            <a:ext cx="6840760" cy="720080"/>
          </a:xfrm>
        </p:spPr>
        <p:txBody>
          <a:bodyPr rtlCol="0">
            <a:normAutofit fontScale="77500" lnSpcReduction="2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Презентация к уроку обществознания в 5 классе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300192" y="764704"/>
            <a:ext cx="2843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Учитель истории и обществознания</a:t>
            </a:r>
          </a:p>
          <a:p>
            <a:pPr algn="ctr"/>
            <a:endParaRPr lang="ru-RU" dirty="0" smtClean="0">
              <a:ln>
                <a:solidFill>
                  <a:schemeClr val="accent2">
                    <a:lumMod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ru-RU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МБОУ СОШ №48</a:t>
            </a:r>
          </a:p>
          <a:p>
            <a:pPr algn="ctr"/>
            <a:r>
              <a:rPr lang="ru-RU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Первомайского района </a:t>
            </a:r>
          </a:p>
          <a:p>
            <a:pPr algn="ctr"/>
            <a:r>
              <a:rPr lang="ru-RU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г. Ижевска</a:t>
            </a:r>
            <a:endParaRPr lang="ru-RU" dirty="0">
              <a:ln>
                <a:solidFill>
                  <a:schemeClr val="accent2">
                    <a:lumMod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35288" y="0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Автор:   </a:t>
            </a:r>
            <a:r>
              <a:rPr lang="ru-RU" sz="2800" dirty="0" err="1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Шаклеина</a:t>
            </a:r>
            <a:r>
              <a:rPr lang="ru-RU" sz="28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Диана  Николаевна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26968" cy="418058"/>
          </a:xfrm>
        </p:spPr>
        <p:txBody>
          <a:bodyPr/>
          <a:lstStyle/>
          <a:p>
            <a:r>
              <a:rPr lang="ru-RU" dirty="0" smtClean="0"/>
              <a:t>Что получилось?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276873"/>
            <a:ext cx="3610744" cy="3849290"/>
          </a:xfrm>
        </p:spPr>
        <p:txBody>
          <a:bodyPr/>
          <a:lstStyle/>
          <a:p>
            <a:pPr algn="just"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Полезные:</a:t>
            </a:r>
          </a:p>
          <a:p>
            <a:pPr algn="just">
              <a:buNone/>
            </a:pPr>
            <a:r>
              <a:rPr lang="ru-RU" dirty="0" smtClean="0"/>
              <a:t>Спорт</a:t>
            </a:r>
          </a:p>
          <a:p>
            <a:pPr algn="just">
              <a:buNone/>
            </a:pPr>
            <a:r>
              <a:rPr lang="ru-RU" dirty="0" smtClean="0"/>
              <a:t>Музыка</a:t>
            </a:r>
          </a:p>
          <a:p>
            <a:pPr algn="just">
              <a:buNone/>
            </a:pPr>
            <a:r>
              <a:rPr lang="ru-RU" dirty="0" smtClean="0"/>
              <a:t>Танцы</a:t>
            </a:r>
          </a:p>
          <a:p>
            <a:pPr algn="just">
              <a:buNone/>
            </a:pPr>
            <a:r>
              <a:rPr lang="ru-RU" dirty="0" smtClean="0"/>
              <a:t>Рыбная ловля</a:t>
            </a:r>
          </a:p>
          <a:p>
            <a:pPr algn="just">
              <a:buNone/>
            </a:pPr>
            <a:r>
              <a:rPr lang="ru-RU" dirty="0" smtClean="0"/>
              <a:t>Чтение</a:t>
            </a:r>
          </a:p>
          <a:p>
            <a:pPr algn="just">
              <a:buNone/>
            </a:pPr>
            <a:r>
              <a:rPr lang="ru-RU" dirty="0" smtClean="0"/>
              <a:t>Банные процедуры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 smtClean="0"/>
          </a:p>
        </p:txBody>
      </p:sp>
      <p:sp>
        <p:nvSpPr>
          <p:cNvPr id="8" name="Содержимое 3"/>
          <p:cNvSpPr txBox="1">
            <a:spLocks/>
          </p:cNvSpPr>
          <p:nvPr/>
        </p:nvSpPr>
        <p:spPr bwMode="auto">
          <a:xfrm>
            <a:off x="4644008" y="2276872"/>
            <a:ext cx="3610744" cy="380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Неполезные: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Пиры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2400" dirty="0" smtClean="0">
                <a:latin typeface="+mn-lt"/>
              </a:rPr>
              <a:t>Праздное шатание</a:t>
            </a:r>
          </a:p>
          <a:p>
            <a:pPr marL="342900" indent="-342900">
              <a:spcBef>
                <a:spcPct val="20000"/>
              </a:spcBef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Курение</a:t>
            </a:r>
          </a:p>
          <a:p>
            <a:pPr marL="342900" indent="-342900">
              <a:spcBef>
                <a:spcPct val="20000"/>
              </a:spcBef>
            </a:pPr>
            <a:r>
              <a:rPr lang="ru-RU" sz="2400" noProof="0" dirty="0" smtClean="0">
                <a:latin typeface="+mn-lt"/>
              </a:rPr>
              <a:t>Употребление наркотиков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spcBef>
                <a:spcPct val="20000"/>
              </a:spcBef>
            </a:pPr>
            <a:r>
              <a:rPr lang="ru-RU" sz="2400" dirty="0" smtClean="0">
                <a:latin typeface="+mn-lt"/>
              </a:rPr>
              <a:t>Азартные игры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1008112"/>
          </a:xfrm>
        </p:spPr>
        <p:txBody>
          <a:bodyPr/>
          <a:lstStyle/>
          <a:p>
            <a:r>
              <a:rPr lang="ru-RU" sz="2400" dirty="0" smtClean="0"/>
              <a:t>Может в древности не всегда с пользой проводили время, но зато римляне придумали удобную систему подсчета времени и цифр, которыми мы пользуемся до сих пор</a:t>
            </a:r>
            <a:endParaRPr lang="ru-RU" sz="24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Picture 4" descr="http://perstni.com/wp-content/uploads/2016/04/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996952"/>
            <a:ext cx="4283968" cy="3614267"/>
          </a:xfrm>
          <a:prstGeom prst="rect">
            <a:avLst/>
          </a:prstGeom>
          <a:noFill/>
        </p:spPr>
      </p:pic>
      <p:pic>
        <p:nvPicPr>
          <p:cNvPr id="9" name="Picture 2" descr="https://www.m4k.ru/products_pictures/SEIKO-QXA445A-1.jpg"/>
          <p:cNvPicPr>
            <a:picLocks noChangeAspect="1" noChangeArrowheads="1"/>
          </p:cNvPicPr>
          <p:nvPr/>
        </p:nvPicPr>
        <p:blipFill>
          <a:blip r:embed="rId4" cstate="print"/>
          <a:srcRect l="3500" t="4408" r="3743" b="6335"/>
          <a:stretch>
            <a:fillRect/>
          </a:stretch>
        </p:blipFill>
        <p:spPr bwMode="auto">
          <a:xfrm>
            <a:off x="4860032" y="2996952"/>
            <a:ext cx="3816424" cy="367240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5868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Задание: Определите какое время показывают часы.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660232" cy="908720"/>
          </a:xfrm>
        </p:spPr>
        <p:txBody>
          <a:bodyPr/>
          <a:lstStyle/>
          <a:p>
            <a:r>
              <a:rPr lang="ru-RU" sz="2400" dirty="0" smtClean="0"/>
              <a:t>А в Древней Индии зародилось учение </a:t>
            </a:r>
            <a:r>
              <a:rPr lang="ru-RU" sz="2400" dirty="0" smtClean="0">
                <a:solidFill>
                  <a:srgbClr val="FF0000"/>
                </a:solidFill>
              </a:rPr>
              <a:t>буддизм</a:t>
            </a:r>
            <a:r>
              <a:rPr lang="ru-RU" sz="2400" dirty="0" smtClean="0"/>
              <a:t>, согласно которому: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916832"/>
            <a:ext cx="4040188" cy="1152129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Главное для человека </a:t>
            </a:r>
            <a:r>
              <a:rPr lang="ru-RU" dirty="0" smtClean="0"/>
              <a:t>- </a:t>
            </a:r>
            <a:r>
              <a:rPr lang="ru-RU" u="sng" dirty="0" smtClean="0">
                <a:solidFill>
                  <a:srgbClr val="7030A0"/>
                </a:solidFill>
              </a:rPr>
              <a:t>это стремление к просвещению и самопознанию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8023" y="1988840"/>
            <a:ext cx="4176465" cy="2808312"/>
          </a:xfrm>
        </p:spPr>
        <p:txBody>
          <a:bodyPr/>
          <a:lstStyle/>
          <a:p>
            <a:r>
              <a:rPr lang="ru-RU" dirty="0" smtClean="0"/>
              <a:t>Человек должен отыскать «золотую» середину </a:t>
            </a:r>
            <a:r>
              <a:rPr lang="ru-RU" dirty="0" smtClean="0">
                <a:solidFill>
                  <a:srgbClr val="7030A0"/>
                </a:solidFill>
              </a:rPr>
              <a:t>между  </a:t>
            </a:r>
            <a:r>
              <a:rPr lang="ru-RU" dirty="0" err="1" smtClean="0">
                <a:solidFill>
                  <a:srgbClr val="7030A0"/>
                </a:solidFill>
              </a:rPr>
              <a:t>аскетичным</a:t>
            </a:r>
            <a:r>
              <a:rPr lang="ru-RU" dirty="0" smtClean="0">
                <a:solidFill>
                  <a:srgbClr val="7030A0"/>
                </a:solidFill>
              </a:rPr>
              <a:t>, лишенным всяческих благ человечества, и  обеспеченным, пресыщенным роскошью образом жизни </a:t>
            </a:r>
            <a:endParaRPr lang="ru-RU" dirty="0"/>
          </a:p>
        </p:txBody>
      </p:sp>
      <p:pic>
        <p:nvPicPr>
          <p:cNvPr id="7" name="Содержимое 6" descr="https://im2-tub-ru.yandex.net/i?id=8714bcd3cbd0737debbb222854ef2665&amp;n=33&amp;h=215&amp;w=290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068960"/>
            <a:ext cx="432048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460432" cy="548680"/>
          </a:xfrm>
        </p:spPr>
        <p:txBody>
          <a:bodyPr/>
          <a:lstStyle/>
          <a:p>
            <a:pPr lvl="0"/>
            <a:r>
              <a:rPr lang="ru-RU" sz="2800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>Народная мудрость  наших предков гласит: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988840"/>
            <a:ext cx="5220072" cy="1080119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Задание</a:t>
            </a:r>
            <a:r>
              <a:rPr lang="ru-RU" dirty="0" smtClean="0"/>
              <a:t>: эти пословицы и поговорки связаны с проведением свободного времени.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996951"/>
            <a:ext cx="4040188" cy="367240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Делу время – потехе час;</a:t>
            </a:r>
          </a:p>
          <a:p>
            <a:pPr>
              <a:buNone/>
            </a:pPr>
            <a:r>
              <a:rPr lang="ru-RU" dirty="0" smtClean="0"/>
              <a:t>Праздность – мать пороков;</a:t>
            </a:r>
          </a:p>
          <a:p>
            <a:pPr>
              <a:buNone/>
            </a:pPr>
            <a:r>
              <a:rPr lang="ru-RU" dirty="0" smtClean="0"/>
              <a:t>Двигайся больше – проживешь дольше;</a:t>
            </a:r>
          </a:p>
          <a:p>
            <a:pPr>
              <a:buNone/>
            </a:pPr>
            <a:r>
              <a:rPr lang="ru-RU" dirty="0" smtClean="0"/>
              <a:t>Скучен день до вечера, коли делать нечего;</a:t>
            </a:r>
          </a:p>
          <a:p>
            <a:pPr>
              <a:buNone/>
            </a:pPr>
            <a:r>
              <a:rPr lang="ru-RU" dirty="0" smtClean="0"/>
              <a:t>На печи по дрова поехал;</a:t>
            </a:r>
          </a:p>
          <a:p>
            <a:pPr>
              <a:buNone/>
            </a:pPr>
            <a:r>
              <a:rPr lang="ru-RU" dirty="0" smtClean="0"/>
              <a:t>Отдыхать без работы - значит жить без заботы;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92080" y="1844824"/>
            <a:ext cx="3851920" cy="122413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Какие из них несут положительный, а какие отрицательный смысл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996951"/>
            <a:ext cx="4041775" cy="3672409"/>
          </a:xfrm>
        </p:spPr>
        <p:txBody>
          <a:bodyPr/>
          <a:lstStyle/>
          <a:p>
            <a:pPr lvl="0" fontAlgn="auto">
              <a:spcAft>
                <a:spcPts val="0"/>
              </a:spcAft>
              <a:buClr>
                <a:schemeClr val="accent1"/>
              </a:buClr>
              <a:buSzPct val="70000"/>
              <a:buNone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Не привыкай к безделью, учись рукоделью;</a:t>
            </a:r>
          </a:p>
          <a:p>
            <a:pPr lvl="0" fontAlgn="auto">
              <a:spcAft>
                <a:spcPts val="0"/>
              </a:spcAft>
              <a:buClr>
                <a:schemeClr val="accent1"/>
              </a:buClr>
              <a:buSzPct val="70000"/>
              <a:buNone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Рыба лежа растет, человек лежа портится;</a:t>
            </a:r>
          </a:p>
          <a:p>
            <a:pPr lvl="0" fontAlgn="auto">
              <a:spcAft>
                <a:spcPts val="0"/>
              </a:spcAft>
              <a:buClr>
                <a:schemeClr val="accent1"/>
              </a:buClr>
              <a:buSzPct val="70000"/>
              <a:buNone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Книгу читать – скуку не знать;</a:t>
            </a:r>
          </a:p>
          <a:p>
            <a:pPr lvl="0" fontAlgn="auto">
              <a:spcAft>
                <a:spcPts val="0"/>
              </a:spcAft>
              <a:buClr>
                <a:schemeClr val="accent1"/>
              </a:buClr>
              <a:buSzPct val="70000"/>
              <a:buNone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Бестолковый отдых утомляет хуже работы;</a:t>
            </a:r>
          </a:p>
          <a:p>
            <a:pPr lvl="0" fontAlgn="auto">
              <a:spcAft>
                <a:spcPts val="0"/>
              </a:spcAft>
              <a:buClr>
                <a:schemeClr val="accent1"/>
              </a:buClr>
              <a:buSzPct val="70000"/>
              <a:buNone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Лучше врагу камни таскать, чем без дела тосковать.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6444208" cy="764704"/>
          </a:xfrm>
        </p:spPr>
        <p:txBody>
          <a:bodyPr/>
          <a:lstStyle/>
          <a:p>
            <a:pPr algn="r"/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Задание: </a:t>
            </a:r>
            <a:r>
              <a:rPr lang="ru-RU" sz="2800" dirty="0" smtClean="0"/>
              <a:t>Если в свое свободное время вы любите:</a:t>
            </a:r>
            <a:endParaRPr lang="ru-RU" sz="2800" dirty="0"/>
          </a:p>
        </p:txBody>
      </p:sp>
      <p:sp>
        <p:nvSpPr>
          <p:cNvPr id="12" name="Содержимое 5"/>
          <p:cNvSpPr>
            <a:spLocks noGrp="1"/>
          </p:cNvSpPr>
          <p:nvPr>
            <p:ph sz="half" idx="1"/>
          </p:nvPr>
        </p:nvSpPr>
        <p:spPr>
          <a:xfrm>
            <a:off x="304800" y="2060848"/>
            <a:ext cx="4191000" cy="426375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Играть на компьютере</a:t>
            </a:r>
          </a:p>
          <a:p>
            <a:r>
              <a:rPr lang="ru-RU" dirty="0" smtClean="0"/>
              <a:t>Заниматься активно спортом </a:t>
            </a:r>
          </a:p>
          <a:p>
            <a:pPr lvl="0"/>
            <a:r>
              <a:rPr lang="ru-RU" dirty="0" smtClean="0"/>
              <a:t>Гулять с собакой, другим домашним животным</a:t>
            </a:r>
          </a:p>
          <a:p>
            <a:r>
              <a:rPr lang="ru-RU" dirty="0" smtClean="0"/>
              <a:t>Заниматься музыкой, рисованием</a:t>
            </a:r>
          </a:p>
          <a:p>
            <a:r>
              <a:rPr lang="ru-RU" dirty="0" smtClean="0"/>
              <a:t>Помогать родителям</a:t>
            </a:r>
          </a:p>
          <a:p>
            <a:r>
              <a:rPr lang="ru-RU" dirty="0" smtClean="0"/>
              <a:t>Читать</a:t>
            </a:r>
          </a:p>
          <a:p>
            <a:r>
              <a:rPr lang="ru-RU" dirty="0" smtClean="0"/>
              <a:t>Просто лежать на диване</a:t>
            </a:r>
          </a:p>
          <a:p>
            <a:pPr lvl="0"/>
            <a:endParaRPr lang="ru-RU" dirty="0" smtClean="0"/>
          </a:p>
          <a:p>
            <a:endParaRPr lang="ru-RU" dirty="0"/>
          </a:p>
        </p:txBody>
      </p:sp>
      <p:sp>
        <p:nvSpPr>
          <p:cNvPr id="13" name="Содержимое 6"/>
          <p:cNvSpPr>
            <a:spLocks noGrp="1"/>
          </p:cNvSpPr>
          <p:nvPr>
            <p:ph sz="half" idx="2"/>
          </p:nvPr>
        </p:nvSpPr>
        <p:spPr>
          <a:xfrm>
            <a:off x="4648200" y="2060848"/>
            <a:ext cx="4343400" cy="426375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Встаньте рядом с партой</a:t>
            </a:r>
          </a:p>
          <a:p>
            <a:pPr lvl="0"/>
            <a:r>
              <a:rPr lang="ru-RU" dirty="0" smtClean="0"/>
              <a:t>Поднимите правую руку вверх</a:t>
            </a:r>
          </a:p>
          <a:p>
            <a:pPr lvl="0"/>
            <a:r>
              <a:rPr lang="ru-RU" dirty="0" smtClean="0"/>
              <a:t>Поднимите левую руку вверх</a:t>
            </a:r>
          </a:p>
          <a:p>
            <a:pPr lvl="0"/>
            <a:r>
              <a:rPr lang="ru-RU" dirty="0" smtClean="0"/>
              <a:t>Попрыгайте 5 раз на одной ноге</a:t>
            </a:r>
          </a:p>
          <a:p>
            <a:pPr lvl="0"/>
            <a:r>
              <a:rPr lang="ru-RU" dirty="0" smtClean="0"/>
              <a:t>Похлопайте в ладоши</a:t>
            </a:r>
          </a:p>
          <a:p>
            <a:pPr lvl="0"/>
            <a:r>
              <a:rPr lang="ru-RU" dirty="0" smtClean="0"/>
              <a:t>Пожмите плечами 3 раза</a:t>
            </a:r>
          </a:p>
          <a:p>
            <a:pPr lvl="0"/>
            <a:r>
              <a:rPr lang="ru-RU" dirty="0" smtClean="0"/>
              <a:t>Присядьте 3 раза</a:t>
            </a:r>
          </a:p>
          <a:p>
            <a:endParaRPr lang="ru-RU" dirty="0"/>
          </a:p>
        </p:txBody>
      </p:sp>
      <p:sp>
        <p:nvSpPr>
          <p:cNvPr id="14" name="Заголовок 6"/>
          <p:cNvSpPr txBox="1">
            <a:spLocks/>
          </p:cNvSpPr>
          <p:nvPr/>
        </p:nvSpPr>
        <p:spPr bwMode="auto">
          <a:xfrm>
            <a:off x="611560" y="6093296"/>
            <a:ext cx="853244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Всем спасибо за разминку, а нас ждет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игра - угадай-ка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76256" y="260648"/>
            <a:ext cx="2267744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Народная мудрость в действии</a:t>
            </a:r>
            <a:endParaRPr lang="ru-RU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3" descr="Необычные хобби известных людей звезды, коллекционирование, хобби">
            <a:hlinkClick r:id="rId3" tgtFrame="&quot;_blank&quot;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20786108">
            <a:off x="1152351" y="1760026"/>
            <a:ext cx="3960439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490066"/>
          </a:xfrm>
        </p:spPr>
        <p:txBody>
          <a:bodyPr/>
          <a:lstStyle/>
          <a:p>
            <a:pPr algn="l"/>
            <a:r>
              <a:rPr lang="ru-RU" sz="1800" b="1" dirty="0" smtClean="0">
                <a:solidFill>
                  <a:srgbClr val="FF0000"/>
                </a:solidFill>
              </a:rPr>
              <a:t>Для справки: </a:t>
            </a:r>
            <a:r>
              <a:rPr lang="ru-RU" sz="2400" b="1" dirty="0" smtClean="0"/>
              <a:t>хобби </a:t>
            </a:r>
            <a:r>
              <a:rPr lang="ru-RU" sz="1800" b="1" dirty="0" smtClean="0"/>
              <a:t>- от </a:t>
            </a:r>
            <a:r>
              <a:rPr lang="ru-RU" sz="1800" b="1" u="sng" dirty="0" smtClean="0">
                <a:hlinkClick r:id="rId5" tooltip="Английский язык"/>
              </a:rPr>
              <a:t>англ.</a:t>
            </a:r>
            <a:r>
              <a:rPr lang="ru-RU" sz="1800" b="1" dirty="0" smtClean="0"/>
              <a:t> </a:t>
            </a:r>
            <a:r>
              <a:rPr lang="ru-RU" sz="1800" b="1" i="1" dirty="0" err="1" smtClean="0"/>
              <a:t>hobby</a:t>
            </a:r>
            <a:r>
              <a:rPr lang="ru-RU" sz="1800" b="1" i="1" dirty="0" smtClean="0"/>
              <a:t> — увлечение, любимое дело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844825"/>
            <a:ext cx="9144000" cy="864095"/>
          </a:xfrm>
        </p:spPr>
        <p:txBody>
          <a:bodyPr/>
          <a:lstStyle/>
          <a:p>
            <a:pPr algn="ctr"/>
            <a:r>
              <a:rPr lang="ru-RU" dirty="0" smtClean="0"/>
              <a:t>Кого данное хобби не только успокаивает, но и учит добиваться цели и работать на результат.</a:t>
            </a:r>
            <a:endParaRPr lang="ru-RU" dirty="0"/>
          </a:p>
        </p:txBody>
      </p:sp>
      <p:pic>
        <p:nvPicPr>
          <p:cNvPr id="12" name="Рисунок 11" descr="Необычные хобби известных людей звезды, коллекционирование, хобби">
            <a:hlinkClick r:id="rId6" tgtFrame="&quot;_blank&quot;"/>
          </p:cNvPr>
          <p:cNvPicPr/>
          <p:nvPr/>
        </p:nvPicPr>
        <p:blipFill>
          <a:blip r:embed="rId7" cstate="print"/>
          <a:srcRect l="20720" t="8826" r="33943" b="17344"/>
          <a:stretch>
            <a:fillRect/>
          </a:stretch>
        </p:blipFill>
        <p:spPr bwMode="auto">
          <a:xfrm rot="19919696">
            <a:off x="6217534" y="2612115"/>
            <a:ext cx="295232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img.bibo.kz/?6087169.jpg"/>
          <p:cNvPicPr/>
          <p:nvPr/>
        </p:nvPicPr>
        <p:blipFill>
          <a:blip r:embed="rId8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54548"/>
          <a:stretch>
            <a:fillRect/>
          </a:stretch>
        </p:blipFill>
        <p:spPr bwMode="auto">
          <a:xfrm rot="642552">
            <a:off x="533270" y="4118501"/>
            <a:ext cx="2700065" cy="2510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://www.teleport2001.ru/files/teleport/styles/article_page/public/images/2014/01/10/malahov.jpeg?itok=dWDppdAf"/>
          <p:cNvPicPr/>
          <p:nvPr/>
        </p:nvPicPr>
        <p:blipFill>
          <a:blip r:embed="rId9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11261" r="19564"/>
          <a:stretch>
            <a:fillRect/>
          </a:stretch>
        </p:blipFill>
        <p:spPr bwMode="auto">
          <a:xfrm rot="20815260">
            <a:off x="2917263" y="3453523"/>
            <a:ext cx="3096344" cy="291338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/>
          <p:cNvSpPr/>
          <p:nvPr/>
        </p:nvSpPr>
        <p:spPr>
          <a:xfrm rot="20387110">
            <a:off x="3779913" y="3244334"/>
            <a:ext cx="1503500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вышивание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 rot="615075">
            <a:off x="297032" y="6083042"/>
            <a:ext cx="150350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Королева Англии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 rot="20796526">
            <a:off x="3489619" y="6327830"/>
            <a:ext cx="3312368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Ведущий Андрей Малахов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 rot="20331017">
            <a:off x="6786062" y="5556659"/>
            <a:ext cx="2267744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Артист балета Николай Цискаридзе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http://lichnosti.net/photos/1181/main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695728" y="2852936"/>
            <a:ext cx="2448272" cy="316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magmens.com/uploads/posts/2014-06/thumbs/1404032398_5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35032"/>
          <a:stretch>
            <a:fillRect/>
          </a:stretch>
        </p:blipFill>
        <p:spPr bwMode="auto">
          <a:xfrm>
            <a:off x="0" y="3501008"/>
            <a:ext cx="2804371" cy="2424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Содержимое 6" descr="http://pigeons.at.ua/Photo/Statyi/Rusia/kurchavie6.jpg"/>
          <p:cNvPicPr>
            <a:picLocks noGrp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44824"/>
            <a:ext cx="4040188" cy="269345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1988840"/>
            <a:ext cx="3682752" cy="346050"/>
          </a:xfrm>
        </p:spPr>
        <p:txBody>
          <a:bodyPr/>
          <a:lstStyle/>
          <a:p>
            <a:r>
              <a:rPr lang="ru-RU" sz="2400" dirty="0" smtClean="0"/>
              <a:t>Ух - ты!!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7092280" cy="720080"/>
          </a:xfrm>
        </p:spPr>
        <p:txBody>
          <a:bodyPr/>
          <a:lstStyle/>
          <a:p>
            <a:pPr algn="ctr"/>
            <a:r>
              <a:rPr lang="ru-RU" dirty="0" smtClean="0"/>
              <a:t>Крутой нрав этого человека не мешает разводить и дрессировать этих птиц.</a:t>
            </a:r>
            <a:endParaRPr lang="ru-RU" dirty="0"/>
          </a:p>
        </p:txBody>
      </p:sp>
      <p:pic>
        <p:nvPicPr>
          <p:cNvPr id="11" name="Picture 4" descr="https://im2-tub-ru.yandex.net/i?id=e5c8a57bc7625b875039acd3063e346d&amp;n=33&amp;h=215&amp;w=32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4509120"/>
            <a:ext cx="3133725" cy="204787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779912" y="4005064"/>
            <a:ext cx="1503500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голуби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588224" y="6093296"/>
            <a:ext cx="2169077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Боксер Костя </a:t>
            </a:r>
            <a:r>
              <a:rPr lang="ru-RU" dirty="0" err="1" smtClean="0"/>
              <a:t>Дзю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131840" y="6309320"/>
            <a:ext cx="2745141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Боксер Николай Валуев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6021288"/>
            <a:ext cx="2466263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Боксер Майк </a:t>
            </a:r>
            <a:r>
              <a:rPr lang="ru-RU" dirty="0" err="1" smtClean="0"/>
              <a:t>Тайсон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418058"/>
          </a:xfrm>
        </p:spPr>
        <p:txBody>
          <a:bodyPr/>
          <a:lstStyle/>
          <a:p>
            <a:pPr algn="l"/>
            <a:r>
              <a:rPr lang="ru-RU" sz="2800" dirty="0" smtClean="0"/>
              <a:t>Очень любит играть и коллекционирует эти игрушки</a:t>
            </a:r>
            <a:endParaRPr lang="ru-RU" sz="2800" dirty="0"/>
          </a:p>
        </p:txBody>
      </p:sp>
      <p:pic>
        <p:nvPicPr>
          <p:cNvPr id="7" name="Содержимое 3" descr="Необычные хобби известных людей звезды, коллекционирование, хобби">
            <a:hlinkClick r:id="rId3" tgtFrame="&quot;_blank&quot;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 l="8196" r="5393" b="6131"/>
          <a:stretch>
            <a:fillRect/>
          </a:stretch>
        </p:blipFill>
        <p:spPr bwMode="auto">
          <a:xfrm>
            <a:off x="1619672" y="764704"/>
            <a:ext cx="5688632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godzilla.org.ua/uploads/posts/2015-09/1441573166_actors_have_changed_22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19937" r="18592"/>
          <a:stretch>
            <a:fillRect/>
          </a:stretch>
        </p:blipFill>
        <p:spPr bwMode="auto">
          <a:xfrm>
            <a:off x="179512" y="3429000"/>
            <a:ext cx="2664296" cy="278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www.fresher.ru/manager_content/images/samye-krasivye-aktrisy-v-mire/3.jpg"/>
          <p:cNvPicPr/>
          <p:nvPr/>
        </p:nvPicPr>
        <p:blipFill>
          <a:blip r:embed="rId6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19699"/>
          <a:stretch>
            <a:fillRect/>
          </a:stretch>
        </p:blipFill>
        <p:spPr bwMode="auto">
          <a:xfrm>
            <a:off x="3059832" y="4005064"/>
            <a:ext cx="2862428" cy="2679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im0-tub-ru.yandex.net/i?id=9ccce3b45ce1bd0dfb98b659b57e2fce&amp;n=33&amp;h=215&amp;w=315"/>
          <p:cNvPicPr/>
          <p:nvPr/>
        </p:nvPicPr>
        <p:blipFill>
          <a:blip r:embed="rId7" cstate="print"/>
          <a:srcRect l="12007"/>
          <a:stretch>
            <a:fillRect/>
          </a:stretch>
        </p:blipFill>
        <p:spPr bwMode="auto">
          <a:xfrm>
            <a:off x="5868144" y="3501008"/>
            <a:ext cx="302433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347864" y="3429000"/>
            <a:ext cx="2016224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Куклы </a:t>
            </a:r>
            <a:r>
              <a:rPr lang="ru-RU" dirty="0" err="1" smtClean="0"/>
              <a:t>Барби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6165304"/>
            <a:ext cx="2736304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Актер Сергей Безруков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372200" y="5805264"/>
            <a:ext cx="2376264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Актер Джонни </a:t>
            </a:r>
            <a:r>
              <a:rPr lang="ru-RU" dirty="0" err="1" smtClean="0"/>
              <a:t>Депп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059832" y="6488668"/>
            <a:ext cx="2952328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Актриса Анжелина </a:t>
            </a:r>
            <a:r>
              <a:rPr lang="ru-RU" dirty="0" err="1" smtClean="0"/>
              <a:t>Джоли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 напоследок я скажу: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6768752" cy="4954588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Профессор Британского университета вывел формулу для расчета свободного времени:</a:t>
            </a:r>
          </a:p>
          <a:p>
            <a:pPr algn="ctr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V=(W(100-t)/100)/C</a:t>
            </a:r>
          </a:p>
          <a:p>
            <a:pPr>
              <a:buNone/>
            </a:pPr>
            <a:r>
              <a:rPr lang="en-US" sz="1600" dirty="0" smtClean="0"/>
              <a:t>V-</a:t>
            </a:r>
            <a:r>
              <a:rPr lang="ru-RU" sz="1600" dirty="0" smtClean="0"/>
              <a:t> стоимость в час; </a:t>
            </a:r>
            <a:r>
              <a:rPr lang="en-US" sz="1600" dirty="0" smtClean="0"/>
              <a:t>W-</a:t>
            </a:r>
            <a:r>
              <a:rPr lang="ru-RU" sz="1600" dirty="0" smtClean="0"/>
              <a:t> почасовая зарплата человека; </a:t>
            </a:r>
            <a:r>
              <a:rPr lang="en-US" sz="1600" dirty="0" smtClean="0"/>
              <a:t>t-</a:t>
            </a:r>
            <a:r>
              <a:rPr lang="ru-RU" sz="1600" dirty="0" smtClean="0"/>
              <a:t> ставка налога; </a:t>
            </a:r>
            <a:r>
              <a:rPr lang="en-US" sz="1600" dirty="0" smtClean="0"/>
              <a:t>C</a:t>
            </a:r>
            <a:r>
              <a:rPr lang="ru-RU" sz="1600" dirty="0" smtClean="0"/>
              <a:t>- местная стоимость жизни</a:t>
            </a:r>
          </a:p>
          <a:p>
            <a:pPr>
              <a:buNone/>
            </a:pPr>
            <a:r>
              <a:rPr lang="ru-RU" sz="2400" dirty="0" smtClean="0"/>
              <a:t>Например,  2 минуты чистим зубы – 30 центов (20р.40к)</a:t>
            </a:r>
          </a:p>
          <a:p>
            <a:pPr>
              <a:buNone/>
            </a:pPr>
            <a:r>
              <a:rPr lang="ru-RU" dirty="0" smtClean="0"/>
              <a:t>Представьте сколько тратят некоторые времени на то., чтобы: «поймать 14 мух», выдуть пузырь размером с голову, 2 часа без перерыва смотреть в окно и т.д.»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Сделаем дома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395536" y="2420888"/>
            <a:ext cx="6768752" cy="2664296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/>
              <a:t>Прочитать параграф 5,</a:t>
            </a:r>
          </a:p>
          <a:p>
            <a:pPr algn="ctr">
              <a:buNone/>
            </a:pPr>
            <a:r>
              <a:rPr lang="ru-RU" sz="3600" dirty="0" smtClean="0"/>
              <a:t>Подготовиться к дискуссии по</a:t>
            </a:r>
          </a:p>
          <a:p>
            <a:pPr algn="ctr">
              <a:buNone/>
            </a:pPr>
            <a:r>
              <a:rPr lang="ru-RU" sz="3600" dirty="0" smtClean="0"/>
              <a:t>теме: телевизор и компьютер  в</a:t>
            </a:r>
          </a:p>
          <a:p>
            <a:pPr algn="ctr">
              <a:buNone/>
            </a:pPr>
            <a:r>
              <a:rPr lang="ru-RU" sz="3600" dirty="0" smtClean="0"/>
              <a:t>мое свободное время.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1"/>
            <a:ext cx="8229600" cy="420637"/>
          </a:xfrm>
        </p:spPr>
        <p:txBody>
          <a:bodyPr/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</a:rPr>
              <a:t>Какое понятие объединяет эти иллюстрации?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3071813"/>
            <a:ext cx="8158163" cy="3482975"/>
          </a:xfrm>
        </p:spPr>
        <p:txBody>
          <a:bodyPr/>
          <a:lstStyle/>
          <a:p>
            <a:r>
              <a:rPr lang="ru-RU" dirty="0" smtClean="0"/>
              <a:t> </a:t>
            </a:r>
          </a:p>
        </p:txBody>
      </p:sp>
      <p:pic>
        <p:nvPicPr>
          <p:cNvPr id="4" name="Рисунок 3" descr="Сатурн"/>
          <p:cNvPicPr/>
          <p:nvPr/>
        </p:nvPicPr>
        <p:blipFill>
          <a:blip r:embed="rId3" cstate="print"/>
          <a:srcRect r="262" b="3275"/>
          <a:stretch>
            <a:fillRect/>
          </a:stretch>
        </p:blipFill>
        <p:spPr bwMode="auto">
          <a:xfrm>
            <a:off x="179512" y="2780928"/>
            <a:ext cx="259228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http://pics.livejournal.com/skurlatov/pic/000px471/s320x240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843808" y="2780928"/>
            <a:ext cx="309634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upload.wikimedia.org/wikipedia/commons/thumb/d/de/Candi_Kidal_B.JPG/300px-Candi_Kidal_B.JPG"/>
          <p:cNvPicPr/>
          <p:nvPr/>
        </p:nvPicPr>
        <p:blipFill>
          <a:blip r:embed="rId5" cstate="print"/>
          <a:srcRect l="5380" r="42159"/>
          <a:stretch>
            <a:fillRect/>
          </a:stretch>
        </p:blipFill>
        <p:spPr bwMode="auto">
          <a:xfrm>
            <a:off x="6012160" y="2780928"/>
            <a:ext cx="295232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0" y="6437363"/>
            <a:ext cx="9144000" cy="42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Время. Это боги времени: Сатурн, Коляда, Кала</a:t>
            </a:r>
            <a:endParaRPr kumimoji="0" lang="ru-RU" sz="2800" b="1" i="0" u="none" strike="noStrike" kern="1200" spc="50" normalizeH="0" baseline="0" noProof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043608" y="260648"/>
            <a:ext cx="4392488" cy="6394748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	Не привыкайте к чудесам -</a:t>
            </a:r>
            <a:br>
              <a:rPr lang="ru-RU" sz="2400" dirty="0" smtClean="0"/>
            </a:br>
            <a:r>
              <a:rPr lang="ru-RU" sz="2400" dirty="0" smtClean="0"/>
              <a:t>Дивитесь им, дивитесь!</a:t>
            </a:r>
            <a:br>
              <a:rPr lang="ru-RU" sz="2400" dirty="0" smtClean="0"/>
            </a:br>
            <a:r>
              <a:rPr lang="ru-RU" sz="2400" dirty="0" smtClean="0"/>
              <a:t>Не привыкайте к небесам,</a:t>
            </a:r>
            <a:br>
              <a:rPr lang="ru-RU" sz="2400" dirty="0" smtClean="0"/>
            </a:br>
            <a:r>
              <a:rPr lang="ru-RU" sz="2400" dirty="0" smtClean="0"/>
              <a:t>Глазами к ним тянитесь.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Приглядывайтесь к облакам,</a:t>
            </a:r>
            <a:br>
              <a:rPr lang="ru-RU" sz="2400" dirty="0" smtClean="0"/>
            </a:br>
            <a:r>
              <a:rPr lang="ru-RU" sz="2400" dirty="0" smtClean="0"/>
              <a:t>Прислушивайтесь к птицам,</a:t>
            </a:r>
            <a:br>
              <a:rPr lang="ru-RU" sz="2400" dirty="0" smtClean="0"/>
            </a:br>
            <a:r>
              <a:rPr lang="ru-RU" sz="2400" dirty="0" smtClean="0"/>
              <a:t>Прикладывайтесь к родникам,</a:t>
            </a:r>
            <a:br>
              <a:rPr lang="ru-RU" sz="2400" dirty="0" smtClean="0"/>
            </a:br>
            <a:r>
              <a:rPr lang="ru-RU" sz="2400" dirty="0" smtClean="0"/>
              <a:t>Ничто не повторится.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За мигом миг, за шагом шаг</a:t>
            </a:r>
            <a:br>
              <a:rPr lang="ru-RU" sz="2400" dirty="0" smtClean="0"/>
            </a:br>
            <a:r>
              <a:rPr lang="ru-RU" sz="2400" dirty="0" smtClean="0"/>
              <a:t>Впадайте в изумленье.</a:t>
            </a:r>
            <a:br>
              <a:rPr lang="ru-RU" sz="2400" dirty="0" smtClean="0"/>
            </a:br>
            <a:r>
              <a:rPr lang="ru-RU" sz="2400" dirty="0" smtClean="0"/>
              <a:t>Все будет так - и все не так</a:t>
            </a:r>
            <a:br>
              <a:rPr lang="ru-RU" sz="2400" dirty="0" smtClean="0"/>
            </a:br>
            <a:r>
              <a:rPr lang="ru-RU" sz="2400" dirty="0" smtClean="0"/>
              <a:t>Через одно мгновенье.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i="1" dirty="0" err="1" smtClean="0"/>
              <a:t>Шефнер</a:t>
            </a:r>
            <a:r>
              <a:rPr lang="ru-RU" sz="2400" i="1" dirty="0" smtClean="0"/>
              <a:t> В</a:t>
            </a:r>
            <a:endParaRPr lang="ru-RU" sz="2400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28625" y="1785938"/>
            <a:ext cx="8229600" cy="850974"/>
          </a:xfrm>
        </p:spPr>
        <p:txBody>
          <a:bodyPr/>
          <a:lstStyle/>
          <a:p>
            <a:r>
              <a:rPr lang="ru-RU" b="1" i="1" dirty="0" smtClean="0"/>
              <a:t>Используемые</a:t>
            </a:r>
            <a:r>
              <a:rPr lang="ru-RU" b="1" dirty="0" smtClean="0"/>
              <a:t> </a:t>
            </a:r>
            <a:r>
              <a:rPr lang="ru-RU" b="1" i="1" dirty="0" smtClean="0"/>
              <a:t>ресурсы</a:t>
            </a:r>
            <a:r>
              <a:rPr lang="ru-RU" dirty="0" smtClean="0"/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3489251"/>
          </a:xfrm>
        </p:spPr>
        <p:txBody>
          <a:bodyPr/>
          <a:lstStyle/>
          <a:p>
            <a:pPr marL="252000" indent="0">
              <a:buNone/>
              <a:defRPr/>
            </a:pPr>
            <a:r>
              <a:rPr lang="ru-RU" sz="2400" dirty="0" smtClean="0">
                <a:hlinkClick r:id="rId3"/>
              </a:rPr>
              <a:t>https://im3-tub-ru.yandex.net</a:t>
            </a:r>
            <a:endParaRPr lang="ru-RU" sz="2400" dirty="0" smtClean="0"/>
          </a:p>
          <a:p>
            <a:pPr marL="252000" indent="0">
              <a:buNone/>
              <a:defRPr/>
            </a:pPr>
            <a:r>
              <a:rPr lang="ru-RU" sz="2400" dirty="0" smtClean="0">
                <a:hlinkClick r:id="rId4"/>
              </a:rPr>
              <a:t>http://www.ereading.club/bookreader.php/1006427/Edvards_-_Drevnyaya_Indiya._Byt%2C_religiya%2C_kultura.html</a:t>
            </a:r>
            <a:endParaRPr lang="ru-RU" sz="2400" dirty="0" smtClean="0"/>
          </a:p>
          <a:p>
            <a:pPr marL="252000" indent="0">
              <a:buNone/>
              <a:defRPr/>
            </a:pPr>
            <a:r>
              <a:rPr lang="ru-RU" sz="2400" dirty="0" smtClean="0">
                <a:hlinkClick r:id="rId5"/>
              </a:rPr>
              <a:t>https://indiada.ru/religia/buddizm-osnovnye-idei.html</a:t>
            </a:r>
            <a:endParaRPr lang="ru-RU" sz="2400" dirty="0" smtClean="0"/>
          </a:p>
          <a:p>
            <a:pPr marL="252000" indent="0">
              <a:buNone/>
              <a:defRPr/>
            </a:pPr>
            <a:r>
              <a:rPr lang="ru-RU" sz="2400" dirty="0" smtClean="0">
                <a:hlinkClick r:id="rId6"/>
              </a:rPr>
              <a:t>http://fishki.net/</a:t>
            </a:r>
            <a:endParaRPr lang="ru-RU" sz="2400" dirty="0" smtClean="0"/>
          </a:p>
          <a:p>
            <a:pPr marL="252000" indent="0">
              <a:buNone/>
              <a:defRPr/>
            </a:pPr>
            <a:r>
              <a:rPr lang="ru-RU" sz="2400" u="sng" dirty="0" smtClean="0">
                <a:hlinkClick r:id="rId7"/>
              </a:rPr>
              <a:t>http://www.sunhome.ru/religion/16868</a:t>
            </a:r>
            <a:endParaRPr lang="ru-RU" sz="2400" dirty="0" smtClean="0"/>
          </a:p>
          <a:p>
            <a:pPr marL="252000" indent="0">
              <a:buNone/>
              <a:defRPr/>
            </a:pPr>
            <a:r>
              <a:rPr lang="ru-RU" sz="2400" dirty="0" smtClean="0">
                <a:hlinkClick r:id="rId8"/>
              </a:rPr>
              <a:t>https://ru.wikipedia.org/</a:t>
            </a:r>
            <a:endParaRPr lang="ru-RU" sz="2400" dirty="0" smtClean="0"/>
          </a:p>
          <a:p>
            <a:pPr marL="252000" indent="0">
              <a:buNone/>
              <a:defRPr/>
            </a:pPr>
            <a:r>
              <a:rPr lang="ru-RU" sz="2400" u="sng" dirty="0" smtClean="0">
                <a:hlinkClick r:id="rId9"/>
              </a:rPr>
              <a:t>http://chto-takoe-lyubov.net/stikhi-o-lyubvi/kollektsii-stikhov/8882-stixi-pro-mgnovenie-mig</a:t>
            </a:r>
            <a:endParaRPr lang="ru-RU" sz="2400" u="sng" dirty="0" smtClean="0"/>
          </a:p>
          <a:p>
            <a:pPr marL="252000" indent="0">
              <a:buNone/>
              <a:defRPr/>
            </a:pPr>
            <a:r>
              <a:rPr lang="en-US" sz="2400" u="sng" dirty="0" smtClean="0">
                <a:hlinkClick r:id="rId10"/>
              </a:rPr>
              <a:t>http://pedsovet.su/load/390-1-0-35868</a:t>
            </a:r>
            <a:endParaRPr lang="ru-RU" sz="2400" u="sng" dirty="0" smtClean="0">
              <a:hlinkClick r:id="rId10"/>
            </a:endParaRP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60848"/>
            <a:ext cx="9144000" cy="1143000"/>
          </a:xfrm>
        </p:spPr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>Что же такое время? </a:t>
            </a:r>
            <a:r>
              <a:rPr lang="ru-RU" sz="3200" dirty="0" smtClean="0"/>
              <a:t>Что говорит учебник. с.47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068960"/>
            <a:ext cx="9144000" cy="3528392"/>
          </a:xfrm>
        </p:spPr>
        <p:txBody>
          <a:bodyPr/>
          <a:lstStyle/>
          <a:p>
            <a:r>
              <a:rPr lang="ru-RU" sz="2800" u="sng" dirty="0" smtClean="0"/>
              <a:t>ВРЕМЯ – </a:t>
            </a:r>
            <a:r>
              <a:rPr lang="ru-RU" sz="2800" dirty="0" smtClean="0"/>
              <a:t>определенный момент, в который происходит </a:t>
            </a:r>
            <a:br>
              <a:rPr lang="ru-RU" sz="2800" dirty="0" smtClean="0"/>
            </a:br>
            <a:r>
              <a:rPr lang="ru-RU" sz="2800" dirty="0" smtClean="0"/>
              <a:t>что-нибудь.</a:t>
            </a:r>
          </a:p>
          <a:p>
            <a:r>
              <a:rPr lang="ru-RU" sz="2800" u="sng" dirty="0" smtClean="0"/>
              <a:t> ВРЕМЯ – </a:t>
            </a:r>
            <a:r>
              <a:rPr lang="ru-RU" sz="2800" dirty="0" smtClean="0"/>
              <a:t>промежуток той или иной деятельности, в который совершается что-нибудь, последовательная смена часов, дней, лет. </a:t>
            </a:r>
          </a:p>
          <a:p>
            <a:r>
              <a:rPr lang="ru-RU" sz="2800" u="sng" dirty="0" smtClean="0"/>
              <a:t>ВРЕМЯ –  </a:t>
            </a:r>
            <a:r>
              <a:rPr lang="ru-RU" sz="2800" dirty="0" smtClean="0"/>
              <a:t>продолжительность, длительность чего-нибудь, измеряемая секундами, минутами, часами.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44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Свободное время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6143625" cy="4954588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Время, которое остаётся после выполнения обязательных дел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Время, которым ты сам распоряжаешься, которое распределяешь по своему усмотрению, то есть делаешь то, что тебе хочется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Это время для разнообразных свободных занятий, которые каждый  выбирает себе сам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 tmFilter="0, 0; .2, .5; .8, .5; 1, 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1000" autoRev="1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000" tmFilter="0, 0; .2, .5; .8, .5; 1, 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500" autoRev="1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0"/>
                            </p:stCondLst>
                            <p:childTnLst>
                              <p:par>
                                <p:cTn id="23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0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1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81444" y="188640"/>
            <a:ext cx="2706380" cy="43204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Экскурс в историю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251520" y="1844824"/>
            <a:ext cx="4041775" cy="792088"/>
          </a:xfrm>
        </p:spPr>
        <p:txBody>
          <a:bodyPr/>
          <a:lstStyle/>
          <a:p>
            <a:pPr algn="ctr"/>
            <a:r>
              <a:rPr lang="ru-RU" dirty="0" smtClean="0"/>
              <a:t>Как проводили свободное время в Древнем мире?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755576" y="2924944"/>
            <a:ext cx="8144644" cy="3312368"/>
          </a:xfrm>
        </p:spPr>
        <p:txBody>
          <a:bodyPr/>
          <a:lstStyle/>
          <a:p>
            <a:pPr algn="just"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Задание: </a:t>
            </a:r>
          </a:p>
          <a:p>
            <a:pPr algn="just"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- 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Назовите занятие;</a:t>
            </a:r>
          </a:p>
          <a:p>
            <a:pPr algn="just">
              <a:buFontTx/>
              <a:buChar char="-"/>
            </a:pPr>
            <a:r>
              <a:rPr lang="ru-RU" sz="3600" dirty="0" smtClean="0"/>
              <a:t>Определите признаки, по которым эти занятия можно объединить;</a:t>
            </a:r>
          </a:p>
          <a:p>
            <a:pPr algn="just">
              <a:buNone/>
            </a:pPr>
            <a:r>
              <a:rPr lang="ru-RU" sz="3600" dirty="0" smtClean="0"/>
              <a:t>- Есть ли подобные занятия сейчас?</a:t>
            </a:r>
          </a:p>
          <a:p>
            <a:pPr algn="just">
              <a:buFontTx/>
              <a:buChar char="-"/>
            </a:pPr>
            <a:endParaRPr lang="ru-RU" sz="3600" dirty="0" smtClean="0"/>
          </a:p>
        </p:txBody>
      </p:sp>
      <p:sp>
        <p:nvSpPr>
          <p:cNvPr id="10" name="Текст 7"/>
          <p:cNvSpPr txBox="1">
            <a:spLocks/>
          </p:cNvSpPr>
          <p:nvPr/>
        </p:nvSpPr>
        <p:spPr bwMode="auto">
          <a:xfrm>
            <a:off x="4788024" y="1844824"/>
            <a:ext cx="404177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 проводим свободное время мы сейчас?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tesorotreasures.files.wordpress.com/2010/12/vfx0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3284984"/>
            <a:ext cx="5940425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d15mj6e6qmt1na.cloudfront.net/files/images/1765/3257/default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575" y="0"/>
            <a:ext cx="5940425" cy="3325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9" descr="https://im2-tub-ru.yandex.net/i?id=1842282e9c35f218a867e0f94c6f419e&amp;n=33&amp;h=215&amp;w=174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852936"/>
            <a:ext cx="3024336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1.bp.blogspot.com/-WuJ-hKavFZg/UD-07UXRBFI/AAAAAAAABK8/vUPSy-jHFoc/s400/gladiadores_004.jpe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3806190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971600" y="2492896"/>
            <a:ext cx="30244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Бои гладиаторов в Риме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12160" y="2924944"/>
            <a:ext cx="3222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Гонки на колесницах в Риме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48064" y="6237312"/>
            <a:ext cx="35109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Толпа встречает триумфатора.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3568" y="5949280"/>
            <a:ext cx="1824217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библиотеке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://www.istpravda.ru/upload/iblock/896/8968188bb088be357fdc939f1454d7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5436096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xliby.ru/istorija/drevnii_rim/i_50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1" y="0"/>
            <a:ext cx="5292080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lh4.ggpht.com/-GoRwLM2mVhQ/T9kb7xH_rhI/AAAAAAADJQI/sG1TX77voPQ/clip_image019%25255B5%25255D.jpg?imgmax=800"/>
          <p:cNvPicPr/>
          <p:nvPr/>
        </p:nvPicPr>
        <p:blipFill>
          <a:blip r:embed="rId5" cstate="print"/>
          <a:srcRect l="12833" t="3497" r="190" b="24230"/>
          <a:stretch>
            <a:fillRect/>
          </a:stretch>
        </p:blipFill>
        <p:spPr bwMode="auto">
          <a:xfrm>
            <a:off x="5148064" y="2393504"/>
            <a:ext cx="399593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Древняя Индия. Быт, религия, культура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051810"/>
            <a:ext cx="3583305" cy="380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4716016" y="6309320"/>
            <a:ext cx="4264822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Проведение времени в банях- термах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23928" y="0"/>
            <a:ext cx="1859355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Танец на мечах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5536" y="6309320"/>
            <a:ext cx="3013454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Прогулка знатного индуса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" name="Рисунок 9" descr="http://www.xliby.ru/istorija/drevnii_rim/i_46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2780928"/>
            <a:ext cx="273630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3419872" y="5805264"/>
            <a:ext cx="2053511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Травля животных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2636912"/>
            <a:ext cx="2579296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Пиры знатных римлян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xliby.ru/istorija/drevnii_rim/i_5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932040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upload.wikimedia.org/wikipedia/commons/a/af/Hdgs_Fishing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6550" y="3678555"/>
            <a:ext cx="4997450" cy="3179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https://ru.sott.net/image/s14/290752/large/25672345_Anton_fon_Verner_Tane.jpg"/>
          <p:cNvPicPr/>
          <p:nvPr/>
        </p:nvPicPr>
        <p:blipFill>
          <a:blip r:embed="rId5" cstate="print"/>
          <a:srcRect l="19993"/>
          <a:stretch>
            <a:fillRect/>
          </a:stretch>
        </p:blipFill>
        <p:spPr bwMode="auto">
          <a:xfrm>
            <a:off x="0" y="3284984"/>
            <a:ext cx="4464496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m2-tub-ru.yandex.net/i?id=9086f87d0e738152c7f7c4a1fb8b2dcf&amp;n=33&amp;h=215&amp;w=339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404664"/>
            <a:ext cx="486003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971600" y="2780928"/>
            <a:ext cx="2278572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жертвоприношения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36096" y="3068960"/>
            <a:ext cx="3370795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Занятия музыкой, искусством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24128" y="6237312"/>
            <a:ext cx="1725601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Рыбная ловля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6488668"/>
            <a:ext cx="4197880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Выступления танцоров и музыкантов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1-tub-ru.yandex.net/i?id=dc6797f311108a77c05c1665d2ff9713&amp;n=33&amp;h=215&amp;w=36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197379" cy="2826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Древняя Индия. Быт, религия, культур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0"/>
            <a:ext cx="2987824" cy="39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Древняя Индия. Быт, религия, культура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188640"/>
            <a:ext cx="2880320" cy="6473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Древняя Индия. Быт, религия, культура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594610"/>
            <a:ext cx="3317240" cy="4263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Древняя Индия. Быт, религия, культура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65700" y="3540760"/>
            <a:ext cx="4178300" cy="331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2204864"/>
            <a:ext cx="1461297" cy="369332"/>
          </a:xfrm>
          <a:prstGeom prst="rect">
            <a:avLst/>
          </a:prstGeom>
          <a:solidFill>
            <a:srgbClr val="C00000"/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Чтение книг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9582" y="3068960"/>
            <a:ext cx="2393027" cy="369332"/>
          </a:xfrm>
          <a:prstGeom prst="rect">
            <a:avLst/>
          </a:prstGeom>
          <a:solidFill>
            <a:srgbClr val="C00000"/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Подготовка к урокам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24128" y="6488668"/>
            <a:ext cx="1589859" cy="369332"/>
          </a:xfrm>
          <a:prstGeom prst="rect">
            <a:avLst/>
          </a:prstGeom>
          <a:solidFill>
            <a:srgbClr val="C00000"/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Игра в кости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6488668"/>
            <a:ext cx="947182" cy="369332"/>
          </a:xfrm>
          <a:prstGeom prst="rect">
            <a:avLst/>
          </a:prstGeom>
          <a:solidFill>
            <a:srgbClr val="C00000"/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борьба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99792" y="5877272"/>
            <a:ext cx="2771143" cy="369332"/>
          </a:xfrm>
          <a:prstGeom prst="rect">
            <a:avLst/>
          </a:prstGeom>
          <a:solidFill>
            <a:srgbClr val="C00000"/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Выступление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акробатов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урок по ФГОС Шаклеина Д.Н. Упустишь минуту-потеряешь ча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урок по ФГОС Шаклеина Д.Н. Упустишь минуту-потеряешь час</Template>
  <TotalTime>5</TotalTime>
  <Words>1209</Words>
  <Application>Microsoft Office PowerPoint</Application>
  <PresentationFormat>Экран (4:3)</PresentationFormat>
  <Paragraphs>201</Paragraphs>
  <Slides>21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урок по ФГОС Шаклеина Д.Н. Упустишь минуту-потеряешь час</vt:lpstr>
      <vt:lpstr> Упустишь минуту- потеряешь час  </vt:lpstr>
      <vt:lpstr>Какое понятие объединяет эти иллюстрации?</vt:lpstr>
      <vt:lpstr>Что же такое время? Что говорит учебник. с.47</vt:lpstr>
      <vt:lpstr>Свободное время</vt:lpstr>
      <vt:lpstr>Слайд 5</vt:lpstr>
      <vt:lpstr>Слайд 6</vt:lpstr>
      <vt:lpstr>Слайд 7</vt:lpstr>
      <vt:lpstr>Слайд 8</vt:lpstr>
      <vt:lpstr>Слайд 9</vt:lpstr>
      <vt:lpstr>Что получилось?</vt:lpstr>
      <vt:lpstr>Может в древности не всегда с пользой проводили время, но зато римляне придумали удобную систему подсчета времени и цифр, которыми мы пользуемся до сих пор</vt:lpstr>
      <vt:lpstr>А в Древней Индии зародилось учение буддизм, согласно которому:</vt:lpstr>
      <vt:lpstr>Народная мудрость  наших предков гласит: </vt:lpstr>
      <vt:lpstr> Задание: Если в свое свободное время вы любите:</vt:lpstr>
      <vt:lpstr>Для справки: хобби - от англ. hobby — увлечение, любимое дело</vt:lpstr>
      <vt:lpstr>Ух - ты!!</vt:lpstr>
      <vt:lpstr>Очень любит играть и коллекционирует эти игрушки</vt:lpstr>
      <vt:lpstr>А напоследок я скажу:</vt:lpstr>
      <vt:lpstr>Сделаем дома</vt:lpstr>
      <vt:lpstr>Слайд 20</vt:lpstr>
      <vt:lpstr>Используемые ресурсы: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Упустишь минуту- потеряешь час  </dc:title>
  <dc:creator>User</dc:creator>
  <cp:lastModifiedBy>User</cp:lastModifiedBy>
  <cp:revision>2</cp:revision>
  <dcterms:created xsi:type="dcterms:W3CDTF">2016-10-24T10:52:24Z</dcterms:created>
  <dcterms:modified xsi:type="dcterms:W3CDTF">2016-10-24T10:58:00Z</dcterms:modified>
</cp:coreProperties>
</file>