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3" r:id="rId6"/>
    <p:sldId id="265" r:id="rId7"/>
    <p:sldId id="261" r:id="rId8"/>
    <p:sldId id="262" r:id="rId9"/>
    <p:sldId id="266" r:id="rId10"/>
    <p:sldId id="264" r:id="rId11"/>
    <p:sldId id="267" r:id="rId12"/>
    <p:sldId id="268" r:id="rId13"/>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5" d="100"/>
          <a:sy n="75" d="100"/>
        </p:scale>
        <p:origin x="-1152" y="2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C453769B-1709-48F7-8B83-75764AD818B4}" type="datetimeFigureOut">
              <a:rPr lang="id-ID" smtClean="0"/>
              <a:pPr/>
              <a:t>16/11/2013</a:t>
            </a:fld>
            <a:endParaRPr lang="id-ID"/>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id-ID"/>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5B2CA640-A4C0-4C25-B02A-07047390BFD1}" type="slidenum">
              <a:rPr lang="id-ID" smtClean="0"/>
              <a:pPr/>
              <a:t>‹#›</a:t>
            </a:fld>
            <a:endParaRPr lang="id-ID"/>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53769B-1709-48F7-8B83-75764AD818B4}" type="datetimeFigureOut">
              <a:rPr lang="id-ID" smtClean="0"/>
              <a:pPr/>
              <a:t>16/11/2013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B2CA640-A4C0-4C25-B02A-07047390BFD1}"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53769B-1709-48F7-8B83-75764AD818B4}" type="datetimeFigureOut">
              <a:rPr lang="id-ID" smtClean="0"/>
              <a:pPr/>
              <a:t>16/11/2013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B2CA640-A4C0-4C25-B02A-07047390BFD1}"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453769B-1709-48F7-8B83-75764AD818B4}" type="datetimeFigureOut">
              <a:rPr lang="id-ID" smtClean="0"/>
              <a:pPr/>
              <a:t>16/11/2013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B2CA640-A4C0-4C25-B02A-07047390BFD1}"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53769B-1709-48F7-8B83-75764AD818B4}" type="datetimeFigureOut">
              <a:rPr lang="id-ID" smtClean="0"/>
              <a:pPr/>
              <a:t>16/11/2013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B2CA640-A4C0-4C25-B02A-07047390BFD1}"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C453769B-1709-48F7-8B83-75764AD818B4}" type="datetimeFigureOut">
              <a:rPr lang="id-ID" smtClean="0"/>
              <a:pPr/>
              <a:t>16/11/2013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B2CA640-A4C0-4C25-B02A-07047390BFD1}" type="slidenum">
              <a:rPr lang="id-ID" smtClean="0"/>
              <a:pPr/>
              <a:t>‹#›</a:t>
            </a:fld>
            <a:endParaRPr lang="id-ID"/>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453769B-1709-48F7-8B83-75764AD818B4}" type="datetimeFigureOut">
              <a:rPr lang="id-ID" smtClean="0"/>
              <a:pPr/>
              <a:t>16/11/2013</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5B2CA640-A4C0-4C25-B02A-07047390BFD1}"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53769B-1709-48F7-8B83-75764AD818B4}" type="datetimeFigureOut">
              <a:rPr lang="id-ID" smtClean="0"/>
              <a:pPr/>
              <a:t>16/11/2013</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5B2CA640-A4C0-4C25-B02A-07047390BFD1}"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53769B-1709-48F7-8B83-75764AD818B4}" type="datetimeFigureOut">
              <a:rPr lang="id-ID" smtClean="0"/>
              <a:pPr/>
              <a:t>16/11/2013</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5B2CA640-A4C0-4C25-B02A-07047390BFD1}"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453769B-1709-48F7-8B83-75764AD818B4}" type="datetimeFigureOut">
              <a:rPr lang="id-ID" smtClean="0"/>
              <a:pPr/>
              <a:t>16/11/2013</a:t>
            </a:fld>
            <a:endParaRPr lang="id-ID"/>
          </a:p>
        </p:txBody>
      </p:sp>
      <p:sp>
        <p:nvSpPr>
          <p:cNvPr id="7" name="Slide Number Placeholder 6"/>
          <p:cNvSpPr>
            <a:spLocks noGrp="1"/>
          </p:cNvSpPr>
          <p:nvPr>
            <p:ph type="sldNum" sz="quarter" idx="12"/>
          </p:nvPr>
        </p:nvSpPr>
        <p:spPr/>
        <p:txBody>
          <a:bodyPr/>
          <a:lstStyle/>
          <a:p>
            <a:fld id="{5B2CA640-A4C0-4C25-B02A-07047390BFD1}" type="slidenum">
              <a:rPr lang="id-ID" smtClean="0"/>
              <a:pPr/>
              <a:t>‹#›</a:t>
            </a:fld>
            <a:endParaRPr lang="id-ID"/>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id-ID"/>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53769B-1709-48F7-8B83-75764AD818B4}" type="datetimeFigureOut">
              <a:rPr lang="id-ID" smtClean="0"/>
              <a:pPr/>
              <a:t>16/11/2013</a:t>
            </a:fld>
            <a:endParaRPr lang="id-ID"/>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id-ID"/>
          </a:p>
        </p:txBody>
      </p:sp>
      <p:sp>
        <p:nvSpPr>
          <p:cNvPr id="7" name="Slide Number Placeholder 6"/>
          <p:cNvSpPr>
            <a:spLocks noGrp="1"/>
          </p:cNvSpPr>
          <p:nvPr>
            <p:ph type="sldNum" sz="quarter" idx="12"/>
          </p:nvPr>
        </p:nvSpPr>
        <p:spPr/>
        <p:txBody>
          <a:bodyPr/>
          <a:lstStyle/>
          <a:p>
            <a:fld id="{5B2CA640-A4C0-4C25-B02A-07047390BFD1}"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C453769B-1709-48F7-8B83-75764AD818B4}" type="datetimeFigureOut">
              <a:rPr lang="id-ID" smtClean="0"/>
              <a:pPr/>
              <a:t>16/11/2013</a:t>
            </a:fld>
            <a:endParaRPr lang="id-ID"/>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id-ID"/>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5B2CA640-A4C0-4C25-B02A-07047390BFD1}"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id-ID" sz="2600" dirty="0" smtClean="0">
                <a:solidFill>
                  <a:schemeClr val="tx1"/>
                </a:solidFill>
                <a:latin typeface="Algerian" pitchFamily="82" charset="0"/>
              </a:rPr>
              <a:t>“OM SWASTYASTU”</a:t>
            </a:r>
            <a:endParaRPr lang="id-ID" sz="2600" dirty="0">
              <a:solidFill>
                <a:schemeClr val="tx1"/>
              </a:solidFill>
              <a:latin typeface="Algerian" pitchFamily="82" charset="0"/>
            </a:endParaRPr>
          </a:p>
        </p:txBody>
      </p:sp>
    </p:spTree>
    <p:extLst>
      <p:ext uri="{BB962C8B-B14F-4D97-AF65-F5344CB8AC3E}">
        <p14:creationId xmlns:p14="http://schemas.microsoft.com/office/powerpoint/2010/main" xmlns="" val="38899583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052736"/>
            <a:ext cx="8229600" cy="5433467"/>
          </a:xfrm>
        </p:spPr>
        <p:txBody>
          <a:bodyPr/>
          <a:lstStyle/>
          <a:p>
            <a:r>
              <a:rPr lang="id-ID" sz="3200" dirty="0">
                <a:latin typeface="Times New Roman" pitchFamily="18" charset="0"/>
                <a:cs typeface="Times New Roman" pitchFamily="18" charset="0"/>
              </a:rPr>
              <a:t>Blastula diselubungi oleh simpai yang disebut trofoblas, yang mampu menghancurkan dan mencairkan jaringan. Ketika blastula mencapai rongga rahim, jaringan endometrium berada pada masa sekresi. Jaringan endometrium ini banyak mengandung sel-sel desidua, yaitu sel-sel besar yang banyak mengandung glikogen serta mudah dihancurkan oleh trofoblas.</a:t>
            </a:r>
          </a:p>
          <a:p>
            <a:pPr marL="68580" indent="0">
              <a:buNone/>
            </a:pPr>
            <a:endParaRPr lang="id-ID" dirty="0"/>
          </a:p>
        </p:txBody>
      </p:sp>
    </p:spTree>
    <p:extLst>
      <p:ext uri="{BB962C8B-B14F-4D97-AF65-F5344CB8AC3E}">
        <p14:creationId xmlns:p14="http://schemas.microsoft.com/office/powerpoint/2010/main" xmlns="" val="5806663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908720"/>
            <a:ext cx="6777317" cy="4923909"/>
          </a:xfrm>
        </p:spPr>
        <p:txBody>
          <a:bodyPr>
            <a:noAutofit/>
          </a:bodyPr>
          <a:lstStyle/>
          <a:p>
            <a:pPr lvl="0"/>
            <a:r>
              <a:rPr lang="id-ID" sz="2800" dirty="0" smtClean="0">
                <a:latin typeface="Times New Roman" pitchFamily="18" charset="0"/>
                <a:cs typeface="Times New Roman" pitchFamily="18" charset="0"/>
              </a:rPr>
              <a:t>Pada </a:t>
            </a:r>
            <a:r>
              <a:rPr lang="id-ID" sz="2800" dirty="0">
                <a:latin typeface="Times New Roman" pitchFamily="18" charset="0"/>
                <a:cs typeface="Times New Roman" pitchFamily="18" charset="0"/>
              </a:rPr>
              <a:t>proses awal pembentukan zigot sampai tertanamnya di dalam rahim merupakan masa kritis, artinya kesalahan kecil sekalipun dapat berakibat fatal.(Aborsi)</a:t>
            </a:r>
          </a:p>
          <a:p>
            <a:pPr lvl="0"/>
            <a:r>
              <a:rPr lang="id-ID" sz="2800" dirty="0" smtClean="0">
                <a:latin typeface="Times New Roman" pitchFamily="18" charset="0"/>
                <a:cs typeface="Times New Roman" pitchFamily="18" charset="0"/>
              </a:rPr>
              <a:t>Semua sistem terkait harus berjalan dengan tepat demi kelangsungan hidup sel-sel janin tersebut.</a:t>
            </a:r>
          </a:p>
          <a:p>
            <a:pPr lvl="0"/>
            <a:r>
              <a:rPr lang="id-ID" sz="2800" dirty="0" smtClean="0">
                <a:latin typeface="Times New Roman" pitchFamily="18" charset="0"/>
                <a:cs typeface="Times New Roman" pitchFamily="18" charset="0"/>
              </a:rPr>
              <a:t>Setelah </a:t>
            </a:r>
            <a:r>
              <a:rPr lang="id-ID" sz="2800" dirty="0">
                <a:latin typeface="Times New Roman" pitchFamily="18" charset="0"/>
                <a:cs typeface="Times New Roman" pitchFamily="18" charset="0"/>
              </a:rPr>
              <a:t>menemukan tempat tinggal yang aman dalam dinding rahim, janin </a:t>
            </a:r>
            <a:r>
              <a:rPr lang="id-ID" sz="2800" dirty="0" smtClean="0">
                <a:latin typeface="Times New Roman" pitchFamily="18" charset="0"/>
                <a:cs typeface="Times New Roman" pitchFamily="18" charset="0"/>
              </a:rPr>
              <a:t>tersebut selanjutnya </a:t>
            </a:r>
            <a:r>
              <a:rPr lang="id-ID" sz="2800" dirty="0">
                <a:latin typeface="Times New Roman" pitchFamily="18" charset="0"/>
                <a:cs typeface="Times New Roman" pitchFamily="18" charset="0"/>
              </a:rPr>
              <a:t>akan dihidupi oleh cairan khusus yang dihasilkan dinding rahim.</a:t>
            </a:r>
          </a:p>
          <a:p>
            <a:pPr marL="68580" indent="0">
              <a:buNone/>
            </a:pPr>
            <a:endParaRPr lang="id-ID"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1480789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700808"/>
            <a:ext cx="6777317" cy="4131821"/>
          </a:xfrm>
        </p:spPr>
        <p:txBody>
          <a:bodyPr>
            <a:normAutofit/>
          </a:bodyPr>
          <a:lstStyle/>
          <a:p>
            <a:pPr marL="68580" indent="0">
              <a:buNone/>
            </a:pPr>
            <a:r>
              <a:rPr lang="id-ID" sz="3200" dirty="0" smtClean="0">
                <a:latin typeface="Algerian" pitchFamily="82" charset="0"/>
              </a:rPr>
              <a:t>“ Om Cantih, Cantih, Cantih Om “</a:t>
            </a:r>
            <a:endParaRPr lang="id-ID" sz="3200" dirty="0">
              <a:latin typeface="Algerian" pitchFamily="82"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59832" y="2488133"/>
            <a:ext cx="2879120" cy="3649588"/>
          </a:xfrm>
          <a:prstGeom prst="rect">
            <a:avLst/>
          </a:prstGeom>
        </p:spPr>
      </p:pic>
    </p:spTree>
    <p:extLst>
      <p:ext uri="{BB962C8B-B14F-4D97-AF65-F5344CB8AC3E}">
        <p14:creationId xmlns:p14="http://schemas.microsoft.com/office/powerpoint/2010/main" xmlns="" val="30662468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solidFill>
                  <a:schemeClr val="tx1"/>
                </a:solidFill>
                <a:latin typeface="Algerian" pitchFamily="82" charset="0"/>
              </a:rPr>
              <a:t>NAMA KELOMPOK</a:t>
            </a:r>
            <a:endParaRPr lang="id-ID" dirty="0">
              <a:solidFill>
                <a:schemeClr val="tx1"/>
              </a:solidFill>
              <a:latin typeface="Algerian" pitchFamily="82" charset="0"/>
            </a:endParaRPr>
          </a:p>
        </p:txBody>
      </p:sp>
      <p:sp>
        <p:nvSpPr>
          <p:cNvPr id="3" name="Content Placeholder 2"/>
          <p:cNvSpPr>
            <a:spLocks noGrp="1"/>
          </p:cNvSpPr>
          <p:nvPr>
            <p:ph sz="quarter" idx="13"/>
          </p:nvPr>
        </p:nvSpPr>
        <p:spPr/>
        <p:txBody>
          <a:bodyPr>
            <a:normAutofit/>
          </a:bodyPr>
          <a:lstStyle/>
          <a:p>
            <a:r>
              <a:rPr lang="id-ID" sz="2800" dirty="0" smtClean="0">
                <a:latin typeface="Baskerville Old Face" pitchFamily="18" charset="0"/>
              </a:rPr>
              <a:t>Ari Irnawati</a:t>
            </a:r>
          </a:p>
          <a:p>
            <a:r>
              <a:rPr lang="id-ID" sz="2800" dirty="0" smtClean="0">
                <a:latin typeface="Baskerville Old Face" pitchFamily="18" charset="0"/>
              </a:rPr>
              <a:t>Anastasya Natalia Netti</a:t>
            </a:r>
          </a:p>
          <a:p>
            <a:r>
              <a:rPr lang="id-ID" sz="2800" dirty="0" smtClean="0">
                <a:latin typeface="Baskerville Old Face" pitchFamily="18" charset="0"/>
              </a:rPr>
              <a:t>Bela Putri A.</a:t>
            </a:r>
          </a:p>
          <a:p>
            <a:r>
              <a:rPr lang="id-ID" sz="2800" dirty="0" smtClean="0">
                <a:latin typeface="Baskerville Old Face" pitchFamily="18" charset="0"/>
              </a:rPr>
              <a:t>De Evi Adi Ulandari</a:t>
            </a:r>
          </a:p>
          <a:p>
            <a:r>
              <a:rPr lang="id-ID" sz="2800" dirty="0" smtClean="0">
                <a:latin typeface="Baskerville Old Face" pitchFamily="18" charset="0"/>
              </a:rPr>
              <a:t>Intan Prabandari</a:t>
            </a:r>
          </a:p>
        </p:txBody>
      </p:sp>
      <p:sp>
        <p:nvSpPr>
          <p:cNvPr id="4" name="Content Placeholder 3"/>
          <p:cNvSpPr>
            <a:spLocks noGrp="1"/>
          </p:cNvSpPr>
          <p:nvPr>
            <p:ph sz="quarter" idx="14"/>
          </p:nvPr>
        </p:nvSpPr>
        <p:spPr/>
        <p:txBody>
          <a:bodyPr>
            <a:normAutofit/>
          </a:bodyPr>
          <a:lstStyle/>
          <a:p>
            <a:r>
              <a:rPr lang="id-ID" sz="2800" dirty="0" smtClean="0">
                <a:latin typeface="Baskerville Old Face" pitchFamily="18" charset="0"/>
              </a:rPr>
              <a:t>Junita Dewi</a:t>
            </a:r>
          </a:p>
          <a:p>
            <a:r>
              <a:rPr lang="id-ID" sz="2800" dirty="0" smtClean="0">
                <a:latin typeface="Baskerville Old Face" pitchFamily="18" charset="0"/>
              </a:rPr>
              <a:t>Sudi Pariartini</a:t>
            </a:r>
          </a:p>
          <a:p>
            <a:r>
              <a:rPr lang="id-ID" sz="2800" dirty="0" smtClean="0">
                <a:latin typeface="Baskerville Old Face" pitchFamily="18" charset="0"/>
              </a:rPr>
              <a:t>Susanti Dewi</a:t>
            </a:r>
          </a:p>
          <a:p>
            <a:r>
              <a:rPr lang="id-ID" sz="2800" dirty="0" smtClean="0">
                <a:latin typeface="Baskerville Old Face" pitchFamily="18" charset="0"/>
              </a:rPr>
              <a:t>Tari Andriani</a:t>
            </a:r>
          </a:p>
          <a:p>
            <a:r>
              <a:rPr lang="id-ID" sz="2800" dirty="0" smtClean="0">
                <a:latin typeface="Baskerville Old Face" pitchFamily="18" charset="0"/>
              </a:rPr>
              <a:t>Try Dewi Anggreni Giri</a:t>
            </a:r>
            <a:endParaRPr lang="id-ID" sz="2800" dirty="0">
              <a:latin typeface="Baskerville Old Face" pitchFamily="18" charset="0"/>
            </a:endParaRPr>
          </a:p>
        </p:txBody>
      </p:sp>
    </p:spTree>
    <p:extLst>
      <p:ext uri="{BB962C8B-B14F-4D97-AF65-F5344CB8AC3E}">
        <p14:creationId xmlns:p14="http://schemas.microsoft.com/office/powerpoint/2010/main" xmlns="" val="6495724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7664" y="764704"/>
            <a:ext cx="5842992" cy="3633267"/>
          </a:xfrm>
        </p:spPr>
        <p:txBody>
          <a:bodyPr>
            <a:normAutofit/>
          </a:bodyPr>
          <a:lstStyle/>
          <a:p>
            <a:pPr marL="0" indent="0">
              <a:buNone/>
            </a:pPr>
            <a:r>
              <a:rPr lang="id-ID" sz="7200" dirty="0" smtClean="0">
                <a:latin typeface="Algerian" pitchFamily="82" charset="0"/>
              </a:rPr>
              <a:t>FERTILISASI</a:t>
            </a:r>
            <a:endParaRPr lang="id-ID" sz="7200" dirty="0">
              <a:latin typeface="Algerian" pitchFamily="82" charset="0"/>
            </a:endParaRPr>
          </a:p>
        </p:txBody>
      </p:sp>
      <p:pic>
        <p:nvPicPr>
          <p:cNvPr id="1026" name="BLOGGER_PHOTO_ID_5478319781152486434" descr="http://3.bp.blogspot.com/_4IwHTsRufBg/TAbm0MmW9CI/AAAAAAAADj0/EPwHa51SL4w/s400/fertilasasi+pembentukan+zygot+sperma+ovum.bmp"/>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411760" y="1988840"/>
            <a:ext cx="3888432" cy="37188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8154236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solidFill>
                  <a:schemeClr val="tx1"/>
                </a:solidFill>
                <a:latin typeface="Algerian" pitchFamily="82" charset="0"/>
              </a:rPr>
              <a:t>PENGERTIAN</a:t>
            </a:r>
            <a:endParaRPr lang="id-ID" dirty="0">
              <a:solidFill>
                <a:schemeClr val="tx1"/>
              </a:solidFill>
              <a:latin typeface="Algerian" pitchFamily="82" charset="0"/>
            </a:endParaRPr>
          </a:p>
        </p:txBody>
      </p:sp>
      <p:sp>
        <p:nvSpPr>
          <p:cNvPr id="3" name="Content Placeholder 2"/>
          <p:cNvSpPr>
            <a:spLocks noGrp="1"/>
          </p:cNvSpPr>
          <p:nvPr>
            <p:ph idx="1"/>
          </p:nvPr>
        </p:nvSpPr>
        <p:spPr/>
        <p:txBody>
          <a:bodyPr>
            <a:normAutofit/>
          </a:bodyPr>
          <a:lstStyle/>
          <a:p>
            <a:r>
              <a:rPr lang="id-ID" sz="2800" dirty="0" smtClean="0">
                <a:solidFill>
                  <a:schemeClr val="tx1"/>
                </a:solidFill>
                <a:latin typeface="Times New Roman" pitchFamily="18" charset="0"/>
                <a:cs typeface="Times New Roman" pitchFamily="18" charset="0"/>
              </a:rPr>
              <a:t>Pembuahan atau fertilisasi </a:t>
            </a:r>
            <a:r>
              <a:rPr lang="id-ID" sz="2800" dirty="0">
                <a:solidFill>
                  <a:schemeClr val="tx1"/>
                </a:solidFill>
                <a:latin typeface="Times New Roman" pitchFamily="18" charset="0"/>
                <a:cs typeface="Times New Roman" pitchFamily="18" charset="0"/>
              </a:rPr>
              <a:t>adalah suatu peristiwa persatuan antara sel mani dengan sel telur dituba fallopi. </a:t>
            </a:r>
            <a:endParaRPr lang="id-ID" sz="2800" dirty="0" smtClean="0">
              <a:solidFill>
                <a:schemeClr val="tx1"/>
              </a:solidFill>
              <a:latin typeface="Times New Roman" pitchFamily="18" charset="0"/>
              <a:cs typeface="Times New Roman" pitchFamily="18" charset="0"/>
            </a:endParaRPr>
          </a:p>
          <a:p>
            <a:r>
              <a:rPr lang="id-ID" sz="2800" dirty="0" smtClean="0">
                <a:solidFill>
                  <a:schemeClr val="tx1"/>
                </a:solidFill>
                <a:latin typeface="Times New Roman" pitchFamily="18" charset="0"/>
                <a:cs typeface="Times New Roman" pitchFamily="18" charset="0"/>
              </a:rPr>
              <a:t>Hanya satu spermatozoa yang telah mengalami proses kapasitasi mampu melakukan penetrasi membran sel ovum.</a:t>
            </a:r>
          </a:p>
          <a:p>
            <a:pPr marL="0" indent="0">
              <a:buNone/>
            </a:pPr>
            <a:endParaRPr lang="id-ID"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8800749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id-ID" dirty="0" smtClean="0">
                <a:solidFill>
                  <a:schemeClr val="tx1"/>
                </a:solidFill>
                <a:latin typeface="Times New Roman" pitchFamily="18" charset="0"/>
                <a:cs typeface="Times New Roman" pitchFamily="18" charset="0"/>
              </a:rPr>
              <a:t>Lanjutaan....</a:t>
            </a:r>
            <a:br>
              <a:rPr lang="id-ID" dirty="0" smtClean="0">
                <a:solidFill>
                  <a:schemeClr val="tx1"/>
                </a:solidFill>
                <a:latin typeface="Times New Roman" pitchFamily="18" charset="0"/>
                <a:cs typeface="Times New Roman" pitchFamily="18" charset="0"/>
              </a:rPr>
            </a:br>
            <a:endParaRPr lang="id-ID"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lgn="just">
              <a:buNone/>
            </a:pPr>
            <a:r>
              <a:rPr lang="id-ID" sz="2800" dirty="0" smtClean="0">
                <a:latin typeface="Times New Roman" pitchFamily="18" charset="0"/>
                <a:cs typeface="Times New Roman" pitchFamily="18" charset="0"/>
              </a:rPr>
              <a:t>Untuk mencapai ovum, spermatozoa harus melewati korona radiata atau lapisan sel diluar ovum dan zona pelusida atau suatu bentuk glikoprotein ekstraselular, yaitu dua lapisan yang menutupi dan mencegah ovum mengalami fertilisasi lebih dari satu spermatozoa.</a:t>
            </a:r>
            <a:endParaRPr lang="id-ID"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20933672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592" y="1700808"/>
            <a:ext cx="7272808" cy="4464496"/>
          </a:xfrm>
        </p:spPr>
        <p:txBody>
          <a:bodyPr>
            <a:normAutofit/>
          </a:bodyPr>
          <a:lstStyle/>
          <a:p>
            <a:r>
              <a:rPr lang="id-ID" sz="2800" dirty="0" smtClean="0">
                <a:latin typeface="Times New Roman" pitchFamily="18" charset="0"/>
                <a:cs typeface="Times New Roman" pitchFamily="18" charset="0"/>
              </a:rPr>
              <a:t>Dalam beberapa jam setelah pembuahan terjadi mulailah pembelahan zigot. Hal ini dapat berlangsung oleh karena sitoplasma ovum mengandung banyak zat asam amino dan enzim. Dan dalam 3 hari terbentuk suatu kelompok sel yang sama besarnya.</a:t>
            </a:r>
            <a:endParaRPr lang="id-ID"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21535990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7704" y="2708920"/>
            <a:ext cx="5050904" cy="3993307"/>
          </a:xfrm>
        </p:spPr>
        <p:txBody>
          <a:bodyPr>
            <a:normAutofit/>
          </a:bodyPr>
          <a:lstStyle/>
          <a:p>
            <a:pPr marL="0" indent="0">
              <a:buNone/>
            </a:pPr>
            <a:r>
              <a:rPr lang="id-ID" sz="6600" dirty="0" smtClean="0">
                <a:latin typeface="Algerian" pitchFamily="82" charset="0"/>
              </a:rPr>
              <a:t>IMPLANTASI</a:t>
            </a:r>
            <a:endParaRPr lang="id-ID" sz="6600" dirty="0">
              <a:latin typeface="Algerian" pitchFamily="82" charset="0"/>
            </a:endParaRPr>
          </a:p>
        </p:txBody>
      </p:sp>
    </p:spTree>
    <p:extLst>
      <p:ext uri="{BB962C8B-B14F-4D97-AF65-F5344CB8AC3E}">
        <p14:creationId xmlns:p14="http://schemas.microsoft.com/office/powerpoint/2010/main" xmlns="" val="23697033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764704"/>
            <a:ext cx="7024744" cy="1143000"/>
          </a:xfrm>
        </p:spPr>
        <p:txBody>
          <a:bodyPr/>
          <a:lstStyle/>
          <a:p>
            <a:pPr algn="ctr"/>
            <a:r>
              <a:rPr lang="id-ID" dirty="0" smtClean="0">
                <a:solidFill>
                  <a:schemeClr val="tx1"/>
                </a:solidFill>
                <a:latin typeface="Algerian" pitchFamily="82" charset="0"/>
              </a:rPr>
              <a:t>PENGERTIAN</a:t>
            </a:r>
            <a:endParaRPr lang="id-ID" dirty="0">
              <a:solidFill>
                <a:schemeClr val="tx1"/>
              </a:solidFill>
              <a:latin typeface="Algerian" pitchFamily="82" charset="0"/>
            </a:endParaRPr>
          </a:p>
        </p:txBody>
      </p:sp>
      <p:sp>
        <p:nvSpPr>
          <p:cNvPr id="3" name="Content Placeholder 2"/>
          <p:cNvSpPr>
            <a:spLocks noGrp="1"/>
          </p:cNvSpPr>
          <p:nvPr>
            <p:ph idx="1"/>
          </p:nvPr>
        </p:nvSpPr>
        <p:spPr>
          <a:xfrm>
            <a:off x="755576" y="2060848"/>
            <a:ext cx="7488832" cy="4104456"/>
          </a:xfrm>
        </p:spPr>
        <p:txBody>
          <a:bodyPr>
            <a:noAutofit/>
          </a:bodyPr>
          <a:lstStyle/>
          <a:p>
            <a:r>
              <a:rPr lang="id-ID" sz="2800" dirty="0" smtClean="0">
                <a:latin typeface="Times New Roman" pitchFamily="18" charset="0"/>
                <a:cs typeface="Times New Roman" pitchFamily="18" charset="0"/>
              </a:rPr>
              <a:t>Nidasi / Implantasi </a:t>
            </a:r>
            <a:r>
              <a:rPr lang="id-ID" sz="2800" dirty="0">
                <a:latin typeface="Times New Roman" pitchFamily="18" charset="0"/>
                <a:cs typeface="Times New Roman" pitchFamily="18" charset="0"/>
              </a:rPr>
              <a:t>adalah masuknya atau tertanamnya hasil konsepsi dalam endometrium</a:t>
            </a:r>
            <a:r>
              <a:rPr lang="id-ID" sz="2800" dirty="0" smtClean="0">
                <a:latin typeface="Times New Roman" pitchFamily="18" charset="0"/>
                <a:cs typeface="Times New Roman" pitchFamily="18" charset="0"/>
              </a:rPr>
              <a:t>.</a:t>
            </a:r>
          </a:p>
          <a:p>
            <a:r>
              <a:rPr lang="id-ID" sz="2800" dirty="0" smtClean="0">
                <a:latin typeface="Times New Roman" pitchFamily="18" charset="0"/>
                <a:cs typeface="Times New Roman" pitchFamily="18" charset="0"/>
              </a:rPr>
              <a:t>Selanjutnya pada hari keempat hasil konsepsi mencapai stadium blastula disebut blastokista, suatu bentuk yang dibagian luarnya adalah trofoblast dan dibagian dalamnya disebut masa </a:t>
            </a:r>
            <a:r>
              <a:rPr lang="id-ID" sz="2800" i="1" dirty="0" smtClean="0">
                <a:latin typeface="Times New Roman" pitchFamily="18" charset="0"/>
                <a:cs typeface="Times New Roman" pitchFamily="18" charset="0"/>
              </a:rPr>
              <a:t>inner cell. Masa inner cell</a:t>
            </a:r>
            <a:r>
              <a:rPr lang="id-ID" sz="2800" dirty="0" smtClean="0">
                <a:latin typeface="Times New Roman" pitchFamily="18" charset="0"/>
                <a:cs typeface="Times New Roman" pitchFamily="18" charset="0"/>
              </a:rPr>
              <a:t> ini berkembang menjadi janin dan trofoblast akan berkembang menjadi plasenta.</a:t>
            </a:r>
            <a:endParaRPr lang="id-ID" sz="2800" i="1" dirty="0">
              <a:latin typeface="Times New Roman" pitchFamily="18" charset="0"/>
              <a:cs typeface="Times New Roman" pitchFamily="18" charset="0"/>
            </a:endParaRPr>
          </a:p>
        </p:txBody>
      </p:sp>
    </p:spTree>
    <p:extLst>
      <p:ext uri="{BB962C8B-B14F-4D97-AF65-F5344CB8AC3E}">
        <p14:creationId xmlns:p14="http://schemas.microsoft.com/office/powerpoint/2010/main" xmlns="" val="7261939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http://www.lusa.web.id/wp-content/uploads/2011/06/implantasi-180x180.jpg"/>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1475656" y="1052736"/>
            <a:ext cx="5760640" cy="46805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2635512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329</TotalTime>
  <Words>318</Words>
  <Application>Microsoft Office PowerPoint</Application>
  <PresentationFormat>On-screen Show (4:3)</PresentationFormat>
  <Paragraphs>28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Austin</vt:lpstr>
      <vt:lpstr>“OM SWASTYASTU”</vt:lpstr>
      <vt:lpstr>NAMA KELOMPOK</vt:lpstr>
      <vt:lpstr>Slide 3</vt:lpstr>
      <vt:lpstr>PENGERTIAN</vt:lpstr>
      <vt:lpstr>Lanjutaan.... </vt:lpstr>
      <vt:lpstr>Slide 6</vt:lpstr>
      <vt:lpstr>Slide 7</vt:lpstr>
      <vt:lpstr>PENGERTIAN</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“OM SWASTYASTU”</dc:title>
  <dc:creator>USER</dc:creator>
  <cp:lastModifiedBy>TOSHIBA</cp:lastModifiedBy>
  <cp:revision>12</cp:revision>
  <dcterms:created xsi:type="dcterms:W3CDTF">2012-09-11T05:40:35Z</dcterms:created>
  <dcterms:modified xsi:type="dcterms:W3CDTF">2013-11-16T01:47:52Z</dcterms:modified>
</cp:coreProperties>
</file>