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59" r:id="rId6"/>
    <p:sldId id="261" r:id="rId7"/>
    <p:sldId id="267" r:id="rId8"/>
    <p:sldId id="262" r:id="rId9"/>
    <p:sldId id="263" r:id="rId10"/>
    <p:sldId id="264" r:id="rId11"/>
    <p:sldId id="265" r:id="rId12"/>
    <p:sldId id="266" r:id="rId13"/>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1756" autoAdjust="0"/>
  </p:normalViewPr>
  <p:slideViewPr>
    <p:cSldViewPr>
      <p:cViewPr varScale="1">
        <p:scale>
          <a:sx n="67" d="100"/>
          <a:sy n="67" d="100"/>
        </p:scale>
        <p:origin x="-606" y="3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0D7A2E1B-AF75-4F42-B869-93D7D9A1AF7C}" type="datetimeFigureOut">
              <a:rPr lang="id-ID" smtClean="0"/>
              <a:pPr/>
              <a:t>11/09/2012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A1D9BB5-BCC8-4442-9E52-933D2F7B8487}"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0D7A2E1B-AF75-4F42-B869-93D7D9A1AF7C}" type="datetimeFigureOut">
              <a:rPr lang="id-ID" smtClean="0"/>
              <a:pPr/>
              <a:t>11/09/2012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A1D9BB5-BCC8-4442-9E52-933D2F7B8487}"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D7A2E1B-AF75-4F42-B869-93D7D9A1AF7C}" type="datetimeFigureOut">
              <a:rPr lang="id-ID" smtClean="0"/>
              <a:pPr/>
              <a:t>11/09/2012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A1D9BB5-BCC8-4442-9E52-933D2F7B8487}"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0D7A2E1B-AF75-4F42-B869-93D7D9A1AF7C}" type="datetimeFigureOut">
              <a:rPr lang="id-ID" smtClean="0"/>
              <a:pPr/>
              <a:t>11/09/2012</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DA1D9BB5-BCC8-4442-9E52-933D2F7B8487}"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0D7A2E1B-AF75-4F42-B869-93D7D9A1AF7C}" type="datetimeFigureOut">
              <a:rPr lang="id-ID" smtClean="0"/>
              <a:pPr/>
              <a:t>11/09/2012</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DA1D9BB5-BCC8-4442-9E52-933D2F7B8487}"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0D7A2E1B-AF75-4F42-B869-93D7D9A1AF7C}" type="datetimeFigureOut">
              <a:rPr lang="id-ID" smtClean="0"/>
              <a:pPr/>
              <a:t>11/09/2012</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DA1D9BB5-BCC8-4442-9E52-933D2F7B8487}"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7A2E1B-AF75-4F42-B869-93D7D9A1AF7C}" type="datetimeFigureOut">
              <a:rPr lang="id-ID" smtClean="0"/>
              <a:pPr/>
              <a:t>11/09/2012</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DA1D9BB5-BCC8-4442-9E52-933D2F7B8487}"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7A2E1B-AF75-4F42-B869-93D7D9A1AF7C}" type="datetimeFigureOut">
              <a:rPr lang="id-ID" smtClean="0"/>
              <a:pPr/>
              <a:t>11/09/2012</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DA1D9BB5-BCC8-4442-9E52-933D2F7B8487}"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D7A2E1B-AF75-4F42-B869-93D7D9A1AF7C}" type="datetimeFigureOut">
              <a:rPr lang="id-ID" smtClean="0"/>
              <a:pPr/>
              <a:t>11/09/2012</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DA1D9BB5-BCC8-4442-9E52-933D2F7B8487}"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0D7A2E1B-AF75-4F42-B869-93D7D9A1AF7C}" type="datetimeFigureOut">
              <a:rPr lang="id-ID" smtClean="0"/>
              <a:pPr/>
              <a:t>11/09/2012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A1D9BB5-BCC8-4442-9E52-933D2F7B8487}"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0D7A2E1B-AF75-4F42-B869-93D7D9A1AF7C}" type="datetimeFigureOut">
              <a:rPr lang="id-ID" smtClean="0"/>
              <a:pPr/>
              <a:t>11/09/2012</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A1D9BB5-BCC8-4442-9E52-933D2F7B8487}"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7A2E1B-AF75-4F42-B869-93D7D9A1AF7C}" type="datetimeFigureOut">
              <a:rPr lang="id-ID" smtClean="0"/>
              <a:pPr/>
              <a:t>11/09/2012</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1D9BB5-BCC8-4442-9E52-933D2F7B8487}"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ot-black-background.jpg"/>
          <p:cNvPicPr>
            <a:picLocks noChangeAspect="1"/>
          </p:cNvPicPr>
          <p:nvPr/>
        </p:nvPicPr>
        <p:blipFill>
          <a:blip r:embed="rId2"/>
          <a:stretch>
            <a:fillRect/>
          </a:stretch>
        </p:blipFill>
        <p:spPr>
          <a:xfrm>
            <a:off x="0" y="-1"/>
            <a:ext cx="9144000" cy="6865495"/>
          </a:xfrm>
          <a:prstGeom prst="rect">
            <a:avLst/>
          </a:prstGeom>
        </p:spPr>
      </p:pic>
      <p:sp>
        <p:nvSpPr>
          <p:cNvPr id="6" name="TextBox 5"/>
          <p:cNvSpPr txBox="1"/>
          <p:nvPr/>
        </p:nvSpPr>
        <p:spPr>
          <a:xfrm>
            <a:off x="1357290" y="1142984"/>
            <a:ext cx="6622326" cy="1323439"/>
          </a:xfrm>
          <a:prstGeom prst="rect">
            <a:avLst/>
          </a:prstGeom>
          <a:noFill/>
        </p:spPr>
        <p:txBody>
          <a:bodyPr wrap="none" rtlCol="0">
            <a:spAutoFit/>
          </a:bodyPr>
          <a:lstStyle/>
          <a:p>
            <a:r>
              <a:rPr lang="id-ID" sz="8000" dirty="0" smtClean="0">
                <a:solidFill>
                  <a:schemeClr val="bg1"/>
                </a:solidFill>
                <a:latin typeface="AR BERKLEY" pitchFamily="2" charset="0"/>
              </a:rPr>
              <a:t>Om Swastyastu</a:t>
            </a:r>
            <a:endParaRPr lang="id-ID" sz="8000" dirty="0">
              <a:solidFill>
                <a:schemeClr val="bg1"/>
              </a:solidFill>
              <a:latin typeface="AR BERKLEY" pitchFamily="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img.php.jpg"/>
          <p:cNvPicPr>
            <a:picLocks noChangeAspect="1"/>
          </p:cNvPicPr>
          <p:nvPr/>
        </p:nvPicPr>
        <p:blipFill>
          <a:blip r:embed="rId2"/>
          <a:stretch>
            <a:fillRect/>
          </a:stretch>
        </p:blipFill>
        <p:spPr>
          <a:xfrm>
            <a:off x="-285784" y="-95834"/>
            <a:ext cx="9644130" cy="6997832"/>
          </a:xfrm>
          <a:prstGeom prst="rect">
            <a:avLst/>
          </a:prstGeom>
        </p:spPr>
      </p:pic>
      <p:sp>
        <p:nvSpPr>
          <p:cNvPr id="6" name="TextBox 5"/>
          <p:cNvSpPr txBox="1"/>
          <p:nvPr/>
        </p:nvSpPr>
        <p:spPr>
          <a:xfrm>
            <a:off x="2428860" y="714356"/>
            <a:ext cx="4520789" cy="5016758"/>
          </a:xfrm>
          <a:prstGeom prst="rect">
            <a:avLst/>
          </a:prstGeom>
          <a:noFill/>
        </p:spPr>
        <p:txBody>
          <a:bodyPr wrap="none" rtlCol="0">
            <a:spAutoFit/>
          </a:bodyPr>
          <a:lstStyle/>
          <a:p>
            <a:r>
              <a:rPr lang="id-ID" sz="3200" dirty="0" smtClean="0">
                <a:solidFill>
                  <a:schemeClr val="bg1"/>
                </a:solidFill>
                <a:latin typeface="Algerian" pitchFamily="82" charset="0"/>
              </a:rPr>
              <a:t>   NAMA KELOMPOK 2</a:t>
            </a:r>
          </a:p>
          <a:p>
            <a:pPr marL="342900" indent="-342900">
              <a:buAutoNum type="arabicPeriod"/>
            </a:pPr>
            <a:r>
              <a:rPr lang="id-ID" sz="3200" dirty="0" smtClean="0">
                <a:solidFill>
                  <a:schemeClr val="bg1"/>
                </a:solidFill>
                <a:latin typeface="AR BERKLEY" pitchFamily="2" charset="0"/>
              </a:rPr>
              <a:t>Desy Widana Sari</a:t>
            </a:r>
          </a:p>
          <a:p>
            <a:pPr marL="342900" indent="-342900">
              <a:buAutoNum type="arabicPeriod"/>
            </a:pPr>
            <a:r>
              <a:rPr lang="id-ID" sz="3200" dirty="0" smtClean="0">
                <a:solidFill>
                  <a:schemeClr val="bg1"/>
                </a:solidFill>
                <a:latin typeface="AR BERKLEY" pitchFamily="2" charset="0"/>
              </a:rPr>
              <a:t>Tri Kurnia Suni Artini</a:t>
            </a:r>
          </a:p>
          <a:p>
            <a:pPr marL="342900" indent="-342900">
              <a:buAutoNum type="arabicPeriod"/>
            </a:pPr>
            <a:r>
              <a:rPr lang="id-ID" sz="3200" dirty="0" smtClean="0">
                <a:solidFill>
                  <a:schemeClr val="bg1"/>
                </a:solidFill>
                <a:latin typeface="AR BERKLEY" pitchFamily="2" charset="0"/>
              </a:rPr>
              <a:t>Ayu Mega Pratiwi</a:t>
            </a:r>
          </a:p>
          <a:p>
            <a:pPr marL="342900" indent="-342900">
              <a:buAutoNum type="arabicPeriod"/>
            </a:pPr>
            <a:r>
              <a:rPr lang="id-ID" sz="3200" dirty="0" smtClean="0">
                <a:solidFill>
                  <a:schemeClr val="bg1"/>
                </a:solidFill>
                <a:latin typeface="AR BERKLEY" pitchFamily="2" charset="0"/>
              </a:rPr>
              <a:t>Puspita Sari</a:t>
            </a:r>
          </a:p>
          <a:p>
            <a:pPr marL="342900" indent="-342900">
              <a:buAutoNum type="arabicPeriod"/>
            </a:pPr>
            <a:r>
              <a:rPr lang="id-ID" sz="3200" dirty="0" smtClean="0">
                <a:solidFill>
                  <a:schemeClr val="bg1"/>
                </a:solidFill>
                <a:latin typeface="AR BERKLEY" pitchFamily="2" charset="0"/>
              </a:rPr>
              <a:t>Armida Caprica Dewi</a:t>
            </a:r>
          </a:p>
          <a:p>
            <a:pPr marL="342900" indent="-342900">
              <a:buAutoNum type="arabicPeriod"/>
            </a:pPr>
            <a:r>
              <a:rPr lang="id-ID" sz="3200" dirty="0" smtClean="0">
                <a:solidFill>
                  <a:schemeClr val="bg1"/>
                </a:solidFill>
                <a:latin typeface="AR BERKLEY" pitchFamily="2" charset="0"/>
              </a:rPr>
              <a:t>Sabar Oktabriani</a:t>
            </a:r>
          </a:p>
          <a:p>
            <a:pPr marL="342900" indent="-342900">
              <a:buAutoNum type="arabicPeriod"/>
            </a:pPr>
            <a:r>
              <a:rPr lang="id-ID" sz="3200" dirty="0" smtClean="0">
                <a:solidFill>
                  <a:schemeClr val="bg1"/>
                </a:solidFill>
                <a:latin typeface="AR BERKLEY" pitchFamily="2" charset="0"/>
              </a:rPr>
              <a:t>Betiari Jayanti</a:t>
            </a:r>
          </a:p>
          <a:p>
            <a:pPr marL="342900" indent="-342900">
              <a:buAutoNum type="arabicPeriod"/>
            </a:pPr>
            <a:r>
              <a:rPr lang="id-ID" sz="3200" dirty="0" smtClean="0">
                <a:solidFill>
                  <a:schemeClr val="bg1"/>
                </a:solidFill>
                <a:latin typeface="AR BERKLEY" pitchFamily="2" charset="0"/>
              </a:rPr>
              <a:t>Sujiana Trisna Dewi</a:t>
            </a:r>
          </a:p>
          <a:p>
            <a:pPr marL="342900" indent="-342900">
              <a:buAutoNum type="arabicPeriod"/>
            </a:pPr>
            <a:r>
              <a:rPr lang="id-ID" sz="3200" dirty="0" smtClean="0">
                <a:solidFill>
                  <a:schemeClr val="bg1"/>
                </a:solidFill>
                <a:latin typeface="AR BERKLEY" pitchFamily="2" charset="0"/>
              </a:rPr>
              <a:t>Irma Suryani</a:t>
            </a:r>
            <a:endParaRPr lang="id-ID" sz="3200" dirty="0">
              <a:solidFill>
                <a:schemeClr val="bg1"/>
              </a:solidFill>
              <a:latin typeface="AR BERKLEY" pitchFamily="2"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ngryBirdsNest-Twitter-Bkg.jpg"/>
          <p:cNvPicPr>
            <a:picLocks noChangeAspect="1"/>
          </p:cNvPicPr>
          <p:nvPr/>
        </p:nvPicPr>
        <p:blipFill>
          <a:blip r:embed="rId2"/>
          <a:stretch>
            <a:fillRect/>
          </a:stretch>
        </p:blipFill>
        <p:spPr>
          <a:xfrm>
            <a:off x="0" y="-214338"/>
            <a:ext cx="9144000" cy="7072338"/>
          </a:xfrm>
          <a:prstGeom prst="rect">
            <a:avLst/>
          </a:prstGeom>
        </p:spPr>
      </p:pic>
      <p:sp>
        <p:nvSpPr>
          <p:cNvPr id="4" name="TextBox 3"/>
          <p:cNvSpPr txBox="1"/>
          <p:nvPr/>
        </p:nvSpPr>
        <p:spPr>
          <a:xfrm>
            <a:off x="1214414" y="1571612"/>
            <a:ext cx="6442789" cy="461665"/>
          </a:xfrm>
          <a:prstGeom prst="rect">
            <a:avLst/>
          </a:prstGeom>
          <a:noFill/>
        </p:spPr>
        <p:txBody>
          <a:bodyPr wrap="none" rtlCol="0">
            <a:spAutoFit/>
          </a:bodyPr>
          <a:lstStyle/>
          <a:p>
            <a:pPr algn="ctr"/>
            <a:r>
              <a:rPr lang="id-ID" sz="2400" dirty="0" smtClean="0">
                <a:latin typeface="Algerian" pitchFamily="82" charset="0"/>
              </a:rPr>
              <a:t>ANATOMI ALAT-ALAT REPRODUKSI WANITA</a:t>
            </a:r>
            <a:endParaRPr lang="id-ID" sz="2400" dirty="0">
              <a:latin typeface="Algerian" pitchFamily="82" charset="0"/>
            </a:endParaRPr>
          </a:p>
        </p:txBody>
      </p:sp>
      <p:sp>
        <p:nvSpPr>
          <p:cNvPr id="5" name="TextBox 4"/>
          <p:cNvSpPr txBox="1"/>
          <p:nvPr/>
        </p:nvSpPr>
        <p:spPr>
          <a:xfrm>
            <a:off x="2071670" y="2643182"/>
            <a:ext cx="5301451" cy="1959832"/>
          </a:xfrm>
          <a:prstGeom prst="rect">
            <a:avLst/>
          </a:prstGeom>
          <a:noFill/>
        </p:spPr>
        <p:txBody>
          <a:bodyPr wrap="none" rtlCol="0">
            <a:spAutoFit/>
          </a:bodyPr>
          <a:lstStyle/>
          <a:p>
            <a:pPr>
              <a:lnSpc>
                <a:spcPct val="150000"/>
              </a:lnSpc>
            </a:pPr>
            <a:r>
              <a:rPr lang="id-ID" sz="2800" dirty="0" smtClean="0">
                <a:latin typeface="Comic Sans MS" pitchFamily="66" charset="0"/>
              </a:rPr>
              <a:t>Dibagi dalam 2 golongan yaitu :</a:t>
            </a:r>
          </a:p>
          <a:p>
            <a:pPr marL="342900" indent="-342900">
              <a:lnSpc>
                <a:spcPct val="150000"/>
              </a:lnSpc>
              <a:buAutoNum type="arabicPeriod"/>
            </a:pPr>
            <a:r>
              <a:rPr lang="id-ID" sz="2800" dirty="0" smtClean="0">
                <a:latin typeface="Comic Sans MS" pitchFamily="66" charset="0"/>
              </a:rPr>
              <a:t>Genetalia Eksterna</a:t>
            </a:r>
          </a:p>
          <a:p>
            <a:pPr marL="342900" indent="-342900">
              <a:lnSpc>
                <a:spcPct val="150000"/>
              </a:lnSpc>
              <a:buAutoNum type="arabicPeriod"/>
            </a:pPr>
            <a:r>
              <a:rPr lang="id-ID" sz="2800" dirty="0" smtClean="0">
                <a:latin typeface="Comic Sans MS" pitchFamily="66" charset="0"/>
              </a:rPr>
              <a:t>Genetalia Interna</a:t>
            </a:r>
            <a:endParaRPr lang="id-ID" sz="2800" dirty="0">
              <a:latin typeface="Comic Sans MS" pitchFamily="66"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ckground6.jpg"/>
          <p:cNvPicPr>
            <a:picLocks noChangeAspect="1"/>
          </p:cNvPicPr>
          <p:nvPr/>
        </p:nvPicPr>
        <p:blipFill>
          <a:blip r:embed="rId2"/>
          <a:stretch>
            <a:fillRect/>
          </a:stretch>
        </p:blipFill>
        <p:spPr>
          <a:xfrm>
            <a:off x="0" y="0"/>
            <a:ext cx="9144000" cy="6858000"/>
          </a:xfrm>
          <a:prstGeom prst="rect">
            <a:avLst/>
          </a:prstGeom>
        </p:spPr>
      </p:pic>
      <p:sp>
        <p:nvSpPr>
          <p:cNvPr id="5" name="TextBox 4"/>
          <p:cNvSpPr txBox="1"/>
          <p:nvPr/>
        </p:nvSpPr>
        <p:spPr>
          <a:xfrm>
            <a:off x="1285852" y="1428736"/>
            <a:ext cx="7077579" cy="2308324"/>
          </a:xfrm>
          <a:prstGeom prst="rect">
            <a:avLst/>
          </a:prstGeom>
          <a:noFill/>
        </p:spPr>
        <p:txBody>
          <a:bodyPr wrap="none" rtlCol="0">
            <a:spAutoFit/>
          </a:bodyPr>
          <a:lstStyle/>
          <a:p>
            <a:pPr>
              <a:lnSpc>
                <a:spcPct val="150000"/>
              </a:lnSpc>
            </a:pPr>
            <a:r>
              <a:rPr lang="id-ID" sz="3200" dirty="0" smtClean="0">
                <a:latin typeface="Comic Sans MS" pitchFamily="66" charset="0"/>
              </a:rPr>
              <a:t>1.  Pengertian Genetalia Eksterna</a:t>
            </a:r>
          </a:p>
          <a:p>
            <a:pPr marL="514350" indent="-514350">
              <a:lnSpc>
                <a:spcPct val="150000"/>
              </a:lnSpc>
              <a:buAutoNum type="arabicPeriod" startAt="2"/>
            </a:pPr>
            <a:r>
              <a:rPr lang="id-ID" sz="3200" dirty="0" smtClean="0">
                <a:latin typeface="Comic Sans MS" pitchFamily="66" charset="0"/>
              </a:rPr>
              <a:t>Fungsi genetalia eksterna</a:t>
            </a:r>
          </a:p>
          <a:p>
            <a:pPr marL="514350" indent="-514350">
              <a:lnSpc>
                <a:spcPct val="150000"/>
              </a:lnSpc>
              <a:buAutoNum type="arabicPeriod" startAt="2"/>
            </a:pPr>
            <a:r>
              <a:rPr lang="id-ID" sz="3200" dirty="0" smtClean="0">
                <a:latin typeface="Comic Sans MS" pitchFamily="66" charset="0"/>
              </a:rPr>
              <a:t>Bagian-Bagian Genetalia Eksterna</a:t>
            </a:r>
            <a:endParaRPr lang="id-ID" sz="3200" dirty="0">
              <a:latin typeface="Comic Sans MS" pitchFamily="66" charset="0"/>
            </a:endParaRPr>
          </a:p>
        </p:txBody>
      </p:sp>
      <p:sp>
        <p:nvSpPr>
          <p:cNvPr id="6" name="TextBox 5"/>
          <p:cNvSpPr txBox="1"/>
          <p:nvPr/>
        </p:nvSpPr>
        <p:spPr>
          <a:xfrm>
            <a:off x="2214546" y="343895"/>
            <a:ext cx="4325223" cy="584775"/>
          </a:xfrm>
          <a:prstGeom prst="rect">
            <a:avLst/>
          </a:prstGeom>
          <a:noFill/>
        </p:spPr>
        <p:txBody>
          <a:bodyPr wrap="none" rtlCol="0">
            <a:spAutoFit/>
          </a:bodyPr>
          <a:lstStyle/>
          <a:p>
            <a:pPr algn="ctr"/>
            <a:r>
              <a:rPr lang="id-ID" sz="3200" dirty="0" smtClean="0">
                <a:latin typeface="Algerian" pitchFamily="82" charset="0"/>
              </a:rPr>
              <a:t>Pokok Pembahasan</a:t>
            </a:r>
            <a:endParaRPr lang="id-ID" sz="3200" dirty="0">
              <a:latin typeface="Algerian" pitchFamily="82"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ackgroundRed.jpg"/>
          <p:cNvPicPr>
            <a:picLocks noChangeAspect="1"/>
          </p:cNvPicPr>
          <p:nvPr/>
        </p:nvPicPr>
        <p:blipFill>
          <a:blip r:embed="rId2"/>
          <a:stretch>
            <a:fillRect/>
          </a:stretch>
        </p:blipFill>
        <p:spPr>
          <a:xfrm>
            <a:off x="0" y="0"/>
            <a:ext cx="9144000" cy="6858000"/>
          </a:xfrm>
          <a:prstGeom prst="rect">
            <a:avLst/>
          </a:prstGeom>
        </p:spPr>
      </p:pic>
      <p:sp>
        <p:nvSpPr>
          <p:cNvPr id="4" name="TextBox 3"/>
          <p:cNvSpPr txBox="1"/>
          <p:nvPr/>
        </p:nvSpPr>
        <p:spPr>
          <a:xfrm>
            <a:off x="3428992" y="357166"/>
            <a:ext cx="4054315" cy="523220"/>
          </a:xfrm>
          <a:prstGeom prst="rect">
            <a:avLst/>
          </a:prstGeom>
          <a:noFill/>
        </p:spPr>
        <p:txBody>
          <a:bodyPr wrap="none" rtlCol="0">
            <a:spAutoFit/>
          </a:bodyPr>
          <a:lstStyle/>
          <a:p>
            <a:r>
              <a:rPr lang="id-ID" sz="2800" dirty="0" smtClean="0">
                <a:solidFill>
                  <a:schemeClr val="bg1"/>
                </a:solidFill>
                <a:latin typeface="Algerian" pitchFamily="82" charset="0"/>
              </a:rPr>
              <a:t>Genetalia Eksterna</a:t>
            </a:r>
            <a:endParaRPr lang="id-ID" sz="2800" dirty="0">
              <a:solidFill>
                <a:schemeClr val="bg1"/>
              </a:solidFill>
              <a:latin typeface="Algerian" pitchFamily="82" charset="0"/>
            </a:endParaRPr>
          </a:p>
        </p:txBody>
      </p:sp>
      <p:sp>
        <p:nvSpPr>
          <p:cNvPr id="5" name="TextBox 4"/>
          <p:cNvSpPr txBox="1"/>
          <p:nvPr/>
        </p:nvSpPr>
        <p:spPr>
          <a:xfrm>
            <a:off x="785786" y="1428736"/>
            <a:ext cx="7715304" cy="4934941"/>
          </a:xfrm>
          <a:prstGeom prst="rect">
            <a:avLst/>
          </a:prstGeom>
          <a:noFill/>
        </p:spPr>
        <p:txBody>
          <a:bodyPr wrap="square" rtlCol="0">
            <a:spAutoFit/>
          </a:bodyPr>
          <a:lstStyle/>
          <a:p>
            <a:pPr algn="just">
              <a:lnSpc>
                <a:spcPct val="150000"/>
              </a:lnSpc>
            </a:pPr>
            <a:r>
              <a:rPr lang="id-ID" sz="3200" b="1" u="sng" dirty="0" smtClean="0">
                <a:solidFill>
                  <a:schemeClr val="bg1"/>
                </a:solidFill>
                <a:latin typeface="Comic Sans MS" pitchFamily="66" charset="0"/>
              </a:rPr>
              <a:t>Pengertian :</a:t>
            </a:r>
          </a:p>
          <a:p>
            <a:pPr algn="just">
              <a:lnSpc>
                <a:spcPct val="150000"/>
              </a:lnSpc>
            </a:pPr>
            <a:endParaRPr lang="id-ID" sz="3200" b="1" u="sng" dirty="0" smtClean="0">
              <a:solidFill>
                <a:schemeClr val="bg1"/>
              </a:solidFill>
              <a:latin typeface="Comic Sans MS" pitchFamily="66" charset="0"/>
            </a:endParaRPr>
          </a:p>
          <a:p>
            <a:pPr algn="just">
              <a:lnSpc>
                <a:spcPct val="150000"/>
              </a:lnSpc>
            </a:pPr>
            <a:r>
              <a:rPr lang="id-ID" sz="3200" b="1" dirty="0" smtClean="0">
                <a:solidFill>
                  <a:schemeClr val="bg1"/>
                </a:solidFill>
                <a:latin typeface="Comic Sans MS" pitchFamily="66" charset="0"/>
              </a:rPr>
              <a:t>Alat </a:t>
            </a:r>
            <a:r>
              <a:rPr lang="id-ID" sz="3200" b="1" dirty="0">
                <a:solidFill>
                  <a:schemeClr val="bg1"/>
                </a:solidFill>
                <a:latin typeface="Comic Sans MS" pitchFamily="66" charset="0"/>
              </a:rPr>
              <a:t>reproduksi luar</a:t>
            </a:r>
            <a:r>
              <a:rPr lang="id-ID" sz="3200" dirty="0">
                <a:solidFill>
                  <a:schemeClr val="bg1"/>
                </a:solidFill>
                <a:latin typeface="Comic Sans MS" pitchFamily="66" charset="0"/>
              </a:rPr>
              <a:t> </a:t>
            </a:r>
            <a:r>
              <a:rPr lang="id-ID" sz="3200" dirty="0" smtClean="0">
                <a:solidFill>
                  <a:schemeClr val="bg1"/>
                </a:solidFill>
                <a:latin typeface="Comic Sans MS" pitchFamily="66" charset="0"/>
              </a:rPr>
              <a:t>(Genetalia Externa) adalah </a:t>
            </a:r>
            <a:r>
              <a:rPr lang="id-ID" sz="3200" dirty="0">
                <a:solidFill>
                  <a:schemeClr val="bg1"/>
                </a:solidFill>
                <a:latin typeface="Comic Sans MS" pitchFamily="66" charset="0"/>
              </a:rPr>
              <a:t>alat reproduksi yang dapat dilihat dari luar ketika wanita dalam posisi </a:t>
            </a:r>
            <a:r>
              <a:rPr lang="id-ID" sz="3200" dirty="0" smtClean="0">
                <a:solidFill>
                  <a:schemeClr val="bg1"/>
                </a:solidFill>
                <a:latin typeface="Comic Sans MS" pitchFamily="66" charset="0"/>
              </a:rPr>
              <a:t>litotomi</a:t>
            </a:r>
            <a:r>
              <a:rPr lang="id-ID" sz="2000" dirty="0">
                <a:solidFill>
                  <a:schemeClr val="bg1"/>
                </a:solidFill>
                <a:latin typeface="Comic Sans MS" pitchFamily="66" charset="0"/>
              </a:rPr>
              <a:t>.</a:t>
            </a:r>
            <a:endParaRPr lang="id-ID" sz="2000" dirty="0" smtClean="0">
              <a:solidFill>
                <a:schemeClr val="bg1"/>
              </a:solidFill>
              <a:latin typeface="Comic Sans MS" pitchFamily="66" charset="0"/>
            </a:endParaRPr>
          </a:p>
          <a:p>
            <a:pPr algn="just">
              <a:lnSpc>
                <a:spcPct val="150000"/>
              </a:lnSpc>
            </a:pPr>
            <a:endParaRPr lang="id-ID" sz="2000" dirty="0">
              <a:latin typeface="Comic Sans MS" pitchFamily="66"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280_example.jpg"/>
          <p:cNvPicPr>
            <a:picLocks noChangeAspect="1"/>
          </p:cNvPicPr>
          <p:nvPr/>
        </p:nvPicPr>
        <p:blipFill>
          <a:blip r:embed="rId2"/>
          <a:stretch>
            <a:fillRect/>
          </a:stretch>
        </p:blipFill>
        <p:spPr>
          <a:xfrm>
            <a:off x="0" y="0"/>
            <a:ext cx="9144000" cy="7029474"/>
          </a:xfrm>
          <a:prstGeom prst="rect">
            <a:avLst/>
          </a:prstGeom>
        </p:spPr>
      </p:pic>
      <p:sp>
        <p:nvSpPr>
          <p:cNvPr id="4" name="TextBox 3"/>
          <p:cNvSpPr txBox="1"/>
          <p:nvPr/>
        </p:nvSpPr>
        <p:spPr>
          <a:xfrm>
            <a:off x="1071538" y="857232"/>
            <a:ext cx="4171335" cy="461665"/>
          </a:xfrm>
          <a:prstGeom prst="rect">
            <a:avLst/>
          </a:prstGeom>
          <a:noFill/>
        </p:spPr>
        <p:txBody>
          <a:bodyPr wrap="none" rtlCol="0">
            <a:spAutoFit/>
          </a:bodyPr>
          <a:lstStyle/>
          <a:p>
            <a:r>
              <a:rPr lang="id-ID" sz="2400" b="1" u="sng" dirty="0" smtClean="0">
                <a:latin typeface="Comic Sans MS" pitchFamily="66" charset="0"/>
              </a:rPr>
              <a:t>Fungsi Genetalia Eksterna </a:t>
            </a:r>
            <a:endParaRPr lang="id-ID" sz="2400" b="1" u="sng" dirty="0">
              <a:latin typeface="Comic Sans MS" pitchFamily="66" charset="0"/>
            </a:endParaRPr>
          </a:p>
        </p:txBody>
      </p:sp>
      <p:sp>
        <p:nvSpPr>
          <p:cNvPr id="5" name="TextBox 4"/>
          <p:cNvSpPr txBox="1"/>
          <p:nvPr/>
        </p:nvSpPr>
        <p:spPr>
          <a:xfrm>
            <a:off x="1071538" y="1857364"/>
            <a:ext cx="7072362" cy="2585323"/>
          </a:xfrm>
          <a:prstGeom prst="rect">
            <a:avLst/>
          </a:prstGeom>
          <a:noFill/>
        </p:spPr>
        <p:txBody>
          <a:bodyPr wrap="square" rtlCol="0">
            <a:spAutoFit/>
          </a:bodyPr>
          <a:lstStyle/>
          <a:p>
            <a:pPr marL="342900" indent="-342900">
              <a:lnSpc>
                <a:spcPct val="150000"/>
              </a:lnSpc>
              <a:buAutoNum type="arabicPeriod"/>
            </a:pPr>
            <a:r>
              <a:rPr lang="id-ID" sz="2400" dirty="0" smtClean="0">
                <a:latin typeface="Comic Sans MS" pitchFamily="66" charset="0"/>
              </a:rPr>
              <a:t>Jalan masuk Sperma ke dalam uterus.</a:t>
            </a:r>
          </a:p>
          <a:p>
            <a:pPr marL="342900" indent="-342900">
              <a:lnSpc>
                <a:spcPct val="150000"/>
              </a:lnSpc>
              <a:buAutoNum type="arabicPeriod"/>
            </a:pPr>
            <a:r>
              <a:rPr lang="id-ID" sz="2400" dirty="0" smtClean="0">
                <a:latin typeface="Comic Sans MS" pitchFamily="66" charset="0"/>
              </a:rPr>
              <a:t>Melindungi organ Genetalia Interna dari mikroorganisme.</a:t>
            </a:r>
          </a:p>
          <a:p>
            <a:pPr marL="342900" indent="-342900">
              <a:lnSpc>
                <a:spcPct val="150000"/>
              </a:lnSpc>
              <a:buAutoNum type="arabicPeriod"/>
            </a:pPr>
            <a:r>
              <a:rPr lang="id-ID" sz="2400" dirty="0" smtClean="0">
                <a:latin typeface="Comic Sans MS" pitchFamily="66" charset="0"/>
              </a:rPr>
              <a:t>Seksual.</a:t>
            </a:r>
          </a:p>
          <a:p>
            <a:pPr marL="342900" indent="-342900">
              <a:buAutoNum type="arabicPeriod"/>
            </a:pPr>
            <a:endParaRPr lang="id-ID"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642910" y="214290"/>
            <a:ext cx="7786742" cy="6862691"/>
          </a:xfrm>
          <a:prstGeom prst="rect">
            <a:avLst/>
          </a:prstGeom>
          <a:noFill/>
          <a:ln w="9525">
            <a:noFill/>
            <a:miter lim="800000"/>
            <a:headEnd/>
            <a:tailEnd/>
          </a:ln>
          <a:effectLst/>
        </p:spPr>
      </p:pic>
      <p:sp>
        <p:nvSpPr>
          <p:cNvPr id="5" name="TextBox 4"/>
          <p:cNvSpPr txBox="1"/>
          <p:nvPr/>
        </p:nvSpPr>
        <p:spPr>
          <a:xfrm>
            <a:off x="714348" y="285728"/>
            <a:ext cx="3078087" cy="369332"/>
          </a:xfrm>
          <a:prstGeom prst="rect">
            <a:avLst/>
          </a:prstGeom>
          <a:noFill/>
        </p:spPr>
        <p:txBody>
          <a:bodyPr wrap="none" rtlCol="0">
            <a:spAutoFit/>
          </a:bodyPr>
          <a:lstStyle/>
          <a:p>
            <a:r>
              <a:rPr lang="id-ID" dirty="0" smtClean="0">
                <a:latin typeface="Comic Sans MS" pitchFamily="66" charset="0"/>
              </a:rPr>
              <a:t>Gambar genetalia Eksterna</a:t>
            </a:r>
            <a:endParaRPr lang="id-ID" dirty="0">
              <a:latin typeface="Comic Sans MS" pitchFamily="66"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nimated christmas background for powerpoint.jpg"/>
          <p:cNvPicPr>
            <a:picLocks noChangeAspect="1"/>
          </p:cNvPicPr>
          <p:nvPr/>
        </p:nvPicPr>
        <p:blipFill>
          <a:blip r:embed="rId2">
            <a:lum bright="55000"/>
          </a:blip>
          <a:stretch>
            <a:fillRect/>
          </a:stretch>
        </p:blipFill>
        <p:spPr>
          <a:xfrm>
            <a:off x="0" y="0"/>
            <a:ext cx="9144000" cy="6858000"/>
          </a:xfrm>
          <a:prstGeom prst="rect">
            <a:avLst/>
          </a:prstGeom>
        </p:spPr>
      </p:pic>
      <p:sp>
        <p:nvSpPr>
          <p:cNvPr id="5" name="TextBox 4"/>
          <p:cNvSpPr txBox="1"/>
          <p:nvPr/>
        </p:nvSpPr>
        <p:spPr>
          <a:xfrm>
            <a:off x="714348" y="500042"/>
            <a:ext cx="3913251" cy="461665"/>
          </a:xfrm>
          <a:prstGeom prst="rect">
            <a:avLst/>
          </a:prstGeom>
          <a:noFill/>
        </p:spPr>
        <p:txBody>
          <a:bodyPr wrap="none" rtlCol="0">
            <a:spAutoFit/>
          </a:bodyPr>
          <a:lstStyle/>
          <a:p>
            <a:r>
              <a:rPr lang="id-ID" sz="2400" u="sng" dirty="0" smtClean="0">
                <a:latin typeface="Comic Sans MS" pitchFamily="66" charset="0"/>
              </a:rPr>
              <a:t>Bagian Genetalia Eksterna</a:t>
            </a:r>
            <a:endParaRPr lang="id-ID" sz="2400" u="sng" dirty="0">
              <a:latin typeface="Comic Sans MS" pitchFamily="66" charset="0"/>
            </a:endParaRPr>
          </a:p>
        </p:txBody>
      </p:sp>
      <p:sp>
        <p:nvSpPr>
          <p:cNvPr id="6" name="TextBox 5"/>
          <p:cNvSpPr txBox="1"/>
          <p:nvPr/>
        </p:nvSpPr>
        <p:spPr>
          <a:xfrm>
            <a:off x="642910" y="1285860"/>
            <a:ext cx="7929617" cy="6001643"/>
          </a:xfrm>
          <a:prstGeom prst="rect">
            <a:avLst/>
          </a:prstGeom>
          <a:noFill/>
        </p:spPr>
        <p:txBody>
          <a:bodyPr wrap="square" rtlCol="0">
            <a:spAutoFit/>
          </a:bodyPr>
          <a:lstStyle/>
          <a:p>
            <a:r>
              <a:rPr lang="id-ID" sz="2400" b="1" dirty="0" smtClean="0">
                <a:latin typeface="Comic Sans MS" pitchFamily="66" charset="0"/>
              </a:rPr>
              <a:t>1.Mons </a:t>
            </a:r>
            <a:r>
              <a:rPr lang="id-ID" sz="2400" b="1" dirty="0">
                <a:latin typeface="Comic Sans MS" pitchFamily="66" charset="0"/>
              </a:rPr>
              <a:t>Veneris </a:t>
            </a:r>
            <a:r>
              <a:rPr lang="id-ID" sz="2400" dirty="0">
                <a:latin typeface="Comic Sans MS" pitchFamily="66" charset="0"/>
              </a:rPr>
              <a:t>adalah bagian yang menonjol yang terdiri dari jaringan lemak dan menutupi bagian depan symphisis pubis  yang ditumbuhi oleh rambut kemaluan (pubes) pada wanita yang beranjak dewasa. </a:t>
            </a:r>
            <a:br>
              <a:rPr lang="id-ID" sz="2400" dirty="0">
                <a:latin typeface="Comic Sans MS" pitchFamily="66" charset="0"/>
              </a:rPr>
            </a:br>
            <a:r>
              <a:rPr lang="id-ID" sz="2400" dirty="0">
                <a:latin typeface="Comic Sans MS" pitchFamily="66" charset="0"/>
              </a:rPr>
              <a:t/>
            </a:r>
            <a:br>
              <a:rPr lang="id-ID" sz="2400" dirty="0">
                <a:latin typeface="Comic Sans MS" pitchFamily="66" charset="0"/>
              </a:rPr>
            </a:br>
            <a:r>
              <a:rPr lang="id-ID" sz="2400" dirty="0" smtClean="0">
                <a:latin typeface="Comic Sans MS" pitchFamily="66" charset="0"/>
              </a:rPr>
              <a:t>2. </a:t>
            </a:r>
            <a:r>
              <a:rPr lang="id-ID" sz="2400" b="1" dirty="0" smtClean="0">
                <a:latin typeface="Comic Sans MS" pitchFamily="66" charset="0"/>
              </a:rPr>
              <a:t>Labia </a:t>
            </a:r>
            <a:r>
              <a:rPr lang="id-ID" sz="2400" b="1" dirty="0">
                <a:latin typeface="Comic Sans MS" pitchFamily="66" charset="0"/>
              </a:rPr>
              <a:t>Majora</a:t>
            </a:r>
            <a:r>
              <a:rPr lang="id-ID" sz="2400" dirty="0">
                <a:latin typeface="Comic Sans MS" pitchFamily="66" charset="0"/>
              </a:rPr>
              <a:t> (bibir besar kemaluan) adalah bagian kanan dan kiri berbentuk lonjong yang merupakan lanjutan dari mons veneris, biasanya juga ditumbuhi rambut kemaluan.</a:t>
            </a:r>
            <a:br>
              <a:rPr lang="id-ID" sz="2400" dirty="0">
                <a:latin typeface="Comic Sans MS" pitchFamily="66" charset="0"/>
              </a:rPr>
            </a:br>
            <a:r>
              <a:rPr lang="id-ID" sz="2400" dirty="0">
                <a:latin typeface="Comic Sans MS" pitchFamily="66" charset="0"/>
              </a:rPr>
              <a:t/>
            </a:r>
            <a:br>
              <a:rPr lang="id-ID" sz="2400" dirty="0">
                <a:latin typeface="Comic Sans MS" pitchFamily="66" charset="0"/>
              </a:rPr>
            </a:br>
            <a:r>
              <a:rPr lang="id-ID" sz="2400" dirty="0" smtClean="0">
                <a:latin typeface="Comic Sans MS" pitchFamily="66" charset="0"/>
              </a:rPr>
              <a:t>		3. </a:t>
            </a:r>
            <a:r>
              <a:rPr lang="id-ID" sz="2400" b="1" dirty="0" smtClean="0">
                <a:latin typeface="Comic Sans MS" pitchFamily="66" charset="0"/>
              </a:rPr>
              <a:t>Labia </a:t>
            </a:r>
            <a:r>
              <a:rPr lang="id-ID" sz="2400" b="1" dirty="0">
                <a:latin typeface="Comic Sans MS" pitchFamily="66" charset="0"/>
              </a:rPr>
              <a:t>Minora</a:t>
            </a:r>
            <a:r>
              <a:rPr lang="id-ID" sz="2400" dirty="0">
                <a:latin typeface="Comic Sans MS" pitchFamily="66" charset="0"/>
              </a:rPr>
              <a:t> (bibir kecil kemaluan) </a:t>
            </a:r>
            <a:r>
              <a:rPr lang="id-ID" sz="2400" dirty="0" smtClean="0">
                <a:latin typeface="Comic Sans MS" pitchFamily="66" charset="0"/>
              </a:rPr>
              <a:t>			adalah </a:t>
            </a:r>
            <a:r>
              <a:rPr lang="id-ID" sz="2400" dirty="0">
                <a:latin typeface="Comic Sans MS" pitchFamily="66" charset="0"/>
              </a:rPr>
              <a:t>suatu lipatan tipis dari kulit bagian </a:t>
            </a:r>
            <a:r>
              <a:rPr lang="id-ID" sz="2400" dirty="0" smtClean="0">
                <a:latin typeface="Comic Sans MS" pitchFamily="66" charset="0"/>
              </a:rPr>
              <a:t>		dalam </a:t>
            </a:r>
            <a:r>
              <a:rPr lang="id-ID" sz="2400" dirty="0">
                <a:latin typeface="Comic Sans MS" pitchFamily="66" charset="0"/>
              </a:rPr>
              <a:t>labia majora yang berwarna merah </a:t>
            </a:r>
            <a:r>
              <a:rPr lang="id-ID" sz="2400" dirty="0" smtClean="0">
                <a:latin typeface="Comic Sans MS" pitchFamily="66" charset="0"/>
              </a:rPr>
              <a:t>		jambu</a:t>
            </a:r>
            <a:r>
              <a:rPr lang="id-ID" sz="2400" dirty="0">
                <a:latin typeface="Comic Sans MS" pitchFamily="66" charset="0"/>
              </a:rPr>
              <a:t>.</a:t>
            </a:r>
            <a:br>
              <a:rPr lang="id-ID" sz="2400" dirty="0">
                <a:latin typeface="Comic Sans MS" pitchFamily="66" charset="0"/>
              </a:rPr>
            </a:br>
            <a:r>
              <a:rPr lang="id-ID" sz="2400" dirty="0">
                <a:latin typeface="Comic Sans MS" pitchFamily="66" charset="0"/>
              </a:rPr>
              <a:t/>
            </a:r>
            <a:br>
              <a:rPr lang="id-ID" sz="2400" dirty="0">
                <a:latin typeface="Comic Sans MS" pitchFamily="66" charset="0"/>
              </a:rPr>
            </a:br>
            <a:endParaRPr lang="id-ID"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ackground-powerpoint-2007-9.jpg"/>
          <p:cNvPicPr>
            <a:picLocks noChangeAspect="1"/>
          </p:cNvPicPr>
          <p:nvPr/>
        </p:nvPicPr>
        <p:blipFill>
          <a:blip r:embed="rId2"/>
          <a:stretch>
            <a:fillRect/>
          </a:stretch>
        </p:blipFill>
        <p:spPr>
          <a:xfrm>
            <a:off x="0" y="0"/>
            <a:ext cx="9144000" cy="6858000"/>
          </a:xfrm>
          <a:prstGeom prst="rect">
            <a:avLst/>
          </a:prstGeom>
        </p:spPr>
      </p:pic>
      <p:sp>
        <p:nvSpPr>
          <p:cNvPr id="4" name="TextBox 3"/>
          <p:cNvSpPr txBox="1"/>
          <p:nvPr/>
        </p:nvSpPr>
        <p:spPr>
          <a:xfrm>
            <a:off x="357158" y="-24"/>
            <a:ext cx="8429684" cy="7458076"/>
          </a:xfrm>
          <a:prstGeom prst="rect">
            <a:avLst/>
          </a:prstGeom>
          <a:noFill/>
        </p:spPr>
        <p:txBody>
          <a:bodyPr wrap="square" rtlCol="0">
            <a:spAutoFit/>
          </a:bodyPr>
          <a:lstStyle/>
          <a:p>
            <a:pPr>
              <a:lnSpc>
                <a:spcPct val="150000"/>
              </a:lnSpc>
            </a:pPr>
            <a:r>
              <a:rPr lang="id-ID" sz="2400" dirty="0" smtClean="0">
                <a:latin typeface="AR BERKLEY" pitchFamily="2" charset="0"/>
              </a:rPr>
              <a:t>	Lanjutan.....*</a:t>
            </a:r>
          </a:p>
          <a:p>
            <a:pPr>
              <a:lnSpc>
                <a:spcPct val="150000"/>
              </a:lnSpc>
            </a:pPr>
            <a:r>
              <a:rPr lang="id-ID" sz="2400" dirty="0" smtClean="0">
                <a:latin typeface="Comic Sans MS" pitchFamily="66" charset="0"/>
              </a:rPr>
              <a:t>	4. </a:t>
            </a:r>
            <a:r>
              <a:rPr lang="id-ID" sz="2400" b="1" dirty="0" smtClean="0">
                <a:latin typeface="Comic Sans MS" pitchFamily="66" charset="0"/>
              </a:rPr>
              <a:t>Klitoris </a:t>
            </a:r>
            <a:r>
              <a:rPr lang="id-ID" sz="2400" dirty="0" smtClean="0">
                <a:latin typeface="Comic Sans MS" pitchFamily="66" charset="0"/>
              </a:rPr>
              <a:t>(kelentit)</a:t>
            </a:r>
            <a:r>
              <a:rPr lang="id-ID" sz="2400" b="1" dirty="0" smtClean="0">
                <a:latin typeface="Comic Sans MS" pitchFamily="66" charset="0"/>
              </a:rPr>
              <a:t> </a:t>
            </a:r>
            <a:r>
              <a:rPr lang="id-ID" sz="2400" dirty="0" smtClean="0">
                <a:latin typeface="Comic Sans MS" pitchFamily="66" charset="0"/>
              </a:rPr>
              <a:t>adalah bagian yang identik dengan penis pada laki-laki, besarnya kira-kira seperti kacang hijau sampai cabe rawit dan ditutupi oleh frenulum klitoris. klitoris merupakan jaringan erektil yang sangat sensitif karena terdapat serabut syaraf.</a:t>
            </a:r>
            <a:r>
              <a:rPr lang="id-ID" sz="2400" dirty="0" smtClean="0"/>
              <a:t/>
            </a:r>
            <a:br>
              <a:rPr lang="id-ID" sz="2400" dirty="0" smtClean="0"/>
            </a:br>
            <a:endParaRPr lang="id-ID" sz="2400" dirty="0" smtClean="0"/>
          </a:p>
          <a:p>
            <a:pPr>
              <a:lnSpc>
                <a:spcPct val="150000"/>
              </a:lnSpc>
            </a:pPr>
            <a:r>
              <a:rPr lang="id-ID" sz="2400" b="1" dirty="0" smtClean="0">
                <a:latin typeface="Comic Sans MS" pitchFamily="66" charset="0"/>
              </a:rPr>
              <a:t>5. Vulva</a:t>
            </a:r>
            <a:r>
              <a:rPr lang="id-ID" sz="2400" dirty="0" smtClean="0">
                <a:latin typeface="Comic Sans MS" pitchFamily="66" charset="0"/>
              </a:rPr>
              <a:t> adalah bagian alat kandungan luar yang berbentuk lonjong mulai dari atas yaitu klitoris dan bagian kanan kiri dibatasi bibir kecil, sampai ke bawah dibatasi oleh perineum.</a:t>
            </a:r>
            <a:br>
              <a:rPr lang="id-ID" sz="2400" dirty="0" smtClean="0">
                <a:latin typeface="Comic Sans MS" pitchFamily="66" charset="0"/>
              </a:rPr>
            </a:br>
            <a:r>
              <a:rPr lang="id-ID" sz="2400" dirty="0" smtClean="0">
                <a:latin typeface="Comic Sans MS" pitchFamily="66" charset="0"/>
              </a:rPr>
              <a:t/>
            </a:r>
            <a:br>
              <a:rPr lang="id-ID" sz="2400" dirty="0" smtClean="0">
                <a:latin typeface="Comic Sans MS" pitchFamily="66" charset="0"/>
              </a:rPr>
            </a:br>
            <a:endParaRPr lang="id-ID" sz="2400" dirty="0">
              <a:latin typeface="Comic Sans MS" pitchFamily="66"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lue-sky-nature-backgrounds-wallpapers.jpg"/>
          <p:cNvPicPr>
            <a:picLocks noChangeAspect="1"/>
          </p:cNvPicPr>
          <p:nvPr/>
        </p:nvPicPr>
        <p:blipFill>
          <a:blip r:embed="rId2"/>
          <a:stretch>
            <a:fillRect/>
          </a:stretch>
        </p:blipFill>
        <p:spPr>
          <a:xfrm>
            <a:off x="0" y="0"/>
            <a:ext cx="9144000" cy="6858000"/>
          </a:xfrm>
          <a:prstGeom prst="rect">
            <a:avLst/>
          </a:prstGeom>
        </p:spPr>
      </p:pic>
      <p:sp>
        <p:nvSpPr>
          <p:cNvPr id="4" name="TextBox 3"/>
          <p:cNvSpPr txBox="1"/>
          <p:nvPr/>
        </p:nvSpPr>
        <p:spPr>
          <a:xfrm>
            <a:off x="714348" y="571480"/>
            <a:ext cx="7572427" cy="6278642"/>
          </a:xfrm>
          <a:prstGeom prst="rect">
            <a:avLst/>
          </a:prstGeom>
          <a:noFill/>
        </p:spPr>
        <p:txBody>
          <a:bodyPr wrap="square" rtlCol="0">
            <a:spAutoFit/>
          </a:bodyPr>
          <a:lstStyle/>
          <a:p>
            <a:r>
              <a:rPr lang="id-ID" sz="2400" dirty="0" smtClean="0">
                <a:latin typeface="AR BERKLEY" pitchFamily="2" charset="0"/>
              </a:rPr>
              <a:t>					Lanjutan.....*</a:t>
            </a:r>
          </a:p>
          <a:p>
            <a:endParaRPr lang="id-ID" sz="2400" b="1" dirty="0" smtClean="0">
              <a:latin typeface="Comic Sans MS" pitchFamily="66" charset="0"/>
            </a:endParaRPr>
          </a:p>
          <a:p>
            <a:endParaRPr lang="id-ID" sz="2400" b="1" dirty="0" smtClean="0">
              <a:latin typeface="Comic Sans MS" pitchFamily="66" charset="0"/>
            </a:endParaRPr>
          </a:p>
          <a:p>
            <a:r>
              <a:rPr lang="id-ID" sz="2400" b="1" dirty="0" smtClean="0">
                <a:latin typeface="Comic Sans MS" pitchFamily="66" charset="0"/>
              </a:rPr>
              <a:t>6. Vestibulum</a:t>
            </a:r>
            <a:r>
              <a:rPr lang="id-ID" sz="2400" dirty="0" smtClean="0">
                <a:latin typeface="Comic Sans MS" pitchFamily="66" charset="0"/>
              </a:rPr>
              <a:t> merupakan rongga yang pada anterior dibatasi oleh klitoris, sebelah lateral dibatasi labia minora kanan dan kiri, dan pada dorsal dibatasi oleh fourchet. Di sini terdapat kelenjar vestibuli major (kelenjar Bartholini) dan kelenjar vestibuli minor.</a:t>
            </a:r>
            <a:br>
              <a:rPr lang="id-ID" sz="2400" dirty="0" smtClean="0">
                <a:latin typeface="Comic Sans MS" pitchFamily="66" charset="0"/>
              </a:rPr>
            </a:br>
            <a:r>
              <a:rPr lang="id-ID" sz="2400" dirty="0" smtClean="0">
                <a:latin typeface="Comic Sans MS" pitchFamily="66" charset="0"/>
              </a:rPr>
              <a:t/>
            </a:r>
            <a:br>
              <a:rPr lang="id-ID" sz="2400" dirty="0" smtClean="0">
                <a:latin typeface="Comic Sans MS" pitchFamily="66" charset="0"/>
              </a:rPr>
            </a:br>
            <a:endParaRPr lang="id-ID" sz="2400" dirty="0" smtClean="0">
              <a:latin typeface="Comic Sans MS" pitchFamily="66" charset="0"/>
            </a:endParaRPr>
          </a:p>
          <a:p>
            <a:r>
              <a:rPr lang="id-ID" sz="2400" b="1" dirty="0" smtClean="0">
                <a:latin typeface="Comic Sans MS" pitchFamily="66" charset="0"/>
              </a:rPr>
              <a:t>7. Orifisium Uretra Eksterna</a:t>
            </a:r>
            <a:r>
              <a:rPr lang="id-ID" sz="2400" dirty="0" smtClean="0">
                <a:latin typeface="Comic Sans MS" pitchFamily="66" charset="0"/>
              </a:rPr>
              <a:t> (lubang kemih) adalah lubang yang terletak di bawah klitoris yang merupakan tempat keluarnya air kemih. Pada bagian kanan dan kiri orifisium uretra eksterna terdapat lubang kelenjar skene.</a:t>
            </a:r>
            <a:br>
              <a:rPr lang="id-ID" sz="2400" dirty="0" smtClean="0">
                <a:latin typeface="Comic Sans MS" pitchFamily="66" charset="0"/>
              </a:rPr>
            </a:br>
            <a:r>
              <a:rPr lang="id-ID" sz="2400" dirty="0" smtClean="0">
                <a:latin typeface="Comic Sans MS" pitchFamily="66" charset="0"/>
              </a:rPr>
              <a:t/>
            </a:r>
            <a:br>
              <a:rPr lang="id-ID" sz="2400" dirty="0" smtClean="0">
                <a:latin typeface="Comic Sans MS" pitchFamily="66" charset="0"/>
              </a:rPr>
            </a:br>
            <a:endParaRPr lang="id-ID"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hristmas-ornaments.jpg"/>
          <p:cNvPicPr>
            <a:picLocks noChangeAspect="1"/>
          </p:cNvPicPr>
          <p:nvPr/>
        </p:nvPicPr>
        <p:blipFill>
          <a:blip r:embed="rId2"/>
          <a:stretch>
            <a:fillRect/>
          </a:stretch>
        </p:blipFill>
        <p:spPr>
          <a:xfrm>
            <a:off x="0" y="0"/>
            <a:ext cx="9144000" cy="6858000"/>
          </a:xfrm>
          <a:prstGeom prst="rect">
            <a:avLst/>
          </a:prstGeom>
        </p:spPr>
      </p:pic>
      <p:sp>
        <p:nvSpPr>
          <p:cNvPr id="4" name="TextBox 3"/>
          <p:cNvSpPr txBox="1"/>
          <p:nvPr/>
        </p:nvSpPr>
        <p:spPr>
          <a:xfrm>
            <a:off x="500034" y="1428736"/>
            <a:ext cx="8143932" cy="3970318"/>
          </a:xfrm>
          <a:prstGeom prst="rect">
            <a:avLst/>
          </a:prstGeom>
          <a:noFill/>
        </p:spPr>
        <p:txBody>
          <a:bodyPr wrap="square" rtlCol="0">
            <a:spAutoFit/>
          </a:bodyPr>
          <a:lstStyle/>
          <a:p>
            <a:pPr>
              <a:lnSpc>
                <a:spcPct val="150000"/>
              </a:lnSpc>
            </a:pPr>
            <a:r>
              <a:rPr lang="id-ID" sz="2400" b="1" dirty="0" smtClean="0">
                <a:latin typeface="Comic Sans MS" pitchFamily="66" charset="0"/>
              </a:rPr>
              <a:t>8. Introitus Vagina</a:t>
            </a:r>
            <a:r>
              <a:rPr lang="id-ID" sz="2400" dirty="0" smtClean="0">
                <a:latin typeface="Comic Sans MS" pitchFamily="66" charset="0"/>
              </a:rPr>
              <a:t> adalah lubang pintu masuk ke vagina. </a:t>
            </a:r>
            <a:br>
              <a:rPr lang="id-ID" sz="2400" dirty="0" smtClean="0">
                <a:latin typeface="Comic Sans MS" pitchFamily="66" charset="0"/>
              </a:rPr>
            </a:br>
            <a:r>
              <a:rPr lang="id-ID" sz="2400" dirty="0" smtClean="0">
                <a:latin typeface="Comic Sans MS" pitchFamily="66" charset="0"/>
              </a:rPr>
              <a:t/>
            </a:r>
            <a:br>
              <a:rPr lang="id-ID" sz="2400" dirty="0" smtClean="0">
                <a:latin typeface="Comic Sans MS" pitchFamily="66" charset="0"/>
              </a:rPr>
            </a:br>
            <a:r>
              <a:rPr lang="id-ID" sz="2400" dirty="0" smtClean="0">
                <a:latin typeface="Comic Sans MS" pitchFamily="66" charset="0"/>
              </a:rPr>
              <a:t>9. </a:t>
            </a:r>
            <a:r>
              <a:rPr lang="id-ID" sz="2400" b="1" dirty="0" smtClean="0">
                <a:latin typeface="Comic Sans MS" pitchFamily="66" charset="0"/>
              </a:rPr>
              <a:t>Hymen</a:t>
            </a:r>
            <a:r>
              <a:rPr lang="id-ID" sz="2400" dirty="0" smtClean="0">
                <a:latin typeface="Comic Sans MS" pitchFamily="66" charset="0"/>
              </a:rPr>
              <a:t> (selaput dara) adalah berupa lapisan yang tipis dan menutupi sebagian besar dari introitus vaginae</a:t>
            </a:r>
            <a:br>
              <a:rPr lang="id-ID" sz="2400" dirty="0" smtClean="0">
                <a:latin typeface="Comic Sans MS" pitchFamily="66" charset="0"/>
              </a:rPr>
            </a:br>
            <a:r>
              <a:rPr lang="id-ID" sz="2400" dirty="0" smtClean="0">
                <a:latin typeface="Comic Sans MS" pitchFamily="66" charset="0"/>
              </a:rPr>
              <a:t/>
            </a:r>
            <a:br>
              <a:rPr lang="id-ID" sz="2400" dirty="0" smtClean="0">
                <a:latin typeface="Comic Sans MS" pitchFamily="66" charset="0"/>
              </a:rPr>
            </a:br>
            <a:r>
              <a:rPr lang="id-ID" sz="2400" dirty="0" smtClean="0">
                <a:latin typeface="Comic Sans MS" pitchFamily="66" charset="0"/>
              </a:rPr>
              <a:t>10. </a:t>
            </a:r>
            <a:r>
              <a:rPr lang="id-ID" sz="2400" b="1" dirty="0" smtClean="0">
                <a:latin typeface="Comic Sans MS" pitchFamily="66" charset="0"/>
              </a:rPr>
              <a:t>Perineum</a:t>
            </a:r>
            <a:r>
              <a:rPr lang="id-ID" sz="2400" dirty="0" smtClean="0">
                <a:latin typeface="Comic Sans MS" pitchFamily="66" charset="0"/>
              </a:rPr>
              <a:t> terletak dia antara vulva dan anus.</a:t>
            </a:r>
            <a:endParaRPr lang="id-ID" sz="2400" dirty="0">
              <a:latin typeface="Comic Sans MS" pitchFamily="66" charset="0"/>
            </a:endParaRPr>
          </a:p>
        </p:txBody>
      </p:sp>
      <p:sp>
        <p:nvSpPr>
          <p:cNvPr id="5" name="TextBox 4"/>
          <p:cNvSpPr txBox="1"/>
          <p:nvPr/>
        </p:nvSpPr>
        <p:spPr>
          <a:xfrm>
            <a:off x="785786" y="642918"/>
            <a:ext cx="2016899" cy="523220"/>
          </a:xfrm>
          <a:prstGeom prst="rect">
            <a:avLst/>
          </a:prstGeom>
          <a:noFill/>
        </p:spPr>
        <p:txBody>
          <a:bodyPr wrap="none" rtlCol="0">
            <a:spAutoFit/>
          </a:bodyPr>
          <a:lstStyle/>
          <a:p>
            <a:r>
              <a:rPr lang="id-ID" sz="2800" dirty="0" smtClean="0">
                <a:latin typeface="AR BERKLEY" pitchFamily="2" charset="0"/>
              </a:rPr>
              <a:t>Lanjutan.....*</a:t>
            </a:r>
            <a:endParaRPr lang="id-ID" sz="2800" dirty="0">
              <a:latin typeface="AR BERKLEY" pitchFamily="2"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LOG BACKGROUND 12.gif"/>
          <p:cNvPicPr>
            <a:picLocks noChangeAspect="1"/>
          </p:cNvPicPr>
          <p:nvPr/>
        </p:nvPicPr>
        <p:blipFill>
          <a:blip r:embed="rId2"/>
          <a:stretch>
            <a:fillRect/>
          </a:stretch>
        </p:blipFill>
        <p:spPr>
          <a:xfrm>
            <a:off x="-1" y="0"/>
            <a:ext cx="9152161" cy="7500966"/>
          </a:xfrm>
          <a:prstGeom prst="rect">
            <a:avLst/>
          </a:prstGeom>
        </p:spPr>
      </p:pic>
      <p:sp>
        <p:nvSpPr>
          <p:cNvPr id="5" name="TextBox 4"/>
          <p:cNvSpPr txBox="1"/>
          <p:nvPr/>
        </p:nvSpPr>
        <p:spPr>
          <a:xfrm>
            <a:off x="2928926" y="500042"/>
            <a:ext cx="3377848" cy="769441"/>
          </a:xfrm>
          <a:prstGeom prst="rect">
            <a:avLst/>
          </a:prstGeom>
          <a:noFill/>
        </p:spPr>
        <p:txBody>
          <a:bodyPr wrap="none" rtlCol="0">
            <a:spAutoFit/>
          </a:bodyPr>
          <a:lstStyle/>
          <a:p>
            <a:r>
              <a:rPr lang="id-ID" sz="4400" dirty="0" smtClean="0">
                <a:latin typeface="AR BERKLEY" pitchFamily="2" charset="0"/>
              </a:rPr>
              <a:t>Terima Kasih</a:t>
            </a:r>
            <a:endParaRPr lang="id-ID" sz="4400" dirty="0">
              <a:latin typeface="AR BERKLEY" pitchFamily="2" charset="0"/>
            </a:endParaRPr>
          </a:p>
        </p:txBody>
      </p:sp>
      <p:sp>
        <p:nvSpPr>
          <p:cNvPr id="6" name="TextBox 5"/>
          <p:cNvSpPr txBox="1"/>
          <p:nvPr/>
        </p:nvSpPr>
        <p:spPr>
          <a:xfrm>
            <a:off x="714348" y="2143116"/>
            <a:ext cx="8170827" cy="769441"/>
          </a:xfrm>
          <a:prstGeom prst="rect">
            <a:avLst/>
          </a:prstGeom>
          <a:noFill/>
        </p:spPr>
        <p:txBody>
          <a:bodyPr wrap="none" rtlCol="0">
            <a:spAutoFit/>
          </a:bodyPr>
          <a:lstStyle/>
          <a:p>
            <a:r>
              <a:rPr lang="id-ID" sz="4400" dirty="0" smtClean="0">
                <a:latin typeface="AR HERMANN" pitchFamily="2" charset="0"/>
              </a:rPr>
              <a:t>Om Santhi, Santhi, Santhi Om</a:t>
            </a:r>
            <a:endParaRPr lang="id-ID" sz="4400" dirty="0">
              <a:latin typeface="AR HERMANN" pitchFamily="2"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146</Words>
  <Application>Microsoft Office PowerPoint</Application>
  <PresentationFormat>On-screen Show (4:3)</PresentationFormat>
  <Paragraphs>42</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dell</cp:lastModifiedBy>
  <cp:revision>9</cp:revision>
  <dcterms:created xsi:type="dcterms:W3CDTF">2012-09-11T05:47:30Z</dcterms:created>
  <dcterms:modified xsi:type="dcterms:W3CDTF">2012-09-11T06:44:07Z</dcterms:modified>
</cp:coreProperties>
</file>