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gif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2" r:id="rId3"/>
    <p:sldId id="261" r:id="rId4"/>
    <p:sldId id="259" r:id="rId5"/>
    <p:sldId id="260" r:id="rId6"/>
    <p:sldId id="263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5" r:id="rId16"/>
    <p:sldId id="276" r:id="rId17"/>
    <p:sldId id="277" r:id="rId18"/>
    <p:sldId id="278" r:id="rId19"/>
    <p:sldId id="279" r:id="rId20"/>
    <p:sldId id="281" r:id="rId21"/>
    <p:sldId id="283" r:id="rId22"/>
    <p:sldId id="280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  <a:srgbClr val="3333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19" autoAdjust="0"/>
    <p:restoredTop sz="94640" autoAdjust="0"/>
  </p:normalViewPr>
  <p:slideViewPr>
    <p:cSldViewPr>
      <p:cViewPr varScale="1">
        <p:scale>
          <a:sx n="74" d="100"/>
          <a:sy n="74" d="100"/>
        </p:scale>
        <p:origin x="-6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Yes</c:v>
                </c:pt>
                <c:pt idx="1">
                  <c:v>General idea</c:v>
                </c:pt>
                <c:pt idx="2">
                  <c:v>No, too early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</c:v>
                </c:pt>
                <c:pt idx="1">
                  <c:v>12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2000" baseline="0">
                <a:solidFill>
                  <a:srgbClr val="0070C0"/>
                </a:solidFill>
                <a:latin typeface="Arial Rounded MT Bold" panose="020F070403050403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aseline="0">
                <a:solidFill>
                  <a:srgbClr val="0070C0"/>
                </a:solidFill>
                <a:latin typeface="Arial Rounded MT Bold" panose="020F0704030504030204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 baseline="0">
                <a:solidFill>
                  <a:srgbClr val="0070C0"/>
                </a:solidFill>
                <a:latin typeface="Arial Rounded MT Bold" panose="020F0704030504030204" pitchFamily="34" charset="0"/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4052B-0FB0-4DBA-8AD9-7073DB2D180A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96981-E383-457D-9CEE-749F8D6DC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58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horzBrick">
          <a:fgClr>
            <a:srgbClr val="FFC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7200800" cy="2259682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800" b="1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</a:t>
            </a:r>
            <a:r>
              <a:rPr lang="ru-RU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Презентация к уроку по учебному предмету </a:t>
            </a: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«Английский язык </a:t>
            </a:r>
            <a:r>
              <a:rPr lang="ru-RU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в </a:t>
            </a: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5-ом </a:t>
            </a:r>
            <a:r>
              <a:rPr lang="ru-RU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классе на </a:t>
            </a: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тему</a:t>
            </a:r>
            <a:b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«</a:t>
            </a:r>
            <a:r>
              <a:rPr lang="en-US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What </a:t>
            </a:r>
            <a:r>
              <a:rPr lang="en-US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are you going</a:t>
            </a:r>
            <a:br>
              <a:rPr lang="en-US" sz="3600" b="1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 to be</a:t>
            </a:r>
            <a:br>
              <a:rPr lang="en-US" sz="3600" b="1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 when you grow up</a:t>
            </a:r>
            <a:r>
              <a:rPr lang="en-US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?</a:t>
            </a: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»</a:t>
            </a:r>
            <a:endParaRPr lang="ru-RU" sz="36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4581128"/>
            <a:ext cx="4608512" cy="158417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Выполнила: Всеволожский район,</a:t>
            </a:r>
          </a:p>
          <a:p>
            <a:pPr algn="just"/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        МОБУ «</a:t>
            </a:r>
            <a:r>
              <a:rPr lang="ru-RU" sz="1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Агалатовская</a:t>
            </a:r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СОШ»</a:t>
            </a:r>
          </a:p>
          <a:p>
            <a:pPr algn="just"/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         Бачурина Ольга Игоревна, </a:t>
            </a:r>
          </a:p>
          <a:p>
            <a:pPr algn="just"/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        учитель английского языка, </a:t>
            </a:r>
          </a:p>
          <a:p>
            <a:pPr algn="just"/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         УМК «</a:t>
            </a:r>
            <a:r>
              <a:rPr lang="en-US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Spotlight</a:t>
            </a:r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»</a:t>
            </a:r>
            <a:r>
              <a:rPr lang="en-US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, </a:t>
            </a:r>
            <a:r>
              <a:rPr lang="ru-RU" sz="1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5. </a:t>
            </a:r>
          </a:p>
          <a:p>
            <a:pPr algn="just"/>
            <a:endParaRPr lang="ru-RU" sz="1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638132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2015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81414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64704"/>
            <a:ext cx="2851373" cy="362178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3" y="764704"/>
            <a:ext cx="2241191" cy="364193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627784" y="4941168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Nurse 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nɝːs</a:t>
            </a:r>
            <a:r>
              <a:rPr lang="en-US" sz="4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784857"/>
            <a:ext cx="2724150" cy="362178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99467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09400"/>
            <a:ext cx="3333750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620688"/>
            <a:ext cx="2952328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9400"/>
            <a:ext cx="2124075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375595" y="4725144"/>
            <a:ext cx="5184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Policeman</a:t>
            </a:r>
            <a:endParaRPr lang="en-US" sz="4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pəˈliːsmən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01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96" y="669051"/>
            <a:ext cx="2032887" cy="323138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4" y="696510"/>
            <a:ext cx="2592288" cy="322999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695121"/>
            <a:ext cx="2150032" cy="321269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683348" y="4581128"/>
            <a:ext cx="5696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Postman</a:t>
            </a:r>
            <a:endParaRPr lang="en-US" sz="4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pəʊstmən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6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80" y="708446"/>
            <a:ext cx="3038900" cy="359553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708444"/>
            <a:ext cx="2390215" cy="359553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7040"/>
            <a:ext cx="2952328" cy="359694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627784" y="501317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Teacher</a:t>
            </a:r>
            <a:endParaRPr lang="en-US" sz="4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tiːtʃə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6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10" y="548680"/>
            <a:ext cx="2505075" cy="383780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48681"/>
            <a:ext cx="2952328" cy="383780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50" y="548681"/>
            <a:ext cx="2757138" cy="383780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907704" y="5085185"/>
            <a:ext cx="46805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Waiter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[ˊ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weɪtə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 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96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555" y="5142264"/>
            <a:ext cx="2285339" cy="157117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65" y="1268761"/>
            <a:ext cx="2155963" cy="161697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94" y="3124595"/>
            <a:ext cx="1440233" cy="188910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64" y="3284984"/>
            <a:ext cx="1488795" cy="1802943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145703"/>
            <a:ext cx="2088232" cy="156773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64" y="1268760"/>
            <a:ext cx="2212720" cy="162370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347864" y="1905157"/>
            <a:ext cx="28083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actor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astronaut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singer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president   </a:t>
            </a:r>
            <a:endParaRPr lang="ru-RU" sz="32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writer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sportsman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8864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99"/>
                </a:solidFill>
                <a:latin typeface="Arial Rounded MT Bold" panose="020F0704030504030204" pitchFamily="34" charset="0"/>
              </a:rPr>
              <a:t>What  are they</a:t>
            </a:r>
            <a:r>
              <a:rPr lang="ru-RU" sz="3600" b="1" dirty="0" smtClean="0">
                <a:solidFill>
                  <a:srgbClr val="003399"/>
                </a:solidFill>
              </a:rPr>
              <a:t>?  </a:t>
            </a:r>
            <a:r>
              <a:rPr lang="en-US" sz="3600" b="1" dirty="0" smtClean="0">
                <a:solidFill>
                  <a:srgbClr val="003399"/>
                </a:solidFill>
                <a:latin typeface="Arial Rounded MT Bold" panose="020F0704030504030204" pitchFamily="34" charset="0"/>
              </a:rPr>
              <a:t>Match pictures and professions.</a:t>
            </a:r>
            <a:endParaRPr lang="ru-RU" sz="3600" b="1" dirty="0">
              <a:solidFill>
                <a:srgbClr val="003399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051720" y="2276872"/>
            <a:ext cx="2232248" cy="1792275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925224" y="2885733"/>
            <a:ext cx="1023040" cy="130072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578784" y="3284984"/>
            <a:ext cx="1561168" cy="18029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2578784" y="2276872"/>
            <a:ext cx="1561168" cy="144016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292080" y="4186455"/>
            <a:ext cx="1440160" cy="95580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796136" y="2276872"/>
            <a:ext cx="1011329" cy="23874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42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687" y="773415"/>
            <a:ext cx="42484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fix cars.</a:t>
            </a:r>
          </a:p>
          <a:p>
            <a:pPr marL="342900" indent="-342900">
              <a:buAutoNum type="arabicPeriod"/>
            </a:pPr>
            <a:endParaRPr lang="en-US" sz="32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 bake bread and  make cakes.</a:t>
            </a:r>
          </a:p>
          <a:p>
            <a:pPr marL="342900" indent="-342900">
              <a:buAutoNum type="arabicPeriod"/>
            </a:pPr>
            <a:endParaRPr lang="en-US" sz="32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serve food and drinks.</a:t>
            </a:r>
          </a:p>
          <a:p>
            <a:pPr marL="342900" indent="-342900">
              <a:buAutoNum type="arabicPeriod"/>
            </a:pPr>
            <a:endParaRPr lang="en-US" sz="32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take letters to people`s house.</a:t>
            </a:r>
          </a:p>
          <a:p>
            <a:pPr marL="342900" indent="-342900">
              <a:buAutoNum type="arabicPeriod"/>
            </a:pPr>
            <a:endParaRPr lang="en-US" sz="32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help sick people.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908720"/>
            <a:ext cx="25202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3600" b="1" dirty="0" smtClean="0">
                <a:solidFill>
                  <a:srgbClr val="0070C0"/>
                </a:solidFill>
              </a:rPr>
              <a:t> Waiter</a:t>
            </a:r>
          </a:p>
          <a:p>
            <a:pPr marL="342900" indent="-342900">
              <a:buAutoNum type="alphaLcPeriod"/>
            </a:pPr>
            <a:endParaRPr lang="en-US" sz="3600" b="1" dirty="0" smtClean="0">
              <a:solidFill>
                <a:srgbClr val="0070C0"/>
              </a:solidFill>
            </a:endParaRPr>
          </a:p>
          <a:p>
            <a:pPr marL="342900" indent="-342900">
              <a:buAutoNum type="alphaLcPeriod"/>
            </a:pPr>
            <a:r>
              <a:rPr lang="en-US" sz="3600" b="1" dirty="0" smtClean="0">
                <a:solidFill>
                  <a:srgbClr val="0070C0"/>
                </a:solidFill>
              </a:rPr>
              <a:t> Postman</a:t>
            </a:r>
          </a:p>
          <a:p>
            <a:pPr marL="342900" indent="-342900">
              <a:buAutoNum type="alphaLcPeriod"/>
            </a:pPr>
            <a:endParaRPr lang="en-US" sz="3600" b="1" dirty="0" smtClean="0">
              <a:solidFill>
                <a:srgbClr val="0070C0"/>
              </a:solidFill>
            </a:endParaRPr>
          </a:p>
          <a:p>
            <a:pPr marL="342900" indent="-342900">
              <a:buAutoNum type="alphaLcPeriod"/>
            </a:pPr>
            <a:r>
              <a:rPr lang="en-US" sz="3600" b="1" dirty="0" smtClean="0">
                <a:solidFill>
                  <a:srgbClr val="0070C0"/>
                </a:solidFill>
              </a:rPr>
              <a:t>Mechanic</a:t>
            </a:r>
          </a:p>
          <a:p>
            <a:pPr marL="342900" indent="-342900">
              <a:buAutoNum type="alphaLcPeriod"/>
            </a:pPr>
            <a:endParaRPr lang="en-US" sz="3600" b="1" dirty="0" smtClean="0">
              <a:solidFill>
                <a:srgbClr val="0070C0"/>
              </a:solidFill>
            </a:endParaRPr>
          </a:p>
          <a:p>
            <a:pPr marL="342900" indent="-342900">
              <a:buAutoNum type="alphaLcPeriod"/>
            </a:pPr>
            <a:r>
              <a:rPr lang="en-US" sz="3600" b="1" dirty="0" smtClean="0">
                <a:solidFill>
                  <a:srgbClr val="0070C0"/>
                </a:solidFill>
              </a:rPr>
              <a:t> Doctor</a:t>
            </a:r>
          </a:p>
          <a:p>
            <a:pPr marL="342900" indent="-342900">
              <a:buAutoNum type="alphaLcPeriod"/>
            </a:pPr>
            <a:endParaRPr lang="en-US" sz="3600" b="1" dirty="0" smtClean="0">
              <a:solidFill>
                <a:srgbClr val="0070C0"/>
              </a:solidFill>
            </a:endParaRPr>
          </a:p>
          <a:p>
            <a:pPr marL="342900" indent="-342900">
              <a:buAutoNum type="alphaLcPeriod"/>
            </a:pPr>
            <a:r>
              <a:rPr lang="en-US" sz="3600" b="1" dirty="0" smtClean="0">
                <a:solidFill>
                  <a:srgbClr val="0070C0"/>
                </a:solidFill>
              </a:rPr>
              <a:t> Baker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188640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3399"/>
                </a:solidFill>
                <a:latin typeface="Arial Rounded MT Bold" panose="020F0704030504030204" pitchFamily="34" charset="0"/>
              </a:rPr>
              <a:t>Read and match</a:t>
            </a:r>
            <a:endParaRPr lang="ru-RU" sz="3200" b="1" dirty="0">
              <a:solidFill>
                <a:srgbClr val="003399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1196752"/>
            <a:ext cx="2520280" cy="20162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275856" y="2492896"/>
            <a:ext cx="2304256" cy="2880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635896" y="1484784"/>
            <a:ext cx="1872208" cy="2160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563888" y="2492896"/>
            <a:ext cx="1800200" cy="27363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067944" y="4653136"/>
            <a:ext cx="1296144" cy="17281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07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1772816"/>
            <a:ext cx="80746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CONSONANTS                  VOWELS                               WORDS</a:t>
            </a:r>
          </a:p>
          <a:p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1    DNCR                                               AE                                            </a:t>
            </a:r>
            <a:r>
              <a:rPr lang="en-US" b="1" dirty="0" smtClean="0">
                <a:solidFill>
                  <a:srgbClr val="0070C0"/>
                </a:solidFill>
              </a:rPr>
              <a:t>_____________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DRVR                                               IE   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SNGR                                               IE   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CK                                                    OO 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PLT                                                   IO  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DCTR                                                OO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TCHR                                                EAE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PNTR                                                AIE   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PLMN                                               OIEA                                        _______________</a:t>
            </a:r>
          </a:p>
          <a:p>
            <a:pPr marL="342900" indent="-342900">
              <a:buAutoNum type="arabicPlain" startAt="2"/>
            </a:pPr>
            <a:r>
              <a:rPr lang="en-US" b="1" dirty="0" smtClean="0">
                <a:solidFill>
                  <a:srgbClr val="0070C0"/>
                </a:solidFill>
              </a:rPr>
              <a:t>PHTGRPHR                                      OOAE                                       _______________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1312" y="332656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99"/>
                </a:solidFill>
              </a:rPr>
              <a:t>Compose professions</a:t>
            </a:r>
            <a:r>
              <a:rPr lang="ru-RU" sz="3200" b="1" dirty="0" smtClean="0">
                <a:solidFill>
                  <a:srgbClr val="003399"/>
                </a:solidFill>
              </a:rPr>
              <a:t>, </a:t>
            </a:r>
            <a:r>
              <a:rPr lang="en-US" sz="3200" b="1" dirty="0" smtClean="0">
                <a:solidFill>
                  <a:srgbClr val="003399"/>
                </a:solidFill>
              </a:rPr>
              <a:t>putting</a:t>
            </a:r>
            <a:r>
              <a:rPr lang="ru-RU" sz="3200" b="1" dirty="0" smtClean="0">
                <a:solidFill>
                  <a:srgbClr val="003399"/>
                </a:solidFill>
              </a:rPr>
              <a:t> </a:t>
            </a:r>
            <a:r>
              <a:rPr lang="en-US" sz="3200" b="1" dirty="0" smtClean="0">
                <a:solidFill>
                  <a:srgbClr val="003399"/>
                </a:solidFill>
              </a:rPr>
              <a:t>vowels among</a:t>
            </a:r>
            <a:r>
              <a:rPr lang="ru-RU" sz="3200" b="1" dirty="0" smtClean="0">
                <a:solidFill>
                  <a:srgbClr val="003399"/>
                </a:solidFill>
              </a:rPr>
              <a:t> </a:t>
            </a:r>
            <a:r>
              <a:rPr lang="en-US" sz="3200" b="1" dirty="0" smtClean="0">
                <a:solidFill>
                  <a:srgbClr val="003399"/>
                </a:solidFill>
              </a:rPr>
              <a:t>consonants</a:t>
            </a:r>
            <a:r>
              <a:rPr lang="ru-RU" sz="3200" b="1" dirty="0" smtClean="0">
                <a:solidFill>
                  <a:srgbClr val="003399"/>
                </a:solidFill>
              </a:rPr>
              <a:t>.</a:t>
            </a:r>
            <a:endParaRPr lang="ru-RU" sz="3200" b="1" dirty="0">
              <a:solidFill>
                <a:srgbClr val="00339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4869160"/>
            <a:ext cx="852686" cy="180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8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2864" y="2730284"/>
            <a:ext cx="4345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I want to be    ……    </a:t>
            </a:r>
          </a:p>
          <a:p>
            <a:r>
              <a:rPr lang="en-US" sz="32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because ……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98339" y="404664"/>
            <a:ext cx="2617477" cy="14401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3131840" y="131440"/>
            <a:ext cx="2795851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6265018" y="350720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6372200" y="1844824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6408464" y="3690398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1362440" y="5261243"/>
            <a:ext cx="2784769" cy="14401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66296" y="3848696"/>
            <a:ext cx="259228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ко 12"/>
          <p:cNvSpPr/>
          <p:nvPr/>
        </p:nvSpPr>
        <p:spPr>
          <a:xfrm>
            <a:off x="37756" y="2162532"/>
            <a:ext cx="2523135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45097" y="537127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 work with people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92229" y="4265935"/>
            <a:ext cx="2567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  travel abroad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838453"/>
            <a:ext cx="2232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make people nice and good-looking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8333" y="644849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   </a:t>
            </a:r>
            <a:r>
              <a:rPr lang="en-US" sz="20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study foreign </a:t>
            </a:r>
          </a:p>
          <a:p>
            <a:r>
              <a:rPr lang="en-US" sz="20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      languages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96" y="2610549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work on my own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78995" y="2292841"/>
            <a:ext cx="2195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wear a uniform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11660" y="578126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have irregular hours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5665" y="4107637"/>
            <a:ext cx="241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work in a team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707" y="4887101"/>
            <a:ext cx="937287" cy="1980801"/>
          </a:xfrm>
          <a:prstGeom prst="rect">
            <a:avLst/>
          </a:prstGeom>
        </p:spPr>
      </p:pic>
      <p:sp>
        <p:nvSpPr>
          <p:cNvPr id="23" name="Облако 22"/>
          <p:cNvSpPr/>
          <p:nvPr/>
        </p:nvSpPr>
        <p:spPr>
          <a:xfrm>
            <a:off x="6588224" y="5144840"/>
            <a:ext cx="2160240" cy="73266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948263" y="5261243"/>
            <a:ext cx="144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Any ideas</a:t>
            </a:r>
            <a:r>
              <a:rPr lang="ru-RU" b="1" dirty="0" smtClean="0"/>
              <a:t>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593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205" y="75610"/>
            <a:ext cx="8229600" cy="97712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3399"/>
                </a:solidFill>
                <a:latin typeface="Arial Rounded MT Bold" panose="020F0704030504030204" pitchFamily="34" charset="0"/>
              </a:rPr>
              <a:t>Make the dialogue as in the example</a:t>
            </a:r>
            <a:endParaRPr lang="ru-RU" sz="3200" b="1" dirty="0">
              <a:solidFill>
                <a:srgbClr val="0033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729" y="836712"/>
            <a:ext cx="85227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A:     -  Hi, how are you</a:t>
            </a:r>
            <a:r>
              <a:rPr lang="ru-RU" sz="2000" b="1" dirty="0" smtClean="0">
                <a:solidFill>
                  <a:srgbClr val="0070C0"/>
                </a:solidFill>
              </a:rPr>
              <a:t>?</a:t>
            </a: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B:     -  Fine, thank you!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A:     - What are you doing</a:t>
            </a:r>
            <a:r>
              <a:rPr lang="ru-RU" sz="2000" b="1" dirty="0" smtClean="0">
                <a:solidFill>
                  <a:srgbClr val="0070C0"/>
                </a:solidFill>
              </a:rPr>
              <a:t>?</a:t>
            </a: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B:     - Oh, I `m reading an English book.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A:     - What for</a:t>
            </a:r>
            <a:r>
              <a:rPr lang="ru-RU" sz="2000" b="1" dirty="0" smtClean="0">
                <a:solidFill>
                  <a:srgbClr val="0070C0"/>
                </a:solidFill>
              </a:rPr>
              <a:t>?</a:t>
            </a: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B:     - Because I want to be an interpreter when I grow up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A:     - Really</a:t>
            </a:r>
            <a:r>
              <a:rPr lang="ru-RU" sz="2000" b="1" dirty="0" smtClean="0">
                <a:solidFill>
                  <a:srgbClr val="0070C0"/>
                </a:solidFill>
              </a:rPr>
              <a:t>?</a:t>
            </a: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B:     - Why not</a:t>
            </a:r>
            <a:r>
              <a:rPr lang="ru-RU" sz="2000" b="1" dirty="0" smtClean="0">
                <a:solidFill>
                  <a:srgbClr val="0070C0"/>
                </a:solidFill>
              </a:rPr>
              <a:t>?</a:t>
            </a: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It`s so interesting! I`m good at English and I `d like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to travel around the world, to meet new people..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A:    -  Cool</a:t>
            </a:r>
            <a:r>
              <a:rPr lang="ru-RU" sz="2000" b="1" dirty="0" smtClean="0">
                <a:solidFill>
                  <a:srgbClr val="0070C0"/>
                </a:solidFill>
              </a:rPr>
              <a:t>! </a:t>
            </a: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Let`s read together!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4725144"/>
            <a:ext cx="1224135" cy="1992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51" y="4730649"/>
            <a:ext cx="922582" cy="19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3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There are so many professions….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513325" cy="496630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2758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7776" y="116632"/>
            <a:ext cx="806489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I want to be….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I want  to be an actor, Dad. I want to go on stage.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You should be a banker, Tom and earn a decent wage.</a:t>
            </a: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I want to be a hairdresser, Dad. I want to do people`s hair.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You should be a pilot, Tom, and work for British Air.</a:t>
            </a: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want to be a clown, Dad. I think I`m very funny.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You should be a driver, Tom, and earn a lot of money.</a:t>
            </a: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I want to go into politics, Dad, and put the country right.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      I think that`s an excellent idea. Let`s tell your mother tonight.</a:t>
            </a:r>
          </a:p>
          <a:p>
            <a:pPr>
              <a:lnSpc>
                <a:spcPct val="20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24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2656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Should you already know your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future profession</a:t>
            </a:r>
            <a:r>
              <a:rPr lang="ru-RU" sz="3200" b="1" dirty="0" smtClean="0">
                <a:solidFill>
                  <a:srgbClr val="0070C0"/>
                </a:solidFill>
              </a:rPr>
              <a:t>?</a:t>
            </a:r>
            <a:endParaRPr lang="ru-RU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49651116"/>
              </p:ext>
            </p:extLst>
          </p:nvPr>
        </p:nvGraphicFramePr>
        <p:xfrm>
          <a:off x="1475656" y="1484784"/>
          <a:ext cx="675641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854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13" y="260648"/>
            <a:ext cx="8856984" cy="626469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814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2060848"/>
            <a:ext cx="655272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Rounded MT Bold" panose="020F0704030504030204" pitchFamily="34" charset="0"/>
              </a:rPr>
              <a:t>Thank you for your attention!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50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1554163"/>
            <a:ext cx="46037" cy="4603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0" y="1916832"/>
            <a:ext cx="4585692" cy="4585692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>
          <a:xfrm>
            <a:off x="4499992" y="188640"/>
            <a:ext cx="4032448" cy="34563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076056" y="105273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Guess</a:t>
            </a:r>
            <a:r>
              <a:rPr lang="ru-RU" sz="3600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!</a:t>
            </a:r>
            <a:r>
              <a:rPr lang="en-US" sz="3600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What do they do</a:t>
            </a:r>
            <a:r>
              <a:rPr lang="ru-RU" sz="3600" dirty="0" smtClean="0">
                <a:solidFill>
                  <a:srgbClr val="FFFF00"/>
                </a:solidFill>
              </a:rPr>
              <a:t>?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6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387" y="1196752"/>
            <a:ext cx="2330574" cy="333375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8" y="1196752"/>
            <a:ext cx="2448272" cy="333698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96752"/>
            <a:ext cx="2242939" cy="333698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547665" y="4869160"/>
            <a:ext cx="6090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Fireman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faɪrmən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 </a:t>
            </a:r>
            <a:endParaRPr lang="ru-RU" sz="4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85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8" y="980728"/>
            <a:ext cx="2873285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375" y="980728"/>
            <a:ext cx="2800350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45" y="980728"/>
            <a:ext cx="2641798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835696" y="4941167"/>
            <a:ext cx="5692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Baker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[’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beɪkər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2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860722"/>
            <a:ext cx="2448272" cy="311581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880715"/>
            <a:ext cx="2664296" cy="314382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60722"/>
            <a:ext cx="2757611" cy="311581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907704" y="4509120"/>
            <a:ext cx="5555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Doctor</a:t>
            </a:r>
            <a:endParaRPr lang="en-US" sz="4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dɒktə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84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736661"/>
            <a:ext cx="2150343" cy="278663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36661"/>
            <a:ext cx="2592288" cy="278663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24" y="736661"/>
            <a:ext cx="3675124" cy="278663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979712" y="4581128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Mechanic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[</a:t>
            </a:r>
            <a:r>
              <a:rPr lang="en-US" sz="4800" b="1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məˈkænɪk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5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40705"/>
            <a:ext cx="3096344" cy="296780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836712"/>
            <a:ext cx="2487216" cy="29718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840705"/>
            <a:ext cx="2647950" cy="296780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186608" y="4797152"/>
            <a:ext cx="5348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Vet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[ˈvet]</a:t>
            </a:r>
            <a:r>
              <a:rPr lang="en-US" sz="4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5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9" y="764704"/>
            <a:ext cx="2562225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738833"/>
            <a:ext cx="2160240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764704"/>
            <a:ext cx="3528392" cy="333375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835696" y="4869160"/>
            <a:ext cx="5544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Builder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[ˈ</a:t>
            </a:r>
            <a:r>
              <a:rPr lang="en-US" sz="4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bɪldə</a:t>
            </a:r>
            <a:r>
              <a:rPr lang="en-US" sz="4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0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</TotalTime>
  <Words>509</Words>
  <Application>Microsoft Office PowerPoint</Application>
  <PresentationFormat>Экран (4:3)</PresentationFormat>
  <Paragraphs>108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«Презентация к уроку по учебному предмету «Английский язык в 5-ом классе на тему   «What are you going  to be  when you grow up?»</vt:lpstr>
      <vt:lpstr> There are so many professions….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Make the dialogue as in the example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you going to be when you grow up?</dc:title>
  <dc:creator>Ольга Игоревна Бачурина</dc:creator>
  <cp:lastModifiedBy>Ольга Игоревна Бачурина</cp:lastModifiedBy>
  <cp:revision>67</cp:revision>
  <dcterms:modified xsi:type="dcterms:W3CDTF">2015-03-30T07:43:17Z</dcterms:modified>
</cp:coreProperties>
</file>