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9" r:id="rId2"/>
    <p:sldMasterId id="2147483963" r:id="rId3"/>
  </p:sldMasterIdLst>
  <p:notesMasterIdLst>
    <p:notesMasterId r:id="rId43"/>
  </p:notesMasterIdLst>
  <p:handoutMasterIdLst>
    <p:handoutMasterId r:id="rId44"/>
  </p:handoutMasterIdLst>
  <p:sldIdLst>
    <p:sldId id="256" r:id="rId4"/>
    <p:sldId id="1039" r:id="rId5"/>
    <p:sldId id="333" r:id="rId6"/>
    <p:sldId id="260" r:id="rId7"/>
    <p:sldId id="261" r:id="rId8"/>
    <p:sldId id="271" r:id="rId9"/>
    <p:sldId id="272" r:id="rId10"/>
    <p:sldId id="276" r:id="rId11"/>
    <p:sldId id="280" r:id="rId12"/>
    <p:sldId id="281" r:id="rId13"/>
    <p:sldId id="282" r:id="rId14"/>
    <p:sldId id="1040" r:id="rId15"/>
    <p:sldId id="295" r:id="rId16"/>
    <p:sldId id="294" r:id="rId17"/>
    <p:sldId id="296" r:id="rId18"/>
    <p:sldId id="297" r:id="rId19"/>
    <p:sldId id="305" r:id="rId20"/>
    <p:sldId id="320" r:id="rId21"/>
    <p:sldId id="321" r:id="rId22"/>
    <p:sldId id="322" r:id="rId23"/>
    <p:sldId id="300" r:id="rId24"/>
    <p:sldId id="388" r:id="rId25"/>
    <p:sldId id="323" r:id="rId26"/>
    <p:sldId id="307" r:id="rId27"/>
    <p:sldId id="319" r:id="rId28"/>
    <p:sldId id="312" r:id="rId29"/>
    <p:sldId id="313" r:id="rId30"/>
    <p:sldId id="314" r:id="rId31"/>
    <p:sldId id="315" r:id="rId32"/>
    <p:sldId id="316" r:id="rId33"/>
    <p:sldId id="317" r:id="rId34"/>
    <p:sldId id="318" r:id="rId35"/>
    <p:sldId id="389" r:id="rId36"/>
    <p:sldId id="390" r:id="rId37"/>
    <p:sldId id="999" r:id="rId38"/>
    <p:sldId id="1003" r:id="rId39"/>
    <p:sldId id="391" r:id="rId40"/>
    <p:sldId id="392" r:id="rId41"/>
    <p:sldId id="398" r:id="rId4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33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24" autoAdjust="0"/>
    <p:restoredTop sz="94647" autoAdjust="0"/>
  </p:normalViewPr>
  <p:slideViewPr>
    <p:cSldViewPr snapToGrid="0">
      <p:cViewPr varScale="1">
        <p:scale>
          <a:sx n="118" d="100"/>
          <a:sy n="118" d="100"/>
        </p:scale>
        <p:origin x="264" y="114"/>
      </p:cViewPr>
      <p:guideLst/>
    </p:cSldViewPr>
  </p:slideViewPr>
  <p:notesTextViewPr>
    <p:cViewPr>
      <p:scale>
        <a:sx n="3" d="2"/>
        <a:sy n="3" d="2"/>
      </p:scale>
      <p:origin x="0" y="0"/>
    </p:cViewPr>
  </p:notesTextViewPr>
  <p:sorterViewPr>
    <p:cViewPr varScale="1">
      <p:scale>
        <a:sx n="1" d="1"/>
        <a:sy n="1" d="1"/>
      </p:scale>
      <p:origin x="0" y="-5664"/>
    </p:cViewPr>
  </p:sorterViewPr>
  <p:notesViewPr>
    <p:cSldViewPr snapToGrid="0">
      <p:cViewPr varScale="1">
        <p:scale>
          <a:sx n="94" d="100"/>
          <a:sy n="94" d="100"/>
        </p:scale>
        <p:origin x="364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CA928C-BF81-4863-A5D3-AA6461A09DAB}"/>
              </a:ext>
            </a:extLst>
          </p:cNvPr>
          <p:cNvSpPr>
            <a:spLocks noGrp="1"/>
          </p:cNvSpPr>
          <p:nvPr>
            <p:ph type="hdr" sz="quarter"/>
          </p:nvPr>
        </p:nvSpPr>
        <p:spPr>
          <a:xfrm>
            <a:off x="1794335" y="397182"/>
            <a:ext cx="3695523" cy="466434"/>
          </a:xfrm>
          <a:prstGeom prst="rect">
            <a:avLst/>
          </a:prstGeom>
        </p:spPr>
        <p:txBody>
          <a:bodyPr vert="horz" lIns="93177" tIns="46589" rIns="93177" bIns="46589" rtlCol="0"/>
          <a:lstStyle>
            <a:lvl1pPr algn="l">
              <a:defRPr sz="1200"/>
            </a:lvl1pPr>
          </a:lstStyle>
          <a:p>
            <a:r>
              <a:rPr lang="en-US" sz="1400" dirty="0"/>
              <a:t>SIP #2 - Oklahoma Governmental Tort Claims Ac</a:t>
            </a:r>
            <a:r>
              <a:rPr lang="en-US" dirty="0"/>
              <a:t>t</a:t>
            </a:r>
          </a:p>
        </p:txBody>
      </p:sp>
      <p:sp>
        <p:nvSpPr>
          <p:cNvPr id="4" name="Footer Placeholder 3">
            <a:extLst>
              <a:ext uri="{FF2B5EF4-FFF2-40B4-BE49-F238E27FC236}">
                <a16:creationId xmlns:a16="http://schemas.microsoft.com/office/drawing/2014/main" id="{3F3CABBD-1D68-44BB-8EC1-43E8CB6DC692}"/>
              </a:ext>
            </a:extLst>
          </p:cNvPr>
          <p:cNvSpPr>
            <a:spLocks noGrp="1"/>
          </p:cNvSpPr>
          <p:nvPr>
            <p:ph type="ftr" sz="quarter" idx="2"/>
          </p:nvPr>
        </p:nvSpPr>
        <p:spPr>
          <a:xfrm>
            <a:off x="535517" y="8713762"/>
            <a:ext cx="3037840" cy="466433"/>
          </a:xfrm>
          <a:prstGeom prst="rect">
            <a:avLst/>
          </a:prstGeom>
        </p:spPr>
        <p:txBody>
          <a:bodyPr vert="horz" lIns="93177" tIns="46589" rIns="93177" bIns="46589" rtlCol="0" anchor="b"/>
          <a:lstStyle>
            <a:lvl1pPr algn="l">
              <a:defRPr sz="1200"/>
            </a:lvl1pPr>
          </a:lstStyle>
          <a:p>
            <a:r>
              <a:rPr lang="en-US"/>
              <a:t>SIP #2 - at OMAG in Edmond on 11/21/19</a:t>
            </a:r>
          </a:p>
        </p:txBody>
      </p:sp>
      <p:sp>
        <p:nvSpPr>
          <p:cNvPr id="5" name="Slide Number Placeholder 4">
            <a:extLst>
              <a:ext uri="{FF2B5EF4-FFF2-40B4-BE49-F238E27FC236}">
                <a16:creationId xmlns:a16="http://schemas.microsoft.com/office/drawing/2014/main" id="{7690E7F5-801D-4735-A066-CF3C121E0E8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0DEF069-DC34-430C-9F0F-1A2BB1EEDBD9}" type="slidenum">
              <a:rPr lang="en-US" smtClean="0"/>
              <a:t>‹#›</a:t>
            </a:fld>
            <a:endParaRPr lang="en-US"/>
          </a:p>
        </p:txBody>
      </p:sp>
    </p:spTree>
    <p:extLst>
      <p:ext uri="{BB962C8B-B14F-4D97-AF65-F5344CB8AC3E}">
        <p14:creationId xmlns:p14="http://schemas.microsoft.com/office/powerpoint/2010/main" val="42558548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SIP #2 - Oklahoma Governmental Tort Claims Act</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FDA0EA9-6FE9-4348-8899-338DA2FFBF2A}" type="datetimeFigureOut">
              <a:rPr lang="en-US" smtClean="0"/>
              <a:t>11/20/2019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SIP #2 - at OMAG in Edmond on 11/21/19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67220E-8123-4D5C-95B8-9EB841FB05DF}" type="slidenum">
              <a:rPr lang="en-US" smtClean="0"/>
              <a:t>‹#›</a:t>
            </a:fld>
            <a:endParaRPr lang="en-US"/>
          </a:p>
        </p:txBody>
      </p:sp>
    </p:spTree>
    <p:extLst>
      <p:ext uri="{BB962C8B-B14F-4D97-AF65-F5344CB8AC3E}">
        <p14:creationId xmlns:p14="http://schemas.microsoft.com/office/powerpoint/2010/main" val="6757224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quoteworld.org/author.php?thetext=Charles+R.+Swindol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SIP #2 - Oklahoma Governmental Tort Claims Act</a:t>
            </a:r>
          </a:p>
        </p:txBody>
      </p:sp>
      <p:sp>
        <p:nvSpPr>
          <p:cNvPr id="5" name="Footer Placeholder 4"/>
          <p:cNvSpPr>
            <a:spLocks noGrp="1"/>
          </p:cNvSpPr>
          <p:nvPr>
            <p:ph type="ftr" sz="quarter" idx="11"/>
          </p:nvPr>
        </p:nvSpPr>
        <p:spPr/>
        <p:txBody>
          <a:bodyPr/>
          <a:lstStyle/>
          <a:p>
            <a:r>
              <a:rPr lang="en-US"/>
              <a:t>SIP #2 - at OMAG in Edmond on 11/21/19</a:t>
            </a:r>
          </a:p>
        </p:txBody>
      </p:sp>
      <p:sp>
        <p:nvSpPr>
          <p:cNvPr id="6" name="Slide Number Placeholder 5"/>
          <p:cNvSpPr>
            <a:spLocks noGrp="1"/>
          </p:cNvSpPr>
          <p:nvPr>
            <p:ph type="sldNum" sz="quarter" idx="12"/>
          </p:nvPr>
        </p:nvSpPr>
        <p:spPr/>
        <p:txBody>
          <a:bodyPr/>
          <a:lstStyle/>
          <a:p>
            <a:fld id="{5D67220E-8123-4D5C-95B8-9EB841FB05DF}" type="slidenum">
              <a:rPr lang="en-US" smtClean="0"/>
              <a:t>1</a:t>
            </a:fld>
            <a:endParaRPr lang="en-US"/>
          </a:p>
        </p:txBody>
      </p:sp>
    </p:spTree>
    <p:extLst>
      <p:ext uri="{BB962C8B-B14F-4D97-AF65-F5344CB8AC3E}">
        <p14:creationId xmlns:p14="http://schemas.microsoft.com/office/powerpoint/2010/main" val="3418857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SIP #2 - at OMAG in Edmond on 11/21/19</a:t>
            </a:r>
          </a:p>
        </p:txBody>
      </p:sp>
      <p:sp>
        <p:nvSpPr>
          <p:cNvPr id="118787" name="Rectangle 7"/>
          <p:cNvSpPr>
            <a:spLocks noGrp="1" noChangeArrowheads="1"/>
          </p:cNvSpPr>
          <p:nvPr>
            <p:ph type="sldNum" sz="quarter" idx="5"/>
          </p:nvPr>
        </p:nvSpPr>
        <p:spPr>
          <a:noFill/>
        </p:spPr>
        <p:txBody>
          <a:bodyPr/>
          <a:lstStyle/>
          <a:p>
            <a:fld id="{CBFE3F70-2CF7-435D-BA56-389B30B5421C}" type="slidenum">
              <a:rPr lang="en-US" smtClean="0">
                <a:solidFill>
                  <a:prstClr val="black"/>
                </a:solidFill>
              </a:rPr>
              <a:pPr/>
              <a:t>10</a:t>
            </a:fld>
            <a:endParaRPr lang="en-US">
              <a:solidFill>
                <a:prstClr val="black"/>
              </a:solidFill>
            </a:endParaRPr>
          </a:p>
        </p:txBody>
      </p:sp>
      <p:sp>
        <p:nvSpPr>
          <p:cNvPr id="118788" name="Rectangle 2"/>
          <p:cNvSpPr>
            <a:spLocks noGrp="1" noRot="1" noChangeAspect="1" noChangeArrowheads="1" noTextEdit="1"/>
          </p:cNvSpPr>
          <p:nvPr>
            <p:ph type="sldImg"/>
          </p:nvPr>
        </p:nvSpPr>
        <p:spPr>
          <a:xfrm>
            <a:off x="1092200" y="309563"/>
            <a:ext cx="6302375" cy="3544887"/>
          </a:xfrm>
          <a:ln/>
        </p:spPr>
      </p:sp>
      <p:sp>
        <p:nvSpPr>
          <p:cNvPr id="118789" name="Rectangle 3"/>
          <p:cNvSpPr>
            <a:spLocks noGrp="1" noChangeArrowheads="1"/>
          </p:cNvSpPr>
          <p:nvPr>
            <p:ph type="body" idx="1"/>
          </p:nvPr>
        </p:nvSpPr>
        <p:spPr>
          <a:xfrm>
            <a:off x="467360" y="4028440"/>
            <a:ext cx="5965331" cy="4640131"/>
          </a:xfrm>
          <a:prstGeom prst="rect">
            <a:avLst/>
          </a:prstGeom>
          <a:noFill/>
          <a:ln/>
        </p:spPr>
        <p:txBody>
          <a:bodyPr/>
          <a:lstStyle/>
          <a:p>
            <a:pPr algn="l"/>
            <a:r>
              <a:rPr lang="en-US" sz="2400" b="1" dirty="0">
                <a:latin typeface="Calibri" panose="020F0502020204030204" pitchFamily="34" charset="0"/>
              </a:rPr>
              <a:t>The goal of S.I.P. is to build each of you a Supervisor Toolbox to help you handle the “tough moments” of being a Supervisor.  </a:t>
            </a:r>
          </a:p>
          <a:p>
            <a:pPr algn="l"/>
            <a:r>
              <a:rPr lang="en-US" sz="2400" b="1" dirty="0">
                <a:latin typeface="Calibri" panose="020F0502020204030204" pitchFamily="34" charset="0"/>
              </a:rPr>
              <a:t>Supervisors must develop their  “People Skills” to be successful at </a:t>
            </a:r>
            <a:r>
              <a:rPr lang="en-US" sz="2400" b="1" i="1" u="sng" dirty="0">
                <a:latin typeface="Calibri" panose="020F0502020204030204" pitchFamily="34" charset="0"/>
              </a:rPr>
              <a:t>getting work done through others</a:t>
            </a:r>
            <a:r>
              <a:rPr lang="en-US" sz="2400" b="1" dirty="0">
                <a:latin typeface="Calibri" panose="020F0502020204030204" pitchFamily="34" charset="0"/>
              </a:rPr>
              <a:t>.    </a:t>
            </a:r>
          </a:p>
          <a:p>
            <a:pPr algn="l"/>
            <a:endParaRPr lang="en-US" sz="2400" b="1" dirty="0">
              <a:latin typeface="Calibri" panose="020F0502020204030204" pitchFamily="34" charset="0"/>
            </a:endParaRPr>
          </a:p>
          <a:p>
            <a:r>
              <a:rPr lang="en-US" sz="2400" b="1" dirty="0">
                <a:effectLst>
                  <a:outerShdw blurRad="38100" dist="38100" dir="2700000" algn="tl">
                    <a:srgbClr val="000000">
                      <a:alpha val="43137"/>
                    </a:srgbClr>
                  </a:outerShdw>
                </a:effectLst>
                <a:latin typeface="Arial" pitchFamily="34" charset="0"/>
                <a:cs typeface="Arial" pitchFamily="34" charset="0"/>
              </a:rPr>
              <a:t>Supervisors must develop their  “People Skills” to be successful at </a:t>
            </a:r>
            <a:r>
              <a:rPr lang="en-US" sz="2400" b="1" i="1" u="sng" dirty="0">
                <a:effectLst>
                  <a:outerShdw blurRad="38100" dist="38100" dir="2700000" algn="tl">
                    <a:srgbClr val="000000">
                      <a:alpha val="43137"/>
                    </a:srgbClr>
                  </a:outerShdw>
                </a:effectLst>
                <a:latin typeface="Arial" pitchFamily="34" charset="0"/>
                <a:cs typeface="Arial" pitchFamily="34" charset="0"/>
              </a:rPr>
              <a:t>getting work done through others</a:t>
            </a:r>
            <a:r>
              <a:rPr lang="en-US" sz="2400" b="1" dirty="0">
                <a:effectLst>
                  <a:outerShdw blurRad="38100" dist="38100" dir="2700000" algn="tl">
                    <a:srgbClr val="000000">
                      <a:alpha val="43137"/>
                    </a:srgbClr>
                  </a:outerShdw>
                </a:effectLst>
                <a:latin typeface="Arial" pitchFamily="34" charset="0"/>
                <a:cs typeface="Arial" pitchFamily="34" charset="0"/>
              </a:rPr>
              <a:t>.  </a:t>
            </a:r>
          </a:p>
          <a:p>
            <a:r>
              <a:rPr lang="en-US" sz="2000" b="1" dirty="0">
                <a:latin typeface="Arial" pitchFamily="34" charset="0"/>
                <a:cs typeface="Arial" pitchFamily="34" charset="0"/>
              </a:rPr>
              <a:t>  </a:t>
            </a:r>
          </a:p>
          <a:p>
            <a:pPr algn="l"/>
            <a:endParaRPr lang="en-US" sz="2400" b="1" dirty="0">
              <a:latin typeface="Rockwell Extra Bold" pitchFamily="18" charset="0"/>
            </a:endParaRPr>
          </a:p>
          <a:p>
            <a:pPr algn="l"/>
            <a:endParaRPr lang="en-US" sz="2400" b="1" dirty="0">
              <a:latin typeface="Rockwell Extra Bold" pitchFamily="18" charset="0"/>
            </a:endParaRPr>
          </a:p>
        </p:txBody>
      </p:sp>
      <p:sp>
        <p:nvSpPr>
          <p:cNvPr id="2" name="Header Placeholder 1">
            <a:extLst>
              <a:ext uri="{FF2B5EF4-FFF2-40B4-BE49-F238E27FC236}">
                <a16:creationId xmlns:a16="http://schemas.microsoft.com/office/drawing/2014/main" id="{5926A4D7-2523-41A7-8392-7B612217A9DB}"/>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319121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a:normAutofit/>
          </a:bodyPr>
          <a:lstStyle/>
          <a:p>
            <a:r>
              <a:rPr lang="en-US" sz="1500" i="1" dirty="0"/>
              <a:t>Get copies of all Forms of </a:t>
            </a:r>
            <a:r>
              <a:rPr lang="en-US" sz="1500" i="1" dirty="0" err="1"/>
              <a:t>Govt</a:t>
            </a:r>
            <a:r>
              <a:rPr lang="en-US" sz="1500" i="1" dirty="0"/>
              <a:t> and identify who does HR in each form.</a:t>
            </a:r>
          </a:p>
          <a:p>
            <a:r>
              <a:rPr lang="en-US" sz="3000" b="1" dirty="0">
                <a:latin typeface="Arial" pitchFamily="34" charset="0"/>
                <a:cs typeface="Arial" pitchFamily="34" charset="0"/>
              </a:rPr>
              <a:t>What ‘rules’ your HR Activity?</a:t>
            </a:r>
          </a:p>
          <a:p>
            <a:r>
              <a:rPr lang="en-US" sz="2400" b="1" dirty="0">
                <a:latin typeface="Arial" pitchFamily="34" charset="0"/>
                <a:cs typeface="Arial" pitchFamily="34" charset="0"/>
              </a:rPr>
              <a:t>Federal Laws</a:t>
            </a:r>
          </a:p>
          <a:p>
            <a:r>
              <a:rPr lang="en-US" sz="2400" b="1" dirty="0">
                <a:latin typeface="Arial" pitchFamily="34" charset="0"/>
                <a:cs typeface="Arial" pitchFamily="34" charset="0"/>
              </a:rPr>
              <a:t>State Laws</a:t>
            </a:r>
          </a:p>
          <a:p>
            <a:r>
              <a:rPr lang="en-US" sz="2400" b="1" dirty="0">
                <a:latin typeface="Arial" pitchFamily="34" charset="0"/>
                <a:cs typeface="Arial" pitchFamily="34" charset="0"/>
              </a:rPr>
              <a:t>City Charter</a:t>
            </a:r>
          </a:p>
          <a:p>
            <a:r>
              <a:rPr lang="en-US" sz="2400" b="1" dirty="0">
                <a:latin typeface="Arial" pitchFamily="34" charset="0"/>
                <a:cs typeface="Arial" pitchFamily="34" charset="0"/>
              </a:rPr>
              <a:t>Collective Bargaining agreements (CBA)</a:t>
            </a:r>
          </a:p>
          <a:p>
            <a:r>
              <a:rPr lang="en-US" sz="2400" b="1" dirty="0">
                <a:latin typeface="Arial" pitchFamily="34" charset="0"/>
                <a:cs typeface="Arial" pitchFamily="34" charset="0"/>
              </a:rPr>
              <a:t>Form of Government</a:t>
            </a:r>
          </a:p>
          <a:p>
            <a:r>
              <a:rPr lang="en-US" sz="2400" b="1" dirty="0">
                <a:latin typeface="Arial" pitchFamily="34" charset="0"/>
                <a:cs typeface="Arial" pitchFamily="34" charset="0"/>
              </a:rPr>
              <a:t>Personnel Policies </a:t>
            </a:r>
          </a:p>
          <a:p>
            <a:pPr lvl="1"/>
            <a:r>
              <a:rPr lang="en-US" sz="2400" b="1" dirty="0">
                <a:latin typeface="Arial" pitchFamily="34" charset="0"/>
                <a:cs typeface="Arial" pitchFamily="34" charset="0"/>
              </a:rPr>
              <a:t> Adopted by governing body</a:t>
            </a:r>
          </a:p>
          <a:p>
            <a:endParaRPr lang="en-US" dirty="0"/>
          </a:p>
        </p:txBody>
      </p:sp>
      <p:sp>
        <p:nvSpPr>
          <p:cNvPr id="4" name="Header Placeholder 3"/>
          <p:cNvSpPr>
            <a:spLocks noGrp="1"/>
          </p:cNvSpPr>
          <p:nvPr>
            <p:ph type="hdr" sz="quarter" idx="10"/>
          </p:nvPr>
        </p:nvSpPr>
        <p:spPr>
          <a:xfrm>
            <a:off x="0" y="0"/>
            <a:ext cx="6543040" cy="619760"/>
          </a:xfrm>
          <a:prstGeom prst="rect">
            <a:avLst/>
          </a:prstGeom>
        </p:spPr>
        <p:txBody>
          <a:bodyPr/>
          <a:lstStyle/>
          <a:p>
            <a:r>
              <a:rPr lang="en-US">
                <a:solidFill>
                  <a:prstClr val="black"/>
                </a:solidFill>
              </a:rPr>
              <a:t>SIP #2 - Oklahoma Governmental Tort Claims Act</a:t>
            </a:r>
            <a:endParaRPr lang="en-US" dirty="0">
              <a:solidFill>
                <a:prstClr val="black"/>
              </a:solidFill>
            </a:endParaRPr>
          </a:p>
        </p:txBody>
      </p:sp>
      <p:sp>
        <p:nvSpPr>
          <p:cNvPr id="5" name="Footer Placeholder 4"/>
          <p:cNvSpPr>
            <a:spLocks noGrp="1"/>
          </p:cNvSpPr>
          <p:nvPr>
            <p:ph type="ftr" sz="quarter" idx="11"/>
          </p:nvPr>
        </p:nvSpPr>
        <p:spPr>
          <a:xfrm>
            <a:off x="0" y="8909050"/>
            <a:ext cx="5919893" cy="540677"/>
          </a:xfrm>
          <a:prstGeom prst="rect">
            <a:avLst/>
          </a:prstGeom>
        </p:spPr>
        <p:txBody>
          <a:bodyPr/>
          <a:lstStyle/>
          <a:p>
            <a:r>
              <a:rPr lang="en-US">
                <a:solidFill>
                  <a:prstClr val="black"/>
                </a:solidFill>
              </a:rPr>
              <a:t>SIP #2 - at OMAG in Edmond on 11/21/19</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3DF5AE1B-7B2B-4D6D-92E5-9BA96A7A6E9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84919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6"/>
          <p:cNvSpPr>
            <a:spLocks noGrp="1" noChangeArrowheads="1"/>
          </p:cNvSpPr>
          <p:nvPr>
            <p:ph type="ftr" sz="quarter" idx="4"/>
          </p:nvPr>
        </p:nvSpPr>
        <p:spPr>
          <a:xfrm>
            <a:off x="0" y="8976836"/>
            <a:ext cx="5608320" cy="472890"/>
          </a:xfrm>
          <a:prstGeom prst="rect">
            <a:avLst/>
          </a:prstGeom>
          <a:noFill/>
        </p:spPr>
        <p:txBody>
          <a:bodyPr/>
          <a:lstStyle/>
          <a:p>
            <a:pPr defTabSz="931774" eaLnBrk="0" fontAlgn="base" hangingPunct="0">
              <a:spcBef>
                <a:spcPct val="0"/>
              </a:spcBef>
              <a:spcAft>
                <a:spcPct val="0"/>
              </a:spcAft>
              <a:defRPr/>
            </a:pPr>
            <a:r>
              <a:rPr lang="en-US">
                <a:solidFill>
                  <a:srgbClr val="000000"/>
                </a:solidFill>
                <a:latin typeface="Times New Roman" pitchFamily="18" charset="0"/>
              </a:rPr>
              <a:t>SIP #2 - at OMAG in Edmond on 11/21/19</a:t>
            </a:r>
          </a:p>
        </p:txBody>
      </p:sp>
      <p:sp>
        <p:nvSpPr>
          <p:cNvPr id="126980" name="Rectangle 7"/>
          <p:cNvSpPr>
            <a:spLocks noGrp="1" noChangeArrowheads="1"/>
          </p:cNvSpPr>
          <p:nvPr>
            <p:ph type="sldNum" sz="quarter" idx="5"/>
          </p:nvPr>
        </p:nvSpPr>
        <p:spPr>
          <a:noFill/>
        </p:spPr>
        <p:txBody>
          <a:bodyPr/>
          <a:lstStyle/>
          <a:p>
            <a:pPr defTabSz="947950" eaLnBrk="0" fontAlgn="base" hangingPunct="0">
              <a:spcBef>
                <a:spcPct val="0"/>
              </a:spcBef>
              <a:spcAft>
                <a:spcPct val="0"/>
              </a:spcAft>
              <a:defRPr/>
            </a:pPr>
            <a:fld id="{D7F962D0-3F6E-4BD8-BF2F-AB4AD13F59C9}" type="slidenum">
              <a:rPr lang="en-US">
                <a:solidFill>
                  <a:srgbClr val="000000"/>
                </a:solidFill>
                <a:latin typeface="Times New Roman" pitchFamily="18" charset="0"/>
              </a:rPr>
              <a:pPr defTabSz="947950" eaLnBrk="0" fontAlgn="base" hangingPunct="0">
                <a:spcBef>
                  <a:spcPct val="0"/>
                </a:spcBef>
                <a:spcAft>
                  <a:spcPct val="0"/>
                </a:spcAft>
                <a:defRPr/>
              </a:pPr>
              <a:t>13</a:t>
            </a:fld>
            <a:endParaRPr lang="en-US">
              <a:solidFill>
                <a:srgbClr val="000000"/>
              </a:solidFill>
              <a:latin typeface="Times New Roman" pitchFamily="18" charset="0"/>
            </a:endParaRPr>
          </a:p>
        </p:txBody>
      </p:sp>
      <p:sp>
        <p:nvSpPr>
          <p:cNvPr id="126981" name="Rectangle 2"/>
          <p:cNvSpPr>
            <a:spLocks noGrp="1" noRot="1" noChangeAspect="1" noChangeArrowheads="1" noTextEdit="1"/>
          </p:cNvSpPr>
          <p:nvPr>
            <p:ph type="sldImg"/>
          </p:nvPr>
        </p:nvSpPr>
        <p:spPr>
          <a:xfrm>
            <a:off x="1171575" y="309563"/>
            <a:ext cx="6302375" cy="3544887"/>
          </a:xfrm>
          <a:ln/>
        </p:spPr>
      </p:sp>
      <p:sp>
        <p:nvSpPr>
          <p:cNvPr id="126982" name="Rectangle 3"/>
          <p:cNvSpPr>
            <a:spLocks noGrp="1" noChangeArrowheads="1"/>
          </p:cNvSpPr>
          <p:nvPr>
            <p:ph type="body" idx="1"/>
          </p:nvPr>
        </p:nvSpPr>
        <p:spPr>
          <a:xfrm>
            <a:off x="717268" y="3950970"/>
            <a:ext cx="5731651" cy="4791843"/>
          </a:xfrm>
          <a:prstGeom prst="rect">
            <a:avLst/>
          </a:prstGeom>
          <a:noFill/>
          <a:ln/>
        </p:spPr>
        <p:txBody>
          <a:bodyPr/>
          <a:lstStyle/>
          <a:p>
            <a:r>
              <a:rPr lang="en-US" sz="2400" b="1" u="sng" dirty="0"/>
              <a:t>TRUE.</a:t>
            </a:r>
            <a:r>
              <a:rPr lang="en-US" sz="2000" dirty="0"/>
              <a:t>  </a:t>
            </a:r>
            <a:r>
              <a:rPr lang="en-US" sz="2000" dirty="0">
                <a:latin typeface="Arial" panose="020B0604020202020204" pitchFamily="34" charset="0"/>
                <a:cs typeface="Arial" panose="020B0604020202020204" pitchFamily="34" charset="0"/>
              </a:rPr>
              <a:t>OK is an “At Will” Employment state.  All you say is: “he/she was terminated for the “Good of the Service.””</a:t>
            </a:r>
          </a:p>
          <a:p>
            <a:endParaRPr lang="en-US" sz="2000" dirty="0"/>
          </a:p>
          <a:p>
            <a:r>
              <a:rPr lang="en-US" sz="2000" b="1" dirty="0">
                <a:latin typeface="Arial" panose="020B0604020202020204" pitchFamily="34" charset="0"/>
                <a:cs typeface="Arial" panose="020B0604020202020204" pitchFamily="34" charset="0"/>
              </a:rPr>
              <a:t>And </a:t>
            </a:r>
            <a:r>
              <a:rPr lang="en-US" sz="2000" b="1" u="sng" dirty="0">
                <a:latin typeface="Arial" panose="020B0604020202020204" pitchFamily="34" charset="0"/>
                <a:cs typeface="Arial" panose="020B0604020202020204" pitchFamily="34" charset="0"/>
              </a:rPr>
              <a:t>FALSE:  </a:t>
            </a:r>
          </a:p>
          <a:p>
            <a:r>
              <a:rPr lang="en-US" sz="2000" b="1" dirty="0">
                <a:latin typeface="Arial" panose="020B0604020202020204" pitchFamily="34" charset="0"/>
                <a:cs typeface="Arial" panose="020B0604020202020204" pitchFamily="34" charset="0"/>
              </a:rPr>
              <a:t>However, if your </a:t>
            </a:r>
            <a:r>
              <a:rPr lang="en-US" sz="2000" b="1" u="sng" dirty="0">
                <a:latin typeface="Arial" panose="020B0604020202020204" pitchFamily="34" charset="0"/>
                <a:cs typeface="Arial" panose="020B0604020202020204" pitchFamily="34" charset="0"/>
              </a:rPr>
              <a:t>City Charter, or Personnel Policies, or Collective Bargaining Agreement </a:t>
            </a:r>
            <a:r>
              <a:rPr lang="en-US" sz="2000" b="1" dirty="0">
                <a:latin typeface="Arial" panose="020B0604020202020204" pitchFamily="34" charset="0"/>
                <a:cs typeface="Arial" panose="020B0604020202020204" pitchFamily="34" charset="0"/>
              </a:rPr>
              <a:t>specify a “Process for Termination” </a:t>
            </a:r>
            <a:r>
              <a:rPr lang="en-US" sz="2000" i="1" dirty="0">
                <a:latin typeface="Arial" panose="020B0604020202020204" pitchFamily="34" charset="0"/>
                <a:cs typeface="Arial" panose="020B0604020202020204" pitchFamily="34" charset="0"/>
              </a:rPr>
              <a:t>(Progressive Discipline)</a:t>
            </a:r>
            <a:r>
              <a:rPr lang="en-US" sz="2000" b="1" dirty="0">
                <a:latin typeface="Arial" panose="020B0604020202020204" pitchFamily="34" charset="0"/>
                <a:cs typeface="Arial" panose="020B0604020202020204" pitchFamily="34" charset="0"/>
              </a:rPr>
              <a:t>, then you and your city must follow the process – every time with everyone.   </a:t>
            </a:r>
          </a:p>
        </p:txBody>
      </p:sp>
      <p:sp>
        <p:nvSpPr>
          <p:cNvPr id="2" name="Header Placeholder 1">
            <a:extLst>
              <a:ext uri="{FF2B5EF4-FFF2-40B4-BE49-F238E27FC236}">
                <a16:creationId xmlns:a16="http://schemas.microsoft.com/office/drawing/2014/main" id="{EF41D453-80A9-4D72-9B62-FF3998904F78}"/>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1580429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552450"/>
            <a:ext cx="5575300" cy="3136900"/>
          </a:xfrm>
        </p:spPr>
      </p:sp>
      <p:sp>
        <p:nvSpPr>
          <p:cNvPr id="3" name="Notes Placeholder 2"/>
          <p:cNvSpPr>
            <a:spLocks noGrp="1"/>
          </p:cNvSpPr>
          <p:nvPr>
            <p:ph type="body" idx="1"/>
          </p:nvPr>
        </p:nvSpPr>
        <p:spPr>
          <a:xfrm>
            <a:off x="717268" y="3867577"/>
            <a:ext cx="5731651" cy="4252781"/>
          </a:xfrm>
          <a:prstGeom prst="rect">
            <a:avLst/>
          </a:prstGeom>
        </p:spPr>
        <p:txBody>
          <a:bodyPr>
            <a:normAutofit lnSpcReduction="10000"/>
          </a:bodyPr>
          <a:lstStyle/>
          <a:p>
            <a:r>
              <a:rPr lang="en-US" sz="2000" b="1" u="sng" dirty="0"/>
              <a:t>At Will Employment</a:t>
            </a:r>
          </a:p>
          <a:p>
            <a:r>
              <a:rPr lang="en-US" sz="1800" dirty="0"/>
              <a:t>OK State Law:  All employees are employed at will and, as such, are free to resign at any time without reason. OMAG, likewise, retains the right to terminate an employee at any time with or without reason or notice. </a:t>
            </a:r>
          </a:p>
          <a:p>
            <a:endParaRPr lang="en-US" sz="2000" dirty="0"/>
          </a:p>
          <a:p>
            <a:r>
              <a:rPr lang="en-US" sz="1800" b="1" dirty="0">
                <a:latin typeface="Comic Sans MS" pitchFamily="66" charset="0"/>
              </a:rPr>
              <a:t>Unless something </a:t>
            </a:r>
            <a:r>
              <a:rPr lang="en-US" sz="1800" b="1" u="sng" dirty="0">
                <a:latin typeface="Comic Sans MS" pitchFamily="66" charset="0"/>
              </a:rPr>
              <a:t>over rules state law </a:t>
            </a:r>
            <a:r>
              <a:rPr lang="en-US" sz="1800" b="1" dirty="0">
                <a:latin typeface="Comic Sans MS" pitchFamily="66" charset="0"/>
              </a:rPr>
              <a:t>– </a:t>
            </a:r>
            <a:r>
              <a:rPr lang="en-US" sz="1800" b="1" dirty="0">
                <a:latin typeface="Candara" panose="020E0502030303020204" pitchFamily="34" charset="0"/>
              </a:rPr>
              <a:t>City Charter, Personnel Policies w/Progressive Discipline or CBA’s.  </a:t>
            </a:r>
          </a:p>
          <a:p>
            <a:endParaRPr lang="en-US" sz="1800" b="1" dirty="0">
              <a:latin typeface="Comic Sans MS" pitchFamily="66" charset="0"/>
            </a:endParaRPr>
          </a:p>
          <a:p>
            <a:r>
              <a:rPr lang="en-US" sz="1800" b="1" dirty="0">
                <a:latin typeface="Calibri" panose="020F0502020204030204" pitchFamily="34" charset="0"/>
                <a:cs typeface="Calibri" panose="020F0502020204030204" pitchFamily="34" charset="0"/>
              </a:rPr>
              <a:t>From Anadarko #303. Employee Conduct &amp; Work Rules: </a:t>
            </a:r>
            <a:r>
              <a:rPr lang="en-US" sz="1800" dirty="0">
                <a:latin typeface="Arial" panose="020B0604020202020204" pitchFamily="34" charset="0"/>
                <a:cs typeface="Arial" panose="020B0604020202020204" pitchFamily="34" charset="0"/>
              </a:rPr>
              <a:t>Employment with the City is at the mutual consent of the City and the employee, and either party may terminate that relationship at any time, with or without cause, and with or without advance notice.  </a:t>
            </a:r>
          </a:p>
          <a:p>
            <a:endParaRPr lang="en-US" sz="2400" dirty="0"/>
          </a:p>
        </p:txBody>
      </p:sp>
      <p:sp>
        <p:nvSpPr>
          <p:cNvPr id="4" name="Header Placeholder 3"/>
          <p:cNvSpPr>
            <a:spLocks noGrp="1"/>
          </p:cNvSpPr>
          <p:nvPr>
            <p:ph type="hdr" sz="quarter" idx="10"/>
          </p:nvPr>
        </p:nvSpPr>
        <p:spPr>
          <a:xfrm>
            <a:off x="0" y="0"/>
            <a:ext cx="6075680" cy="464820"/>
          </a:xfrm>
          <a:prstGeom prst="rect">
            <a:avLst/>
          </a:prstGeom>
        </p:spPr>
        <p:txBody>
          <a:bodyPr/>
          <a:lstStyle/>
          <a:p>
            <a:r>
              <a:rPr lang="en-US"/>
              <a:t>SIP #2 - Oklahoma Governmental Tort Claims Act</a:t>
            </a:r>
            <a:endParaRPr lang="en-US" dirty="0"/>
          </a:p>
        </p:txBody>
      </p:sp>
      <p:sp>
        <p:nvSpPr>
          <p:cNvPr id="5" name="Footer Placeholder 4"/>
          <p:cNvSpPr>
            <a:spLocks noGrp="1"/>
          </p:cNvSpPr>
          <p:nvPr>
            <p:ph type="ftr" sz="quarter" idx="11"/>
          </p:nvPr>
        </p:nvSpPr>
        <p:spPr>
          <a:xfrm>
            <a:off x="6068" y="8520893"/>
            <a:ext cx="6231467" cy="618147"/>
          </a:xfrm>
          <a:prstGeom prst="rect">
            <a:avLst/>
          </a:prstGeom>
        </p:spPr>
        <p:txBody>
          <a:bodyPr/>
          <a:lstStyle/>
          <a:p>
            <a:r>
              <a:rPr lang="en-US"/>
              <a:t>SIP #2 - at OMAG in Edmond on 11/21/19</a:t>
            </a:r>
            <a:endParaRPr lang="en-US" dirty="0"/>
          </a:p>
        </p:txBody>
      </p:sp>
      <p:sp>
        <p:nvSpPr>
          <p:cNvPr id="6" name="Slide Number Placeholder 5"/>
          <p:cNvSpPr>
            <a:spLocks noGrp="1"/>
          </p:cNvSpPr>
          <p:nvPr>
            <p:ph type="sldNum" sz="quarter" idx="12"/>
          </p:nvPr>
        </p:nvSpPr>
        <p:spPr/>
        <p:txBody>
          <a:bodyPr/>
          <a:lstStyle/>
          <a:p>
            <a:fld id="{3DF5AE1B-7B2B-4D6D-92E5-9BA96A7A6E96}" type="slidenum">
              <a:rPr lang="en-US" smtClean="0"/>
              <a:pPr/>
              <a:t>14</a:t>
            </a:fld>
            <a:endParaRPr lang="en-US"/>
          </a:p>
        </p:txBody>
      </p:sp>
    </p:spTree>
    <p:extLst>
      <p:ext uri="{BB962C8B-B14F-4D97-AF65-F5344CB8AC3E}">
        <p14:creationId xmlns:p14="http://schemas.microsoft.com/office/powerpoint/2010/main" val="2188140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OKLAHOMA OGTCA</a:t>
            </a:r>
            <a:r>
              <a:rPr lang="en-US" dirty="0"/>
              <a:t> – Governmental</a:t>
            </a:r>
            <a:r>
              <a:rPr lang="en-US" baseline="0" dirty="0"/>
              <a:t> Tort Claims Act § 153</a:t>
            </a:r>
          </a:p>
          <a:p>
            <a:endParaRPr lang="en-US" baseline="0" dirty="0"/>
          </a:p>
          <a:p>
            <a:r>
              <a:rPr lang="en-US" sz="1600" dirty="0"/>
              <a:t>This statute applies only in Oklahoma.  Other states may or may not have similar laws.  Some have complete governmental immunity and some have very little protection.</a:t>
            </a:r>
          </a:p>
          <a:p>
            <a:endParaRPr lang="en-US" sz="1600" dirty="0"/>
          </a:p>
          <a:p>
            <a:r>
              <a:rPr lang="en-US" sz="1600" dirty="0"/>
              <a:t>statute actually says “political </a:t>
            </a:r>
            <a:r>
              <a:rPr lang="en-US" sz="1600" dirty="0" err="1"/>
              <a:t>subdvision</a:t>
            </a:r>
            <a:r>
              <a:rPr lang="en-US" sz="1600" dirty="0"/>
              <a:t>”</a:t>
            </a:r>
          </a:p>
          <a:p>
            <a:endParaRPr lang="en-US" baseline="0"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15</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B1BF9A9C-A164-4574-B940-3EBA62D24C24}"/>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D25B685A-D0F6-4D40-9447-72F6661B0554}"/>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169532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466725"/>
            <a:ext cx="5576888" cy="3136900"/>
          </a:xfrm>
        </p:spPr>
      </p:sp>
      <p:sp>
        <p:nvSpPr>
          <p:cNvPr id="3" name="Notes Placeholder 2"/>
          <p:cNvSpPr>
            <a:spLocks noGrp="1"/>
          </p:cNvSpPr>
          <p:nvPr>
            <p:ph type="body" idx="1"/>
          </p:nvPr>
        </p:nvSpPr>
        <p:spPr>
          <a:xfrm>
            <a:off x="529675" y="3925147"/>
            <a:ext cx="5779685" cy="4209203"/>
          </a:xfrm>
        </p:spPr>
        <p:txBody>
          <a:bodyPr/>
          <a:lstStyle/>
          <a:p>
            <a:pPr defTabSz="931774">
              <a:defRPr/>
            </a:pPr>
            <a:r>
              <a:rPr lang="en-US" b="1" i="1" dirty="0">
                <a:solidFill>
                  <a:schemeClr val="accent1"/>
                </a:solidFill>
              </a:rPr>
              <a:t>Scope of Employment:</a:t>
            </a:r>
            <a:r>
              <a:rPr lang="en-US" i="1" dirty="0">
                <a:solidFill>
                  <a:schemeClr val="accent1"/>
                </a:solidFill>
              </a:rPr>
              <a:t>  </a:t>
            </a:r>
            <a:r>
              <a:rPr lang="en-US" sz="1600" dirty="0"/>
              <a:t>performance by an employee acting in good faith within the duties of the employee’s office but shall not include corruption or fraud. </a:t>
            </a:r>
          </a:p>
          <a:p>
            <a:pPr defTabSz="931774">
              <a:defRPr/>
            </a:pPr>
            <a:endParaRPr lang="en-US" sz="1600" dirty="0"/>
          </a:p>
          <a:p>
            <a:pPr defTabSz="931774">
              <a:defRPr/>
            </a:pPr>
            <a:r>
              <a:rPr lang="en-US" sz="1600" dirty="0"/>
              <a:t>51 OS 152(7)(7a) includes volunteer FF when performing FF duties for the City</a:t>
            </a:r>
          </a:p>
          <a:p>
            <a:pPr defTabSz="931774">
              <a:defRPr/>
            </a:pPr>
            <a:endParaRPr lang="en-US" dirty="0"/>
          </a:p>
          <a:p>
            <a:pPr defTabSz="931774">
              <a:defRPr/>
            </a:pPr>
            <a:endParaRPr lang="en-US" dirty="0"/>
          </a:p>
          <a:p>
            <a:pPr>
              <a:defRPr/>
            </a:pPr>
            <a:r>
              <a:rPr lang="en-US" sz="1800" b="1" dirty="0">
                <a:solidFill>
                  <a:schemeClr val="accent1"/>
                </a:solidFill>
              </a:rPr>
              <a:t>Why do we need the OGTCA?</a:t>
            </a:r>
            <a:br>
              <a:rPr lang="en-US" sz="1800" b="1" dirty="0">
                <a:solidFill>
                  <a:schemeClr val="accent1"/>
                </a:solidFill>
              </a:rPr>
            </a:br>
            <a:endParaRPr lang="en-US" sz="1800" b="1" dirty="0"/>
          </a:p>
          <a:p>
            <a:pPr marL="635935" indent="-524123">
              <a:buSzPct val="100000"/>
              <a:buFont typeface="+mj-lt"/>
              <a:buAutoNum type="arabicPeriod"/>
            </a:pPr>
            <a:r>
              <a:rPr lang="en-US" sz="1800" b="1" dirty="0"/>
              <a:t>Exclusive remedy (for torts)</a:t>
            </a:r>
          </a:p>
          <a:p>
            <a:pPr marL="635935" indent="-524123">
              <a:buSzPct val="100000"/>
              <a:buFont typeface="+mj-lt"/>
              <a:buAutoNum type="arabicPeriod"/>
            </a:pPr>
            <a:r>
              <a:rPr lang="en-US" sz="1800" b="1" dirty="0"/>
              <a:t>Exemptions from liability</a:t>
            </a:r>
          </a:p>
          <a:p>
            <a:pPr marL="635935" indent="-524123">
              <a:buSzPct val="100000"/>
              <a:buFont typeface="+mj-lt"/>
              <a:buAutoNum type="arabicPeriod"/>
            </a:pPr>
            <a:r>
              <a:rPr lang="en-US" sz="1800" b="1" dirty="0"/>
              <a:t>Notice before lawsuit</a:t>
            </a:r>
          </a:p>
          <a:p>
            <a:pPr marL="635935" indent="-524123">
              <a:buSzPct val="100000"/>
              <a:buFont typeface="+mj-lt"/>
              <a:buAutoNum type="arabicPeriod"/>
            </a:pPr>
            <a:r>
              <a:rPr lang="en-US" sz="1800" b="1" dirty="0"/>
              <a:t>Investigate claim before suit</a:t>
            </a:r>
          </a:p>
          <a:p>
            <a:pPr marL="635935" indent="-524123">
              <a:buSzPct val="100000"/>
              <a:buFont typeface="+mj-lt"/>
              <a:buAutoNum type="arabicPeriod"/>
            </a:pPr>
            <a:r>
              <a:rPr lang="en-US" sz="1800" b="1" dirty="0"/>
              <a:t>Limits of liability </a:t>
            </a:r>
          </a:p>
          <a:p>
            <a:pPr defTabSz="931774">
              <a:defRPr/>
            </a:pPr>
            <a:endParaRPr lang="en-US" sz="1600" dirty="0"/>
          </a:p>
          <a:p>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16</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CB003952-FDF2-4F0B-A7B3-6FA779E06A29}"/>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4231C51B-04DE-47C6-8145-617E54AD61B7}"/>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17394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0613" y="466725"/>
            <a:ext cx="5576887" cy="3136900"/>
          </a:xfrm>
        </p:spPr>
      </p:sp>
      <p:sp>
        <p:nvSpPr>
          <p:cNvPr id="3" name="Notes Placeholder 2"/>
          <p:cNvSpPr>
            <a:spLocks noGrp="1"/>
          </p:cNvSpPr>
          <p:nvPr>
            <p:ph type="body" idx="1"/>
          </p:nvPr>
        </p:nvSpPr>
        <p:spPr>
          <a:xfrm>
            <a:off x="643918" y="3831214"/>
            <a:ext cx="6273010" cy="4998752"/>
          </a:xfrm>
        </p:spPr>
        <p:txBody>
          <a:bodyPr/>
          <a:lstStyle/>
          <a:p>
            <a:r>
              <a:rPr lang="en-US" sz="1600" dirty="0"/>
              <a:t>Limits are “arising out of a single act or occurrence”</a:t>
            </a:r>
          </a:p>
          <a:p>
            <a:endParaRPr lang="en-US" sz="1600" dirty="0"/>
          </a:p>
          <a:p>
            <a:r>
              <a:rPr lang="en-US" sz="1600" dirty="0"/>
              <a:t>Population determined by the most recent census.</a:t>
            </a:r>
          </a:p>
          <a:p>
            <a:endParaRPr lang="en-US" sz="1600" dirty="0"/>
          </a:p>
          <a:p>
            <a:r>
              <a:rPr lang="en-US" sz="1400" dirty="0"/>
              <a:t>Attorney’s fees:  12 O.S. § 940 A. In any civil action to recover damages for the </a:t>
            </a:r>
            <a:r>
              <a:rPr lang="en-US" sz="1400" b="1" dirty="0">
                <a:solidFill>
                  <a:srgbClr val="FF0000"/>
                </a:solidFill>
              </a:rPr>
              <a:t>negligent</a:t>
            </a:r>
            <a:r>
              <a:rPr lang="en-US" sz="1400" dirty="0"/>
              <a:t> or willful injury </a:t>
            </a:r>
            <a:r>
              <a:rPr lang="en-US" sz="1400" b="1" dirty="0"/>
              <a:t>to property </a:t>
            </a:r>
            <a:r>
              <a:rPr lang="en-US" sz="1400" dirty="0"/>
              <a:t>and any other incidental costs related to such action, </a:t>
            </a:r>
            <a:r>
              <a:rPr lang="en-US" sz="1400" b="1" dirty="0">
                <a:solidFill>
                  <a:srgbClr val="FF0000"/>
                </a:solidFill>
              </a:rPr>
              <a:t>the prevailing party shall be allowed reasonable attorney's fees, court costs and interest </a:t>
            </a:r>
            <a:r>
              <a:rPr lang="en-US" sz="1400" dirty="0"/>
              <a:t>to be set by the court and to be taxed and collected as other costs of the action.</a:t>
            </a:r>
          </a:p>
          <a:p>
            <a:endParaRPr lang="en-US" sz="1400" dirty="0"/>
          </a:p>
          <a:p>
            <a:r>
              <a:rPr lang="en-US" sz="1400" dirty="0"/>
              <a:t>Generally, fees are not available in negligence actions in Oklahoma unless the lawsuit is over property damage. Breach of contract cases are more likely to result in the winning side recovering their fees and costs. </a:t>
            </a:r>
            <a:r>
              <a:rPr lang="en-US" sz="1400" b="1" dirty="0">
                <a:solidFill>
                  <a:srgbClr val="C00000"/>
                </a:solidFill>
              </a:rPr>
              <a:t>Most lawsuits involving coverage under insurance policies can end up with the court ordering the losing party to pay attorney fees,  </a:t>
            </a:r>
          </a:p>
          <a:p>
            <a:endParaRPr lang="en-US" sz="1600" dirty="0"/>
          </a:p>
          <a:p>
            <a:pPr>
              <a:lnSpc>
                <a:spcPct val="90000"/>
              </a:lnSpc>
            </a:pPr>
            <a:r>
              <a:rPr lang="en-US" dirty="0"/>
              <a:t>OK Tort Law gives some protection.</a:t>
            </a:r>
            <a:r>
              <a:rPr lang="en-US" sz="1100" b="1" dirty="0"/>
              <a:t>	</a:t>
            </a:r>
            <a:r>
              <a:rPr lang="en-US" sz="1100" b="1" u="sng" dirty="0"/>
              <a:t>Governmental Tort Claims Act, </a:t>
            </a:r>
          </a:p>
          <a:p>
            <a:pPr>
              <a:lnSpc>
                <a:spcPct val="90000"/>
              </a:lnSpc>
            </a:pPr>
            <a:r>
              <a:rPr lang="en-US" sz="1100" b="1" dirty="0"/>
              <a:t>	</a:t>
            </a:r>
            <a:r>
              <a:rPr lang="en-US" sz="1100" b="1" u="sng" dirty="0"/>
              <a:t>Title 51 O.S.  </a:t>
            </a:r>
          </a:p>
          <a:p>
            <a:pPr>
              <a:lnSpc>
                <a:spcPct val="90000"/>
              </a:lnSpc>
            </a:pPr>
            <a:endParaRPr lang="en-US" sz="1100" b="1" u="sng" dirty="0"/>
          </a:p>
          <a:p>
            <a:pPr>
              <a:lnSpc>
                <a:spcPct val="90000"/>
              </a:lnSpc>
            </a:pPr>
            <a:r>
              <a:rPr lang="en-US" dirty="0"/>
              <a:t>OMAG has </a:t>
            </a:r>
            <a:r>
              <a:rPr lang="en-US" u="sng" dirty="0"/>
              <a:t>$2 Million Annual Aggregate</a:t>
            </a:r>
            <a:r>
              <a:rPr lang="en-US" dirty="0"/>
              <a:t> for Personal Injury and Errors and Omissions claims.  </a:t>
            </a:r>
          </a:p>
          <a:p>
            <a:pPr>
              <a:lnSpc>
                <a:spcPct val="90000"/>
              </a:lnSpc>
            </a:pPr>
            <a:endParaRPr lang="en-US" dirty="0"/>
          </a:p>
          <a:p>
            <a:pPr>
              <a:lnSpc>
                <a:spcPct val="90000"/>
              </a:lnSpc>
            </a:pPr>
            <a:r>
              <a:rPr lang="en-US" dirty="0"/>
              <a:t>The Math:  </a:t>
            </a:r>
            <a:r>
              <a:rPr lang="en-US" b="1" u="sng" dirty="0"/>
              <a:t>8</a:t>
            </a:r>
            <a:r>
              <a:rPr lang="en-US" dirty="0"/>
              <a:t> losses X $125,000 = </a:t>
            </a:r>
          </a:p>
          <a:p>
            <a:pPr>
              <a:lnSpc>
                <a:spcPct val="90000"/>
              </a:lnSpc>
            </a:pPr>
            <a:r>
              <a:rPr lang="en-US" dirty="0"/>
              <a:t>	$1 Million-Aggregate /Occurrence.</a:t>
            </a:r>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17</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41ADB3B4-CA62-4BB4-97F0-FE933D21AC37}"/>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98BCE884-2513-49F1-8922-5C51866DA045}"/>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80634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6"/>
          <p:cNvSpPr>
            <a:spLocks noGrp="1" noChangeArrowheads="1"/>
          </p:cNvSpPr>
          <p:nvPr>
            <p:ph type="ftr" sz="quarter" idx="4"/>
          </p:nvPr>
        </p:nvSpPr>
        <p:spPr>
          <a:xfrm>
            <a:off x="0" y="8976836"/>
            <a:ext cx="5608320" cy="472890"/>
          </a:xfrm>
          <a:prstGeom prst="rect">
            <a:avLst/>
          </a:prstGeom>
          <a:noFill/>
        </p:spPr>
        <p:txBody>
          <a:bodyPr/>
          <a:lstStyle/>
          <a:p>
            <a:r>
              <a:rPr lang="en-US"/>
              <a:t>SIP #2 - at OMAG in Edmond on 11/21/19</a:t>
            </a:r>
          </a:p>
        </p:txBody>
      </p:sp>
      <p:sp>
        <p:nvSpPr>
          <p:cNvPr id="148484" name="Rectangle 7"/>
          <p:cNvSpPr>
            <a:spLocks noGrp="1" noChangeArrowheads="1"/>
          </p:cNvSpPr>
          <p:nvPr>
            <p:ph type="sldNum" sz="quarter" idx="5"/>
          </p:nvPr>
        </p:nvSpPr>
        <p:spPr>
          <a:noFill/>
        </p:spPr>
        <p:txBody>
          <a:bodyPr/>
          <a:lstStyle/>
          <a:p>
            <a:fld id="{931BA065-A37E-4E75-A6C5-E843B6867CE4}" type="slidenum">
              <a:rPr lang="en-US" smtClean="0"/>
              <a:pPr/>
              <a:t>18</a:t>
            </a:fld>
            <a:endParaRPr lang="en-US"/>
          </a:p>
        </p:txBody>
      </p:sp>
      <p:sp>
        <p:nvSpPr>
          <p:cNvPr id="148485" name="Rectangle 2"/>
          <p:cNvSpPr>
            <a:spLocks noGrp="1" noRot="1" noChangeAspect="1" noChangeArrowheads="1" noTextEdit="1"/>
          </p:cNvSpPr>
          <p:nvPr>
            <p:ph type="sldImg"/>
          </p:nvPr>
        </p:nvSpPr>
        <p:spPr>
          <a:xfrm>
            <a:off x="1328738" y="231775"/>
            <a:ext cx="6300787" cy="3544888"/>
          </a:xfrm>
          <a:ln/>
        </p:spPr>
      </p:sp>
      <p:sp>
        <p:nvSpPr>
          <p:cNvPr id="148486" name="Rectangle 3"/>
          <p:cNvSpPr>
            <a:spLocks noGrp="1" noChangeArrowheads="1"/>
          </p:cNvSpPr>
          <p:nvPr>
            <p:ph type="body" idx="1"/>
          </p:nvPr>
        </p:nvSpPr>
        <p:spPr>
          <a:xfrm>
            <a:off x="389468" y="3950970"/>
            <a:ext cx="6617688" cy="4512628"/>
          </a:xfrm>
          <a:prstGeom prst="rect">
            <a:avLst/>
          </a:prstGeom>
          <a:noFill/>
          <a:ln/>
        </p:spPr>
        <p:txBody>
          <a:bodyPr lIns="95848" tIns="47923" rIns="95848" bIns="47923"/>
          <a:lstStyle/>
          <a:p>
            <a:r>
              <a:rPr lang="en-US" sz="1800" b="1" i="1" dirty="0"/>
              <a:t>“You have the right to remain silent”</a:t>
            </a:r>
            <a:r>
              <a:rPr lang="en-US" sz="1800" dirty="0"/>
              <a:t> - actually, you have the </a:t>
            </a:r>
            <a:r>
              <a:rPr lang="en-US" sz="1800" b="1" u="sng" dirty="0"/>
              <a:t>obligation to remain silent</a:t>
            </a:r>
            <a:r>
              <a:rPr lang="en-US" sz="1800" dirty="0"/>
              <a:t>.  Don’t say things like:  </a:t>
            </a:r>
            <a:r>
              <a:rPr lang="en-US" sz="1800" b="1" i="1" dirty="0"/>
              <a:t>The city will take care of this.  This must be our fault.  Just go to City Hall and file a claim.  </a:t>
            </a:r>
          </a:p>
          <a:p>
            <a:r>
              <a:rPr lang="en-US" sz="1600" dirty="0"/>
              <a:t>Now, I don’t know about your Mayor, but our current Mayor, Mr. Bumbles, is a problem.  He’s a nice fellow and he really does care about our city.  Unfortunately, he’s dumber than a stump.  Any of you got one like that?  I tell him to keep his mouth shut.  But, he wants to tell anyone who files a claim: “Sure, we’ll pay it”.  </a:t>
            </a:r>
          </a:p>
          <a:p>
            <a:r>
              <a:rPr lang="en-US" sz="1600" dirty="0"/>
              <a:t>-----I finally told him that OMAG won’t pay a claim, if we’re not legally responsible.  And sometimes, it takes those nice claim people awhile to figure out if a claim should be paid.  I told him to let them handle it; shoot they handle claims for cities every day.   </a:t>
            </a:r>
          </a:p>
          <a:p>
            <a:r>
              <a:rPr lang="en-US" sz="1600" dirty="0"/>
              <a:t>I finally asked him if he promised to pay a claim to someone, and OMAG denied the claim, was he willing to start paying them from our budget.  Well, then he started back peddling.  He knows that our budget is tighter than a noose at a hanging. </a:t>
            </a:r>
          </a:p>
        </p:txBody>
      </p:sp>
      <p:sp>
        <p:nvSpPr>
          <p:cNvPr id="2" name="Header Placeholder 1">
            <a:extLst>
              <a:ext uri="{FF2B5EF4-FFF2-40B4-BE49-F238E27FC236}">
                <a16:creationId xmlns:a16="http://schemas.microsoft.com/office/drawing/2014/main" id="{E0234BED-B8F4-4DC1-875D-EF47E58A486D}"/>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1702897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6"/>
          <p:cNvSpPr>
            <a:spLocks noGrp="1" noChangeArrowheads="1"/>
          </p:cNvSpPr>
          <p:nvPr>
            <p:ph type="ftr" sz="quarter" idx="4"/>
          </p:nvPr>
        </p:nvSpPr>
        <p:spPr>
          <a:xfrm>
            <a:off x="0" y="8976836"/>
            <a:ext cx="5608320" cy="472890"/>
          </a:xfrm>
          <a:prstGeom prst="rect">
            <a:avLst/>
          </a:prstGeom>
          <a:noFill/>
        </p:spPr>
        <p:txBody>
          <a:bodyPr/>
          <a:lstStyle/>
          <a:p>
            <a:r>
              <a:rPr lang="en-US"/>
              <a:t>SIP #2 - at OMAG in Edmond on 11/21/19</a:t>
            </a:r>
          </a:p>
        </p:txBody>
      </p:sp>
      <p:sp>
        <p:nvSpPr>
          <p:cNvPr id="150532" name="Rectangle 7"/>
          <p:cNvSpPr>
            <a:spLocks noGrp="1" noChangeArrowheads="1"/>
          </p:cNvSpPr>
          <p:nvPr>
            <p:ph type="sldNum" sz="quarter" idx="5"/>
          </p:nvPr>
        </p:nvSpPr>
        <p:spPr>
          <a:noFill/>
        </p:spPr>
        <p:txBody>
          <a:bodyPr/>
          <a:lstStyle/>
          <a:p>
            <a:fld id="{AD770959-6C65-41B5-A69E-C69BADAB9BCC}" type="slidenum">
              <a:rPr lang="en-US" smtClean="0"/>
              <a:pPr/>
              <a:t>19</a:t>
            </a:fld>
            <a:endParaRPr lang="en-US"/>
          </a:p>
        </p:txBody>
      </p:sp>
      <p:sp>
        <p:nvSpPr>
          <p:cNvPr id="150533" name="Rectangle 2"/>
          <p:cNvSpPr>
            <a:spLocks noGrp="1" noRot="1" noChangeAspect="1" noChangeArrowheads="1" noTextEdit="1"/>
          </p:cNvSpPr>
          <p:nvPr>
            <p:ph type="sldImg"/>
          </p:nvPr>
        </p:nvSpPr>
        <p:spPr>
          <a:xfrm>
            <a:off x="1328738" y="231775"/>
            <a:ext cx="6300787" cy="3544888"/>
          </a:xfrm>
          <a:ln/>
        </p:spPr>
      </p:sp>
      <p:sp>
        <p:nvSpPr>
          <p:cNvPr id="150534" name="Rectangle 3"/>
          <p:cNvSpPr>
            <a:spLocks noGrp="1" noChangeArrowheads="1"/>
          </p:cNvSpPr>
          <p:nvPr>
            <p:ph type="body" idx="1"/>
          </p:nvPr>
        </p:nvSpPr>
        <p:spPr>
          <a:xfrm>
            <a:off x="467361" y="3873500"/>
            <a:ext cx="6380762" cy="4880610"/>
          </a:xfrm>
          <a:prstGeom prst="rect">
            <a:avLst/>
          </a:prstGeom>
          <a:noFill/>
          <a:ln/>
        </p:spPr>
        <p:txBody>
          <a:bodyPr lIns="95848" tIns="47923" rIns="95848" bIns="47923"/>
          <a:lstStyle/>
          <a:p>
            <a:r>
              <a:rPr lang="en-US" sz="2000" b="1" dirty="0"/>
              <a:t>OK law says a city must be Negligent</a:t>
            </a:r>
            <a:r>
              <a:rPr lang="en-US" sz="2000" dirty="0"/>
              <a:t> </a:t>
            </a:r>
            <a:r>
              <a:rPr lang="en-US" sz="2000" b="1" dirty="0"/>
              <a:t>before we are legally responsible to pay damages</a:t>
            </a:r>
            <a:r>
              <a:rPr lang="en-US" sz="2000" dirty="0"/>
              <a:t>.    This negligence is important and really has three parts.  1 – 2 – 3  If yes to all three, then we have a claim and we are legally liable.  </a:t>
            </a:r>
          </a:p>
          <a:p>
            <a:r>
              <a:rPr lang="en-US" sz="2000" dirty="0"/>
              <a:t>-----</a:t>
            </a:r>
            <a:r>
              <a:rPr lang="en-US" sz="2000" u="sng" dirty="0"/>
              <a:t>Without liability insurance, you’d have to pay the damages out of your budget or put it on the property tax rolls.  With liability insurance, the insurance pays your claims your behalf</a:t>
            </a:r>
            <a:r>
              <a:rPr lang="en-US" sz="2000" dirty="0"/>
              <a:t>.</a:t>
            </a:r>
          </a:p>
          <a:p>
            <a:r>
              <a:rPr lang="en-US" sz="2000" dirty="0"/>
              <a:t>*****Liability is </a:t>
            </a:r>
            <a:r>
              <a:rPr lang="en-US" sz="2000" b="1" u="sng" dirty="0"/>
              <a:t>determined by the licensed claims adjuster</a:t>
            </a:r>
            <a:r>
              <a:rPr lang="en-US" sz="2000" dirty="0"/>
              <a:t>.  No one at the city makes that determination;  use the adjusters expertise.	</a:t>
            </a:r>
          </a:p>
          <a:p>
            <a:endParaRPr lang="en-US" sz="1000" dirty="0"/>
          </a:p>
          <a:p>
            <a:r>
              <a:rPr lang="en-US" sz="1600" dirty="0"/>
              <a:t>City has no duty to provide:</a:t>
            </a:r>
          </a:p>
          <a:p>
            <a:r>
              <a:rPr lang="en-US" sz="1600" dirty="0"/>
              <a:t>	-a sewer system, but once you do, you must maintain it.</a:t>
            </a:r>
          </a:p>
          <a:p>
            <a:r>
              <a:rPr lang="en-US" sz="1600" dirty="0"/>
              <a:t>	-a park or playground, but once you, you must maintain it.</a:t>
            </a:r>
          </a:p>
          <a:p>
            <a:endParaRPr lang="en-US" sz="1400" dirty="0"/>
          </a:p>
          <a:p>
            <a:endParaRPr lang="en-US" sz="1600" dirty="0"/>
          </a:p>
        </p:txBody>
      </p:sp>
      <p:sp>
        <p:nvSpPr>
          <p:cNvPr id="2" name="Header Placeholder 1">
            <a:extLst>
              <a:ext uri="{FF2B5EF4-FFF2-40B4-BE49-F238E27FC236}">
                <a16:creationId xmlns:a16="http://schemas.microsoft.com/office/drawing/2014/main" id="{A6EA64FF-FA37-41FF-ACA9-F7A4676FE0C3}"/>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1051097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6"/>
          <p:cNvSpPr>
            <a:spLocks noGrp="1" noChangeArrowheads="1"/>
          </p:cNvSpPr>
          <p:nvPr>
            <p:ph type="ftr" sz="quarter" idx="4"/>
          </p:nvPr>
        </p:nvSpPr>
        <p:spPr>
          <a:xfrm>
            <a:off x="0" y="8976836"/>
            <a:ext cx="5608320" cy="472890"/>
          </a:xfrm>
          <a:prstGeom prst="rect">
            <a:avLst/>
          </a:prstGeom>
          <a:noFill/>
        </p:spPr>
        <p:txBody>
          <a:bodyPr/>
          <a:lstStyle/>
          <a:p>
            <a:r>
              <a:rPr lang="en-US"/>
              <a:t>SIP #2 - at OMAG in Edmond on 11/21/19</a:t>
            </a:r>
          </a:p>
        </p:txBody>
      </p:sp>
      <p:sp>
        <p:nvSpPr>
          <p:cNvPr id="151556" name="Rectangle 7"/>
          <p:cNvSpPr>
            <a:spLocks noGrp="1" noChangeArrowheads="1"/>
          </p:cNvSpPr>
          <p:nvPr>
            <p:ph type="sldNum" sz="quarter" idx="5"/>
          </p:nvPr>
        </p:nvSpPr>
        <p:spPr>
          <a:noFill/>
        </p:spPr>
        <p:txBody>
          <a:bodyPr/>
          <a:lstStyle/>
          <a:p>
            <a:fld id="{E6BD42D3-2586-4DE7-B455-2B0673D3EC2B}" type="slidenum">
              <a:rPr lang="en-US" smtClean="0"/>
              <a:pPr/>
              <a:t>20</a:t>
            </a:fld>
            <a:endParaRPr lang="en-US"/>
          </a:p>
        </p:txBody>
      </p:sp>
      <p:sp>
        <p:nvSpPr>
          <p:cNvPr id="151557" name="Rectangle 2"/>
          <p:cNvSpPr>
            <a:spLocks noGrp="1" noRot="1" noChangeAspect="1" noChangeArrowheads="1" noTextEdit="1"/>
          </p:cNvSpPr>
          <p:nvPr>
            <p:ph type="sldImg"/>
          </p:nvPr>
        </p:nvSpPr>
        <p:spPr>
          <a:xfrm>
            <a:off x="430213" y="201613"/>
            <a:ext cx="6253162" cy="3517900"/>
          </a:xfrm>
          <a:ln/>
        </p:spPr>
      </p:sp>
      <p:sp>
        <p:nvSpPr>
          <p:cNvPr id="151558" name="Rectangle 3"/>
          <p:cNvSpPr>
            <a:spLocks noGrp="1" noChangeArrowheads="1"/>
          </p:cNvSpPr>
          <p:nvPr>
            <p:ph type="body" idx="1"/>
          </p:nvPr>
        </p:nvSpPr>
        <p:spPr>
          <a:xfrm>
            <a:off x="318066" y="3873500"/>
            <a:ext cx="6689090" cy="4883840"/>
          </a:xfrm>
          <a:prstGeom prst="rect">
            <a:avLst/>
          </a:prstGeom>
          <a:noFill/>
          <a:ln/>
        </p:spPr>
        <p:txBody>
          <a:bodyPr/>
          <a:lstStyle/>
          <a:p>
            <a:r>
              <a:rPr lang="en-US" sz="2000" dirty="0"/>
              <a:t>No, claim denied.  City had no notice of a problem.  Proactive: City can document regular maintenance.  We </a:t>
            </a:r>
            <a:r>
              <a:rPr lang="en-US" sz="2000" b="1" u="sng" dirty="0"/>
              <a:t>deny about 30-40%</a:t>
            </a:r>
            <a:r>
              <a:rPr lang="en-US" sz="2000" dirty="0"/>
              <a:t> of all sewer backup claims.  </a:t>
            </a:r>
          </a:p>
          <a:p>
            <a:r>
              <a:rPr lang="en-US" sz="1800" b="1" dirty="0"/>
              <a:t>Here’s a claim where Mayor Bumble’s words almost got us in trouble.  </a:t>
            </a:r>
            <a:r>
              <a:rPr lang="en-US" sz="1800" u="sng" dirty="0"/>
              <a:t>It turned out we were not legally responsible for this claim.</a:t>
            </a:r>
            <a:r>
              <a:rPr lang="en-US" sz="1800" b="1" dirty="0"/>
              <a:t>  #1: we’d never had a problem at this house before and #2: we found rags that read “Ed’s Auto” in that line.  So, OMAG denied that claim on our behalf.  </a:t>
            </a:r>
          </a:p>
          <a:p>
            <a:r>
              <a:rPr lang="en-US" sz="1800" b="1" dirty="0"/>
              <a:t>----I have finally managed to convince our Mayor to just smile and wave and not say anything about paying claims.</a:t>
            </a:r>
            <a:r>
              <a:rPr lang="en-US" sz="1800" dirty="0"/>
              <a:t> </a:t>
            </a:r>
          </a:p>
          <a:p>
            <a:endParaRPr lang="en-US" sz="1800" dirty="0"/>
          </a:p>
          <a:p>
            <a:r>
              <a:rPr lang="en-US" sz="2000" b="1" dirty="0"/>
              <a:t>Liability is not always clear, especially at the scene of the incident!</a:t>
            </a:r>
          </a:p>
          <a:p>
            <a:endParaRPr lang="en-US" sz="2000" dirty="0"/>
          </a:p>
        </p:txBody>
      </p:sp>
      <p:sp>
        <p:nvSpPr>
          <p:cNvPr id="2" name="Header Placeholder 1">
            <a:extLst>
              <a:ext uri="{FF2B5EF4-FFF2-40B4-BE49-F238E27FC236}">
                <a16:creationId xmlns:a16="http://schemas.microsoft.com/office/drawing/2014/main" id="{E5C667AE-6785-4729-96A8-F481AFBDA4E9}"/>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423221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800" dirty="0">
                <a:solidFill>
                  <a:prstClr val="black"/>
                </a:solidFill>
              </a:rPr>
              <a:t>OMAG is NOT a for-profit insurance company.  It is an association of cities and towns and provides insurance coverage in Liability, Auto, Workers’ Compensation and Property to OK C &amp; T.  </a:t>
            </a:r>
          </a:p>
          <a:p>
            <a:pPr marL="285750" lvl="0" indent="-285750">
              <a:buFont typeface="Arial" panose="020B0604020202020204" pitchFamily="34" charset="0"/>
              <a:buChar char="•"/>
            </a:pPr>
            <a:r>
              <a:rPr lang="en-US" sz="1800" dirty="0">
                <a:solidFill>
                  <a:prstClr val="black"/>
                </a:solidFill>
              </a:rPr>
              <a:t>Over 500 C &amp; T have one or more of these coverages. </a:t>
            </a:r>
          </a:p>
          <a:p>
            <a:pPr marL="285750" lvl="0" indent="-285750">
              <a:buFont typeface="Arial" panose="020B0604020202020204" pitchFamily="34" charset="0"/>
              <a:buChar char="•"/>
            </a:pPr>
            <a:r>
              <a:rPr lang="en-US" sz="1800" dirty="0">
                <a:solidFill>
                  <a:prstClr val="black"/>
                </a:solidFill>
              </a:rPr>
              <a:t>OMAG has a 7 member Board of Trustees elected by our member cities.  </a:t>
            </a:r>
          </a:p>
          <a:p>
            <a:pPr marL="285750" lvl="0" indent="-285750">
              <a:buFont typeface="Arial" panose="020B0604020202020204" pitchFamily="34" charset="0"/>
              <a:buChar char="•"/>
            </a:pPr>
            <a:endParaRPr lang="en-US" sz="1800" dirty="0">
              <a:solidFill>
                <a:prstClr val="black"/>
              </a:solidFill>
            </a:endParaRPr>
          </a:p>
          <a:p>
            <a:pPr marL="285750" lvl="0" indent="-285750">
              <a:buFont typeface="Arial" panose="020B0604020202020204" pitchFamily="34" charset="0"/>
              <a:buChar char="•"/>
            </a:pPr>
            <a:r>
              <a:rPr lang="en-US" sz="1800" dirty="0">
                <a:solidFill>
                  <a:prstClr val="black"/>
                </a:solidFill>
              </a:rPr>
              <a:t>We started in 1977.  We were Created by, we are Owned by and are Governed by our member cities.  </a:t>
            </a:r>
          </a:p>
          <a:p>
            <a:endParaRPr lang="en-US" dirty="0"/>
          </a:p>
        </p:txBody>
      </p:sp>
      <p:sp>
        <p:nvSpPr>
          <p:cNvPr id="4" name="Header Placeholder 3"/>
          <p:cNvSpPr>
            <a:spLocks noGrp="1"/>
          </p:cNvSpPr>
          <p:nvPr>
            <p:ph type="hdr" sz="quarter"/>
          </p:nvPr>
        </p:nvSpPr>
        <p:spPr/>
        <p:txBody>
          <a:bodyPr/>
          <a:lstStyle/>
          <a:p>
            <a:r>
              <a:rPr lang="en-US"/>
              <a:t>SIP #1 - Introduction to Supervisor Improvement Program (SIP)</a:t>
            </a:r>
          </a:p>
        </p:txBody>
      </p:sp>
      <p:sp>
        <p:nvSpPr>
          <p:cNvPr id="5" name="Footer Placeholder 4"/>
          <p:cNvSpPr>
            <a:spLocks noGrp="1"/>
          </p:cNvSpPr>
          <p:nvPr>
            <p:ph type="ftr" sz="quarter" idx="4"/>
          </p:nvPr>
        </p:nvSpPr>
        <p:spPr/>
        <p:txBody>
          <a:bodyPr/>
          <a:lstStyle/>
          <a:p>
            <a:r>
              <a:rPr lang="en-US"/>
              <a:t>SIP #2 - at OMAG in Edmond on 11/21/19</a:t>
            </a:r>
          </a:p>
        </p:txBody>
      </p:sp>
      <p:sp>
        <p:nvSpPr>
          <p:cNvPr id="6" name="Slide Number Placeholder 5"/>
          <p:cNvSpPr>
            <a:spLocks noGrp="1"/>
          </p:cNvSpPr>
          <p:nvPr>
            <p:ph type="sldNum" sz="quarter" idx="5"/>
          </p:nvPr>
        </p:nvSpPr>
        <p:spPr/>
        <p:txBody>
          <a:bodyPr/>
          <a:lstStyle/>
          <a:p>
            <a:fld id="{EC31499C-87DA-4C26-8B34-87F1E8B982AC}" type="slidenum">
              <a:rPr lang="en-US" smtClean="0"/>
              <a:t>2</a:t>
            </a:fld>
            <a:endParaRPr lang="en-US"/>
          </a:p>
        </p:txBody>
      </p:sp>
    </p:spTree>
    <p:extLst>
      <p:ext uri="{BB962C8B-B14F-4D97-AF65-F5344CB8AC3E}">
        <p14:creationId xmlns:p14="http://schemas.microsoft.com/office/powerpoint/2010/main" val="529481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279400"/>
            <a:ext cx="5576887" cy="3136900"/>
          </a:xfrm>
        </p:spPr>
      </p:sp>
      <p:sp>
        <p:nvSpPr>
          <p:cNvPr id="3" name="Notes Placeholder 2"/>
          <p:cNvSpPr>
            <a:spLocks noGrp="1"/>
          </p:cNvSpPr>
          <p:nvPr>
            <p:ph type="body" idx="1"/>
          </p:nvPr>
        </p:nvSpPr>
        <p:spPr>
          <a:xfrm>
            <a:off x="545254" y="3621723"/>
            <a:ext cx="6153573" cy="4858660"/>
          </a:xfrm>
        </p:spPr>
        <p:txBody>
          <a:bodyPr/>
          <a:lstStyle/>
          <a:p>
            <a:r>
              <a:rPr lang="en-US" dirty="0"/>
              <a:t>There are </a:t>
            </a:r>
            <a:r>
              <a:rPr lang="en-US" sz="1400" b="1" dirty="0"/>
              <a:t>37 exemptions </a:t>
            </a:r>
            <a:r>
              <a:rPr lang="en-US" dirty="0"/>
              <a:t>that apply to State, Political Subdivisions,</a:t>
            </a:r>
            <a:r>
              <a:rPr lang="en-US" baseline="0" dirty="0"/>
              <a:t> School Districts, Jails, etc.</a:t>
            </a:r>
            <a:endParaRPr lang="en-US" dirty="0"/>
          </a:p>
          <a:p>
            <a:endParaRPr lang="en-US" dirty="0"/>
          </a:p>
          <a:p>
            <a:r>
              <a:rPr lang="en-US" sz="1400" b="1" dirty="0"/>
              <a:t>If the claim falls into one of these categories then the City does not have to pay it – it is exempt from liability.  </a:t>
            </a:r>
          </a:p>
          <a:p>
            <a:endParaRPr lang="en-US" sz="1400" b="1" dirty="0"/>
          </a:p>
          <a:p>
            <a:r>
              <a:rPr lang="en-US" sz="1400" b="1" dirty="0"/>
              <a:t>If there is a clear exemption, the claim should be denied. </a:t>
            </a:r>
            <a:r>
              <a:rPr lang="en-US" baseline="0" dirty="0"/>
              <a:t> </a:t>
            </a:r>
            <a:r>
              <a:rPr lang="en-US" sz="1400" i="1" dirty="0"/>
              <a:t>If the City Council chooses to pay claims that are clearly exempt, it could be subjecting the City and the Council members individually to tax payer lawsuits.  </a:t>
            </a:r>
          </a:p>
          <a:p>
            <a:endParaRPr lang="en-US" baseline="0" dirty="0"/>
          </a:p>
          <a:p>
            <a:pPr marL="111813"/>
            <a:r>
              <a:rPr lang="en-US" sz="1400" b="1" dirty="0">
                <a:solidFill>
                  <a:schemeClr val="accent1"/>
                </a:solidFill>
              </a:rPr>
              <a:t>Independent contractor</a:t>
            </a:r>
          </a:p>
          <a:p>
            <a:pPr marL="400663" lvl="1"/>
            <a:r>
              <a:rPr lang="en-US" sz="1400" i="1" dirty="0"/>
              <a:t>Example:</a:t>
            </a:r>
            <a:r>
              <a:rPr lang="en-US" sz="1400" dirty="0"/>
              <a:t>  City hired IC to resurface streets.  The IC does not barricade the streets properly and multiple cars are damaged as a result.  IC is on the hook for damages, not the City.</a:t>
            </a:r>
          </a:p>
          <a:p>
            <a:pPr marL="400663" lvl="1"/>
            <a:endParaRPr lang="en-US" sz="1400" dirty="0"/>
          </a:p>
          <a:p>
            <a:pPr marL="111813"/>
            <a:r>
              <a:rPr lang="en-US" sz="1400" b="1" dirty="0">
                <a:solidFill>
                  <a:schemeClr val="accent1"/>
                </a:solidFill>
              </a:rPr>
              <a:t>Indemnification/subrogation</a:t>
            </a:r>
          </a:p>
          <a:p>
            <a:pPr marL="400663" lvl="1"/>
            <a:r>
              <a:rPr lang="en-US" sz="1400" i="1" dirty="0"/>
              <a:t>Example:  </a:t>
            </a:r>
            <a:r>
              <a:rPr lang="en-US" sz="1400" dirty="0"/>
              <a:t>Claimant is rear-ended by a City vehicle.  Claimant submits the claim to their insurance and repairs are made and covered by the claimant’s insurance.  Insurance company cannot recover from the City for the full amount of damages, but claimant may be able to recover the deductible.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21</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4E921765-8889-4AF9-ABF1-F4DF00E05085}"/>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015E03D1-6AA4-4A07-A71C-25D88407E523}"/>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226582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E3260BAF-871C-477D-A0BB-5CDF8BE1BC9E}" type="slidenum">
              <a:rPr lang="en-US" smtClean="0"/>
              <a:t>22</a:t>
            </a:fld>
            <a:endParaRPr lang="en-US"/>
          </a:p>
        </p:txBody>
      </p:sp>
      <p:sp>
        <p:nvSpPr>
          <p:cNvPr id="6" name="Footer Placeholder 5">
            <a:extLst>
              <a:ext uri="{FF2B5EF4-FFF2-40B4-BE49-F238E27FC236}">
                <a16:creationId xmlns:a16="http://schemas.microsoft.com/office/drawing/2014/main" id="{4B4849D1-F418-449A-9E20-2FCFBC7F7F95}"/>
              </a:ext>
            </a:extLst>
          </p:cNvPr>
          <p:cNvSpPr>
            <a:spLocks noGrp="1"/>
          </p:cNvSpPr>
          <p:nvPr>
            <p:ph type="ftr" sz="quarter" idx="12"/>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1C5024BE-5FEF-4C26-A9E6-5FA507E3C19D}"/>
              </a:ext>
            </a:extLst>
          </p:cNvPr>
          <p:cNvSpPr>
            <a:spLocks noGrp="1"/>
          </p:cNvSpPr>
          <p:nvPr>
            <p:ph type="hdr" sz="quarter" idx="13"/>
          </p:nvPr>
        </p:nvSpPr>
        <p:spPr/>
        <p:txBody>
          <a:bodyPr/>
          <a:lstStyle/>
          <a:p>
            <a:r>
              <a:rPr lang="en-US"/>
              <a:t>SIP #2 - Oklahoma Governmental Tort Claims Act</a:t>
            </a:r>
          </a:p>
        </p:txBody>
      </p:sp>
    </p:spTree>
    <p:extLst>
      <p:ext uri="{BB962C8B-B14F-4D97-AF65-F5344CB8AC3E}">
        <p14:creationId xmlns:p14="http://schemas.microsoft.com/office/powerpoint/2010/main" val="146557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TORT CLAIM CHECKLIST – when a citizen calls and requests a claim form – the Clerk should start a checklist.  This may help in the future for many reasons, i.e. if there is a statute of limitations issue, whether there was notice, etc.</a:t>
            </a:r>
          </a:p>
          <a:p>
            <a:endParaRPr lang="en-US" sz="1600" dirty="0"/>
          </a:p>
          <a:p>
            <a:r>
              <a:rPr lang="en-US" sz="1600" dirty="0"/>
              <a:t>Add a </a:t>
            </a:r>
            <a:r>
              <a:rPr lang="en-US" sz="1600" b="1" u="sng" dirty="0"/>
              <a:t>Tort Claim form </a:t>
            </a:r>
            <a:r>
              <a:rPr lang="en-US" sz="1600" dirty="0"/>
              <a:t>to the SIP materials.  </a:t>
            </a:r>
          </a:p>
          <a:p>
            <a:endParaRPr lang="en-US" dirty="0"/>
          </a:p>
        </p:txBody>
      </p:sp>
      <p:sp>
        <p:nvSpPr>
          <p:cNvPr id="4" name="Slide Number Placeholder 3"/>
          <p:cNvSpPr>
            <a:spLocks noGrp="1"/>
          </p:cNvSpPr>
          <p:nvPr>
            <p:ph type="sldNum" sz="quarter" idx="10"/>
          </p:nvPr>
        </p:nvSpPr>
        <p:spPr/>
        <p:txBody>
          <a:bodyPr/>
          <a:lstStyle/>
          <a:p>
            <a:fld id="{E3260BAF-871C-477D-A0BB-5CDF8BE1BC9E}" type="slidenum">
              <a:rPr lang="en-US" smtClean="0"/>
              <a:t>23</a:t>
            </a:fld>
            <a:endParaRPr lang="en-US"/>
          </a:p>
        </p:txBody>
      </p:sp>
      <p:sp>
        <p:nvSpPr>
          <p:cNvPr id="5" name="Date Placeholder 4">
            <a:extLst>
              <a:ext uri="{FF2B5EF4-FFF2-40B4-BE49-F238E27FC236}">
                <a16:creationId xmlns:a16="http://schemas.microsoft.com/office/drawing/2014/main" id="{FA3D94BB-7A6D-4735-85B0-047387E38B7B}"/>
              </a:ext>
            </a:extLst>
          </p:cNvPr>
          <p:cNvSpPr>
            <a:spLocks noGrp="1"/>
          </p:cNvSpPr>
          <p:nvPr>
            <p:ph type="dt" idx="11"/>
          </p:nvPr>
        </p:nvSpPr>
        <p:spPr/>
        <p:txBody>
          <a:bodyPr/>
          <a:lstStyle/>
          <a:p>
            <a:endParaRPr lang="en-US"/>
          </a:p>
        </p:txBody>
      </p:sp>
      <p:sp>
        <p:nvSpPr>
          <p:cNvPr id="6" name="Header Placeholder 5">
            <a:extLst>
              <a:ext uri="{FF2B5EF4-FFF2-40B4-BE49-F238E27FC236}">
                <a16:creationId xmlns:a16="http://schemas.microsoft.com/office/drawing/2014/main" id="{DCA3B77D-7A18-4DD6-A2DC-97AD38AE120F}"/>
              </a:ext>
            </a:extLst>
          </p:cNvPr>
          <p:cNvSpPr>
            <a:spLocks noGrp="1"/>
          </p:cNvSpPr>
          <p:nvPr>
            <p:ph type="hdr" sz="quarter" idx="12"/>
          </p:nvPr>
        </p:nvSpPr>
        <p:spPr/>
        <p:txBody>
          <a:bodyPr/>
          <a:lstStyle/>
          <a:p>
            <a:r>
              <a:rPr lang="en-US"/>
              <a:t>SIP #2 - Oklahoma Governmental Tort Claims Act</a:t>
            </a:r>
          </a:p>
        </p:txBody>
      </p:sp>
      <p:sp>
        <p:nvSpPr>
          <p:cNvPr id="7" name="Footer Placeholder 6">
            <a:extLst>
              <a:ext uri="{FF2B5EF4-FFF2-40B4-BE49-F238E27FC236}">
                <a16:creationId xmlns:a16="http://schemas.microsoft.com/office/drawing/2014/main" id="{BE81877A-8A46-4D98-857C-4CEA200E41D8}"/>
              </a:ext>
            </a:extLst>
          </p:cNvPr>
          <p:cNvSpPr>
            <a:spLocks noGrp="1"/>
          </p:cNvSpPr>
          <p:nvPr>
            <p:ph type="ftr" sz="quarter" idx="13"/>
          </p:nvPr>
        </p:nvSpPr>
        <p:spPr/>
        <p:txBody>
          <a:bodyPr/>
          <a:lstStyle/>
          <a:p>
            <a:r>
              <a:rPr lang="en-US"/>
              <a:t>SIP #2 - at OMAG in Edmond on 11/21/19</a:t>
            </a:r>
          </a:p>
        </p:txBody>
      </p:sp>
    </p:spTree>
    <p:extLst>
      <p:ext uri="{BB962C8B-B14F-4D97-AF65-F5344CB8AC3E}">
        <p14:creationId xmlns:p14="http://schemas.microsoft.com/office/powerpoint/2010/main" val="548732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050" y="355600"/>
            <a:ext cx="5576888" cy="3136900"/>
          </a:xfrm>
        </p:spPr>
      </p:sp>
      <p:sp>
        <p:nvSpPr>
          <p:cNvPr id="3" name="Notes Placeholder 2"/>
          <p:cNvSpPr>
            <a:spLocks noGrp="1"/>
          </p:cNvSpPr>
          <p:nvPr>
            <p:ph type="body" idx="1"/>
          </p:nvPr>
        </p:nvSpPr>
        <p:spPr>
          <a:xfrm>
            <a:off x="523854" y="3728776"/>
            <a:ext cx="5785506" cy="4686404"/>
          </a:xfrm>
        </p:spPr>
        <p:txBody>
          <a:bodyPr/>
          <a:lstStyle/>
          <a:p>
            <a:pPr defTabSz="931774">
              <a:defRPr/>
            </a:pPr>
            <a:r>
              <a:rPr lang="en-US" dirty="0"/>
              <a:t>claim pictures taken by AT&amp;T’s repair people that show a phone pedestal in them.  It also clearly shows the orange locate marks and the rulers and markers that AT&amp;T uses after damages have been done.  (The phone pedestal is almost hidden in a couple of the photos but is clearly shown in one of them.)</a:t>
            </a:r>
          </a:p>
          <a:p>
            <a:endParaRPr lang="en-US" dirty="0"/>
          </a:p>
          <a:p>
            <a:pPr defTabSz="949478">
              <a:defRPr/>
            </a:pPr>
            <a:r>
              <a:rPr lang="en-US" sz="1400" b="1" dirty="0">
                <a:solidFill>
                  <a:schemeClr val="accent1"/>
                </a:solidFill>
              </a:rPr>
              <a:t>Determination of negligence on the part of the City is not the end of the story – the claims adjusters will still work to get the amount of the claim down to a reasonable amount of settlement. </a:t>
            </a:r>
          </a:p>
          <a:p>
            <a:pPr defTabSz="949478">
              <a:defRPr/>
            </a:pPr>
            <a:endParaRPr lang="en-US" dirty="0">
              <a:solidFill>
                <a:schemeClr val="accent1"/>
              </a:solidFill>
            </a:endParaRPr>
          </a:p>
          <a:p>
            <a:pPr defTabSz="949478">
              <a:defRPr/>
            </a:pPr>
            <a:r>
              <a:rPr lang="en-US" b="1" dirty="0">
                <a:solidFill>
                  <a:schemeClr val="accent1"/>
                </a:solidFill>
              </a:rPr>
              <a:t>NOTE:</a:t>
            </a:r>
            <a:r>
              <a:rPr lang="en-US" dirty="0"/>
              <a:t> A claim may be paid if there is a dispute about the facts to avoid legal bills in a case that may end of in front of a jury. </a:t>
            </a:r>
          </a:p>
          <a:p>
            <a:endParaRPr lang="en-US" dirty="0"/>
          </a:p>
          <a:p>
            <a:pPr>
              <a:defRPr/>
            </a:pPr>
            <a:r>
              <a:rPr lang="en-US" b="1" dirty="0">
                <a:solidFill>
                  <a:schemeClr val="accent1"/>
                </a:solidFill>
              </a:rPr>
              <a:t>NOTE:</a:t>
            </a:r>
            <a:r>
              <a:rPr lang="en-US" b="1" dirty="0"/>
              <a:t> </a:t>
            </a:r>
            <a:r>
              <a:rPr lang="en-US" dirty="0"/>
              <a:t> $ amount of payment will depend on depreciation, actual cash value, blue book value, prior medical conditions, contributory negligence, etc. </a:t>
            </a:r>
          </a:p>
          <a:p>
            <a:r>
              <a:rPr lang="en-US" u="sng" dirty="0">
                <a:solidFill>
                  <a:schemeClr val="accent1"/>
                </a:solidFill>
                <a:latin typeface="Arial" panose="020B0604020202020204" pitchFamily="34" charset="0"/>
                <a:cs typeface="Arial" panose="020B0604020202020204" pitchFamily="34" charset="0"/>
              </a:rPr>
              <a:t>Factors in determining whether to approve or deny claim:</a:t>
            </a:r>
          </a:p>
          <a:p>
            <a:pPr marL="111813" algn="ctr"/>
            <a:endParaRPr lang="en-US" sz="1100" b="1" dirty="0">
              <a:solidFill>
                <a:schemeClr val="accent1"/>
              </a:solidFill>
            </a:endParaRP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Was there are a duty owed?</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Was there a breach of that duty?</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Were there damages?</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Was it timely presented to the City?</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Was the City negligent?</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Did the City have </a:t>
            </a:r>
            <a:r>
              <a:rPr lang="en-US" i="1" dirty="0">
                <a:latin typeface="Arial" panose="020B0604020202020204" pitchFamily="34" charset="0"/>
                <a:cs typeface="Arial" panose="020B0604020202020204" pitchFamily="34" charset="0"/>
              </a:rPr>
              <a:t>actual notice</a:t>
            </a:r>
            <a:r>
              <a:rPr lang="en-US" dirty="0">
                <a:latin typeface="Arial" panose="020B0604020202020204" pitchFamily="34" charset="0"/>
                <a:cs typeface="Arial" panose="020B0604020202020204" pitchFamily="34" charset="0"/>
              </a:rPr>
              <a:t>?</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Did the City have </a:t>
            </a:r>
            <a:r>
              <a:rPr lang="en-US" i="1" dirty="0">
                <a:latin typeface="Arial" panose="020B0604020202020204" pitchFamily="34" charset="0"/>
                <a:cs typeface="Arial" panose="020B0604020202020204" pitchFamily="34" charset="0"/>
              </a:rPr>
              <a:t>constructive notice</a:t>
            </a:r>
            <a:r>
              <a:rPr lang="en-US" dirty="0">
                <a:latin typeface="Arial" panose="020B0604020202020204" pitchFamily="34" charset="0"/>
                <a:cs typeface="Arial" panose="020B0604020202020204" pitchFamily="34" charset="0"/>
              </a:rPr>
              <a:t>?</a:t>
            </a:r>
          </a:p>
          <a:p>
            <a:pPr marL="635935" indent="-524123">
              <a:buSzPct val="100000"/>
              <a:buFont typeface="+mj-lt"/>
              <a:buAutoNum type="arabicPeriod"/>
            </a:pPr>
            <a:r>
              <a:rPr lang="en-US" dirty="0">
                <a:latin typeface="Arial" panose="020B0604020202020204" pitchFamily="34" charset="0"/>
                <a:cs typeface="Arial" panose="020B0604020202020204" pitchFamily="34" charset="0"/>
              </a:rPr>
              <a:t>Is there an exemption under the  Act?  </a:t>
            </a:r>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24</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B5D1D0AE-3DF6-45CA-8761-A7BB20CD2605}"/>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C28948C4-7BB2-4872-8FA2-897D13C6F71E}"/>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394847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2 types of Notice:</a:t>
            </a:r>
          </a:p>
          <a:p>
            <a:r>
              <a:rPr lang="en-US" sz="1800" b="1" dirty="0"/>
              <a:t>Actual</a:t>
            </a:r>
          </a:p>
          <a:p>
            <a:r>
              <a:rPr lang="en-US" sz="1800" b="1" dirty="0"/>
              <a:t>Constructive</a:t>
            </a:r>
          </a:p>
        </p:txBody>
      </p:sp>
      <p:sp>
        <p:nvSpPr>
          <p:cNvPr id="4" name="Slide Number Placeholder 3"/>
          <p:cNvSpPr>
            <a:spLocks noGrp="1"/>
          </p:cNvSpPr>
          <p:nvPr>
            <p:ph type="sldNum" sz="quarter" idx="10"/>
          </p:nvPr>
        </p:nvSpPr>
        <p:spPr/>
        <p:txBody>
          <a:bodyPr/>
          <a:lstStyle/>
          <a:p>
            <a:fld id="{5D67220E-8123-4D5C-95B8-9EB841FB05DF}" type="slidenum">
              <a:rPr lang="en-US" smtClean="0"/>
              <a:t>25</a:t>
            </a:fld>
            <a:endParaRPr lang="en-US"/>
          </a:p>
        </p:txBody>
      </p:sp>
      <p:sp>
        <p:nvSpPr>
          <p:cNvPr id="5" name="Footer Placeholder 4">
            <a:extLst>
              <a:ext uri="{FF2B5EF4-FFF2-40B4-BE49-F238E27FC236}">
                <a16:creationId xmlns:a16="http://schemas.microsoft.com/office/drawing/2014/main" id="{5F863AB0-B499-4862-BB23-EF26D9C33E3F}"/>
              </a:ext>
            </a:extLst>
          </p:cNvPr>
          <p:cNvSpPr>
            <a:spLocks noGrp="1"/>
          </p:cNvSpPr>
          <p:nvPr>
            <p:ph type="ftr" sz="quarter" idx="11"/>
          </p:nvPr>
        </p:nvSpPr>
        <p:spPr/>
        <p:txBody>
          <a:bodyPr/>
          <a:lstStyle/>
          <a:p>
            <a:r>
              <a:rPr lang="en-US"/>
              <a:t>SIP #2 - at OMAG in Edmond on 11/21/19</a:t>
            </a:r>
          </a:p>
        </p:txBody>
      </p:sp>
      <p:sp>
        <p:nvSpPr>
          <p:cNvPr id="6" name="Header Placeholder 5">
            <a:extLst>
              <a:ext uri="{FF2B5EF4-FFF2-40B4-BE49-F238E27FC236}">
                <a16:creationId xmlns:a16="http://schemas.microsoft.com/office/drawing/2014/main" id="{84716C02-C9F2-4D1B-9752-7238AF89C35A}"/>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2586336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466725"/>
            <a:ext cx="5575300" cy="3136900"/>
          </a:xfrm>
        </p:spPr>
      </p:sp>
      <p:sp>
        <p:nvSpPr>
          <p:cNvPr id="3" name="Notes Placeholder 2"/>
          <p:cNvSpPr>
            <a:spLocks noGrp="1"/>
          </p:cNvSpPr>
          <p:nvPr>
            <p:ph type="body" idx="1"/>
          </p:nvPr>
        </p:nvSpPr>
        <p:spPr>
          <a:xfrm>
            <a:off x="564727" y="3699192"/>
            <a:ext cx="6250939" cy="5209858"/>
          </a:xfrm>
        </p:spPr>
        <p:txBody>
          <a:bodyPr/>
          <a:lstStyle/>
          <a:p>
            <a:r>
              <a:rPr lang="en-US" sz="1600" dirty="0"/>
              <a:t>City liability:</a:t>
            </a:r>
          </a:p>
          <a:p>
            <a:pPr lvl="1"/>
            <a:r>
              <a:rPr lang="en-US" sz="1600" dirty="0"/>
              <a:t>No limits on compensatory damages</a:t>
            </a:r>
          </a:p>
          <a:p>
            <a:pPr lvl="1"/>
            <a:r>
              <a:rPr lang="en-US" sz="1600" dirty="0"/>
              <a:t>No punitive damages can be awarded</a:t>
            </a:r>
          </a:p>
          <a:p>
            <a:endParaRPr lang="en-US" sz="1600" dirty="0"/>
          </a:p>
          <a:p>
            <a:r>
              <a:rPr lang="en-US" sz="1600" dirty="0"/>
              <a:t>Employee liability:</a:t>
            </a:r>
          </a:p>
          <a:p>
            <a:pPr lvl="1"/>
            <a:r>
              <a:rPr lang="en-US" sz="1600" dirty="0"/>
              <a:t>No limits on compensatory damages</a:t>
            </a:r>
          </a:p>
          <a:p>
            <a:pPr lvl="1"/>
            <a:r>
              <a:rPr lang="en-US" sz="1600" dirty="0"/>
              <a:t>No limits on punitive damages</a:t>
            </a:r>
          </a:p>
          <a:p>
            <a:endParaRPr lang="en-US" dirty="0"/>
          </a:p>
          <a:p>
            <a:pPr marL="174708" indent="-174708">
              <a:buFont typeface="Arial" panose="020B0604020202020204" pitchFamily="34" charset="0"/>
              <a:buChar char="•"/>
            </a:pPr>
            <a:r>
              <a:rPr lang="en-US" b="1" dirty="0"/>
              <a:t>MAY</a:t>
            </a:r>
            <a:r>
              <a:rPr lang="en-US" b="1" baseline="0" dirty="0"/>
              <a:t> RECEIVED A NOTICE OF PRESERVATION OF DOCUMENTS FROM EEOC OR OMAG – THAT MEANS DON’T DESTROY ANYTHING!</a:t>
            </a:r>
          </a:p>
          <a:p>
            <a:pPr marL="174708" indent="-174708">
              <a:buFont typeface="Arial" panose="020B0604020202020204" pitchFamily="34" charset="0"/>
              <a:buChar char="•"/>
            </a:pPr>
            <a:r>
              <a:rPr lang="en-US" dirty="0"/>
              <a:t>There are State laws</a:t>
            </a:r>
            <a:r>
              <a:rPr lang="en-US" baseline="0" dirty="0"/>
              <a:t> claims similar to a lot of federal law causes of action.  If the State counterpart to some of these federal causes of action are alleged then a tort claim may need to be filed.  For example:  if a person is terminated from employment, they could allege discrimination (Federal – Title VII) and wrongful termination (State cause of action).  Then a tort claim would need to be filed to proceed on the State cause of action.</a:t>
            </a:r>
          </a:p>
          <a:p>
            <a:pPr marL="174708" indent="-174708">
              <a:buFont typeface="Arial" panose="020B0604020202020204" pitchFamily="34" charset="0"/>
              <a:buChar char="•"/>
            </a:pPr>
            <a:r>
              <a:rPr lang="en-US" baseline="0" dirty="0"/>
              <a:t>Another example would be assault and battery versus 42 USC § 1983 use of force cause of action.  Remember there are caps and exemptions in the OGTCA that protect cities.  In this case, there’s an exemption for providing police protection and a $125,000 cap on damages if exemption does not hold out.  In 1983 action there is no cap.</a:t>
            </a:r>
          </a:p>
          <a:p>
            <a:pPr marL="174708" indent="-174708">
              <a:buFont typeface="Arial" panose="020B0604020202020204" pitchFamily="34" charset="0"/>
              <a:buChar char="•"/>
            </a:pPr>
            <a:r>
              <a:rPr lang="en-US" baseline="0" dirty="0"/>
              <a:t>State courts are usually more friendly to claimants so many times the Plaintiff’s attorney will file a tort claim alleging these similar State causes of action.  </a:t>
            </a:r>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26</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10DD34C5-B4FF-4235-B969-4FE4D6D306FD}"/>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DCB3EE13-9F36-4830-9EC8-6F81A4063A58}"/>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8156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67220E-8123-4D5C-95B8-9EB841FB05DF}" type="slidenum">
              <a:rPr lang="en-US" smtClean="0"/>
              <a:t>27</a:t>
            </a:fld>
            <a:endParaRPr lang="en-US"/>
          </a:p>
        </p:txBody>
      </p:sp>
      <p:sp>
        <p:nvSpPr>
          <p:cNvPr id="5" name="Footer Placeholder 4">
            <a:extLst>
              <a:ext uri="{FF2B5EF4-FFF2-40B4-BE49-F238E27FC236}">
                <a16:creationId xmlns:a16="http://schemas.microsoft.com/office/drawing/2014/main" id="{1D312206-5072-483F-929A-528CB04EACF8}"/>
              </a:ext>
            </a:extLst>
          </p:cNvPr>
          <p:cNvSpPr>
            <a:spLocks noGrp="1"/>
          </p:cNvSpPr>
          <p:nvPr>
            <p:ph type="ftr" sz="quarter" idx="11"/>
          </p:nvPr>
        </p:nvSpPr>
        <p:spPr/>
        <p:txBody>
          <a:bodyPr/>
          <a:lstStyle/>
          <a:p>
            <a:r>
              <a:rPr lang="en-US"/>
              <a:t>SIP #2 - at OMAG in Edmond on 11/21/19</a:t>
            </a:r>
          </a:p>
        </p:txBody>
      </p:sp>
      <p:sp>
        <p:nvSpPr>
          <p:cNvPr id="6" name="Header Placeholder 5">
            <a:extLst>
              <a:ext uri="{FF2B5EF4-FFF2-40B4-BE49-F238E27FC236}">
                <a16:creationId xmlns:a16="http://schemas.microsoft.com/office/drawing/2014/main" id="{779C8EB9-2F87-4930-A705-6F80047B69A1}"/>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2056257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 process work.  Be sure to tell ALL</a:t>
            </a:r>
            <a:r>
              <a:rPr lang="en-US" baseline="0" dirty="0"/>
              <a:t> your employees this . . .  It is usually the workers in the field that are confronted with an angry citizen and they may be under one of the misconceptions as stated above.</a:t>
            </a:r>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28</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68433AB6-84FC-44E0-BBC7-A469409419BF}"/>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6A03973A-B639-4D50-AF70-0DB92D43D03E}"/>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419873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6520" indent="-174708">
              <a:buFont typeface="Arial" panose="020B0604020202020204" pitchFamily="34" charset="0"/>
              <a:buChar char="•"/>
            </a:pPr>
            <a:r>
              <a:rPr lang="en-US" b="1" dirty="0"/>
              <a:t>PRESERVE DOCUMENTS:</a:t>
            </a:r>
            <a:r>
              <a:rPr lang="en-US" dirty="0"/>
              <a:t>  Do not destroy, conceal or alter any paper documents or electronic data, including:  data generated by or stored on any computer or computer storage media, (i.e. hard disks, backup tapes, video tapes) that relate to the claims or defenses in the claim</a:t>
            </a:r>
          </a:p>
          <a:p>
            <a:pPr marL="286520" indent="-174708">
              <a:buFont typeface="Arial" panose="020B0604020202020204" pitchFamily="34" charset="0"/>
              <a:buChar char="•"/>
            </a:pPr>
            <a:r>
              <a:rPr lang="en-US" b="1" dirty="0"/>
              <a:t>TALK TO WITNESS AND GET STATEMENTS</a:t>
            </a:r>
          </a:p>
          <a:p>
            <a:pPr marL="174708" indent="-174708">
              <a:buFont typeface="Arial" panose="020B0604020202020204" pitchFamily="34" charset="0"/>
              <a:buChar char="•"/>
            </a:pPr>
            <a:endParaRPr lang="en-US" dirty="0"/>
          </a:p>
          <a:p>
            <a:endParaRPr lang="en-US" dirty="0"/>
          </a:p>
          <a:p>
            <a:r>
              <a:rPr lang="en-US" dirty="0"/>
              <a:t>You have to get the FACTS!  Remember there are 2 sides to every story (sometime 3-4) but at least 2.</a:t>
            </a:r>
          </a:p>
          <a:p>
            <a:endParaRPr lang="en-US" dirty="0"/>
          </a:p>
          <a:p>
            <a:r>
              <a:rPr lang="en-US" dirty="0"/>
              <a:t>IMMEDIATELY upon being notified of an incident that may result in a future claim YOU or your designated person should investigate what happened.   </a:t>
            </a:r>
          </a:p>
          <a:p>
            <a:pPr defTabSz="931774">
              <a:defRPr/>
            </a:pPr>
            <a:endParaRPr lang="en-US" dirty="0"/>
          </a:p>
          <a:p>
            <a:pPr defTabSz="931774">
              <a:defRPr/>
            </a:pPr>
            <a:r>
              <a:rPr lang="en-US" dirty="0"/>
              <a:t>McAlester has a Safety Person who responds to any accident/possible claim situation and documents the situation with photos, information from potential claimant and statements from city employees.</a:t>
            </a:r>
          </a:p>
          <a:p>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29</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82B88624-ED8C-44BF-A42B-3E2E6A8F093F}"/>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05FAA80E-7162-41FE-BE28-68EEC90E88C8}"/>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1842246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365125"/>
            <a:ext cx="5575300" cy="3136900"/>
          </a:xfrm>
        </p:spPr>
      </p:sp>
      <p:sp>
        <p:nvSpPr>
          <p:cNvPr id="3" name="Notes Placeholder 2"/>
          <p:cNvSpPr>
            <a:spLocks noGrp="1"/>
          </p:cNvSpPr>
          <p:nvPr>
            <p:ph type="body" idx="1"/>
          </p:nvPr>
        </p:nvSpPr>
        <p:spPr>
          <a:xfrm>
            <a:off x="701040" y="3595706"/>
            <a:ext cx="5608320" cy="4697268"/>
          </a:xfrm>
        </p:spPr>
        <p:txBody>
          <a:bodyPr/>
          <a:lstStyle/>
          <a:p>
            <a:pPr marL="111813"/>
            <a:r>
              <a:rPr lang="en-US" sz="1100" b="1" dirty="0"/>
              <a:t>Written Logs:</a:t>
            </a:r>
          </a:p>
          <a:p>
            <a:r>
              <a:rPr lang="en-US" sz="1100" dirty="0"/>
              <a:t>Citizen phone calls – i.e. citizens calling in issues with roads, service, etc.</a:t>
            </a:r>
          </a:p>
          <a:p>
            <a:r>
              <a:rPr lang="en-US" sz="1100" dirty="0"/>
              <a:t>Employee log of problems noticed by employees</a:t>
            </a:r>
          </a:p>
          <a:p>
            <a:r>
              <a:rPr lang="en-US" sz="1100" dirty="0"/>
              <a:t>Employee log of encounters with citizens</a:t>
            </a:r>
          </a:p>
          <a:p>
            <a:r>
              <a:rPr lang="en-US" sz="1100" dirty="0"/>
              <a:t>Police dispatch logs</a:t>
            </a:r>
          </a:p>
          <a:p>
            <a:r>
              <a:rPr lang="en-US" sz="1100" dirty="0"/>
              <a:t>Daily activity reports kept by supervisors</a:t>
            </a:r>
          </a:p>
          <a:p>
            <a:r>
              <a:rPr lang="en-US" sz="1100" dirty="0"/>
              <a:t>Fire run logs kept by fire stations when receive a call</a:t>
            </a:r>
          </a:p>
          <a:p>
            <a:endParaRPr lang="en-US" sz="1100" b="1" dirty="0"/>
          </a:p>
          <a:p>
            <a:r>
              <a:rPr lang="en-US" sz="1100" b="1" dirty="0"/>
              <a:t>Generic Information:</a:t>
            </a:r>
          </a:p>
          <a:p>
            <a:r>
              <a:rPr lang="en-US" sz="1100" dirty="0"/>
              <a:t>Employee and Supervisor Name</a:t>
            </a:r>
          </a:p>
          <a:p>
            <a:r>
              <a:rPr lang="en-US" sz="1100" dirty="0"/>
              <a:t>Name of Property Owner</a:t>
            </a:r>
          </a:p>
          <a:p>
            <a:r>
              <a:rPr lang="en-US" sz="1100" dirty="0"/>
              <a:t>Address of Accident</a:t>
            </a:r>
          </a:p>
          <a:p>
            <a:r>
              <a:rPr lang="en-US" sz="1100" dirty="0"/>
              <a:t>Property or Injury (or both)</a:t>
            </a:r>
          </a:p>
          <a:p>
            <a:r>
              <a:rPr lang="en-US" sz="1100" dirty="0"/>
              <a:t>Date and time of injury or accident</a:t>
            </a:r>
          </a:p>
          <a:p>
            <a:r>
              <a:rPr lang="en-US" sz="1100" dirty="0"/>
              <a:t>What was injured or damaged</a:t>
            </a:r>
          </a:p>
          <a:p>
            <a:r>
              <a:rPr lang="en-US" sz="1100" dirty="0"/>
              <a:t>What happened</a:t>
            </a:r>
          </a:p>
          <a:p>
            <a:r>
              <a:rPr lang="en-US" sz="1100" dirty="0"/>
              <a:t>Witnesses or other personnel involved</a:t>
            </a:r>
          </a:p>
          <a:p>
            <a:r>
              <a:rPr lang="en-US" sz="1100" dirty="0"/>
              <a:t>Was Okie contacted</a:t>
            </a:r>
          </a:p>
          <a:p>
            <a:r>
              <a:rPr lang="en-US" sz="1100" dirty="0"/>
              <a:t>Who provided medical care</a:t>
            </a:r>
          </a:p>
          <a:p>
            <a:r>
              <a:rPr lang="en-US" sz="1100" dirty="0"/>
              <a:t>Drug/Alcohol test administered</a:t>
            </a:r>
          </a:p>
          <a:p>
            <a:endParaRPr lang="en-US" sz="1100" dirty="0"/>
          </a:p>
          <a:p>
            <a:r>
              <a:rPr lang="en-US" sz="1100" b="1" dirty="0"/>
              <a:t>Specific Incidents:</a:t>
            </a:r>
          </a:p>
          <a:p>
            <a:r>
              <a:rPr lang="en-US" sz="1100" dirty="0"/>
              <a:t>Slip and Fall – maintenance; weather conditions</a:t>
            </a:r>
          </a:p>
          <a:p>
            <a:r>
              <a:rPr lang="en-US" sz="1100" dirty="0"/>
              <a:t>Water Meter Claims – last time meter was read; rainfall; locking devices used</a:t>
            </a:r>
          </a:p>
          <a:p>
            <a:r>
              <a:rPr lang="en-US" sz="1100" dirty="0"/>
              <a:t>Swimming Pool – lifeguards on duty; accident records</a:t>
            </a:r>
          </a:p>
          <a:p>
            <a:r>
              <a:rPr lang="en-US" sz="1100" dirty="0"/>
              <a:t>Playground – maintenance checklists; installation records; temperature readings</a:t>
            </a:r>
          </a:p>
          <a:p>
            <a:r>
              <a:rPr lang="en-US" sz="1100" dirty="0"/>
              <a:t>Sewer Backup – rainfall; cause; last backup; age and size of line</a:t>
            </a:r>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30</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B31B7557-EE88-4831-BEAF-2F2474198830}"/>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844F50D5-141C-4550-A510-4C0B35A7DA7C}"/>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284383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p:cNvSpPr>
            <a:spLocks noGrp="1" noChangeArrowheads="1"/>
          </p:cNvSpPr>
          <p:nvPr>
            <p:ph type="ftr" sz="quarter" idx="4"/>
          </p:nvPr>
        </p:nvSpPr>
        <p:spPr>
          <a:xfrm>
            <a:off x="0" y="8976836"/>
            <a:ext cx="5608320" cy="472890"/>
          </a:xfrm>
          <a:prstGeom prst="rect">
            <a:avLst/>
          </a:prstGeom>
          <a:noFill/>
        </p:spPr>
        <p:txBody>
          <a:bodyPr/>
          <a:lstStyle/>
          <a:p>
            <a:r>
              <a:rPr lang="nl-NL"/>
              <a:t>SIP #2 - at OMAG in Edmond on 11/21/19</a:t>
            </a:r>
            <a:endParaRPr lang="en-US"/>
          </a:p>
        </p:txBody>
      </p:sp>
      <p:sp>
        <p:nvSpPr>
          <p:cNvPr id="114692" name="Rectangle 7"/>
          <p:cNvSpPr>
            <a:spLocks noGrp="1" noChangeArrowheads="1"/>
          </p:cNvSpPr>
          <p:nvPr>
            <p:ph type="sldNum" sz="quarter" idx="5"/>
          </p:nvPr>
        </p:nvSpPr>
        <p:spPr>
          <a:noFill/>
        </p:spPr>
        <p:txBody>
          <a:bodyPr/>
          <a:lstStyle/>
          <a:p>
            <a:fld id="{CCA14C66-C7B1-46E0-A00F-13411CD747B8}" type="slidenum">
              <a:rPr lang="en-US" smtClean="0"/>
              <a:pPr/>
              <a:t>3</a:t>
            </a:fld>
            <a:endParaRPr lang="en-US"/>
          </a:p>
        </p:txBody>
      </p:sp>
      <p:sp>
        <p:nvSpPr>
          <p:cNvPr id="114693" name="Rectangle 2"/>
          <p:cNvSpPr>
            <a:spLocks noGrp="1" noRot="1" noChangeAspect="1" noChangeArrowheads="1" noTextEdit="1"/>
          </p:cNvSpPr>
          <p:nvPr>
            <p:ph type="sldImg"/>
          </p:nvPr>
        </p:nvSpPr>
        <p:spPr>
          <a:xfrm>
            <a:off x="754063" y="455613"/>
            <a:ext cx="5667375" cy="3187700"/>
          </a:xfrm>
          <a:ln/>
        </p:spPr>
      </p:sp>
      <p:sp>
        <p:nvSpPr>
          <p:cNvPr id="114694" name="Rectangle 3"/>
          <p:cNvSpPr>
            <a:spLocks noGrp="1" noChangeArrowheads="1"/>
          </p:cNvSpPr>
          <p:nvPr>
            <p:ph type="body" idx="1"/>
          </p:nvPr>
        </p:nvSpPr>
        <p:spPr>
          <a:xfrm>
            <a:off x="389467" y="4028440"/>
            <a:ext cx="6543040" cy="3929687"/>
          </a:xfrm>
          <a:prstGeom prst="rect">
            <a:avLst/>
          </a:prstGeom>
          <a:noFill/>
          <a:ln/>
        </p:spPr>
        <p:txBody>
          <a:bodyPr/>
          <a:lstStyle/>
          <a:p>
            <a:r>
              <a:rPr lang="en-US" sz="2400" b="1" dirty="0"/>
              <a:t> </a:t>
            </a:r>
            <a:r>
              <a:rPr lang="en-US" sz="2900" b="1" i="1" u="sng" dirty="0">
                <a:solidFill>
                  <a:srgbClr val="FF0000"/>
                </a:solidFill>
              </a:rPr>
              <a:t>Review the BOOK  </a:t>
            </a:r>
            <a:r>
              <a:rPr lang="en-US" sz="2900" b="1" dirty="0"/>
              <a:t>and materials for them.</a:t>
            </a:r>
            <a:endParaRPr lang="en-US" sz="2900" b="1" i="1" dirty="0"/>
          </a:p>
          <a:p>
            <a:r>
              <a:rPr lang="en-US" sz="2400" b="1" i="1" dirty="0"/>
              <a:t>Thank you for being in OMAG!</a:t>
            </a:r>
          </a:p>
          <a:p>
            <a:r>
              <a:rPr lang="en-US" sz="2400" b="1" i="1" dirty="0"/>
              <a:t>  </a:t>
            </a:r>
          </a:p>
          <a:p>
            <a:r>
              <a:rPr lang="en-US" sz="2000" b="1" dirty="0"/>
              <a:t>Who is Pam:  </a:t>
            </a:r>
            <a:r>
              <a:rPr lang="en-US" sz="2000" b="1" u="sng" dirty="0"/>
              <a:t>See website Bio in book.  </a:t>
            </a:r>
          </a:p>
          <a:p>
            <a:r>
              <a:rPr lang="en-US" sz="2000" b="1" dirty="0"/>
              <a:t>	Joined OMAG 10-1984</a:t>
            </a:r>
          </a:p>
          <a:p>
            <a:r>
              <a:rPr lang="en-US" sz="2000" b="1" dirty="0"/>
              <a:t>	Became Supervisor 10-5-1998.</a:t>
            </a:r>
          </a:p>
          <a:p>
            <a:endParaRPr lang="en-US" sz="1100" b="1" dirty="0"/>
          </a:p>
          <a:p>
            <a:r>
              <a:rPr lang="en-US" sz="2000" b="1" i="1" dirty="0">
                <a:solidFill>
                  <a:srgbClr val="FF0000"/>
                </a:solidFill>
              </a:rPr>
              <a:t>    </a:t>
            </a:r>
            <a:r>
              <a:rPr lang="en-US" sz="2000" b="1" i="1" dirty="0"/>
              <a:t>Rules:  1.</a:t>
            </a:r>
            <a:r>
              <a:rPr lang="en-US" sz="2000" b="1" i="1" dirty="0">
                <a:solidFill>
                  <a:srgbClr val="FF0000"/>
                </a:solidFill>
              </a:rPr>
              <a:t>  </a:t>
            </a:r>
            <a:r>
              <a:rPr lang="en-US" sz="2000" b="1" dirty="0"/>
              <a:t>We’ll take 10 minute breaks - every hour.  </a:t>
            </a:r>
          </a:p>
          <a:p>
            <a:r>
              <a:rPr lang="en-US" sz="2000" b="1" dirty="0"/>
              <a:t>	2.  Be Respectful to Others – at all times</a:t>
            </a:r>
          </a:p>
          <a:p>
            <a:r>
              <a:rPr lang="en-US" sz="2000" b="1" dirty="0"/>
              <a:t>	3.  Please Share – as Appropriate  </a:t>
            </a:r>
          </a:p>
        </p:txBody>
      </p:sp>
      <p:sp>
        <p:nvSpPr>
          <p:cNvPr id="2" name="Header Placeholder 1">
            <a:extLst>
              <a:ext uri="{FF2B5EF4-FFF2-40B4-BE49-F238E27FC236}">
                <a16:creationId xmlns:a16="http://schemas.microsoft.com/office/drawing/2014/main" id="{81D40E65-4F12-4A41-9714-739275AAFDA8}"/>
              </a:ext>
            </a:extLst>
          </p:cNvPr>
          <p:cNvSpPr>
            <a:spLocks noGrp="1"/>
          </p:cNvSpPr>
          <p:nvPr>
            <p:ph type="hdr" sz="quarter" idx="10"/>
          </p:nvPr>
        </p:nvSpPr>
        <p:spPr/>
        <p:txBody>
          <a:bodyPr/>
          <a:lstStyle/>
          <a:p>
            <a:r>
              <a:rPr lang="en-US"/>
              <a:t>SIP #1 - Introduction to Supervisor Improvement Program (SIP)</a:t>
            </a:r>
          </a:p>
        </p:txBody>
      </p:sp>
    </p:spTree>
    <p:extLst>
      <p:ext uri="{BB962C8B-B14F-4D97-AF65-F5344CB8AC3E}">
        <p14:creationId xmlns:p14="http://schemas.microsoft.com/office/powerpoint/2010/main" val="314701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Make copies of everything.</a:t>
            </a:r>
            <a:r>
              <a:rPr lang="en-US" baseline="0" dirty="0"/>
              <a:t>  Do not just keep it on your c:/ drive on your computer.</a:t>
            </a:r>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31</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2D9876F6-C02F-41D8-8BD2-4A74A5225890}"/>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FE39B925-3AE1-43D5-87F5-9B9E93C61ABF}"/>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1722407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B144C1-2085-424F-B849-F24E5779B3FA}" type="slidenum">
              <a:rPr lang="en-US">
                <a:solidFill>
                  <a:prstClr val="black"/>
                </a:solidFill>
                <a:latin typeface="Calibri"/>
              </a:rPr>
              <a:pPr defTabSz="931774">
                <a:defRPr/>
              </a:pPr>
              <a:t>32</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22EBEAE6-7FDA-4167-9BB3-A24CCC2A1CE9}"/>
              </a:ext>
            </a:extLst>
          </p:cNvPr>
          <p:cNvSpPr>
            <a:spLocks noGrp="1"/>
          </p:cNvSpPr>
          <p:nvPr>
            <p:ph type="hdr" sz="quarter" idx="11"/>
          </p:nvPr>
        </p:nvSpPr>
        <p:spPr/>
        <p:txBody>
          <a:bodyPr/>
          <a:lstStyle/>
          <a:p>
            <a:pPr defTabSz="931774">
              <a:defRPr/>
            </a:pPr>
            <a:r>
              <a:rPr lang="en-US">
                <a:solidFill>
                  <a:prstClr val="black"/>
                </a:solidFill>
                <a:latin typeface="Calibri"/>
              </a:rPr>
              <a:t>SIP #2 - Oklahoma Governmental Tort Claims Act</a:t>
            </a:r>
          </a:p>
        </p:txBody>
      </p:sp>
      <p:sp>
        <p:nvSpPr>
          <p:cNvPr id="6" name="Footer Placeholder 5">
            <a:extLst>
              <a:ext uri="{FF2B5EF4-FFF2-40B4-BE49-F238E27FC236}">
                <a16:creationId xmlns:a16="http://schemas.microsoft.com/office/drawing/2014/main" id="{929DF4ED-FE19-4511-B68A-D21FE8AC1652}"/>
              </a:ext>
            </a:extLst>
          </p:cNvPr>
          <p:cNvSpPr>
            <a:spLocks noGrp="1"/>
          </p:cNvSpPr>
          <p:nvPr>
            <p:ph type="ftr" sz="quarter" idx="12"/>
          </p:nvPr>
        </p:nvSpPr>
        <p:spPr/>
        <p:txBody>
          <a:bodyPr/>
          <a:lstStyle/>
          <a:p>
            <a:r>
              <a:rPr lang="en-US"/>
              <a:t>SIP #2 - at OMAG in Edmond on 11/21/19</a:t>
            </a:r>
          </a:p>
        </p:txBody>
      </p:sp>
    </p:spTree>
    <p:extLst>
      <p:ext uri="{BB962C8B-B14F-4D97-AF65-F5344CB8AC3E}">
        <p14:creationId xmlns:p14="http://schemas.microsoft.com/office/powerpoint/2010/main" val="725418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E3260BAF-871C-477D-A0BB-5CDF8BE1BC9E}" type="slidenum">
              <a:rPr lang="en-US" smtClean="0"/>
              <a:t>33</a:t>
            </a:fld>
            <a:endParaRPr lang="en-US"/>
          </a:p>
        </p:txBody>
      </p:sp>
      <p:sp>
        <p:nvSpPr>
          <p:cNvPr id="6" name="Footer Placeholder 5">
            <a:extLst>
              <a:ext uri="{FF2B5EF4-FFF2-40B4-BE49-F238E27FC236}">
                <a16:creationId xmlns:a16="http://schemas.microsoft.com/office/drawing/2014/main" id="{92CBF2AF-70C6-4A5B-A340-662EA173038F}"/>
              </a:ext>
            </a:extLst>
          </p:cNvPr>
          <p:cNvSpPr>
            <a:spLocks noGrp="1"/>
          </p:cNvSpPr>
          <p:nvPr>
            <p:ph type="ftr" sz="quarter" idx="12"/>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4AE5093D-47A6-475F-8945-4665DEFDFB7A}"/>
              </a:ext>
            </a:extLst>
          </p:cNvPr>
          <p:cNvSpPr>
            <a:spLocks noGrp="1"/>
          </p:cNvSpPr>
          <p:nvPr>
            <p:ph type="hdr" sz="quarter" idx="13"/>
          </p:nvPr>
        </p:nvSpPr>
        <p:spPr/>
        <p:txBody>
          <a:bodyPr/>
          <a:lstStyle/>
          <a:p>
            <a:r>
              <a:rPr lang="en-US"/>
              <a:t>SIP #2 - Oklahoma Governmental Tort Claims Act</a:t>
            </a:r>
          </a:p>
        </p:txBody>
      </p:sp>
    </p:spTree>
    <p:extLst>
      <p:ext uri="{BB962C8B-B14F-4D97-AF65-F5344CB8AC3E}">
        <p14:creationId xmlns:p14="http://schemas.microsoft.com/office/powerpoint/2010/main" val="1166733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519113"/>
            <a:ext cx="5575300" cy="3136900"/>
          </a:xfrm>
        </p:spPr>
      </p:sp>
      <p:sp>
        <p:nvSpPr>
          <p:cNvPr id="4" name="Slide Number Placeholder 3"/>
          <p:cNvSpPr>
            <a:spLocks noGrp="1"/>
          </p:cNvSpPr>
          <p:nvPr>
            <p:ph type="sldNum" sz="quarter" idx="10"/>
          </p:nvPr>
        </p:nvSpPr>
        <p:spPr/>
        <p:txBody>
          <a:bodyPr/>
          <a:lstStyle/>
          <a:p>
            <a:fld id="{E3260BAF-871C-477D-A0BB-5CDF8BE1BC9E}" type="slidenum">
              <a:rPr lang="en-US" smtClean="0"/>
              <a:t>34</a:t>
            </a:fld>
            <a:endParaRPr lang="en-US"/>
          </a:p>
        </p:txBody>
      </p:sp>
      <p:sp>
        <p:nvSpPr>
          <p:cNvPr id="5" name="Date Placeholder 4">
            <a:extLst>
              <a:ext uri="{FF2B5EF4-FFF2-40B4-BE49-F238E27FC236}">
                <a16:creationId xmlns:a16="http://schemas.microsoft.com/office/drawing/2014/main" id="{55B4F35C-49F0-42A5-8FDF-FBDA1ED4861C}"/>
              </a:ext>
            </a:extLst>
          </p:cNvPr>
          <p:cNvSpPr>
            <a:spLocks noGrp="1"/>
          </p:cNvSpPr>
          <p:nvPr>
            <p:ph type="dt" idx="11"/>
          </p:nvPr>
        </p:nvSpPr>
        <p:spPr/>
        <p:txBody>
          <a:bodyPr/>
          <a:lstStyle/>
          <a:p>
            <a:endParaRPr lang="en-US"/>
          </a:p>
        </p:txBody>
      </p:sp>
      <p:sp>
        <p:nvSpPr>
          <p:cNvPr id="6" name="Footer Placeholder 5">
            <a:extLst>
              <a:ext uri="{FF2B5EF4-FFF2-40B4-BE49-F238E27FC236}">
                <a16:creationId xmlns:a16="http://schemas.microsoft.com/office/drawing/2014/main" id="{E17EA166-A609-45BA-8D4C-10635241CD5D}"/>
              </a:ext>
            </a:extLst>
          </p:cNvPr>
          <p:cNvSpPr>
            <a:spLocks noGrp="1"/>
          </p:cNvSpPr>
          <p:nvPr>
            <p:ph type="ftr" sz="quarter" idx="12"/>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E73BA011-7768-4A17-ACEA-9D9634B3A601}"/>
              </a:ext>
            </a:extLst>
          </p:cNvPr>
          <p:cNvSpPr>
            <a:spLocks noGrp="1"/>
          </p:cNvSpPr>
          <p:nvPr>
            <p:ph type="hdr" sz="quarter" idx="13"/>
          </p:nvPr>
        </p:nvSpPr>
        <p:spPr/>
        <p:txBody>
          <a:bodyPr/>
          <a:lstStyle/>
          <a:p>
            <a:r>
              <a:rPr lang="en-US"/>
              <a:t>SIP #2 - Oklahoma Governmental Tort Claims Act</a:t>
            </a:r>
          </a:p>
        </p:txBody>
      </p:sp>
      <p:sp>
        <p:nvSpPr>
          <p:cNvPr id="8" name="Rectangle 7">
            <a:extLst>
              <a:ext uri="{FF2B5EF4-FFF2-40B4-BE49-F238E27FC236}">
                <a16:creationId xmlns:a16="http://schemas.microsoft.com/office/drawing/2014/main" id="{9656A498-9E03-4644-8A73-3B3DBF991934}"/>
              </a:ext>
            </a:extLst>
          </p:cNvPr>
          <p:cNvSpPr/>
          <p:nvPr/>
        </p:nvSpPr>
        <p:spPr>
          <a:xfrm>
            <a:off x="471487" y="3892586"/>
            <a:ext cx="6067425" cy="1446550"/>
          </a:xfrm>
          <a:prstGeom prst="rect">
            <a:avLst/>
          </a:prstGeom>
        </p:spPr>
        <p:txBody>
          <a:bodyPr wrap="square">
            <a:spAutoFit/>
          </a:bodyPr>
          <a:lstStyle/>
          <a:p>
            <a:pPr lvl="0" defTabSz="914400"/>
            <a:r>
              <a:rPr lang="en-US" sz="2000" u="sng" dirty="0">
                <a:solidFill>
                  <a:prstClr val="black"/>
                </a:solidFill>
              </a:rPr>
              <a:t>Started in August 2017 – </a:t>
            </a:r>
            <a:r>
              <a:rPr lang="en-US" sz="2000" b="1" u="sng" dirty="0">
                <a:solidFill>
                  <a:prstClr val="black"/>
                </a:solidFill>
              </a:rPr>
              <a:t>You can sign up on the website or on </a:t>
            </a:r>
            <a:r>
              <a:rPr lang="en-US" sz="2000" b="1" u="sng" dirty="0" err="1">
                <a:solidFill>
                  <a:prstClr val="black"/>
                </a:solidFill>
              </a:rPr>
              <a:t>FaceBook</a:t>
            </a:r>
            <a:r>
              <a:rPr lang="en-US" sz="2000" b="1" u="sng" dirty="0">
                <a:solidFill>
                  <a:prstClr val="black"/>
                </a:solidFill>
              </a:rPr>
              <a:t>.</a:t>
            </a:r>
          </a:p>
          <a:p>
            <a:pPr lvl="0" defTabSz="914400"/>
            <a:endParaRPr lang="en-US" sz="2000" dirty="0">
              <a:solidFill>
                <a:prstClr val="black"/>
              </a:solidFill>
              <a:latin typeface="Calibri" panose="020F0502020204030204" pitchFamily="34" charset="0"/>
              <a:cs typeface="Calibri" panose="020F0502020204030204" pitchFamily="34" charset="0"/>
            </a:endParaRPr>
          </a:p>
          <a:p>
            <a:pPr lvl="0" defTabSz="914400"/>
            <a:endParaRPr lang="en-US" sz="1400" dirty="0">
              <a:solidFill>
                <a:prstClr val="black"/>
              </a:solidFill>
              <a:latin typeface="Calibri" panose="020F0502020204030204" pitchFamily="34" charset="0"/>
              <a:cs typeface="Calibri" panose="020F0502020204030204" pitchFamily="34" charset="0"/>
            </a:endParaRPr>
          </a:p>
          <a:p>
            <a:pPr lvl="0" defTabSz="914400"/>
            <a:endParaRPr lang="en-US" sz="1400" dirty="0">
              <a:solidFill>
                <a:prstClr val="black"/>
              </a:solidFill>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A8310778-52A1-4B8E-890D-7D93C3182A4B}"/>
              </a:ext>
            </a:extLst>
          </p:cNvPr>
          <p:cNvSpPr>
            <a:spLocks noGrp="1"/>
          </p:cNvSpPr>
          <p:nvPr>
            <p:ph type="body" idx="1"/>
          </p:nvPr>
        </p:nvSpPr>
        <p:spPr>
          <a:xfrm>
            <a:off x="622382" y="4710465"/>
            <a:ext cx="5608320" cy="4119502"/>
          </a:xfrm>
        </p:spPr>
        <p:txBody>
          <a:bodyPr/>
          <a:lstStyle/>
          <a:p>
            <a:r>
              <a:rPr lang="en-US" sz="2400" dirty="0">
                <a:latin typeface="Calibri" panose="020F0502020204030204" pitchFamily="34" charset="0"/>
                <a:cs typeface="Calibri" panose="020F0502020204030204" pitchFamily="34" charset="0"/>
              </a:rPr>
              <a:t>Topics so far have included:   </a:t>
            </a:r>
          </a:p>
          <a:p>
            <a:pPr lvl="1">
              <a:buFont typeface="Courier New" panose="02070309020205020404" pitchFamily="49" charset="0"/>
              <a:buChar char="o"/>
            </a:pPr>
            <a:r>
              <a:rPr lang="en-US" sz="2000" b="1" dirty="0">
                <a:latin typeface="Calibri" panose="020F0502020204030204" pitchFamily="34" charset="0"/>
                <a:cs typeface="Calibri" panose="020F0502020204030204" pitchFamily="34" charset="0"/>
              </a:rPr>
              <a:t>April 17, 2018:  </a:t>
            </a:r>
            <a:r>
              <a:rPr lang="en-US" sz="2000" dirty="0">
                <a:latin typeface="Calibri" panose="020F0502020204030204" pitchFamily="34" charset="0"/>
                <a:cs typeface="Calibri" panose="020F0502020204030204" pitchFamily="34" charset="0"/>
              </a:rPr>
              <a:t>Employment Investigation Bootcamp </a:t>
            </a:r>
          </a:p>
          <a:p>
            <a:pPr lvl="1">
              <a:buFont typeface="Courier New" panose="02070309020205020404" pitchFamily="49" charset="0"/>
              <a:buChar char="o"/>
            </a:pPr>
            <a:r>
              <a:rPr lang="en-US" sz="2000" b="1" dirty="0">
                <a:latin typeface="Calibri" panose="020F0502020204030204" pitchFamily="34" charset="0"/>
                <a:cs typeface="Calibri" panose="020F0502020204030204" pitchFamily="34" charset="0"/>
              </a:rPr>
              <a:t>June 14, 2018:  </a:t>
            </a:r>
            <a:r>
              <a:rPr lang="en-US" sz="2000" dirty="0">
                <a:latin typeface="Calibri" panose="020F0502020204030204" pitchFamily="34" charset="0"/>
                <a:cs typeface="Calibri" panose="020F0502020204030204" pitchFamily="34" charset="0"/>
              </a:rPr>
              <a:t>Child Labor Laws</a:t>
            </a:r>
          </a:p>
          <a:p>
            <a:pPr lvl="1">
              <a:buFont typeface="Courier New" panose="02070309020205020404" pitchFamily="49" charset="0"/>
              <a:buChar char="o"/>
            </a:pPr>
            <a:r>
              <a:rPr lang="en-US" sz="2000" b="1" dirty="0">
                <a:latin typeface="Calibri" panose="020F0502020204030204" pitchFamily="34" charset="0"/>
                <a:cs typeface="Calibri" panose="020F0502020204030204" pitchFamily="34" charset="0"/>
              </a:rPr>
              <a:t>August 16, 2018: </a:t>
            </a:r>
            <a:r>
              <a:rPr lang="en-US" sz="2000" dirty="0">
                <a:latin typeface="Calibri" panose="020F0502020204030204" pitchFamily="34" charset="0"/>
                <a:cs typeface="Calibri" panose="020F0502020204030204" pitchFamily="34" charset="0"/>
              </a:rPr>
              <a:t> OMAG Online Training </a:t>
            </a:r>
            <a:endParaRPr lang="en-US" sz="15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000" b="1" dirty="0">
                <a:latin typeface="Calibri" panose="020F0502020204030204" pitchFamily="34" charset="0"/>
                <a:cs typeface="Calibri" panose="020F0502020204030204" pitchFamily="34" charset="0"/>
              </a:rPr>
              <a:t>October 11, 2018:  </a:t>
            </a:r>
            <a:r>
              <a:rPr lang="en-US" sz="2000" dirty="0">
                <a:latin typeface="Calibri" panose="020F0502020204030204" pitchFamily="34" charset="0"/>
                <a:cs typeface="Calibri" panose="020F0502020204030204" pitchFamily="34" charset="0"/>
              </a:rPr>
              <a:t>Medical Marijuana Law</a:t>
            </a:r>
          </a:p>
          <a:p>
            <a:pPr lvl="1">
              <a:buFont typeface="Courier New" panose="02070309020205020404" pitchFamily="49" charset="0"/>
              <a:buChar char="o"/>
            </a:pPr>
            <a:r>
              <a:rPr lang="en-US" sz="2000" b="1" dirty="0">
                <a:latin typeface="Calibri" panose="020F0502020204030204" pitchFamily="34" charset="0"/>
                <a:cs typeface="Calibri" panose="020F0502020204030204" pitchFamily="34" charset="0"/>
              </a:rPr>
              <a:t>December 11, 2018:  </a:t>
            </a:r>
            <a:r>
              <a:rPr lang="en-US" sz="2000" dirty="0">
                <a:latin typeface="Calibri" panose="020F0502020204030204" pitchFamily="34" charset="0"/>
                <a:cs typeface="Calibri" panose="020F0502020204030204" pitchFamily="34" charset="0"/>
              </a:rPr>
              <a:t>Reasonable Suspicion Training</a:t>
            </a:r>
          </a:p>
          <a:p>
            <a:pPr lvl="1">
              <a:buFont typeface="Courier New" panose="02070309020205020404" pitchFamily="49" charset="0"/>
              <a:buChar char="o"/>
            </a:pPr>
            <a:endParaRPr lang="en-US" sz="2400"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400" b="1" dirty="0">
                <a:latin typeface="Calibri" panose="020F0502020204030204" pitchFamily="34" charset="0"/>
                <a:cs typeface="Calibri" panose="020F0502020204030204" pitchFamily="34" charset="0"/>
              </a:rPr>
              <a:t>February 13, 2019</a:t>
            </a:r>
            <a:r>
              <a:rPr lang="en-US" sz="2400" dirty="0">
                <a:latin typeface="Calibri" panose="020F0502020204030204" pitchFamily="34" charset="0"/>
                <a:cs typeface="Calibri" panose="020F0502020204030204" pitchFamily="34" charset="0"/>
              </a:rPr>
              <a:t>: Understanding your Personal Biases </a:t>
            </a:r>
            <a:endParaRPr lang="en-US" dirty="0"/>
          </a:p>
        </p:txBody>
      </p:sp>
    </p:spTree>
    <p:extLst>
      <p:ext uri="{BB962C8B-B14F-4D97-AF65-F5344CB8AC3E}">
        <p14:creationId xmlns:p14="http://schemas.microsoft.com/office/powerpoint/2010/main" val="105504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519113"/>
            <a:ext cx="5575300" cy="313690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260BAF-871C-477D-A0BB-5CDF8BE1BC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5B4F35C-49F0-42A5-8FDF-FBDA1ED4861C}"/>
              </a:ext>
            </a:extLst>
          </p:cNvPr>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7EA166-A609-45BA-8D4C-10635241CD5D}"/>
              </a:ext>
            </a:extLst>
          </p:cNvPr>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SIP #2 - at OMAG in Edmond on 11/21/19</a:t>
            </a:r>
          </a:p>
        </p:txBody>
      </p:sp>
      <p:sp>
        <p:nvSpPr>
          <p:cNvPr id="7" name="Header Placeholder 6">
            <a:extLst>
              <a:ext uri="{FF2B5EF4-FFF2-40B4-BE49-F238E27FC236}">
                <a16:creationId xmlns:a16="http://schemas.microsoft.com/office/drawing/2014/main" id="{E73BA011-7768-4A17-ACEA-9D9634B3A601}"/>
              </a:ext>
            </a:extLst>
          </p:cNvPr>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SIP #2 - Oklahoma Governmental Tort Claims Act</a:t>
            </a:r>
          </a:p>
        </p:txBody>
      </p:sp>
      <p:sp>
        <p:nvSpPr>
          <p:cNvPr id="8" name="Rectangle 7">
            <a:extLst>
              <a:ext uri="{FF2B5EF4-FFF2-40B4-BE49-F238E27FC236}">
                <a16:creationId xmlns:a16="http://schemas.microsoft.com/office/drawing/2014/main" id="{9656A498-9E03-4644-8A73-3B3DBF991934}"/>
              </a:ext>
            </a:extLst>
          </p:cNvPr>
          <p:cNvSpPr/>
          <p:nvPr/>
        </p:nvSpPr>
        <p:spPr>
          <a:xfrm>
            <a:off x="500062" y="4113291"/>
            <a:ext cx="6067425" cy="29931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Started in August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5760" marR="0" lvl="0" indent="-256032" algn="l" defTabSz="914400" rtl="0" eaLnBrk="1" fontAlgn="auto" latinLnBrk="0" hangingPunct="1">
              <a:lnSpc>
                <a:spcPct val="100000"/>
              </a:lnSpc>
              <a:spcBef>
                <a:spcPts val="400"/>
              </a:spcBef>
              <a:spcAft>
                <a:spcPts val="0"/>
              </a:spcAft>
              <a:buClr>
                <a:srgbClr val="1896C8"/>
              </a:buClr>
              <a:buSzPct val="68000"/>
              <a:buFont typeface="Wingdings 3"/>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Topics so far have included:   </a:t>
            </a:r>
          </a:p>
          <a:p>
            <a:pPr marL="678942" marR="0" lvl="1" indent="-285750" algn="l" defTabSz="914400" rtl="0" eaLnBrk="1" fontAlgn="auto" latinLnBrk="0" hangingPunct="1">
              <a:lnSpc>
                <a:spcPct val="100000"/>
              </a:lnSpc>
              <a:spcBef>
                <a:spcPts val="324"/>
              </a:spcBef>
              <a:spcAft>
                <a:spcPts val="0"/>
              </a:spcAft>
              <a:buClr>
                <a:srgbClr val="1896C8"/>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December 12, 2017:</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Employee Released Medical Maximum Improvement (MMI) With Restrictions - Now What?</a:t>
            </a:r>
          </a:p>
          <a:p>
            <a:pPr marL="678942" marR="0" lvl="1" indent="-285750" algn="l" defTabSz="914400" rtl="0" eaLnBrk="1" fontAlgn="auto" latinLnBrk="0" hangingPunct="1">
              <a:lnSpc>
                <a:spcPct val="100000"/>
              </a:lnSpc>
              <a:spcBef>
                <a:spcPts val="324"/>
              </a:spcBef>
              <a:spcAft>
                <a:spcPts val="0"/>
              </a:spcAft>
              <a:buClr>
                <a:srgbClr val="1896C8"/>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February 13, 2018:</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Members present questions and OMAG answers</a:t>
            </a:r>
          </a:p>
          <a:p>
            <a:pPr marL="678942" marR="0" lvl="1" indent="-285750" algn="l" defTabSz="914400" rtl="0" eaLnBrk="1" fontAlgn="auto" latinLnBrk="0" hangingPunct="1">
              <a:lnSpc>
                <a:spcPct val="100000"/>
              </a:lnSpc>
              <a:spcBef>
                <a:spcPts val="324"/>
              </a:spcBef>
              <a:spcAft>
                <a:spcPts val="0"/>
              </a:spcAft>
              <a:buClr>
                <a:srgbClr val="1896C8"/>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April 17, 2018: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Employment Investigation Bootcamp (registration is limited)</a:t>
            </a:r>
          </a:p>
          <a:p>
            <a:pPr marL="678942" marR="0" lvl="1" indent="-285750" algn="l" defTabSz="914400" rtl="0" eaLnBrk="1" fontAlgn="auto" latinLnBrk="0" hangingPunct="1">
              <a:lnSpc>
                <a:spcPct val="100000"/>
              </a:lnSpc>
              <a:spcBef>
                <a:spcPts val="324"/>
              </a:spcBef>
              <a:spcAft>
                <a:spcPts val="0"/>
              </a:spcAft>
              <a:buClr>
                <a:srgbClr val="1896C8"/>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June 14, 2018: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Child Labor Laws</a:t>
            </a:r>
          </a:p>
          <a:p>
            <a:pPr marL="678942" marR="0" lvl="1" indent="-285750" algn="l" defTabSz="914400" rtl="0" eaLnBrk="1" fontAlgn="auto" latinLnBrk="0" hangingPunct="1">
              <a:lnSpc>
                <a:spcPct val="100000"/>
              </a:lnSpc>
              <a:spcBef>
                <a:spcPts val="324"/>
              </a:spcBef>
              <a:spcAft>
                <a:spcPts val="0"/>
              </a:spcAft>
              <a:buClr>
                <a:srgbClr val="1896C8"/>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August 16, 2018: </a:t>
            </a:r>
            <a:r>
              <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OMAG Online Training</a:t>
            </a:r>
          </a:p>
          <a:p>
            <a:pPr marL="1143000" marR="0" lvl="4" indent="0" algn="l" defTabSz="914400" rtl="0" eaLnBrk="1" fontAlgn="auto" latinLnBrk="0" hangingPunct="1">
              <a:lnSpc>
                <a:spcPct val="100000"/>
              </a:lnSpc>
              <a:spcBef>
                <a:spcPts val="350"/>
              </a:spcBef>
              <a:spcAft>
                <a:spcPts val="0"/>
              </a:spcAft>
              <a:buClr>
                <a:srgbClr val="106485"/>
              </a:buClr>
              <a:buSzTx/>
              <a:buFontTx/>
              <a:buNone/>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(LocalGovU Speakers to Demo)</a:t>
            </a:r>
          </a:p>
          <a:p>
            <a:pPr marL="514350" marR="0" lvl="2" indent="-285750" algn="l" defTabSz="914400" rtl="0" eaLnBrk="1" fontAlgn="auto" latinLnBrk="0" hangingPunct="1">
              <a:lnSpc>
                <a:spcPct val="100000"/>
              </a:lnSpc>
              <a:spcBef>
                <a:spcPts val="350"/>
              </a:spcBef>
              <a:spcAft>
                <a:spcPts val="0"/>
              </a:spcAft>
              <a:buClr>
                <a:srgbClr val="106485"/>
              </a:buClr>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October 11, 2018: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Medical Marijuana Law</a:t>
            </a:r>
          </a:p>
        </p:txBody>
      </p:sp>
      <p:sp>
        <p:nvSpPr>
          <p:cNvPr id="10" name="Notes Placeholder 9">
            <a:extLst>
              <a:ext uri="{FF2B5EF4-FFF2-40B4-BE49-F238E27FC236}">
                <a16:creationId xmlns:a16="http://schemas.microsoft.com/office/drawing/2014/main" id="{87E6C9E4-7380-4549-934D-EA1DF746C7E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514936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SIP #2 - Oklahoma Governmental Tort Claims Act</a:t>
            </a:r>
          </a:p>
        </p:txBody>
      </p:sp>
      <p:sp>
        <p:nvSpPr>
          <p:cNvPr id="5" name="Footer Placeholder 4"/>
          <p:cNvSpPr>
            <a:spLocks noGrp="1"/>
          </p:cNvSpPr>
          <p:nvPr>
            <p:ph type="ftr" sz="quarter" idx="4"/>
          </p:nvPr>
        </p:nvSpPr>
        <p:spPr/>
        <p:txBody>
          <a:bodyPr/>
          <a:lstStyle/>
          <a:p>
            <a:r>
              <a:rPr lang="en-US"/>
              <a:t>SIP #2 - at OMAG in Edmond on 11/21/19</a:t>
            </a:r>
          </a:p>
        </p:txBody>
      </p:sp>
      <p:sp>
        <p:nvSpPr>
          <p:cNvPr id="6" name="Slide Number Placeholder 5"/>
          <p:cNvSpPr>
            <a:spLocks noGrp="1"/>
          </p:cNvSpPr>
          <p:nvPr>
            <p:ph type="sldNum" sz="quarter" idx="5"/>
          </p:nvPr>
        </p:nvSpPr>
        <p:spPr/>
        <p:txBody>
          <a:bodyPr/>
          <a:lstStyle/>
          <a:p>
            <a:fld id="{5D67220E-8123-4D5C-95B8-9EB841FB05DF}" type="slidenum">
              <a:rPr lang="en-US" smtClean="0"/>
              <a:t>36</a:t>
            </a:fld>
            <a:endParaRPr lang="en-US"/>
          </a:p>
        </p:txBody>
      </p:sp>
    </p:spTree>
    <p:extLst>
      <p:ext uri="{BB962C8B-B14F-4D97-AF65-F5344CB8AC3E}">
        <p14:creationId xmlns:p14="http://schemas.microsoft.com/office/powerpoint/2010/main" val="2944742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60BAF-871C-477D-A0BB-5CDF8BE1BC9E}" type="slidenum">
              <a:rPr lang="en-US" smtClean="0"/>
              <a:t>37</a:t>
            </a:fld>
            <a:endParaRPr lang="en-US"/>
          </a:p>
        </p:txBody>
      </p:sp>
      <p:sp>
        <p:nvSpPr>
          <p:cNvPr id="5" name="Date Placeholder 4">
            <a:extLst>
              <a:ext uri="{FF2B5EF4-FFF2-40B4-BE49-F238E27FC236}">
                <a16:creationId xmlns:a16="http://schemas.microsoft.com/office/drawing/2014/main" id="{C260B93B-0CC4-435C-BB5E-323E1DE0BAB1}"/>
              </a:ext>
            </a:extLst>
          </p:cNvPr>
          <p:cNvSpPr>
            <a:spLocks noGrp="1"/>
          </p:cNvSpPr>
          <p:nvPr>
            <p:ph type="dt" idx="11"/>
          </p:nvPr>
        </p:nvSpPr>
        <p:spPr/>
        <p:txBody>
          <a:bodyPr/>
          <a:lstStyle/>
          <a:p>
            <a:endParaRPr lang="en-US"/>
          </a:p>
        </p:txBody>
      </p:sp>
      <p:sp>
        <p:nvSpPr>
          <p:cNvPr id="6" name="Footer Placeholder 5">
            <a:extLst>
              <a:ext uri="{FF2B5EF4-FFF2-40B4-BE49-F238E27FC236}">
                <a16:creationId xmlns:a16="http://schemas.microsoft.com/office/drawing/2014/main" id="{DBD9076E-2111-4FFA-9015-F977DF85CC42}"/>
              </a:ext>
            </a:extLst>
          </p:cNvPr>
          <p:cNvSpPr>
            <a:spLocks noGrp="1"/>
          </p:cNvSpPr>
          <p:nvPr>
            <p:ph type="ftr" sz="quarter" idx="12"/>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7E800552-E774-4E2C-9732-841EC5824292}"/>
              </a:ext>
            </a:extLst>
          </p:cNvPr>
          <p:cNvSpPr>
            <a:spLocks noGrp="1"/>
          </p:cNvSpPr>
          <p:nvPr>
            <p:ph type="hdr" sz="quarter" idx="13"/>
          </p:nvPr>
        </p:nvSpPr>
        <p:spPr/>
        <p:txBody>
          <a:bodyPr/>
          <a:lstStyle/>
          <a:p>
            <a:r>
              <a:rPr lang="en-US"/>
              <a:t>SIP #2 - Oklahoma Governmental Tort Claims Act</a:t>
            </a:r>
          </a:p>
        </p:txBody>
      </p:sp>
    </p:spTree>
    <p:extLst>
      <p:ext uri="{BB962C8B-B14F-4D97-AF65-F5344CB8AC3E}">
        <p14:creationId xmlns:p14="http://schemas.microsoft.com/office/powerpoint/2010/main" val="2209461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E3260BAF-871C-477D-A0BB-5CDF8BE1BC9E}" type="slidenum">
              <a:rPr lang="en-US" smtClean="0"/>
              <a:t>38</a:t>
            </a:fld>
            <a:endParaRPr lang="en-US"/>
          </a:p>
        </p:txBody>
      </p:sp>
      <p:sp>
        <p:nvSpPr>
          <p:cNvPr id="6" name="Footer Placeholder 5">
            <a:extLst>
              <a:ext uri="{FF2B5EF4-FFF2-40B4-BE49-F238E27FC236}">
                <a16:creationId xmlns:a16="http://schemas.microsoft.com/office/drawing/2014/main" id="{4E3A48F3-691C-4FC0-ABE7-6410A79E321A}"/>
              </a:ext>
            </a:extLst>
          </p:cNvPr>
          <p:cNvSpPr>
            <a:spLocks noGrp="1"/>
          </p:cNvSpPr>
          <p:nvPr>
            <p:ph type="ftr" sz="quarter" idx="12"/>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31D5DF72-46CC-49AE-ADBD-78A0CA04634A}"/>
              </a:ext>
            </a:extLst>
          </p:cNvPr>
          <p:cNvSpPr>
            <a:spLocks noGrp="1"/>
          </p:cNvSpPr>
          <p:nvPr>
            <p:ph type="hdr" sz="quarter" idx="13"/>
          </p:nvPr>
        </p:nvSpPr>
        <p:spPr/>
        <p:txBody>
          <a:bodyPr/>
          <a:lstStyle/>
          <a:p>
            <a:r>
              <a:rPr lang="en-US"/>
              <a:t>SIP #2 - Oklahoma Governmental Tort Claims Act</a:t>
            </a:r>
          </a:p>
        </p:txBody>
      </p:sp>
    </p:spTree>
    <p:extLst>
      <p:ext uri="{BB962C8B-B14F-4D97-AF65-F5344CB8AC3E}">
        <p14:creationId xmlns:p14="http://schemas.microsoft.com/office/powerpoint/2010/main" val="2092766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6"/>
          <p:cNvSpPr>
            <a:spLocks noGrp="1" noChangeArrowheads="1"/>
          </p:cNvSpPr>
          <p:nvPr>
            <p:ph type="ftr" sz="quarter" idx="4"/>
          </p:nvPr>
        </p:nvSpPr>
        <p:spPr>
          <a:xfrm>
            <a:off x="0" y="8829675"/>
            <a:ext cx="5486400" cy="465138"/>
          </a:xfrm>
          <a:prstGeom prst="rect">
            <a:avLst/>
          </a:prstGeom>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SIP #2 - at OMAG in Edmond on 11/21/19</a:t>
            </a:r>
          </a:p>
        </p:txBody>
      </p:sp>
      <p:sp>
        <p:nvSpPr>
          <p:cNvPr id="120836" name="Rectangle 7"/>
          <p:cNvSpPr>
            <a:spLocks noGrp="1" noChangeArrowheads="1"/>
          </p:cNvSpPr>
          <p:nvPr>
            <p:ph type="sldNum" sz="quarter" idx="5"/>
          </p:nvPr>
        </p:nvSpPr>
        <p:spPr>
          <a:noFill/>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42D5E18-84DD-44B9-AF2C-05D712D45BD6}"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0837" name="Rectangle 2"/>
          <p:cNvSpPr>
            <a:spLocks noGrp="1" noRot="1" noChangeAspect="1" noChangeArrowheads="1" noTextEdit="1"/>
          </p:cNvSpPr>
          <p:nvPr>
            <p:ph type="sldImg"/>
          </p:nvPr>
        </p:nvSpPr>
        <p:spPr>
          <a:xfrm>
            <a:off x="1282700" y="228600"/>
            <a:ext cx="6197600" cy="3486150"/>
          </a:xfrm>
          <a:ln/>
        </p:spPr>
      </p:sp>
      <p:sp>
        <p:nvSpPr>
          <p:cNvPr id="120838" name="Rectangle 3"/>
          <p:cNvSpPr>
            <a:spLocks noGrp="1" noChangeArrowheads="1"/>
          </p:cNvSpPr>
          <p:nvPr>
            <p:ph type="body" idx="1"/>
          </p:nvPr>
        </p:nvSpPr>
        <p:spPr>
          <a:xfrm>
            <a:off x="381000" y="3810001"/>
            <a:ext cx="6400800" cy="4648200"/>
          </a:xfrm>
          <a:prstGeom prst="rect">
            <a:avLst/>
          </a:prstGeom>
          <a:noFill/>
          <a:ln/>
        </p:spPr>
        <p:txBody>
          <a:bodyPr/>
          <a:lstStyle/>
          <a:p>
            <a:r>
              <a:rPr lang="en-US" sz="2000" b="1" dirty="0">
                <a:solidFill>
                  <a:srgbClr val="333333"/>
                </a:solidFill>
              </a:rPr>
              <a:t>You can’t supervise “attitude”, you can hold them accountable for their Behavior and Performance.  </a:t>
            </a:r>
          </a:p>
          <a:p>
            <a:r>
              <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rPr>
              <a:t>"The remarkable thing we have is a choice every day regarding the attitude we will embrace for that day. We cannot change our past... We cannot change the fact that people will act in a certain way. We cannot change the inevitable. The only thing we can do is play on the one string we have, and that is our attitude.“  </a:t>
            </a:r>
            <a:r>
              <a:rPr kumimoji="0" lang="en-US" sz="18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sz="1800" b="0" i="0" u="none" strike="noStrike" cap="none" normalizeH="0" baseline="0" dirty="0">
                <a:ln>
                  <a:noFill/>
                </a:ln>
                <a:solidFill>
                  <a:schemeClr val="tx1"/>
                </a:solidFill>
                <a:effectLst/>
                <a:latin typeface="Arial" pitchFamily="34" charset="0"/>
                <a:ea typeface="Times New Roman" pitchFamily="18" charset="0"/>
                <a:cs typeface="Arial" pitchFamily="34" charset="0"/>
                <a:hlinkClick r:id="rId3"/>
              </a:rPr>
              <a:t>Charles R. </a:t>
            </a:r>
            <a:r>
              <a:rPr kumimoji="0" lang="en-US" sz="1800" b="0" i="0" u="none" strike="noStrike" cap="none" normalizeH="0" baseline="0" dirty="0" err="1">
                <a:ln>
                  <a:noFill/>
                </a:ln>
                <a:solidFill>
                  <a:schemeClr val="tx1"/>
                </a:solidFill>
                <a:effectLst/>
                <a:latin typeface="Arial" pitchFamily="34" charset="0"/>
                <a:ea typeface="Times New Roman" pitchFamily="18" charset="0"/>
                <a:cs typeface="Arial" pitchFamily="34" charset="0"/>
                <a:hlinkClick r:id="rId3"/>
              </a:rPr>
              <a:t>Swindoll</a:t>
            </a:r>
            <a:endParaRPr lang="en-US" sz="1800" dirty="0">
              <a:solidFill>
                <a:srgbClr val="333333"/>
              </a:solidFill>
            </a:endParaRPr>
          </a:p>
          <a:p>
            <a:r>
              <a:rPr lang="en-US" sz="2000" b="1" dirty="0">
                <a:solidFill>
                  <a:srgbClr val="333333"/>
                </a:solidFill>
              </a:rPr>
              <a:t>Before you say a employee has an ATTITUDE problem: </a:t>
            </a:r>
          </a:p>
          <a:p>
            <a:r>
              <a:rPr lang="en-US" sz="2000" b="1" dirty="0">
                <a:solidFill>
                  <a:srgbClr val="333333"/>
                </a:solidFill>
              </a:rPr>
              <a:t>1) Check your attitude; </a:t>
            </a:r>
            <a:r>
              <a:rPr lang="en-US" sz="2000" b="1" i="1" dirty="0">
                <a:solidFill>
                  <a:srgbClr val="333333"/>
                </a:solidFill>
              </a:rPr>
              <a:t>and</a:t>
            </a:r>
          </a:p>
          <a:p>
            <a:r>
              <a:rPr lang="en-US" sz="2000" b="1" dirty="0">
                <a:solidFill>
                  <a:srgbClr val="333333"/>
                </a:solidFill>
              </a:rPr>
              <a:t>2) Identify what </a:t>
            </a:r>
            <a:r>
              <a:rPr lang="en-US" sz="2000" b="1" i="1" u="sng" dirty="0">
                <a:solidFill>
                  <a:srgbClr val="333333"/>
                </a:solidFill>
              </a:rPr>
              <a:t>BEHAVIOR</a:t>
            </a:r>
            <a:r>
              <a:rPr lang="en-US" sz="2000" b="1" dirty="0">
                <a:solidFill>
                  <a:srgbClr val="333333"/>
                </a:solidFill>
              </a:rPr>
              <a:t> the employee is doing that is causing you to say that about them.     </a:t>
            </a:r>
            <a:r>
              <a:rPr lang="en-US" sz="2000" b="1" u="sng" dirty="0">
                <a:solidFill>
                  <a:srgbClr val="333333"/>
                </a:solidFill>
              </a:rPr>
              <a:t>Behavior = Performance</a:t>
            </a:r>
            <a:endParaRPr lang="en-US" sz="2000" b="1" u="sng" dirty="0"/>
          </a:p>
        </p:txBody>
      </p:sp>
    </p:spTree>
    <p:extLst>
      <p:ext uri="{BB962C8B-B14F-4D97-AF65-F5344CB8AC3E}">
        <p14:creationId xmlns:p14="http://schemas.microsoft.com/office/powerpoint/2010/main" val="110735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6"/>
          <p:cNvSpPr>
            <a:spLocks noGrp="1" noChangeArrowheads="1"/>
          </p:cNvSpPr>
          <p:nvPr>
            <p:ph type="ftr" sz="quarter" idx="4"/>
          </p:nvPr>
        </p:nvSpPr>
        <p:spPr>
          <a:xfrm>
            <a:off x="0" y="8976836"/>
            <a:ext cx="5608320" cy="472890"/>
          </a:xfrm>
          <a:prstGeom prst="rect">
            <a:avLst/>
          </a:prstGeom>
          <a:noFill/>
        </p:spPr>
        <p:txBody>
          <a:bodyPr/>
          <a:lstStyle/>
          <a:p>
            <a:r>
              <a:rPr lang="en-US">
                <a:solidFill>
                  <a:prstClr val="black"/>
                </a:solidFill>
              </a:rPr>
              <a:t>SIP #2 - at OMAG in Edmond on 11/21/19</a:t>
            </a:r>
          </a:p>
        </p:txBody>
      </p:sp>
      <p:sp>
        <p:nvSpPr>
          <p:cNvPr id="119812" name="Rectangle 7"/>
          <p:cNvSpPr>
            <a:spLocks noGrp="1" noChangeArrowheads="1"/>
          </p:cNvSpPr>
          <p:nvPr>
            <p:ph type="sldNum" sz="quarter" idx="5"/>
          </p:nvPr>
        </p:nvSpPr>
        <p:spPr>
          <a:noFill/>
        </p:spPr>
        <p:txBody>
          <a:bodyPr/>
          <a:lstStyle/>
          <a:p>
            <a:fld id="{2CBC7EE1-A591-4867-880A-36259349EF89}" type="slidenum">
              <a:rPr lang="en-US" smtClean="0">
                <a:solidFill>
                  <a:prstClr val="black"/>
                </a:solidFill>
              </a:rPr>
              <a:pPr/>
              <a:t>4</a:t>
            </a:fld>
            <a:endParaRPr lang="en-US">
              <a:solidFill>
                <a:prstClr val="black"/>
              </a:solidFill>
            </a:endParaRPr>
          </a:p>
        </p:txBody>
      </p:sp>
      <p:sp>
        <p:nvSpPr>
          <p:cNvPr id="119813" name="Rectangle 2"/>
          <p:cNvSpPr>
            <a:spLocks noGrp="1" noRot="1" noChangeAspect="1" noChangeArrowheads="1" noTextEdit="1"/>
          </p:cNvSpPr>
          <p:nvPr>
            <p:ph type="sldImg"/>
          </p:nvPr>
        </p:nvSpPr>
        <p:spPr>
          <a:xfrm>
            <a:off x="820738" y="422275"/>
            <a:ext cx="6300787" cy="3544888"/>
          </a:xfrm>
          <a:ln/>
        </p:spPr>
      </p:sp>
      <p:sp>
        <p:nvSpPr>
          <p:cNvPr id="119814" name="Rectangle 3"/>
          <p:cNvSpPr>
            <a:spLocks noGrp="1" noChangeArrowheads="1"/>
          </p:cNvSpPr>
          <p:nvPr>
            <p:ph type="body" idx="1"/>
          </p:nvPr>
        </p:nvSpPr>
        <p:spPr>
          <a:xfrm>
            <a:off x="743585" y="3923532"/>
            <a:ext cx="5919153" cy="5113020"/>
          </a:xfrm>
          <a:prstGeom prst="rect">
            <a:avLst/>
          </a:prstGeom>
          <a:noFill/>
          <a:ln/>
        </p:spPr>
        <p:txBody>
          <a:bodyPr/>
          <a:lstStyle/>
          <a:p>
            <a:pPr>
              <a:buClr>
                <a:srgbClr val="FF0000"/>
              </a:buClr>
              <a:buFont typeface="Wingdings" pitchFamily="2" charset="2"/>
              <a:buNone/>
            </a:pPr>
            <a:endParaRPr lang="en-US" sz="2000" i="1" u="sng" dirty="0"/>
          </a:p>
          <a:p>
            <a:pPr>
              <a:buClr>
                <a:srgbClr val="FF0000"/>
              </a:buClr>
              <a:buFont typeface="Wingdings" pitchFamily="2" charset="2"/>
              <a:buNone/>
            </a:pPr>
            <a:r>
              <a:rPr lang="en-US" sz="2200" b="1" i="1" u="sng" dirty="0"/>
              <a:t>All Development is Self-development.</a:t>
            </a:r>
          </a:p>
          <a:p>
            <a:pPr lvl="1">
              <a:buClr>
                <a:srgbClr val="FF0000"/>
              </a:buClr>
              <a:buFont typeface="Wingdings" pitchFamily="2" charset="2"/>
              <a:buNone/>
            </a:pPr>
            <a:r>
              <a:rPr lang="en-US" sz="2200" b="1" dirty="0"/>
              <a:t>	   You Own Your Own Development.</a:t>
            </a:r>
          </a:p>
          <a:p>
            <a:pPr>
              <a:buClr>
                <a:srgbClr val="FF0000"/>
              </a:buClr>
              <a:buFont typeface="Wingdings" pitchFamily="2" charset="2"/>
              <a:buNone/>
            </a:pPr>
            <a:r>
              <a:rPr lang="en-US" sz="2200" b="1" i="1" u="sng" dirty="0"/>
              <a:t>The only person You control is YOU.</a:t>
            </a:r>
          </a:p>
          <a:p>
            <a:pPr lvl="1">
              <a:buClr>
                <a:srgbClr val="FF0000"/>
              </a:buClr>
              <a:buFont typeface="Wingdings" pitchFamily="2" charset="2"/>
              <a:buNone/>
            </a:pPr>
            <a:r>
              <a:rPr lang="en-US" sz="2000" b="1" dirty="0"/>
              <a:t>    </a:t>
            </a:r>
          </a:p>
          <a:p>
            <a:pPr lvl="1">
              <a:buClr>
                <a:srgbClr val="FF0000"/>
              </a:buClr>
              <a:buFont typeface="Wingdings" pitchFamily="2" charset="2"/>
              <a:buNone/>
            </a:pPr>
            <a:endParaRPr lang="en-US" sz="2000" b="1" dirty="0"/>
          </a:p>
          <a:p>
            <a:pPr lvl="1">
              <a:buClr>
                <a:srgbClr val="FF0000"/>
              </a:buClr>
              <a:buFont typeface="Wingdings" pitchFamily="2" charset="2"/>
              <a:buNone/>
            </a:pPr>
            <a:r>
              <a:rPr lang="en-US" sz="2400" b="1" dirty="0"/>
              <a:t>You can be a better Supervisor </a:t>
            </a:r>
          </a:p>
          <a:p>
            <a:pPr lvl="1">
              <a:buClr>
                <a:srgbClr val="FF0000"/>
              </a:buClr>
              <a:buFont typeface="Wingdings" pitchFamily="2" charset="2"/>
              <a:buNone/>
            </a:pPr>
            <a:r>
              <a:rPr lang="en-US" sz="2400" b="1" dirty="0"/>
              <a:t>	– it’s up to YOU!</a:t>
            </a:r>
          </a:p>
          <a:p>
            <a:pPr>
              <a:buClr>
                <a:srgbClr val="FF0000"/>
              </a:buClr>
              <a:buFont typeface="Wingdings" pitchFamily="2" charset="2"/>
              <a:buNone/>
            </a:pPr>
            <a:r>
              <a:rPr lang="en-US" sz="2400" b="1" dirty="0"/>
              <a:t>You have power when </a:t>
            </a:r>
            <a:r>
              <a:rPr lang="en-US" sz="2400" b="1" u="sng" dirty="0"/>
              <a:t>You control You</a:t>
            </a:r>
            <a:r>
              <a:rPr lang="en-US" sz="2400" u="sng" dirty="0"/>
              <a:t> </a:t>
            </a:r>
            <a:r>
              <a:rPr lang="en-US" sz="2400" i="1" dirty="0"/>
              <a:t>and </a:t>
            </a:r>
            <a:r>
              <a:rPr lang="en-US" sz="2400" dirty="0"/>
              <a:t> </a:t>
            </a:r>
            <a:r>
              <a:rPr lang="en-US" sz="2400" b="1" u="sng" dirty="0"/>
              <a:t>work to understand others.  </a:t>
            </a:r>
          </a:p>
        </p:txBody>
      </p:sp>
      <p:sp>
        <p:nvSpPr>
          <p:cNvPr id="2" name="Arrow: Right 1"/>
          <p:cNvSpPr/>
          <p:nvPr/>
        </p:nvSpPr>
        <p:spPr>
          <a:xfrm>
            <a:off x="743585" y="6092533"/>
            <a:ext cx="610684" cy="4927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3177" tIns="46589" rIns="93177" bIns="46589" rtlCol="0" anchor="ctr"/>
          <a:lstStyle/>
          <a:p>
            <a:pPr algn="ctr"/>
            <a:endParaRPr lang="en-US"/>
          </a:p>
        </p:txBody>
      </p:sp>
      <p:sp>
        <p:nvSpPr>
          <p:cNvPr id="3" name="Header Placeholder 2">
            <a:extLst>
              <a:ext uri="{FF2B5EF4-FFF2-40B4-BE49-F238E27FC236}">
                <a16:creationId xmlns:a16="http://schemas.microsoft.com/office/drawing/2014/main" id="{430FEFAA-C3DA-4B9B-B9F9-515D93DE2B97}"/>
              </a:ext>
            </a:extLst>
          </p:cNvPr>
          <p:cNvSpPr>
            <a:spLocks noGrp="1"/>
          </p:cNvSpPr>
          <p:nvPr>
            <p:ph type="hdr" sz="quarter" idx="10"/>
          </p:nvPr>
        </p:nvSpPr>
        <p:spPr/>
        <p:txBody>
          <a:bodyPr/>
          <a:lstStyle/>
          <a:p>
            <a:r>
              <a:rPr lang="en-US"/>
              <a:t>SIP #2 - Oklahoma Governmental Tort Claims Act</a:t>
            </a:r>
          </a:p>
        </p:txBody>
      </p:sp>
    </p:spTree>
    <p:extLst>
      <p:ext uri="{BB962C8B-B14F-4D97-AF65-F5344CB8AC3E}">
        <p14:creationId xmlns:p14="http://schemas.microsoft.com/office/powerpoint/2010/main" val="182837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a:lstStyle/>
          <a:p>
            <a:r>
              <a:rPr kumimoji="1" lang="en-US" sz="2000" dirty="0"/>
              <a:t>Albert Einstein (1879-1955) said </a:t>
            </a:r>
          </a:p>
          <a:p>
            <a:r>
              <a:rPr kumimoji="1" lang="en-US" sz="800" dirty="0"/>
              <a:t>   </a:t>
            </a:r>
          </a:p>
          <a:p>
            <a:r>
              <a:rPr kumimoji="1" lang="en-US" sz="2000" dirty="0"/>
              <a:t>“The definition of insanity is </a:t>
            </a:r>
            <a:r>
              <a:rPr kumimoji="1" lang="en-US" sz="2000" b="1" dirty="0"/>
              <a:t>doing the</a:t>
            </a:r>
          </a:p>
          <a:p>
            <a:r>
              <a:rPr kumimoji="1" lang="en-US" sz="2000" b="1" dirty="0"/>
              <a:t>same thing over and over again and e</a:t>
            </a:r>
            <a:r>
              <a:rPr kumimoji="1" lang="en-US" sz="2000" dirty="0"/>
              <a:t>xpecting different results”.  </a:t>
            </a:r>
          </a:p>
          <a:p>
            <a:r>
              <a:rPr kumimoji="1" lang="en-US" sz="2000" b="1" dirty="0">
                <a:latin typeface="Tahoma" panose="020B0604030504040204" pitchFamily="34" charset="0"/>
                <a:ea typeface="Tahoma" panose="020B0604030504040204" pitchFamily="34" charset="0"/>
                <a:cs typeface="Tahoma" panose="020B0604030504040204" pitchFamily="34" charset="0"/>
              </a:rPr>
              <a:t>Effective Leadership relies on a rigorous examination of the past to affect positive change in the future. You can be the catalyst for change and make a difference!”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5</a:t>
            </a:fld>
            <a:endParaRPr lang="en-US" dirty="0"/>
          </a:p>
        </p:txBody>
      </p:sp>
      <p:sp>
        <p:nvSpPr>
          <p:cNvPr id="5" name="Footer Placeholder 4">
            <a:extLst>
              <a:ext uri="{FF2B5EF4-FFF2-40B4-BE49-F238E27FC236}">
                <a16:creationId xmlns:a16="http://schemas.microsoft.com/office/drawing/2014/main" id="{EDA397F6-8B4C-45A3-A92C-051245422BB3}"/>
              </a:ext>
            </a:extLst>
          </p:cNvPr>
          <p:cNvSpPr>
            <a:spLocks noGrp="1"/>
          </p:cNvSpPr>
          <p:nvPr>
            <p:ph type="ftr" sz="quarter" idx="11"/>
          </p:nvPr>
        </p:nvSpPr>
        <p:spPr/>
        <p:txBody>
          <a:bodyPr/>
          <a:lstStyle/>
          <a:p>
            <a:r>
              <a:rPr lang="en-US"/>
              <a:t>SIP #2 - at OMAG in Edmond on 11/21/19</a:t>
            </a:r>
          </a:p>
        </p:txBody>
      </p:sp>
      <p:sp>
        <p:nvSpPr>
          <p:cNvPr id="6" name="Header Placeholder 5">
            <a:extLst>
              <a:ext uri="{FF2B5EF4-FFF2-40B4-BE49-F238E27FC236}">
                <a16:creationId xmlns:a16="http://schemas.microsoft.com/office/drawing/2014/main" id="{3F59D1EE-3777-4A6D-97D2-609CB590E94C}"/>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239121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268" y="4490032"/>
            <a:ext cx="5731651" cy="4252781"/>
          </a:xfrm>
          <a:prstGeom prst="rect">
            <a:avLst/>
          </a:prstGeom>
        </p:spPr>
        <p:txBody>
          <a:bodyPr>
            <a:normAutofit/>
          </a:bodyPr>
          <a:lstStyle/>
          <a:p>
            <a:pPr>
              <a:buNone/>
            </a:pPr>
            <a:r>
              <a:rPr lang="en-US" sz="2000" dirty="0">
                <a:latin typeface="Arial" pitchFamily="34" charset="0"/>
                <a:cs typeface="Arial" pitchFamily="34" charset="0"/>
              </a:rPr>
              <a:t>People are often promoted to a supervisory job because they have good _____</a:t>
            </a:r>
            <a:r>
              <a:rPr lang="en-US" sz="2000" u="sng" dirty="0">
                <a:latin typeface="Arial" pitchFamily="34" charset="0"/>
                <a:cs typeface="Arial" pitchFamily="34" charset="0"/>
              </a:rPr>
              <a:t>?</a:t>
            </a:r>
            <a:r>
              <a:rPr lang="en-US" sz="2000" dirty="0">
                <a:latin typeface="Arial" pitchFamily="34" charset="0"/>
                <a:cs typeface="Arial" pitchFamily="34" charset="0"/>
              </a:rPr>
              <a:t>______ skills. </a:t>
            </a:r>
          </a:p>
          <a:p>
            <a:pPr>
              <a:buNone/>
            </a:pPr>
            <a:endParaRPr lang="en-US" sz="2000" dirty="0">
              <a:latin typeface="Arial" pitchFamily="34" charset="0"/>
              <a:cs typeface="Arial" pitchFamily="34" charset="0"/>
            </a:endParaRPr>
          </a:p>
          <a:p>
            <a:pPr>
              <a:buNone/>
            </a:pPr>
            <a:r>
              <a:rPr lang="en-US" sz="2000" b="1" dirty="0">
                <a:latin typeface="Arial" pitchFamily="34" charset="0"/>
                <a:cs typeface="Arial" pitchFamily="34" charset="0"/>
              </a:rPr>
              <a:t>The Irony:  Being a supervisor requires a different set of skills.   </a:t>
            </a:r>
          </a:p>
          <a:p>
            <a:pPr>
              <a:buNone/>
            </a:pPr>
            <a:endParaRPr lang="en-US" sz="2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6</a:t>
            </a:fld>
            <a:endParaRPr lang="en-US" dirty="0"/>
          </a:p>
        </p:txBody>
      </p:sp>
      <p:sp>
        <p:nvSpPr>
          <p:cNvPr id="5" name="Footer Placeholder 4">
            <a:extLst>
              <a:ext uri="{FF2B5EF4-FFF2-40B4-BE49-F238E27FC236}">
                <a16:creationId xmlns:a16="http://schemas.microsoft.com/office/drawing/2014/main" id="{5D2531EA-B29A-417F-AE4E-676A136A930D}"/>
              </a:ext>
            </a:extLst>
          </p:cNvPr>
          <p:cNvSpPr>
            <a:spLocks noGrp="1"/>
          </p:cNvSpPr>
          <p:nvPr>
            <p:ph type="ftr" sz="quarter" idx="11"/>
          </p:nvPr>
        </p:nvSpPr>
        <p:spPr/>
        <p:txBody>
          <a:bodyPr/>
          <a:lstStyle/>
          <a:p>
            <a:r>
              <a:rPr lang="en-US"/>
              <a:t>SIP #2 - at OMAG in Edmond on 11/21/19</a:t>
            </a:r>
          </a:p>
        </p:txBody>
      </p:sp>
      <p:sp>
        <p:nvSpPr>
          <p:cNvPr id="6" name="Header Placeholder 5">
            <a:extLst>
              <a:ext uri="{FF2B5EF4-FFF2-40B4-BE49-F238E27FC236}">
                <a16:creationId xmlns:a16="http://schemas.microsoft.com/office/drawing/2014/main" id="{E0E22563-1864-4329-AF3B-0C3AEB22A0EF}"/>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252955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465138"/>
            <a:ext cx="5575300" cy="3136900"/>
          </a:xfrm>
        </p:spPr>
      </p:sp>
      <p:sp>
        <p:nvSpPr>
          <p:cNvPr id="3" name="Notes Placeholder 2"/>
          <p:cNvSpPr>
            <a:spLocks noGrp="1"/>
          </p:cNvSpPr>
          <p:nvPr>
            <p:ph type="body" idx="1"/>
          </p:nvPr>
        </p:nvSpPr>
        <p:spPr>
          <a:xfrm>
            <a:off x="379942" y="3815716"/>
            <a:ext cx="6543040" cy="4415789"/>
          </a:xfrm>
          <a:prstGeom prst="rect">
            <a:avLst/>
          </a:prstGeom>
        </p:spPr>
        <p:txBody>
          <a:bodyPr/>
          <a:lstStyle/>
          <a:p>
            <a:r>
              <a:rPr lang="en-US" sz="1600" dirty="0">
                <a:latin typeface="Tahoma" panose="020B0604030504040204" pitchFamily="34" charset="0"/>
                <a:ea typeface="Tahoma" panose="020B0604030504040204" pitchFamily="34" charset="0"/>
                <a:cs typeface="Tahoma" panose="020B0604030504040204" pitchFamily="34" charset="0"/>
              </a:rPr>
              <a:t>This is WHY you need to always develop and improve your People Skills.  As a supervisor, most employee issues are “people” issues.  </a:t>
            </a:r>
            <a:r>
              <a:rPr lang="en-US" sz="1600" u="sng" dirty="0">
                <a:latin typeface="Tahoma" panose="020B0604030504040204" pitchFamily="34" charset="0"/>
                <a:ea typeface="Tahoma" panose="020B0604030504040204" pitchFamily="34" charset="0"/>
                <a:cs typeface="Tahoma" panose="020B0604030504040204" pitchFamily="34" charset="0"/>
              </a:rPr>
              <a:t>You can teach people technical skills  and procedures, but “teaching” them to get along with all their co-workers requires you to use “your people skills”.  </a:t>
            </a:r>
            <a:r>
              <a:rPr lang="en-US" sz="1600" dirty="0">
                <a:latin typeface="Tahoma" panose="020B0604030504040204" pitchFamily="34" charset="0"/>
                <a:ea typeface="Tahoma" panose="020B0604030504040204" pitchFamily="34" charset="0"/>
                <a:cs typeface="Tahoma" panose="020B0604030504040204" pitchFamily="34" charset="0"/>
              </a:rPr>
              <a:t>You cannot change people or control how they behave toward others.  You can teach and coach them how to change their behavior to “keep their job” and be better at their job.  </a:t>
            </a:r>
          </a:p>
          <a:p>
            <a:endParaRPr lang="en-US" sz="1600" dirty="0">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Most people know how to manage problems; </a:t>
            </a:r>
          </a:p>
          <a:p>
            <a:pP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Most people don’t’ know how to manage People!  </a:t>
            </a:r>
          </a:p>
          <a:p>
            <a:pP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You MUST Adapt to meet the needs of your team. </a:t>
            </a:r>
            <a:endParaRPr lang="en-US" sz="1800" dirty="0"/>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800" dirty="0">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7</a:t>
            </a:fld>
            <a:endParaRPr lang="en-US" dirty="0"/>
          </a:p>
        </p:txBody>
      </p:sp>
      <p:sp>
        <p:nvSpPr>
          <p:cNvPr id="5" name="Footer Placeholder 4">
            <a:extLst>
              <a:ext uri="{FF2B5EF4-FFF2-40B4-BE49-F238E27FC236}">
                <a16:creationId xmlns:a16="http://schemas.microsoft.com/office/drawing/2014/main" id="{DB2FB04C-EBC0-4F00-B800-8E33C2CDB3A4}"/>
              </a:ext>
            </a:extLst>
          </p:cNvPr>
          <p:cNvSpPr>
            <a:spLocks noGrp="1"/>
          </p:cNvSpPr>
          <p:nvPr>
            <p:ph type="ftr" sz="quarter" idx="11"/>
          </p:nvPr>
        </p:nvSpPr>
        <p:spPr/>
        <p:txBody>
          <a:bodyPr/>
          <a:lstStyle/>
          <a:p>
            <a:r>
              <a:rPr lang="en-US"/>
              <a:t>SIP #2 - at OMAG in Edmond on 11/21/19</a:t>
            </a:r>
          </a:p>
        </p:txBody>
      </p:sp>
      <p:sp>
        <p:nvSpPr>
          <p:cNvPr id="6" name="Header Placeholder 5">
            <a:extLst>
              <a:ext uri="{FF2B5EF4-FFF2-40B4-BE49-F238E27FC236}">
                <a16:creationId xmlns:a16="http://schemas.microsoft.com/office/drawing/2014/main" id="{DC13C3E6-8B42-4AD4-A7CE-A5CE54B12B12}"/>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293213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309563"/>
            <a:ext cx="6300788" cy="3544887"/>
          </a:xfrm>
        </p:spPr>
      </p:sp>
      <p:sp>
        <p:nvSpPr>
          <p:cNvPr id="3" name="Notes Placeholder 2"/>
          <p:cNvSpPr>
            <a:spLocks noGrp="1"/>
          </p:cNvSpPr>
          <p:nvPr>
            <p:ph type="body" idx="1"/>
          </p:nvPr>
        </p:nvSpPr>
        <p:spPr>
          <a:xfrm>
            <a:off x="233680" y="3950970"/>
            <a:ext cx="6620933" cy="5113020"/>
          </a:xfrm>
          <a:prstGeom prst="rect">
            <a:avLst/>
          </a:prstGeom>
        </p:spPr>
        <p:txBody>
          <a:bodyPr>
            <a:normAutofit/>
          </a:bodyPr>
          <a:lstStyle/>
          <a:p>
            <a:pPr>
              <a:buNone/>
            </a:pPr>
            <a:r>
              <a:rPr lang="en-US" sz="2000" b="1" dirty="0">
                <a:latin typeface="Arial" pitchFamily="34" charset="0"/>
                <a:cs typeface="Arial" pitchFamily="34" charset="0"/>
              </a:rPr>
              <a:t>Group Exercise – work in small groups.</a:t>
            </a:r>
          </a:p>
          <a:p>
            <a:pPr>
              <a:buNone/>
            </a:pPr>
            <a:r>
              <a:rPr lang="en-US" sz="2000" dirty="0">
                <a:latin typeface="Arial" pitchFamily="34" charset="0"/>
                <a:cs typeface="Arial" pitchFamily="34" charset="0"/>
              </a:rPr>
              <a:t>What are the characteristics of a great supervisor?</a:t>
            </a:r>
          </a:p>
          <a:p>
            <a:pPr marL="465887" indent="-465887">
              <a:buAutoNum type="arabicParenR"/>
            </a:pPr>
            <a:r>
              <a:rPr lang="en-US" sz="2000" b="1" dirty="0">
                <a:latin typeface="Arial" pitchFamily="34" charset="0"/>
                <a:cs typeface="Arial" pitchFamily="34" charset="0"/>
              </a:rPr>
              <a:t>Effective Communicator; Good Listener</a:t>
            </a:r>
          </a:p>
          <a:p>
            <a:pPr marL="465887" indent="-465887">
              <a:buAutoNum type="arabicParenR" startAt="2"/>
            </a:pPr>
            <a:r>
              <a:rPr lang="en-US" sz="2000" b="1" dirty="0">
                <a:latin typeface="Arial" pitchFamily="34" charset="0"/>
                <a:cs typeface="Arial" pitchFamily="34" charset="0"/>
              </a:rPr>
              <a:t>Fair; Consistent</a:t>
            </a:r>
          </a:p>
          <a:p>
            <a:pPr>
              <a:buNone/>
            </a:pPr>
            <a:r>
              <a:rPr lang="en-US" sz="2000" b="1" dirty="0">
                <a:latin typeface="Arial" pitchFamily="34" charset="0"/>
                <a:cs typeface="Arial" pitchFamily="34" charset="0"/>
              </a:rPr>
              <a:t>3)   Compassionate;  Caring</a:t>
            </a:r>
          </a:p>
          <a:p>
            <a:pPr>
              <a:buNone/>
            </a:pPr>
            <a:endParaRPr lang="en-US" sz="2000" dirty="0">
              <a:latin typeface="Arial" pitchFamily="34" charset="0"/>
              <a:cs typeface="Arial" pitchFamily="34" charset="0"/>
            </a:endParaRPr>
          </a:p>
          <a:p>
            <a:pPr>
              <a:buNone/>
            </a:pPr>
            <a:r>
              <a:rPr lang="en-US" sz="2000" dirty="0">
                <a:latin typeface="Arial" pitchFamily="34" charset="0"/>
                <a:cs typeface="Arial" pitchFamily="34" charset="0"/>
              </a:rPr>
              <a:t>What changed when you first became a supervisor?</a:t>
            </a:r>
          </a:p>
          <a:p>
            <a:pPr>
              <a:buNone/>
            </a:pPr>
            <a:r>
              <a:rPr lang="en-US" sz="2000" dirty="0">
                <a:latin typeface="Arial" pitchFamily="34" charset="0"/>
                <a:cs typeface="Arial" pitchFamily="34" charset="0"/>
              </a:rPr>
              <a:t>1</a:t>
            </a:r>
            <a:r>
              <a:rPr lang="en-US" sz="2000" b="1" dirty="0">
                <a:latin typeface="Arial" pitchFamily="34" charset="0"/>
                <a:cs typeface="Arial" pitchFamily="34" charset="0"/>
              </a:rPr>
              <a:t>)   Work relationships changed; Longer hours</a:t>
            </a:r>
          </a:p>
          <a:p>
            <a:pPr>
              <a:buNone/>
            </a:pPr>
            <a:r>
              <a:rPr lang="en-US" sz="2000" b="1" dirty="0">
                <a:latin typeface="Arial" pitchFamily="34" charset="0"/>
                <a:cs typeface="Arial" pitchFamily="34" charset="0"/>
              </a:rPr>
              <a:t>2)   Preparing budgets: Monitoring the budget</a:t>
            </a:r>
          </a:p>
          <a:p>
            <a:pPr marL="465887" indent="-465887">
              <a:buAutoNum type="arabicParenR" startAt="3"/>
            </a:pPr>
            <a:r>
              <a:rPr lang="en-US" sz="2000" b="1" dirty="0">
                <a:latin typeface="Arial" pitchFamily="34" charset="0"/>
                <a:cs typeface="Arial" pitchFamily="34" charset="0"/>
              </a:rPr>
              <a:t>More responsibilities</a:t>
            </a:r>
          </a:p>
          <a:p>
            <a:pPr marL="465887" indent="-465887">
              <a:buAutoNum type="arabicParenR" startAt="3"/>
            </a:pPr>
            <a:endParaRPr lang="en-US" sz="2000" b="1" dirty="0">
              <a:latin typeface="Arial" pitchFamily="34" charset="0"/>
              <a:cs typeface="Arial" pitchFamily="34" charset="0"/>
            </a:endParaRPr>
          </a:p>
          <a:p>
            <a:r>
              <a:rPr lang="en-US" sz="2000" b="1" dirty="0">
                <a:latin typeface="Arial" pitchFamily="34" charset="0"/>
                <a:cs typeface="Arial" pitchFamily="34" charset="0"/>
              </a:rPr>
              <a:t>Name 1 or 2 skills You want to improve.  </a:t>
            </a:r>
          </a:p>
        </p:txBody>
      </p:sp>
      <p:sp>
        <p:nvSpPr>
          <p:cNvPr id="4" name="Slide Number Placeholder 3"/>
          <p:cNvSpPr>
            <a:spLocks noGrp="1"/>
          </p:cNvSpPr>
          <p:nvPr>
            <p:ph type="sldNum" sz="quarter" idx="10"/>
          </p:nvPr>
        </p:nvSpPr>
        <p:spPr/>
        <p:txBody>
          <a:bodyPr/>
          <a:lstStyle/>
          <a:p>
            <a:pPr>
              <a:defRPr/>
            </a:pPr>
            <a:fld id="{CE147DD2-E9BA-4B09-B62D-B45E29BDEE25}" type="slidenum">
              <a:rPr lang="en-US" smtClean="0"/>
              <a:pPr>
                <a:defRPr/>
              </a:pPr>
              <a:t>8</a:t>
            </a:fld>
            <a:endParaRPr lang="en-US" dirty="0"/>
          </a:p>
        </p:txBody>
      </p:sp>
      <p:sp>
        <p:nvSpPr>
          <p:cNvPr id="5" name="Rectangle 4"/>
          <p:cNvSpPr/>
          <p:nvPr/>
        </p:nvSpPr>
        <p:spPr>
          <a:xfrm rot="21095754">
            <a:off x="250047" y="1419408"/>
            <a:ext cx="1713653" cy="1325194"/>
          </a:xfrm>
          <a:prstGeom prst="rect">
            <a:avLst/>
          </a:prstGeom>
          <a:ln>
            <a:solidFill>
              <a:schemeClr val="tx1"/>
            </a:solidFill>
          </a:ln>
        </p:spPr>
        <p:txBody>
          <a:bodyPr wrap="square" lIns="93177" tIns="46589" rIns="93177" bIns="46589">
            <a:spAutoFit/>
          </a:bodyPr>
          <a:lstStyle/>
          <a:p>
            <a:r>
              <a:rPr lang="en-US" sz="2000" dirty="0"/>
              <a:t>What are the characteristics of a great supervisor? </a:t>
            </a:r>
            <a:r>
              <a:rPr lang="en-US" dirty="0"/>
              <a:t>  </a:t>
            </a:r>
          </a:p>
        </p:txBody>
      </p:sp>
      <p:sp>
        <p:nvSpPr>
          <p:cNvPr id="6" name="Footer Placeholder 5">
            <a:extLst>
              <a:ext uri="{FF2B5EF4-FFF2-40B4-BE49-F238E27FC236}">
                <a16:creationId xmlns:a16="http://schemas.microsoft.com/office/drawing/2014/main" id="{AA9E0FF0-8833-48D7-B563-C10D66AA379A}"/>
              </a:ext>
            </a:extLst>
          </p:cNvPr>
          <p:cNvSpPr>
            <a:spLocks noGrp="1"/>
          </p:cNvSpPr>
          <p:nvPr>
            <p:ph type="ftr" sz="quarter" idx="11"/>
          </p:nvPr>
        </p:nvSpPr>
        <p:spPr/>
        <p:txBody>
          <a:bodyPr/>
          <a:lstStyle/>
          <a:p>
            <a:r>
              <a:rPr lang="en-US"/>
              <a:t>SIP #2 - at OMAG in Edmond on 11/21/19</a:t>
            </a:r>
          </a:p>
        </p:txBody>
      </p:sp>
      <p:sp>
        <p:nvSpPr>
          <p:cNvPr id="7" name="Header Placeholder 6">
            <a:extLst>
              <a:ext uri="{FF2B5EF4-FFF2-40B4-BE49-F238E27FC236}">
                <a16:creationId xmlns:a16="http://schemas.microsoft.com/office/drawing/2014/main" id="{931AF600-F0C4-4E9A-9E65-995A3E69A1FD}"/>
              </a:ext>
            </a:extLst>
          </p:cNvPr>
          <p:cNvSpPr>
            <a:spLocks noGrp="1"/>
          </p:cNvSpPr>
          <p:nvPr>
            <p:ph type="hdr" sz="quarter" idx="12"/>
          </p:nvPr>
        </p:nvSpPr>
        <p:spPr/>
        <p:txBody>
          <a:bodyPr/>
          <a:lstStyle/>
          <a:p>
            <a:r>
              <a:rPr lang="en-US"/>
              <a:t>SIP #2 - Oklahoma Governmental Tort Claims Act</a:t>
            </a:r>
          </a:p>
        </p:txBody>
      </p:sp>
    </p:spTree>
    <p:extLst>
      <p:ext uri="{BB962C8B-B14F-4D97-AF65-F5344CB8AC3E}">
        <p14:creationId xmlns:p14="http://schemas.microsoft.com/office/powerpoint/2010/main" val="137153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47650"/>
            <a:ext cx="6300788" cy="3543300"/>
          </a:xfrm>
        </p:spPr>
      </p:sp>
      <p:sp>
        <p:nvSpPr>
          <p:cNvPr id="3" name="Notes Placeholder 2"/>
          <p:cNvSpPr>
            <a:spLocks noGrp="1"/>
          </p:cNvSpPr>
          <p:nvPr>
            <p:ph type="body" idx="1"/>
          </p:nvPr>
        </p:nvSpPr>
        <p:spPr>
          <a:xfrm>
            <a:off x="467360" y="3950971"/>
            <a:ext cx="6387253" cy="4725669"/>
          </a:xfrm>
          <a:prstGeom prst="rect">
            <a:avLst/>
          </a:prstGeom>
        </p:spPr>
        <p:txBody>
          <a:bodyPr>
            <a:normAutofit fontScale="92500"/>
          </a:bodyPr>
          <a:lstStyle/>
          <a:p>
            <a:r>
              <a:rPr lang="en-US" sz="2400" b="1" i="1" dirty="0">
                <a:latin typeface="Comic Sans MS" pitchFamily="66" charset="0"/>
              </a:rPr>
              <a:t>You are no longer their “Buddy”.  </a:t>
            </a:r>
          </a:p>
          <a:p>
            <a:r>
              <a:rPr lang="en-US" sz="800" dirty="0"/>
              <a:t> </a:t>
            </a:r>
          </a:p>
          <a:p>
            <a:r>
              <a:rPr lang="en-US" sz="2400" dirty="0"/>
              <a:t>Supervisor in Encarta Dictionary: </a:t>
            </a:r>
            <a:r>
              <a:rPr lang="en-US" sz="2400" b="1" dirty="0"/>
              <a:t>1) BOSS - somebody whose job is to oversee and guide the work or activities of a group of other people.   </a:t>
            </a:r>
            <a:r>
              <a:rPr lang="en-US" sz="2400" dirty="0"/>
              <a:t>Thesaurus:  manager, administrator, superintendent, </a:t>
            </a:r>
            <a:r>
              <a:rPr lang="en-US" sz="2400" b="1" dirty="0"/>
              <a:t>controller,  overseer, director, boss, superior</a:t>
            </a:r>
            <a:r>
              <a:rPr lang="en-US" sz="2400" dirty="0"/>
              <a:t>. </a:t>
            </a:r>
          </a:p>
          <a:p>
            <a:pPr>
              <a:buNone/>
            </a:pPr>
            <a:r>
              <a:rPr lang="en-US" sz="2400" b="1" u="sng" dirty="0">
                <a:latin typeface="Arial" pitchFamily="34" charset="0"/>
                <a:cs typeface="Arial" pitchFamily="34" charset="0"/>
              </a:rPr>
              <a:t>Tell your staff everyday</a:t>
            </a:r>
            <a:r>
              <a:rPr lang="en-US" sz="2400" b="1" dirty="0">
                <a:latin typeface="Arial" pitchFamily="34" charset="0"/>
                <a:cs typeface="Arial" pitchFamily="34" charset="0"/>
              </a:rPr>
              <a:t>:</a:t>
            </a:r>
          </a:p>
          <a:p>
            <a:pPr>
              <a:buClr>
                <a:srgbClr val="FFC000"/>
              </a:buClr>
              <a:buFont typeface="Wingdings" pitchFamily="2" charset="2"/>
              <a:buChar char="Ø"/>
            </a:pPr>
            <a:r>
              <a:rPr lang="en-US" sz="2400" b="1" dirty="0">
                <a:latin typeface="Arial" pitchFamily="34" charset="0"/>
                <a:cs typeface="Arial" pitchFamily="34" charset="0"/>
              </a:rPr>
              <a:t>My job is to do everything I can so my team </a:t>
            </a:r>
            <a:r>
              <a:rPr lang="en-US" sz="2400" b="1" i="1" dirty="0">
                <a:solidFill>
                  <a:srgbClr val="1C1C1C"/>
                </a:solidFill>
                <a:latin typeface="Arial" pitchFamily="34" charset="0"/>
                <a:cs typeface="Arial" pitchFamily="34" charset="0"/>
              </a:rPr>
              <a:t>(YOU)</a:t>
            </a:r>
            <a:r>
              <a:rPr lang="en-US" sz="2400" b="1" dirty="0">
                <a:solidFill>
                  <a:srgbClr val="1C1C1C"/>
                </a:solidFill>
                <a:latin typeface="Arial" pitchFamily="34" charset="0"/>
                <a:cs typeface="Arial" pitchFamily="34" charset="0"/>
              </a:rPr>
              <a:t> </a:t>
            </a:r>
            <a:r>
              <a:rPr lang="en-US" sz="2400" b="1" dirty="0">
                <a:latin typeface="Arial" pitchFamily="34" charset="0"/>
                <a:cs typeface="Arial" pitchFamily="34" charset="0"/>
              </a:rPr>
              <a:t>can be successful!  </a:t>
            </a:r>
          </a:p>
          <a:p>
            <a:pPr>
              <a:buClr>
                <a:srgbClr val="FFC000"/>
              </a:buClr>
              <a:buFont typeface="Wingdings" pitchFamily="2" charset="2"/>
              <a:buChar char="Ø"/>
            </a:pPr>
            <a:r>
              <a:rPr lang="en-US" sz="2400" b="1" dirty="0">
                <a:latin typeface="Arial" pitchFamily="34" charset="0"/>
                <a:cs typeface="Arial" pitchFamily="34" charset="0"/>
              </a:rPr>
              <a:t>I want to hear everything that gets in the way of your success.</a:t>
            </a:r>
          </a:p>
          <a:p>
            <a:pPr>
              <a:buClr>
                <a:srgbClr val="FFC000"/>
              </a:buClr>
              <a:buFont typeface="Wingdings" pitchFamily="2" charset="2"/>
              <a:buChar char="Ø"/>
            </a:pPr>
            <a:r>
              <a:rPr lang="en-US" sz="2400" b="1" dirty="0">
                <a:latin typeface="Arial" pitchFamily="34" charset="0"/>
                <a:cs typeface="Arial" pitchFamily="34" charset="0"/>
              </a:rPr>
              <a:t>When you bring problems to me, bring me at least one solution.  </a:t>
            </a:r>
            <a:endParaRPr lang="en-US" sz="2400" dirty="0"/>
          </a:p>
          <a:p>
            <a:endParaRPr lang="en-US" sz="2400" dirty="0"/>
          </a:p>
        </p:txBody>
      </p:sp>
      <p:sp>
        <p:nvSpPr>
          <p:cNvPr id="5" name="Footer Placeholder 4"/>
          <p:cNvSpPr>
            <a:spLocks noGrp="1"/>
          </p:cNvSpPr>
          <p:nvPr>
            <p:ph type="ftr" sz="quarter" idx="11"/>
          </p:nvPr>
        </p:nvSpPr>
        <p:spPr>
          <a:xfrm>
            <a:off x="0" y="8976836"/>
            <a:ext cx="5608320" cy="472890"/>
          </a:xfrm>
          <a:prstGeom prst="rect">
            <a:avLst/>
          </a:prstGeom>
        </p:spPr>
        <p:txBody>
          <a:bodyPr/>
          <a:lstStyle/>
          <a:p>
            <a:pPr>
              <a:defRPr/>
            </a:pPr>
            <a:r>
              <a:rPr lang="en-US"/>
              <a:t>SIP #2 - at OMAG in Edmond on 11/21/19</a:t>
            </a:r>
            <a:endParaRPr lang="en-US" dirty="0"/>
          </a:p>
        </p:txBody>
      </p:sp>
      <p:sp>
        <p:nvSpPr>
          <p:cNvPr id="6" name="Slide Number Placeholder 5"/>
          <p:cNvSpPr>
            <a:spLocks noGrp="1"/>
          </p:cNvSpPr>
          <p:nvPr>
            <p:ph type="sldNum" sz="quarter" idx="12"/>
          </p:nvPr>
        </p:nvSpPr>
        <p:spPr/>
        <p:txBody>
          <a:bodyPr/>
          <a:lstStyle/>
          <a:p>
            <a:pPr>
              <a:defRPr/>
            </a:pPr>
            <a:fld id="{CE147DD2-E9BA-4B09-B62D-B45E29BDEE25}" type="slidenum">
              <a:rPr lang="en-US" smtClean="0"/>
              <a:pPr>
                <a:defRPr/>
              </a:pPr>
              <a:t>9</a:t>
            </a:fld>
            <a:endParaRPr lang="en-US" dirty="0"/>
          </a:p>
        </p:txBody>
      </p:sp>
      <p:sp>
        <p:nvSpPr>
          <p:cNvPr id="4" name="Header Placeholder 3">
            <a:extLst>
              <a:ext uri="{FF2B5EF4-FFF2-40B4-BE49-F238E27FC236}">
                <a16:creationId xmlns:a16="http://schemas.microsoft.com/office/drawing/2014/main" id="{3923B27A-AE6E-4EC6-AE2C-B82A16370DE6}"/>
              </a:ext>
            </a:extLst>
          </p:cNvPr>
          <p:cNvSpPr>
            <a:spLocks noGrp="1"/>
          </p:cNvSpPr>
          <p:nvPr>
            <p:ph type="hdr" sz="quarter" idx="13"/>
          </p:nvPr>
        </p:nvSpPr>
        <p:spPr/>
        <p:txBody>
          <a:bodyPr/>
          <a:lstStyle/>
          <a:p>
            <a:r>
              <a:rPr lang="en-US"/>
              <a:t>SIP #2 - Oklahoma Governmental Tort Claims Act</a:t>
            </a:r>
          </a:p>
        </p:txBody>
      </p:sp>
    </p:spTree>
    <p:extLst>
      <p:ext uri="{BB962C8B-B14F-4D97-AF65-F5344CB8AC3E}">
        <p14:creationId xmlns:p14="http://schemas.microsoft.com/office/powerpoint/2010/main" val="1862966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0EE0432-5B9A-406C-9C92-4F67A0AA9948}" type="datetimeFigureOut">
              <a:rPr lang="en-US" smtClean="0"/>
              <a:t>11/20/2019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485C416-D5B4-403E-BD3E-9069932BCC3F}" type="slidenum">
              <a:rPr lang="en-US" smtClean="0"/>
              <a:t>‹#›</a:t>
            </a:fld>
            <a:endParaRPr lang="en-US"/>
          </a:p>
        </p:txBody>
      </p:sp>
    </p:spTree>
    <p:extLst>
      <p:ext uri="{BB962C8B-B14F-4D97-AF65-F5344CB8AC3E}">
        <p14:creationId xmlns:p14="http://schemas.microsoft.com/office/powerpoint/2010/main" val="34553630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EE0432-5B9A-406C-9C92-4F67A0AA9948}"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C416-D5B4-403E-BD3E-9069932BCC3F}" type="slidenum">
              <a:rPr lang="en-US" smtClean="0"/>
              <a:t>‹#›</a:t>
            </a:fld>
            <a:endParaRPr lang="en-US"/>
          </a:p>
        </p:txBody>
      </p:sp>
    </p:spTree>
    <p:extLst>
      <p:ext uri="{BB962C8B-B14F-4D97-AF65-F5344CB8AC3E}">
        <p14:creationId xmlns:p14="http://schemas.microsoft.com/office/powerpoint/2010/main" val="2598208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EE0432-5B9A-406C-9C92-4F67A0AA9948}"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C416-D5B4-403E-BD3E-9069932BCC3F}" type="slidenum">
              <a:rPr lang="en-US" smtClean="0"/>
              <a:t>‹#›</a:t>
            </a:fld>
            <a:endParaRPr lang="en-US"/>
          </a:p>
        </p:txBody>
      </p:sp>
    </p:spTree>
    <p:extLst>
      <p:ext uri="{BB962C8B-B14F-4D97-AF65-F5344CB8AC3E}">
        <p14:creationId xmlns:p14="http://schemas.microsoft.com/office/powerpoint/2010/main" val="4040032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501B1-5D4D-445B-B6AE-6974A36063FF}" type="slidenum">
              <a:rPr lang="en-US"/>
              <a:pPr>
                <a:defRPr/>
              </a:pPr>
              <a:t>‹#›</a:t>
            </a:fld>
            <a:endParaRPr lang="en-US"/>
          </a:p>
        </p:txBody>
      </p:sp>
    </p:spTree>
    <p:extLst>
      <p:ext uri="{BB962C8B-B14F-4D97-AF65-F5344CB8AC3E}">
        <p14:creationId xmlns:p14="http://schemas.microsoft.com/office/powerpoint/2010/main" val="2584920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8172869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13705941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137216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563900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EAD9FE-7AD7-4CDA-A0D5-7E5F071134B2}"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3841567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EAD9FE-7AD7-4CDA-A0D5-7E5F071134B2}"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871618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AD9FE-7AD7-4CDA-A0D5-7E5F071134B2}"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530174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EE0432-5B9A-406C-9C92-4F67A0AA9948}"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C416-D5B4-403E-BD3E-9069932BCC3F}"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46738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684667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189516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508339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436CE9-B43B-40D3-BCE0-B3813F59189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55854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28548806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436CE9-B43B-40D3-BCE0-B3813F59189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28977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6EAD9FE-7AD7-4CDA-A0D5-7E5F071134B2}"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11380920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521046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AD9FE-7AD7-4CDA-A0D5-7E5F071134B2}"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436CE9-B43B-40D3-BCE0-B3813F59189E}" type="slidenum">
              <a:rPr lang="en-US" smtClean="0"/>
              <a:t>‹#›</a:t>
            </a:fld>
            <a:endParaRPr lang="en-US"/>
          </a:p>
        </p:txBody>
      </p:sp>
    </p:spTree>
    <p:extLst>
      <p:ext uri="{BB962C8B-B14F-4D97-AF65-F5344CB8AC3E}">
        <p14:creationId xmlns:p14="http://schemas.microsoft.com/office/powerpoint/2010/main" val="33539654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B68045-EFCE-43BD-B9E5-26A1EED6DE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6885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0EE0432-5B9A-406C-9C92-4F67A0AA9948}"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C416-D5B4-403E-BD3E-9069932BCC3F}"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7699117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CAD9D9-7345-46FF-AB36-F87412F079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810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141DEA-55BD-4B0E-8536-887378DD2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161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053FE3-8BFF-49EE-A64E-F8B619AA3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3966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33D6B-9323-4010-8DAD-86E62B326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364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C7FAF2-8278-4A05-A2AC-3E99F0C8D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7807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F482C4-B72D-4753-9990-C3854D57D1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7430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8202E3-577F-44A4-AD34-311772E96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5141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2F3760-9C26-43B9-80D0-3058F1C9A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009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FD50C9-D3EE-4E89-B3F0-350BB8815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2790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14DA2D-1863-4297-9D6E-3E62C24030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3848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0EE0432-5B9A-406C-9C92-4F67A0AA9948}"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5C416-D5B4-403E-BD3E-9069932BCC3F}"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54314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0EE0432-5B9A-406C-9C92-4F67A0AA9948}"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5C416-D5B4-403E-BD3E-9069932BCC3F}" type="slidenum">
              <a:rPr lang="en-US" smtClean="0"/>
              <a:t>‹#›</a:t>
            </a:fld>
            <a:endParaRPr lang="en-US"/>
          </a:p>
        </p:txBody>
      </p:sp>
    </p:spTree>
    <p:extLst>
      <p:ext uri="{BB962C8B-B14F-4D97-AF65-F5344CB8AC3E}">
        <p14:creationId xmlns:p14="http://schemas.microsoft.com/office/powerpoint/2010/main" val="40193082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0EE0432-5B9A-406C-9C92-4F67A0AA9948}"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5C416-D5B4-403E-BD3E-9069932BCC3F}"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631377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E0432-5B9A-406C-9C92-4F67A0AA9948}"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5C416-D5B4-403E-BD3E-9069932BCC3F}" type="slidenum">
              <a:rPr lang="en-US" smtClean="0"/>
              <a:t>‹#›</a:t>
            </a:fld>
            <a:endParaRPr lang="en-US"/>
          </a:p>
        </p:txBody>
      </p:sp>
    </p:spTree>
    <p:extLst>
      <p:ext uri="{BB962C8B-B14F-4D97-AF65-F5344CB8AC3E}">
        <p14:creationId xmlns:p14="http://schemas.microsoft.com/office/powerpoint/2010/main" val="31267963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A0EE0432-5B9A-406C-9C92-4F67A0AA9948}"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5C416-D5B4-403E-BD3E-9069932BCC3F}" type="slidenum">
              <a:rPr lang="en-US" smtClean="0"/>
              <a:t>‹#›</a:t>
            </a:fld>
            <a:endParaRPr lang="en-US"/>
          </a:p>
        </p:txBody>
      </p:sp>
    </p:spTree>
    <p:extLst>
      <p:ext uri="{BB962C8B-B14F-4D97-AF65-F5344CB8AC3E}">
        <p14:creationId xmlns:p14="http://schemas.microsoft.com/office/powerpoint/2010/main" val="28937096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0EE0432-5B9A-406C-9C92-4F67A0AA9948}" type="datetimeFigureOut">
              <a:rPr lang="en-US" smtClean="0"/>
              <a:t>11/20/2019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485C416-D5B4-403E-BD3E-9069932BCC3F}"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0620378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A0EE0432-5B9A-406C-9C92-4F67A0AA9948}" type="datetimeFigureOut">
              <a:rPr lang="en-US" smtClean="0"/>
              <a:t>11/20/2019</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485C416-D5B4-403E-BD3E-9069932BCC3F}" type="slidenum">
              <a:rPr lang="en-US" smtClean="0"/>
              <a:t>‹#›</a:t>
            </a:fld>
            <a:endParaRPr lang="en-US"/>
          </a:p>
        </p:txBody>
      </p:sp>
    </p:spTree>
    <p:extLst>
      <p:ext uri="{BB962C8B-B14F-4D97-AF65-F5344CB8AC3E}">
        <p14:creationId xmlns:p14="http://schemas.microsoft.com/office/powerpoint/2010/main" val="155663861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6EAD9FE-7AD7-4CDA-A0D5-7E5F071134B2}" type="datetimeFigureOut">
              <a:rPr lang="en-US" smtClean="0"/>
              <a:t>11/20/2019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E436CE9-B43B-40D3-BCE0-B3813F59189E}" type="slidenum">
              <a:rPr lang="en-US" smtClean="0"/>
              <a:t>‹#›</a:t>
            </a:fld>
            <a:endParaRPr lang="en-US"/>
          </a:p>
        </p:txBody>
      </p:sp>
    </p:spTree>
    <p:extLst>
      <p:ext uri="{BB962C8B-B14F-4D97-AF65-F5344CB8AC3E}">
        <p14:creationId xmlns:p14="http://schemas.microsoft.com/office/powerpoint/2010/main" val="194839783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50000">
              <a:srgbClr val="FFCCCC"/>
            </a:gs>
            <a:gs pos="100000">
              <a:schemeClr val="accent2"/>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927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927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AE4F4CCA-BF22-4BC8-A954-C366303EF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3101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omhrp.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omag.org/search?q=marijuan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omma.ok.gov/Websites/ddeer/images/SQ%20788.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omma.ok.gov/faq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omag.org/" TargetMode="External"/><Relationship Id="rId7"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linkedin.com/company/oklahoma-municipal-assurance-group/" TargetMode="External"/><Relationship Id="rId5" Type="http://schemas.openxmlformats.org/officeDocument/2006/relationships/hyperlink" Target="http://www.facebook.com/oklahomamunicipalassurancegroup" TargetMode="External"/><Relationship Id="rId4" Type="http://schemas.openxmlformats.org/officeDocument/2006/relationships/hyperlink" Target="http://www.twitter.com/omag1977"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hemeOverride" Target="../theme/themeOverride1.xml"/><Relationship Id="rId5" Type="http://schemas.openxmlformats.org/officeDocument/2006/relationships/image" Target="../media/image29.wmf"/><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EF30-55B3-49C6-837B-1A028E9AC84A}"/>
              </a:ext>
            </a:extLst>
          </p:cNvPr>
          <p:cNvSpPr>
            <a:spLocks noGrp="1"/>
          </p:cNvSpPr>
          <p:nvPr>
            <p:ph type="ctrTitle"/>
          </p:nvPr>
        </p:nvSpPr>
        <p:spPr>
          <a:xfrm>
            <a:off x="628553" y="343893"/>
            <a:ext cx="7585145" cy="3161307"/>
          </a:xfrm>
        </p:spPr>
        <p:txBody>
          <a:bodyPr>
            <a:normAutofit fontScale="90000"/>
          </a:bodyPr>
          <a:lstStyle/>
          <a:p>
            <a:pPr algn="ctr"/>
            <a:r>
              <a:rPr lang="en-US" b="1" dirty="0"/>
              <a:t>SIP #2</a:t>
            </a:r>
            <a:br>
              <a:rPr lang="en-US" b="1" dirty="0"/>
            </a:br>
            <a:r>
              <a:rPr lang="en-US" b="1" dirty="0"/>
              <a:t>Oklahoma Governmental Tort Claims Act</a:t>
            </a:r>
            <a:endParaRPr lang="en-US" dirty="0"/>
          </a:p>
        </p:txBody>
      </p:sp>
      <p:pic>
        <p:nvPicPr>
          <p:cNvPr id="4" name="Picture 3">
            <a:extLst>
              <a:ext uri="{FF2B5EF4-FFF2-40B4-BE49-F238E27FC236}">
                <a16:creationId xmlns:a16="http://schemas.microsoft.com/office/drawing/2014/main" id="{EEBD785E-910C-46C7-B432-A69CFF63D475}"/>
              </a:ext>
            </a:extLst>
          </p:cNvPr>
          <p:cNvPicPr>
            <a:picLocks noChangeAspect="1"/>
          </p:cNvPicPr>
          <p:nvPr/>
        </p:nvPicPr>
        <p:blipFill>
          <a:blip r:embed="rId3"/>
          <a:stretch>
            <a:fillRect/>
          </a:stretch>
        </p:blipFill>
        <p:spPr>
          <a:xfrm>
            <a:off x="8531844" y="1160890"/>
            <a:ext cx="3164854" cy="4003731"/>
          </a:xfrm>
          <a:prstGeom prst="rect">
            <a:avLst/>
          </a:prstGeom>
        </p:spPr>
      </p:pic>
      <p:sp>
        <p:nvSpPr>
          <p:cNvPr id="5" name="Text Box 6">
            <a:extLst>
              <a:ext uri="{FF2B5EF4-FFF2-40B4-BE49-F238E27FC236}">
                <a16:creationId xmlns:a16="http://schemas.microsoft.com/office/drawing/2014/main" id="{CE0A2C5D-62B7-4F61-816D-17992408B1E2}"/>
              </a:ext>
            </a:extLst>
          </p:cNvPr>
          <p:cNvSpPr txBox="1">
            <a:spLocks noChangeArrowheads="1"/>
          </p:cNvSpPr>
          <p:nvPr/>
        </p:nvSpPr>
        <p:spPr bwMode="auto">
          <a:xfrm>
            <a:off x="1926775" y="3922311"/>
            <a:ext cx="5489547" cy="1692771"/>
          </a:xfrm>
          <a:prstGeom prst="rect">
            <a:avLst/>
          </a:prstGeom>
          <a:solidFill>
            <a:srgbClr val="FFFFFF"/>
          </a:solidFill>
          <a:ln w="57150">
            <a:solidFill>
              <a:srgbClr val="006666">
                <a:lumMod val="50000"/>
              </a:srgbClr>
            </a:solidFill>
            <a:miter lim="800000"/>
            <a:headEnd/>
            <a:tailEnd/>
          </a:ln>
          <a:effectLst/>
        </p:spPr>
        <p:txBody>
          <a:bodyPr wrap="square">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charset="0"/>
              </a:rPr>
              <a:t>Speaker:  </a:t>
            </a:r>
            <a:r>
              <a:rPr kumimoji="0" lang="en-US" sz="3200" b="1" i="0" u="none" strike="noStrike" kern="0" cap="none" spc="0" normalizeH="0" baseline="0" noProof="0" dirty="0">
                <a:ln>
                  <a:noFill/>
                </a:ln>
                <a:solidFill>
                  <a:srgbClr val="000000"/>
                </a:solidFill>
                <a:effectLst/>
                <a:uLnTx/>
                <a:uFillTx/>
                <a:latin typeface="Arial" charset="0"/>
              </a:rPr>
              <a:t>Pam Spinks</a:t>
            </a:r>
            <a:r>
              <a:rPr kumimoji="0" lang="en-US" sz="2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charset="0"/>
              </a:rPr>
              <a:t>,</a:t>
            </a:r>
            <a:endParaRPr kumimoji="0" lang="en-US" sz="2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Futura Hv" pitchFamily="34" charset="0"/>
            </a:endParaRPr>
          </a:p>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charset="0"/>
              </a:rPr>
              <a:t>Director of Professional Development</a:t>
            </a:r>
          </a:p>
          <a:p>
            <a:pPr marL="0" marR="0" lvl="0" indent="0" defTabSz="914400" eaLnBrk="0" fontAlgn="base" latinLnBrk="0" hangingPunct="0">
              <a:lnSpc>
                <a:spcPct val="100000"/>
              </a:lnSpc>
              <a:spcBef>
                <a:spcPct val="5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rPr>
              <a:t>1-800-234-9461  </a:t>
            </a:r>
            <a:r>
              <a:rPr kumimoji="0" lang="en-US" sz="2400" b="0" i="0" u="none" strike="noStrike" kern="0" cap="none" spc="0" normalizeH="0" baseline="0" noProof="0" dirty="0">
                <a:ln>
                  <a:noFill/>
                </a:ln>
                <a:solidFill>
                  <a:srgbClr val="000000"/>
                </a:solidFill>
                <a:effectLst/>
                <a:uLnTx/>
                <a:uFillTx/>
                <a:latin typeface="Arial" charset="0"/>
              </a:rPr>
              <a:t> </a:t>
            </a:r>
            <a:r>
              <a:rPr kumimoji="0" lang="en-US" sz="2400" b="0" i="0" u="none" strike="noStrike" kern="0" cap="none" spc="0" normalizeH="0" baseline="0" noProof="0" dirty="0">
                <a:ln>
                  <a:noFill/>
                </a:ln>
                <a:solidFill>
                  <a:srgbClr val="FFFFFF"/>
                </a:solidFill>
                <a:effectLst/>
                <a:uLnTx/>
                <a:uFillTx/>
                <a:latin typeface="Arial" charset="0"/>
              </a:rPr>
              <a:t>  </a:t>
            </a:r>
            <a:r>
              <a:rPr kumimoji="0" lang="en-US" sz="2400" b="1" i="1" u="sng" strike="noStrike" kern="0" cap="none" spc="0" normalizeH="0" baseline="0" noProof="0" dirty="0">
                <a:ln>
                  <a:noFill/>
                </a:ln>
                <a:solidFill>
                  <a:srgbClr val="0066FF"/>
                </a:solidFill>
                <a:effectLst/>
                <a:uLnTx/>
                <a:uFillTx/>
                <a:latin typeface="Arial" charset="0"/>
              </a:rPr>
              <a:t>www.omag.org</a:t>
            </a:r>
          </a:p>
        </p:txBody>
      </p:sp>
      <p:pic>
        <p:nvPicPr>
          <p:cNvPr id="6" name="Picture 5">
            <a:extLst>
              <a:ext uri="{FF2B5EF4-FFF2-40B4-BE49-F238E27FC236}">
                <a16:creationId xmlns:a16="http://schemas.microsoft.com/office/drawing/2014/main" id="{97F933ED-B796-4EE3-B77A-7CF11B64C2EF}"/>
              </a:ext>
            </a:extLst>
          </p:cNvPr>
          <p:cNvPicPr>
            <a:picLocks noChangeAspect="1"/>
          </p:cNvPicPr>
          <p:nvPr/>
        </p:nvPicPr>
        <p:blipFill>
          <a:blip r:embed="rId4"/>
          <a:stretch>
            <a:fillRect/>
          </a:stretch>
        </p:blipFill>
        <p:spPr>
          <a:xfrm>
            <a:off x="3373397" y="5897977"/>
            <a:ext cx="2090425" cy="460499"/>
          </a:xfrm>
          <a:prstGeom prst="rect">
            <a:avLst/>
          </a:prstGeom>
        </p:spPr>
      </p:pic>
    </p:spTree>
    <p:extLst>
      <p:ext uri="{BB962C8B-B14F-4D97-AF65-F5344CB8AC3E}">
        <p14:creationId xmlns:p14="http://schemas.microsoft.com/office/powerpoint/2010/main" val="2199628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92500" lnSpcReduction="10000"/>
          </a:bodyPr>
          <a:lstStyle/>
          <a:p>
            <a:fld id="{EFB4242F-5271-4F84-BCEC-4C03D5D561C5}"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pic>
        <p:nvPicPr>
          <p:cNvPr id="14339" name="Picture 3" descr="http://officeimg.vo.msecnd.net/_layouts/images/general/more_arrow.png?b=5600%2E4000"/>
          <p:cNvPicPr>
            <a:picLocks noChangeAspect="1" noChangeArrowheads="1"/>
          </p:cNvPicPr>
          <p:nvPr/>
        </p:nvPicPr>
        <p:blipFill>
          <a:blip r:embed="rId3" cstate="print"/>
          <a:srcRect/>
          <a:stretch>
            <a:fillRect/>
          </a:stretch>
        </p:blipFill>
        <p:spPr bwMode="auto">
          <a:xfrm>
            <a:off x="6043613" y="-358775"/>
            <a:ext cx="76200" cy="38100"/>
          </a:xfrm>
          <a:prstGeom prst="rect">
            <a:avLst/>
          </a:prstGeom>
          <a:noFill/>
        </p:spPr>
      </p:pic>
      <p:sp>
        <p:nvSpPr>
          <p:cNvPr id="6" name="Rectangle 5"/>
          <p:cNvSpPr/>
          <p:nvPr/>
        </p:nvSpPr>
        <p:spPr>
          <a:xfrm>
            <a:off x="2064887" y="350808"/>
            <a:ext cx="8206297" cy="2062103"/>
          </a:xfrm>
          <a:prstGeom prst="rect">
            <a:avLst/>
          </a:prstGeom>
        </p:spPr>
        <p:txBody>
          <a:bodyPr wrap="square">
            <a:spAutoFit/>
          </a:bodyPr>
          <a:lstStyle/>
          <a:p>
            <a:r>
              <a:rPr lang="en-US" sz="3200" b="1" dirty="0">
                <a:effectLst>
                  <a:outerShdw blurRad="38100" dist="38100" dir="2700000" algn="tl">
                    <a:srgbClr val="000000">
                      <a:alpha val="43137"/>
                    </a:srgbClr>
                  </a:outerShdw>
                </a:effectLst>
                <a:latin typeface="Arial" pitchFamily="34" charset="0"/>
                <a:cs typeface="Arial" pitchFamily="34" charset="0"/>
              </a:rPr>
              <a:t>The goal of SIP (Supervisor Improvement Program) is to teach you skills to help you handle the “tough moments” of being a Supervisor.  </a:t>
            </a:r>
          </a:p>
        </p:txBody>
      </p:sp>
      <p:sp>
        <p:nvSpPr>
          <p:cNvPr id="174082" name="AutoShape 2" descr="data:image/jpeg;base64,/9j/4AAQSkZJRgABAQAAAQABAAD/2wCEAAkGBhQSEBQUEhQUFRUWFRcWFRgXGBUfFhcWFBYYGRYYHhgZGyYeGRojGRYXHy8hIycpLS0sFx4xNzAqNSYuLCkBCQoKDgwOGg8PGikkHyU2KS8yKTQsLzQpLyotKSwsLCo0LyksLSwsLCwpLC0sLCwvKi0sLCwvLCksLCopLCwsLP/AABEIAPIA0AMBIgACEQEDEQH/xAAcAAABBQEBAQAAAAAAAAAAAAAAAQQFBgcDAgj/xABMEAACAQMCAwUEBgUJBQcFAAABAgMABBESIQUGMRMiQVFhBzJxgRQjQlJikTNygpKhFUNTk6KxssHRJHPS8PEWNDVEVGOzF4PC4eL/xAAbAQACAwEBAQAAAAAAAAAAAAAABAMFBgIBB//EADcRAAEDAgQDBQcDBAMBAAAAAAEAAgMEEQUSITFBUWETMnGRsQYUI4GhwfAiYuEVQlLRkqLxM//aAAwDAQACEQMRAD8A3GiiihCKKKKEIooooQiiiihCKKM004hxaGBdU8scS+cjqo/NiKEJ3RVVk9pVmciAzXR8reGVx/WaRH/aprJzdeyZ7GxWMHo11OoP9XAJD8iwpaWrgh/+jwPmuwxx2Ccczcwymb6JZkLLpDzzEBhbxtnThTs0zYOlTsACx2xmEPJNq+86Ncv4yXDvI5/eOlfgoA9K48s3JSSaG5wLuSWSd230Tqx7rxk76UQKmg7rp365qyVhcYxSd8xZG4tZwsd+txvf81T8ELQ253UJHyuId7Oae1YdAjs8J/WglLIR8NJ9alOG85vE6w8QVI2Y6Y7hM/RpWPRTq3gkP3WJB8GPSu9crm2WRGSRVdGGllYZVgeoI8aioceqKd1pDnb13+RXUlO122hVtFLVG5f4o9lNHazOz28p0WsrnLRvjItnY+8CAezY7nGk5OM3gV9Bp6iOojEkZuCq1zS02KWiiip1yiiiihCKKKKEIooooQkBpaQigGhCWiiihCKKKKEIpDS0UIWUXUk6y6OLXN1EWYiNopOysZASdKrJEqupxtplYE+ZqYsuU7SI6kt4tXXWy65Pjrk1N/Gr1c2yyIyOqurDDKwBVgeoIOxFVK45DeHJ4fOYR/6eUGS2Poozrh/YbH4az2J4XUVF3QykftJ0+iZila3Rw+ac0VX7vmhrWRYr6B4XcMUaI9tG4TGphoHaqBnfVHt50/4fzHbT/obiFz5B11fNSdQ+YrDVGH1UB+Iw+O48wrBsjHbFe+L8HjuUCyZBU6o3U4kjcdHRvssPyPQ5FRtrxt7d1hvsAk6YrgDEMp8Fbwhl/Ce632T4VYAtM+K3ECxsLlohGwwwlKBCPIh9jXkMhI7J7S5v1Hh9xsfHVBHEJ5RVF4fxaSOQLw9Zbu0AOQ/dEeOiwXEpBlHkhDAbYcVZeDczQXRKxPiRch4n7syEdQYzvt5jI9alqcNmhGexLedtvEbj81Q2QFOeMcLW4gkhbbWuAw6q43Rx5FWCsPhU5ydxdrqxgmfZ2QCT/eISkny1q1RN3eLFG8jnCIpdj5Koyf4Cnvs+sXi4bbrINLsrSsvirTu0pU+o7THyrTeyzn5JAe7p563+yTq7XCsVFFFbBJIooooQiiiihCKQmgmgChCWkIpaKEJAa53NysaM8jKiKCzMxAVVG5JJ2AFE8yorOxCqoLMxIACqMkknoAB1rO728bibh5AVslYNBEetwQe7PIP6PO6Rnrsx8AOHvDBcrtjC82Cey86XdwdVlHDHB9iW5EpaUfeWFCpVD4MzZI301I8B521yC3vEEFwfcwSYZ/WJzjvecbYYeo3qGaWO5jlRJGBDNG7RkrJG6nz6gjY77EHxBpjw7/aVltL1VkkiKh9sLIj7xTKPsE4PQ91lOD0pMVLrknbknHUzbWG/NakKKrXs4vXl4XbPIzO+hlZmJLHQ7Jkk7k4UbmrLT6QRUbzFxpbS1lncFhGuQo6uzEKiD1Z2VfnUlTbiXDo54nimRZI3GGVhkEf9cH5UIWf8NtGV2muXVrubHaHPuqN1hjB3EaenU5Y7mnF9weCb9NDFJ6uiMfzIzVI4UeHNddrILe0aGVhFbsNEiNGxXXLLJ3pZMj3Q2lfU71dxxmDGe3hx59rHj/FVTMCH6Eq1hILdgqzxThVjAzAWEzhF1OYkYRKuNROtpEQ4HXGcU75btLCQkw2qRSKFcrJColCyDKOGOrKnBwysRtXri3G0uo3trNhM8imN5E70UKONLu0g7uQpOFBJJxUxDwhFlWRcgrCIFGduzDBht55HXNeF1m63uvQ0ZtLW8F14hYrNGY3L6WxnS7KSAc41KQcHoQDuCaqvE7G2uNNnaQx5SRe0kjQBbYKwL4kA/TNjSFBzuScYqf4txKaIgx27zAq3uMupZB7gKsR3D4sDt5VGxcPkjtbXh8TYnmURsy/zagarqb5AnB8WdKIwdESEa3TzlHlhrzVJLcTSWKT/AFEUhVu27E4LvIV1vF2oOlSd9AJyNq00Vw4fYpDEkUahUjVURR4KowB+QpxVnHEyMWYAPzdVbnEm6K5XV0saM8jKiKCWZiAqgdSSdgK61Q+eIxNxC1hk70QgnnMZJ0NIkkKozL0bSHbAORvmunOyi6GtzEBLPzrc3BzYRxLCOk1ysv1vrHEhVgn42Iz4A9akOBc6M0q295GsMzfomViYJ8dQjEAq4/o238QWqsCZ7m5ZUdkgt3CuVOGmnXDFNXURpkBgPeJx0Bp5eCC5Mls+HKqrOozlNRPZtqHuPtkYOR16Ul7y4O129E77s0t039Vo1ITVO5V5kkjlWzvG1OQfo05/n1UZKt4CdR1H2h3h41cRTrXBwuEi5pabFApaKK6XiKCaKp/tJ5pa1thHC2Li4JjiPiigfWS/sKRj8TLXoBJsFy5waCTso3mHiH8oTtbrvZwPiY+FxOpz2XrFGcavvNhegNN+JcxJC5jEc0rKnaSCJAezj3wzZI64OFGScE4qA5T5phhhjtrgrA0Y0K52ilA+0HOyuerKxBySRnNOuZLLQs1yhjeGSNfpMbSMgdYQdDJMm6tg6dJ2YYHxrZg4ylsgsrGBzDEHRm/VOOJusUsN7ERolMcU+OjxSkCGX4o7KM/dcjwpb/tv5Tj+iw9tL9Ek7RNaoFXtozEzM3hr7TbrjURnFe/5IuL23jthZSWsLiLW8jQhUhVkYqqo5csVXSBhcZ3xitA4Jy3b2isLeJY9Zy5yxZiOmp2JZseGTtUkcBOr1zJOBo1c+UuCGzsoIGYM0aYcjoXYlnIz4amOPSpekqA4lz7YW7lJbuBXBwy6wWU+RVckfOnUkrBUBzxxh7aykkiwJCY4kY+6jTyLEsjeil9XrjHjXNfaJw4oXF7baVGT9YuQP1c6v4VH8S554dPC8U3btFIpVi1rdhCpH3uy28wfga5LgNyvQmNhwpIYEhA1Igx3gCWPVmOerMxLE+ZNcjy7a5z9Gt8+fYxZ/PTUZwvj0cbrCbmO5iYhbe5VlJJPSGcDeObyYgB/RsirJVRIHsdYq3jLHtuF5SMKAFAAHQAAAfIbV6ooqJSpGYAZOwG5J6ADxr17P7EymS/cbzgJbAjdbVDlT6GVsyH00eVRHFoDcyx2KnAmBe4I+xaoR2m/gZCRGD+Jj4VZZ+fuHwkRC4jYqMaIA0pUDYDTCracdMVYUseUZyq+qkucgVmoquWntDsZG0/SBG2CQJ1khJx1x2yrn5VzuPaZw1Dg3tuT+F9X8UyKdBvsklZ6qXOHBZ2uLe6toxM0aSxSRF1QskpjYMrN3cq0YyD1DHyqb4RzFbXQJtp4pgPe0OpK58wDkfOpGggOFivQSDcLH+DcSNvwntdOqVTIGQ9TdPOylG9e1cD4U+h02EMaESTTyuS2gKZJ5iNUr94gBQAdyQAoUVYub/Z/FcK80ESLdh45VbLKsjwurgOFOk6gpXUQSM58KqfMN1Nm3E3D3jczaYZJpo1jSXSxA7SF2Y6gpGMAN09KRkgIOmoT0cwI6qSJivrcjvrhsH7M0M0Z/sSI2Dtt8Qd7LybzG8weC5wLqDAkwMLKh9ydB91sEEfZYMPKq/wbhbQI5kbXJJI0srgaVLsAMKv2VCqqjO+2/Wq7zDzekVzBJafXTwMTIUI0dgw+thZhkMzYUqo3VlB28Smcc+RouF5UhojzvIBW0UU14XxJLiGOaJtUciB0PmrDI+B9KdU+kUVg/MnGPpl/PPnKKTBB5dnExDMP15NR+AXyrXOdeLm14fczKcMkTaP94w0x/wBtlrEbW3EaKg+yoX8hjNPUTMz8x4KnxebJEGDj6BdGUEYIyD1BpvZRw2txFcmCN0icNKhRSCn2nC9O0T31P4ceNOaQrnY9DsfnVlLGJGkFZ6nqHwvDmn5L6DikDKGUgggEEdCDuDS9Kx7g/tPaLhlpBbKslwkKpI757KEISqA43eQoqnSCMAjJ8KiZ+Yb6Q5e+uM+UfZxqPgqp0+JNU0dO+TUBa2auhhNnHXkrF7QudJJppLO3do4ozpuJEOHkfG8SsN1VQe8RuSdO2Dmm28CoulAFA8AMCvcUWAdyzEszFt2ZnYszE+JJJJpatYIRG3qszW1bp3nX9PALlPao4w6q36wB/vpxw3iNxa4+jSkKP5qQs8J9Bk6o/ip+RrxRRUUsNQ3JK0EdVDBVzQG8biFZreex4r9XdW6pc491sCQgdWjmXBkUdcdR4rT42t1aAaS15ANsHAu0A8jss+PXS361Uae3DgZyCCGUgkMrDoysN1YeYqd4dzzdQjTNGtyo6OGEcuPxAjQ59Rp+FYmtwSso3ZqE52f4E7eF/wDfmtdQ41FKLTfpdz4FPpPaZYAkGV9QOCvYzagfIgpsa92XOou8rYQyTMNmeQdnBGfxOcsT+FVJPpVT5luGvpe07JbYhSpKtqll6YEjLgaBjoMnc94VPWXPbxQrHHYopUYASVFhHqBp1geOME+p613PS1jYGuihJeeBIsPS6dbisLnlpkbYcVJNylEna3PEZu1LBTKCzJaqsedC9kG74Go41lslumTURd86SFezsY1toRsHKLrI80h91B6vk/hFRfEb2a6cPcuGCnKRICIUPgcE5dvxN8gK803h/s+5/wAXEHZ3cG/2j5bKlrsbAOSl/wCS4T2vaNrmZ53+9Mxcj4A91f2QK7Lt02+FLRWtjjZGMrAAFmpJpJDd7iVz7Mh1ljZopV9yRDh1+f2l81OQfKtd9n/OBvYXWYBbiEqsoHusGBKSqPBWwdvAqw8qyaiEvHJ2sU0sLlNBMbaSy5yM7HYHp86WqKftBdu6saCvMJyyH9PovoSqp7TOLJBw9w0ccrTEQxRyKGQyPuGKnqECl/2Kzvh3O3ELcgi4+kKOsdwFOR6SoodT6nUPSl5z5xj4hLZ6AyGOO4aWJsao5SYVGcbMNJYqw2IY+oCHu7mvDXDdXnv0b4nPjNyBsqzDwKEKAV1YG5Yk5PmQTin0cYUAKAAOgAAA+Qr1RVy1jW7BZKSaSTvuJV59kHGNLT2THZf9og/UkbEqD0WQ6v8A7taZWDcvX3YcQs5fDthC/wCpcDs9/QOYz+zW8CqWoZkkIWvoJu1ga477eSpftdfHDCPvXFsp+Hbof8hWX1qntYty3CpmH800M3yimRm/s6j8qyunKHZyqcaBzMPiimnEbkouF3dzpQfiPj8AMk/CndNFtyZy7dFULH+1u59Oij5U8+9rBU0WW+Z3DXx6fnBe7CyWKNUXoB+Z8SfUmnFFFegACwXDnFxJO6Aa9EZ3Hz/58q80xLZul/BET85GA/uQ/nXjjZdRtzX6C6fUVN8r8ISeY690UaivmScAeeOp+VWuTglrKHQRoCuFYoMMpIyNwN9jnxrO4j7RQUM/YOa42sSRsLq1pMIlqYu0a4DkDxss0uLlY1LOQqjqTVXv+ecHEKZ/E+f4KP8AM1p/KvLFvdwMbqBJHS4mi3L7CN9Pgw8utMOVOSLKXhSyyW6NIUnOol85SSUL0bGwUflSVT7TxNc5rQ6zSG301vfrtorakwMNaHS6k624D/aymTm65P2wPQKv+Yrtb86Tr72hx6rj+K4rW+W+SOHHh1vPPbxZNukkjsXA9wFmJ1YHiaace9mdmlxZyxRgRvcJHLHqYxusisVYZORuvgcHI+ajfaOMymP9YIuL8LjhurE4ZEW91vkqjwnmuKYhW+rc9Aeh+Df5HFTdXR/Z5wxcarWEfFnH97035L4NA/DbeSRFJMWWZi3gW3Jz5D+FTxe10HZl7mOOoGw4369FV1Hs+S74TgOhVToq3cy8uRLB2sI040k4JKsrEDO5PmDtVSVfPp/f6VpMOxKLEIe1iuNbEHcFZ+ro30knZyW53G1kKPE/L1pCaZcIb6oA/YZ0+SOQP4AU9p9pzC6XkbkcW8kVHcSh0ss4GSmQ+OrRH3viR7w+BqRpKHNzCyIn5HX/ACyRHBAI3B3B8wehr1TTh1uY1KH3VY9n+odwPlkj5CndetNxcrx7Q1xAOia8SkKx6h1Ro3HxSRGH8RX0cK+dpbbtWii/pZ4I/wB+Vc/2QT8q+iRVVW98eC02Dg9ifH7BN+JWCzwyROMpIjRsPwupU/wNfPio0JaGY4khcwPnxddlI/XXSw/Wr6MrG/a9wFzfJKkUumSFRrijd8zwyZTUqA7hDgZxkZHhtDTy9m5M19OJ47clXqKjI+KFGK3BSPH3hKjZ9UlUY/M12/lqD+mi/fX/AFq4bKwi9wss+llYbFp8k9ornaO036CGeb/dQyMP3tIUfM1ZOF+zi/n/AEgjtE8S5Ek2PSNDoHzc/CuH1MbeKlioKiQ6Nt46KtT3CpjJ6nCgAlmY9FVRuxPkK8Pw+aG5YXEZiaSGKREYgsI9UqjUB7ragcr4ZHjW0cs8g2tkdaKZJsYM0p1Sb9QuwEY9FA9c1nPtF4g096s6AfR4WNjr3y8py7kfgV1EYP3tVImtBkbfQXt8yrb+mCKB5vd1v5TvkScCaRT1ZBj10ncfkc/KvXPF3e2Svc2SxyIxDThlYsmlQoYAEZTA38vh0iuB8LkmkPZMEZMNkkjxwMYB3q58F4x2rzwSAdrblEkx7jCSMOrAEeIyCPMetYv2iDYK107SHAgZ2HlpY+G3gVZYIS+nDHNIsSWu4fm6hfZReNNYdq+NUlzO7Y6Zd9RwPLJr3yV/4Kv+7uf/AJZqeci8PWCGaJAAqXlwqjyUSDSPkMCmfJX/AIKv+7uf/lmrOVJDnTFuxez0cr9uw8CksrRpeX1jjBZ34eFVR1LNDgD86eXsBjt+Ho2zLPaIf1ljII/MGuXBeIG34HFMAGMVksgB2BKRZxn5Vn/DvaPPxHidjGyJHEs6tpXJJbSwBLHrgE4AA61PBTTTPlc0DI1zyTxvY6LhzmtA5kBW/wBqXJ09/HAIOz+qMjNrbGzKuMbHPumnvJ8DPwOFE99rV1XfHeYOF38NyKa+03nSXh8cBhSNu1Mit2gY4CquMaWH3jTnlO4KcCidThktHZTjOCocg4PXcVF8f3CK9rZhl/7Xv810cvaHw1TzjA7LhwSQrr7OJDg7Fxp1ac7kbE1RWarpxF/pHC45nA1mGGXOBszqhbHkDqO3+lUS7uRHGznoqlvyHSt57KWFLIT3s7r8r6bdFjcda41DGjawso/htyR9IYo3ZLO2qQbhNZwC46qhZHAf3cggkGpVTkZHj0q18LsDaWdndQjtGhgH0hVwe3t5vrJ1H3irMZF88EfaqV4l7L7e4QT8Ol7DtAJFCjVbOGGQRHkFMgjdCB6GnsPxhlQ11uBI6jX8KnrMHvZzDrYeBVAoqS4jyjf2+e0tWlUfbtiJAfXQcSD901BzcSRDiQtER1EqOhHydRV02eN2xCoZKKePdh9fROq8SyhRljgeZ9TgfxNNf5ag/pov31/1ptGJJ+oZ41ILCCCdwcHI1OFIAyBsKHzNaNwvYqSR51abeBurp7OuEm44krkfV2imRvLtpQUiX4hDI37vnWz1UPZZwtoeHIZI2SSV5ZX1AhzqkbsywO4PZCMY8ABVvqmmfneXLW00IhiDAikxS0VEmF5ZAeu/xrwtqg6Ko+QrrRQhJiilqu8z81fRysMCiW7kGY4891V6GWUj3Ih59WOw36cuc1gLnGwC9Aum/OXHXBWztWxczLkuP/LwZw8x/F1VB4t6KaoftIv7ex4WLYLuwVIEB3BjYN2pP4WGSftMfU1OSzxcOgknuJO0lkbVLIcB55cYVFHRVA7qr0UfM18+cy8xy3ty88p3bZVHuog91B6D+JJPjWbjc/FKkSi4ijOn7nc/z7pkgRMtxK1f2b8yxu+osF1rpbP2XyCM+QODg+tXhbCG1kubpn0dt2bSs5ARRCmhcfLJ8cmvm/l3ivYTAn3G7r/A+PyO/wCdW/mnhbTwApksmWUDxX7WPlv8qtMQwQYi81DZC0kAOFtwNvDb6KohqvcHiAt/SSSDyvwV59nHOkNxJdR6grtdSzRK2xeOQjGAerDTuOu/xqR49dwcK4W6auiSJErEa3eUscY2yAXJJxsBXz7acMkkmWGNS0jMFUAjctjG+cDr1zirbYey67mlVJXRHa7+iYLa2yia5nGDgpGnXvde7saQkwJjps4eQ24JbzI21VsKghtraq+2PMNvLwGSKOZDJHYaXTOGB7EjGDjO+22d6yjka8SLiNtJKwRFlBZj0AwdzWk8C5dg4lfTveS9tDDFJHZgKIo3jtcB5NMZ7sKu4xgjUWP3SB05Q4bDwy2jeSOE3LW30xnmEYC9o6rb2yySbIzoJmOMN3T1AxT9Ph7IGytBNnknwuFG6Qut0Ulxnjltesg+gTX0CO6rLHjTrCBpNC6lLKFC5YkDJA8Rlxwa/iPA+4ygfRZwqlhkDEoAxnOfCqzb84WycDmhF3pYnsRGgOuRWYyXEirgae0aRkDOMLGi7asrWXcJ4Y1xKsajrux+6o6k/wDPlSrsDiMbIo3EWIPPa/C9he/Bempy3c5b/FMp4LCMjP0S32yM+5HWSc6cYGnsUO5OXx4Abhfjnf5Dzqb4tdrawEgAaRoQfi6KPljPyNZpLIWJJOSTknzJ61d01GMOjfEHXzkuOm1+CpY3+/zCoc2wboOvVbV7Fua+0hazkPfiy0WfGInvL+yx/JvSr5y3efQbn6I21vOzNaHwjlOWktvQHd0/bXwFfMvBOMSWtxHPEcPGwYeRHQqfQgkH0NfR8N1BxKxV9WI5QCDkB45FORhvsyI42PmPI1lqzNhtYKlg+G/Rw68/v5haBlpWZTuFolIyA9d6rfKHMLyara5I+lQgayBgTRk4SdB5N0YfZbI8qsua07Hte0OabgpQi2hXMWieCL+QrpilorteIooooQiiiuc06opZ2CqBkliAAPMk7ChC6V5d8DJ2A6/Cqnde0ON8rYxveN01J3bZT+K4YaT+xrPpUXPwqa7OeISh06i2h1LbD9cnvzn9Yhfw1W1mJ01IPiO15Df88VKyJz9k/wCI85vcExcN0tuQ92wzbx+YjGf9okHkO4D1PhUG9zFYRzSEg4YG4nmbMs0nQfE7EKo2A6ACu/MvN1tw6IdoQGxiOFMa2HgAo2VfU4Hx6ViHNHNUl7OXlZUAJARGYBPPYjvt5t4+lUkRqcXdeQZYuXP/AH6DxU5ywjTUrtznzhJfzo5GEVx2cQYaVz+IdWOxJ+XhVa+jqcDGM50kHIJG5Bz0P+oruvSInqXBP+Rx6iuNmf0f67f4VrUxRMiYGMFgEoSSbleZYV1AAEfWFevgCP8AWrry/wASD2rJ9qM6d237MEYb1wcL+VU5l7/UDEpbc47raSCPPpTjht4Y21L49pt95coSPyGfiKahkyOulKqATR248PFXbhcUFrevcTaYsW7NESSymfuquEUE9DnHrRb+0k22NNujGKKWHMsjs5M8heWTQjARu7nvdTgAA7bvGlEsLMh1Aqvx20n+4E1w4nYRTxsxUNuuSNmAHXfrtkelNPpcxJaVWw4kWAMkadNLqC4pzxNNAkAjigxF9GLxY1GNnL9kQO6iMeugAnG5IGKhuKcYnuAguZZZuzUAa5O5GCBgAH7RGMnqceOKtP8A2Vt2YYlkPeDABlOcb79zb5+tLHyvAHkypbBT3ifuHwGM1CKV5PBNHE4QL6+SqFnwRpXKxqXwcMxYKgz03Pp/0q52fA1toMKMsxHaEkEjHujbwqRWKNSQriMjY6DgZHmuNz8KjOYOJFLQt9tvd8yAcF8egNMshbCC47qvlqpKpwjaLAqB5uvu2kOdgjFdKsDl267jp0I+XrVdnhAXOMHOMagf7q7vKAxONQaTUpBxupOx2/FXlI8HGVLFwMDfbfV1Hwque4vNyr6KNsTAxuwXlbUeWSMZ7wUAncDfqf8A91ceQ+ZjaExyEiCWRchv5uQZGv8AVIwCfQfdqpXS5ZwCBlgwycAqQdx+YpGiwhIbVllAO+ds+fhS80LZmGN+xUzXFpuF9KcZtTLKhgOi4hJeOX7KZ95Gx76ONmX4HqNrNyxzKt3G2VMc0R0TwsctG+Mjf7SMN1cbMPUEDGvZbz0EIsrhupP0eU/aI2MTnz+6fXHiK0LinC3Mi3FswjuYxhWOdEiZyYZQN2jJ+anceRytNVvwqf3WfuHZ338OY4JtzBM3O3dX2ioXlrmdLtWGkxTx4E8Dka42PT0ZD1Vxsw9cgTVa9pDhcJJFFFFeoVR4tzk7yPBYRrI6HTLNISLeFh1Xu96aQeKLgDxYdKiv+zIlYPeyPeODkCXAgQ/gt1+rHxbU3rXi04bdcOjEJtnuYEz2ctuVMuksT9ZCxUl9zlkLZ64GaU862inEsjQN924jliI/rFA/jWLxebEy8sa0hn7eI6kemiehbFa5OqqPGfbdbREpbwvNp2BJEce3lsWx8hVQ4x7ab2UFYhHAD4oCX/efOPiAK0riPK3CuIEt9QzncvBKgYnzOhsMfiDVdv8A2DQneG5lTyEiK4/NSleUk2FR27SMtd+4E/nkEPbMdjp0WOXF08jl3ZmZjlmYksT5knc0fTG8/wA8Z/OtGuvYTdD9HPbv8e0U/wCEj+NRVz7HeIr0ijf9WWP/APIitJHidG7uyN87eqWMTxwVNW5YeJ33+dIk7AYBxUpxXk+8thme3lRR1YqSn765X+NQ9PMe14zNII6KMgjddVumAxnp0yAcfnSNOxIJJyOm/T4eVc6K7XivHJfGyymFj3l7yHxI8R8QTn5+lWjtDWV2FwYXWQe8DlR5+efTGRWk21xI0KTG3nEbjUrqhkTH60WcEdCCARVlT1UbWhsjgOV1nMQoJDJ2kQJB3tzTrX8BnrgAZ/IUFyf+R4dKY/y1D4yop8mOk/k2DQvGIScLIGPkmWP5KCae7WMC9x5qp7CYm2U+RT4v4nB9SFJ/Mis55j42ZrgsrHSvdQ58PE/P+7FWbm3iUkMIUxSxdqCFMg0EqMaiEPfxvjJAG5qi6MjbqOo9POq2pqGyACM3HNX+GUb47ySjXgESXBbGT06dP8q9NeMc79euwBPzArhRSKul1W5YDGxA6ZAOPzG1eheNnOfLwHh02xtXCihC7JdMM4PU53AO/nvWp8ge17Tpgv2JXok/UjyWTG5H4uvnnqMmpaUq6OKrj7OUfPiPBdseWG4X1JfcNWfs54JOzmUZhnjw3dO+k+EsTeKnbxBB3qX4BzjrkFvdqILrB0jJ7KcDq8Ln3vMoe8vjkb18xct873VifqJDozkxt3oz+yeh9VwfWtO4R7UbK/QQX8YhY4wST2WodGWTZomHgfD71UcENZheg+JF07w+X29Ew4sl6Fbrmlqh2PHLqywJdd7a+Ei4N1GvgXUbXCYx3l7+OobrVw4VxeK5iWWCRZI26MpyNuoPiCPEHcVfU9VFUszxOuPqPHklnMLTYp3ikK5616oplcqHvOULKXeW0tnPm0MZP56c1HN7M7EbxRvAfOCaePHyRwv8KtNQ3MXMy2oRdEk00pYRRR41PpALEliFRFyMsxwMjqTiuH5cpL9uq9F+CrPGuC3NhC9xHctcQxIZJIrgJ2mhASxSdAp1ADYOGz0yKlIpAyhh0IBGeuCMjbwqJubS4vSDfMiwghltYiShKnKmaUgGbBwdICpkDOqqdzt7XxayyQW8WuVCVd5MhFYdQFG7488gfEVhcQghr5xHQNBI7xGjfzr6p+JxjbeQq98Z4xDawtLO4SMDfP2vwhftE+VfL3FblZJ5XjQRo8jsiDoisxIX5A4pxx3mO4vJO0uJGkPgDsqjyVRso+FRtaPCcL9wYbuu478vzqlppe0KSuqJgZPTwHmf9KSOPxPQfxPkKSR8n/nb0q6UC9IpdgBuzEAfE7AVpvCrA2wU28jwyAAF0OzEfeQ91xnzFUnk+113Sk9EBf5jYfxI/KtCqwpqdkrD2gBB0sVQYpVyRSNbGbW1Vx5Z5yE7djdBEnClgf5uVVGWZdXusBuyk7DcEjpCcZ50lnJSzYwwbjtVGJZfVM/o0/FjUfDFZxznxjJEKfZOXPrggL+ROfjjzqe5f4qJ4Qdgy4Vx6joceRH+flVLT+z9Eysc/ccGnYHim6jEar3NrrWJ3PTh5qJ5v4MvZdquSynvsSzMwbbJZiSSDj8zVMVsHIrV7qAPGyHoylfzGKzGLhcrnCRSOc47qMdx8BVtWRtjII0C5wqodLGWuNyPuuLrkZHzHl6/CuVWCy5F4g5ylpP+0hUf28bVMQex7iD79kkY/HLHt+6SaqX1lOzvSNHzCuQxx2Co9LitMtfYVcn9JPbp+r2jH/Cop1dew0RxPJJfKoRSzEw90ADJJPadPlSv9Yor5e0BPQE+gXfYP3ssoor0RTmw4VNO2mGKSQ+SKzH+A2qzJDRcqFNKWr3wj2NX0uDII4F/9xstj9VMnPxxVysPYvZwLru5nkA65KxRfnnP9oVVzYxSQm2e55DX00+qmbC88FHexDj87PJbNqeFY9ak5+qbUBpB8FbJOPNcjxq/cXzYs1/B3dOGuox7lxECAxI6CZQdSv1ONJyDTfhPFbOJOx4dC0+D7tpGWXPTLTHEefVnzUzacrXF2ytfBIoFYOLVG1tIykFe2lwAVBAPZoMHAyx6VRww1VRX+9QsMbdL30uOOnX+bqdxY2PI43Ku9FFFbFJIqE5j5ZF12brI0M8RYxSqAdOsAOrIdnRsDKnHugggipuiuXNDgWuFwjZUKU38G01oJ1H85aOuSPWCYqwPorNULxa/4bMR9Oh7Numbq2ljYenaMgH5NWr4pMVSvwKmzZ48zD+0/wDqYFQ/Y6rF05K4HN+jMBP4Lo/3dp/lXb/6O8Nbosv7MpP+RrUbzl21l/S20En68Ubf4lqNk9nPDm62NsP1Y1X/AA4qP+k1A7tS/wCev3XvbN4sCoLexawP2bjbp9Z//FA9i3D/ALs/9Yf+Grw3sv4d/wCmA/VkmH+FxUfxrkvhNpCZZ1aNAQM/SLvJJ6KqrLlmPgACa4OF13CqPl/KO1j/AMFmXE+WILK/eO3VlX6PGx1MSSXkkzufRBXlkd2SKEZllbTGPAeLOfwquWPw9aZXU4FzLJBbukUhHZB3Y9nHHt9YzsxUkanxk+9jwrQvZ7yFDdQNdXkIk7U/7Or5wsC9HxtvIctv9nRWsgMlNRtiLrvta5HHms0+nbVVpf8A2C304Jbb2ccPjUB4EkYAankLanbxY97GSd6r/OfD7G3RZLVraKWM4eGNow00bEahoByXXZl+BHjWoR+znho/8ja/OJD/AHg1K2HBIIBiCGKIf+3Gi/4QKzVNhk8M4mdUOJBvbh6laGVzJGGMsFisGjkDAMpyCMgjoQehq0+z43r2jJbQQlEnnUSSzso3lZiOzSNm21eYzUPz1wNuH3brEmYZvrYFzgA5+viXwBBOtV6YfHhUj7MudktO0iuwYYppTLE7A6UdsKySEe5q0q4J2GpgSK0mIQxV0LRI24BvbX7Kgw+N1HUPaTvt1VwTlriT+/c2kPpFbySH96SUD+zXaPkSU/peI3RPiI0tY1/hET/GrcDmlqpZh1Kzuxt8h91fGV54rNeaOXvoyosN3xCS5mJSBDOunUBlpHzGQI0G528gNzXTmLgMVxaLFeysqjQ0jK6xK7KNyc7aS3ex8PKrnxzlyC7VVuIw+k5U5ZWUnrhkIYZ9DUdZ+zzh8ZyLSFmH2pAZGH7UpY0nWYV28jHxuDMvJovfxXbJsoIOqzjhvA+ERti1tmvXH9Ekk4z6ufqV+ZFW604dxB1CxW9tZx+HasXcDz7GDCD4dpV6SMKAAAAOgHQfKvddtwiE6zFzz+4k/TZeGZ39uip0fIcz/wDeOIXDfhgWKBPzVWk/t0+s/Z5YRtq+jpI/35y0z/vTFiPlVjoqxigiiFo2geAsoy4ncrykYAAAAA2AHQfKvVFFTLlFFFFCEUUUUIRSE0tIKEIApaKKEJCaw3nnmEXPE5VZ102zGGFCwzrAHbSac+8WOgHyT1NbXxFSYZACVJRsFdiDpO4PgR1r5osTGYow8LNrRGZ+yLKzOoLMX3Ock5Jo7bsSHWuuJKc1DDHmtfin/FlBgl1dOzf/AAmvoLgbsbWAyDDmKMuMYwxQahjw3zWI8j8sfSOIpC2uS2jTtpFLbIQfqlZiCXQsp7mR7pySBg72KnmqGz2c0JSio3UocxxvqloooqBPLO/bMT2FmMd03YLHyZYZSgz4ZP8Adis7lI0nVjTjfOMY9c7YrdOZOBR3ls8MqllYZGG0sHU5RlbB0sGAOcH4EbV88RWR0s10GkkjZkaPTqEbxtpYaFGGbI3bHwwKYZVinjNxdV1ThzquVpDrALVvY5x/tYZrXWHFsydkwYH6mUNoTPjoZHUfh0itFrCfZywPF7YojxaknDAro7QLEMBl+0oJzv4qK3alg/P+q1lY5DH+km9uKKQilor1CQGlpDS5oQiiiihCKKKKEIooooQiiikoQiloooQiiiqfz/zsbNUigCtcygldXuRouA0rAbkZIAXbJ+BrwmwuV6BfRP8AnPmyKxgy+XkkysUSka5Gxvv9lRnLOdgPXAPzrY2Lh0UjdSBkpcLhU2A7RSFbAGMlRn51O39rJPMZprid5SApfUq90dFCquFXO+BXq0t3Vu9IXXw1KAwOfvLgEfKkpJwe6m44SN1pfsbgX6NcyY773Uis33liCrGB6KCR8dVaDVR9k644PabY7jHp1zK/e9SeufHNW6nWiwAShNzdFFFFerxFYZ7TbMDiV0qDGuGCVgS4DOdasw0ENusag46kVudZR7W0/wBvtDgDNvOM+JxJDsT4gZJ+ZqKbuFSRd8KicjcV+hXqXEkbtEiuGCRyqU7QBWkHaZaXAAyuQcZIzjB+i7K9SaNZImV0cBlZTkMD0INfOjWEjEl5nG+wj0qAPDfBYn51Kct8ZueHf92kaSPUWe3lIKOT72lsZjc+YyM9QahjnbsVM+E7hb9RUfwHjUd3bxzxE6JFyM+8D0ZSPBlYFSPMGpCm0qikpaKEIopKWhCKKKKEIooooQkpaKKEIooooQisK9p3EGTi82U1AQwKpLBcKA7EDI37znpW2cSuGjiZ0Quy4OkZyRkagMdTjOPWoNeO3ZKj6KQWUnJ16VYaticePZtv+KPzrlzQ4WK9a4tNwsL/AJbb+jX+tX/hr3bXclxJHBGoV5nWJW16tHaMF1lQMkKDn5Vu0fHZzGGNu6kyBdJWQnszg6thjOGUYJGCG64wW6cauxHgwEy6Bg6JNJYxqxyAMDDNjGRkggekQp4xwUvbv5qe4Vw5LeCKGMYSJFjXz0oABn1wKdVWpeOXSk4g1/pCMJKMhUVkG4O5LH8sbGuknGLkOw7IYUuMhJSDjRpYEDJGC7EY304BJxmdQqw0VWW45dHSRAww66l0SZ0GJiz5K4IDY7o73d0ndq73fG5wX0QswDALlJsldBbPu47zAJ+HOWoQp+qL7XOD9pZi5QZktCZAMHvxt3ZU26ZGGBx1QVYuGcRneTTJFoXDEHD7EaMA5GN9TfumnHFGl7L6vKSFlUEBWxqcLqIIPdAOo+g614RcWK9BtqF87fy239Gv9av/AA0fy239Gv8AWr/w1uDcQux2ow/dkUJiJsN35Ayjue7oEZ1HG5I1gHI5niV5thXPfUEdkR3iRqTOnHZKM9/xyMMcGofd4+Sl7d/NRXsUmZrGfUCB9Lk0jOQA0cTHBxuNbMfiTWhVWHvLtGQ991Z327LvBFfHewoHuAuBlTlsb1LcCmkaEGXOok+8hVgM7BgVXf4DHx6mcaKFSNFFFCEUlLRQhFFFFCEUUUUIRRRRQhFFFFCEUUUUIRRRRQhJQaKKEIpaKKEIooooQkooooQiloooQiiiihCKKKKEIooooQv/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084" name="AutoShape 4" descr="data:image/jpeg;base64,/9j/4AAQSkZJRgABAQAAAQABAAD/2wCEAAkGBhQSEBQUEhQUFRUWFRcWFRgXGBUfFhcWFBYYGRYYHhgZGyYeGRojGRYXHy8hIycpLS0sFx4xNzAqNSYuLCkBCQoKDgwOGg8PGikkHyU2KS8yKTQsLzQpLyotKSwsLCo0LyksLSwsLCwpLC0sLCwvKi0sLCwvLCksLCopLCwsLP/AABEIAPIA0AMBIgACEQEDEQH/xAAcAAABBQEBAQAAAAAAAAAAAAAAAQQFBgcDAgj/xABMEAACAQMCAwUEBgUJBQcFAAABAgMABBESIQUGMRMiQVFhBzJxgRQjQlJikTNygpKhFUNTk6KxssHRJHPS8PEWNDVEVGOzF4PC4eL/xAAbAQACAwEBAQAAAAAAAAAAAAAABAMFBgIBB//EADcRAAEDAgQDBQcDBAMBAAAAAAEAAgMEEQUSITFBUWETMnGRsQYUI4GhwfAiYuEVQlLRkqLxM//aAAwDAQACEQMRAD8A3GiiihCKKKKEIooooQiiiihCKKM004hxaGBdU8scS+cjqo/NiKEJ3RVVk9pVmciAzXR8reGVx/WaRH/aprJzdeyZ7GxWMHo11OoP9XAJD8iwpaWrgh/+jwPmuwxx2Ccczcwymb6JZkLLpDzzEBhbxtnThTs0zYOlTsACx2xmEPJNq+86Ncv4yXDvI5/eOlfgoA9K48s3JSSaG5wLuSWSd230Tqx7rxk76UQKmg7rp365qyVhcYxSd8xZG4tZwsd+txvf81T8ELQ253UJHyuId7Oae1YdAjs8J/WglLIR8NJ9alOG85vE6w8QVI2Y6Y7hM/RpWPRTq3gkP3WJB8GPSu9crm2WRGSRVdGGllYZVgeoI8aioceqKd1pDnb13+RXUlO122hVtFLVG5f4o9lNHazOz28p0WsrnLRvjItnY+8CAezY7nGk5OM3gV9Bp6iOojEkZuCq1zS02KWiiip1yiiiihCKKKKEIooooQkBpaQigGhCWiiihCKKKKEIpDS0UIWUXUk6y6OLXN1EWYiNopOysZASdKrJEqupxtplYE+ZqYsuU7SI6kt4tXXWy65Pjrk1N/Gr1c2yyIyOqurDDKwBVgeoIOxFVK45DeHJ4fOYR/6eUGS2Poozrh/YbH4az2J4XUVF3QykftJ0+iZila3Rw+ac0VX7vmhrWRYr6B4XcMUaI9tG4TGphoHaqBnfVHt50/4fzHbT/obiFz5B11fNSdQ+YrDVGH1UB+Iw+O48wrBsjHbFe+L8HjuUCyZBU6o3U4kjcdHRvssPyPQ5FRtrxt7d1hvsAk6YrgDEMp8Fbwhl/Ce632T4VYAtM+K3ECxsLlohGwwwlKBCPIh9jXkMhI7J7S5v1Hh9xsfHVBHEJ5RVF4fxaSOQLw9Zbu0AOQ/dEeOiwXEpBlHkhDAbYcVZeDczQXRKxPiRch4n7syEdQYzvt5jI9alqcNmhGexLedtvEbj81Q2QFOeMcLW4gkhbbWuAw6q43Rx5FWCsPhU5ydxdrqxgmfZ2QCT/eISkny1q1RN3eLFG8jnCIpdj5Koyf4Cnvs+sXi4bbrINLsrSsvirTu0pU+o7THyrTeyzn5JAe7p563+yTq7XCsVFFFbBJIooooQiiiihCKQmgmgChCWkIpaKEJAa53NysaM8jKiKCzMxAVVG5JJ2AFE8yorOxCqoLMxIACqMkknoAB1rO728bibh5AVslYNBEetwQe7PIP6PO6Rnrsx8AOHvDBcrtjC82Cey86XdwdVlHDHB9iW5EpaUfeWFCpVD4MzZI301I8B521yC3vEEFwfcwSYZ/WJzjvecbYYeo3qGaWO5jlRJGBDNG7RkrJG6nz6gjY77EHxBpjw7/aVltL1VkkiKh9sLIj7xTKPsE4PQ91lOD0pMVLrknbknHUzbWG/NakKKrXs4vXl4XbPIzO+hlZmJLHQ7Jkk7k4UbmrLT6QRUbzFxpbS1lncFhGuQo6uzEKiD1Z2VfnUlTbiXDo54nimRZI3GGVhkEf9cH5UIWf8NtGV2muXVrubHaHPuqN1hjB3EaenU5Y7mnF9weCb9NDFJ6uiMfzIzVI4UeHNddrILe0aGVhFbsNEiNGxXXLLJ3pZMj3Q2lfU71dxxmDGe3hx59rHj/FVTMCH6Eq1hILdgqzxThVjAzAWEzhF1OYkYRKuNROtpEQ4HXGcU75btLCQkw2qRSKFcrJColCyDKOGOrKnBwysRtXri3G0uo3trNhM8imN5E70UKONLu0g7uQpOFBJJxUxDwhFlWRcgrCIFGduzDBht55HXNeF1m63uvQ0ZtLW8F14hYrNGY3L6WxnS7KSAc41KQcHoQDuCaqvE7G2uNNnaQx5SRe0kjQBbYKwL4kA/TNjSFBzuScYqf4txKaIgx27zAq3uMupZB7gKsR3D4sDt5VGxcPkjtbXh8TYnmURsy/zagarqb5AnB8WdKIwdESEa3TzlHlhrzVJLcTSWKT/AFEUhVu27E4LvIV1vF2oOlSd9AJyNq00Vw4fYpDEkUahUjVURR4KowB+QpxVnHEyMWYAPzdVbnEm6K5XV0saM8jKiKCWZiAqgdSSdgK61Q+eIxNxC1hk70QgnnMZJ0NIkkKozL0bSHbAORvmunOyi6GtzEBLPzrc3BzYRxLCOk1ysv1vrHEhVgn42Iz4A9akOBc6M0q295GsMzfomViYJ8dQjEAq4/o238QWqsCZ7m5ZUdkgt3CuVOGmnXDFNXURpkBgPeJx0Bp5eCC5Mls+HKqrOozlNRPZtqHuPtkYOR16Ul7y4O129E77s0t039Vo1ITVO5V5kkjlWzvG1OQfo05/n1UZKt4CdR1H2h3h41cRTrXBwuEi5pabFApaKK6XiKCaKp/tJ5pa1thHC2Li4JjiPiigfWS/sKRj8TLXoBJsFy5waCTso3mHiH8oTtbrvZwPiY+FxOpz2XrFGcavvNhegNN+JcxJC5jEc0rKnaSCJAezj3wzZI64OFGScE4qA5T5phhhjtrgrA0Y0K52ilA+0HOyuerKxBySRnNOuZLLQs1yhjeGSNfpMbSMgdYQdDJMm6tg6dJ2YYHxrZg4ylsgsrGBzDEHRm/VOOJusUsN7ERolMcU+OjxSkCGX4o7KM/dcjwpb/tv5Tj+iw9tL9Ek7RNaoFXtozEzM3hr7TbrjURnFe/5IuL23jthZSWsLiLW8jQhUhVkYqqo5csVXSBhcZ3xitA4Jy3b2isLeJY9Zy5yxZiOmp2JZseGTtUkcBOr1zJOBo1c+UuCGzsoIGYM0aYcjoXYlnIz4amOPSpekqA4lz7YW7lJbuBXBwy6wWU+RVckfOnUkrBUBzxxh7aykkiwJCY4kY+6jTyLEsjeil9XrjHjXNfaJw4oXF7baVGT9YuQP1c6v4VH8S554dPC8U3btFIpVi1rdhCpH3uy28wfga5LgNyvQmNhwpIYEhA1Igx3gCWPVmOerMxLE+ZNcjy7a5z9Gt8+fYxZ/PTUZwvj0cbrCbmO5iYhbe5VlJJPSGcDeObyYgB/RsirJVRIHsdYq3jLHtuF5SMKAFAAHQAAAfIbV6ooqJSpGYAZOwG5J6ADxr17P7EymS/cbzgJbAjdbVDlT6GVsyH00eVRHFoDcyx2KnAmBe4I+xaoR2m/gZCRGD+Jj4VZZ+fuHwkRC4jYqMaIA0pUDYDTCracdMVYUseUZyq+qkucgVmoquWntDsZG0/SBG2CQJ1khJx1x2yrn5VzuPaZw1Dg3tuT+F9X8UyKdBvsklZ6qXOHBZ2uLe6toxM0aSxSRF1QskpjYMrN3cq0YyD1DHyqb4RzFbXQJtp4pgPe0OpK58wDkfOpGggOFivQSDcLH+DcSNvwntdOqVTIGQ9TdPOylG9e1cD4U+h02EMaESTTyuS2gKZJ5iNUr94gBQAdyQAoUVYub/Z/FcK80ESLdh45VbLKsjwurgOFOk6gpXUQSM58KqfMN1Nm3E3D3jczaYZJpo1jSXSxA7SF2Y6gpGMAN09KRkgIOmoT0cwI6qSJivrcjvrhsH7M0M0Z/sSI2Dtt8Qd7LybzG8weC5wLqDAkwMLKh9ydB91sEEfZYMPKq/wbhbQI5kbXJJI0srgaVLsAMKv2VCqqjO+2/Wq7zDzekVzBJafXTwMTIUI0dgw+thZhkMzYUqo3VlB28Smcc+RouF5UhojzvIBW0UU14XxJLiGOaJtUciB0PmrDI+B9KdU+kUVg/MnGPpl/PPnKKTBB5dnExDMP15NR+AXyrXOdeLm14fczKcMkTaP94w0x/wBtlrEbW3EaKg+yoX8hjNPUTMz8x4KnxebJEGDj6BdGUEYIyD1BpvZRw2txFcmCN0icNKhRSCn2nC9O0T31P4ceNOaQrnY9DsfnVlLGJGkFZ6nqHwvDmn5L6DikDKGUgggEEdCDuDS9Kx7g/tPaLhlpBbKslwkKpI757KEISqA43eQoqnSCMAjJ8KiZ+Yb6Q5e+uM+UfZxqPgqp0+JNU0dO+TUBa2auhhNnHXkrF7QudJJppLO3do4ozpuJEOHkfG8SsN1VQe8RuSdO2Dmm28CoulAFA8AMCvcUWAdyzEszFt2ZnYszE+JJJJpatYIRG3qszW1bp3nX9PALlPao4w6q36wB/vpxw3iNxa4+jSkKP5qQs8J9Bk6o/ip+RrxRRUUsNQ3JK0EdVDBVzQG8biFZreex4r9XdW6pc491sCQgdWjmXBkUdcdR4rT42t1aAaS15ANsHAu0A8jss+PXS361Uae3DgZyCCGUgkMrDoysN1YeYqd4dzzdQjTNGtyo6OGEcuPxAjQ59Rp+FYmtwSso3ZqE52f4E7eF/wDfmtdQ41FKLTfpdz4FPpPaZYAkGV9QOCvYzagfIgpsa92XOou8rYQyTMNmeQdnBGfxOcsT+FVJPpVT5luGvpe07JbYhSpKtqll6YEjLgaBjoMnc94VPWXPbxQrHHYopUYASVFhHqBp1geOME+p613PS1jYGuihJeeBIsPS6dbisLnlpkbYcVJNylEna3PEZu1LBTKCzJaqsedC9kG74Go41lslumTURd86SFezsY1toRsHKLrI80h91B6vk/hFRfEb2a6cPcuGCnKRICIUPgcE5dvxN8gK803h/s+5/wAXEHZ3cG/2j5bKlrsbAOSl/wCS4T2vaNrmZ53+9Mxcj4A91f2QK7Lt02+FLRWtjjZGMrAAFmpJpJDd7iVz7Mh1ljZopV9yRDh1+f2l81OQfKtd9n/OBvYXWYBbiEqsoHusGBKSqPBWwdvAqw8qyaiEvHJ2sU0sLlNBMbaSy5yM7HYHp86WqKftBdu6saCvMJyyH9PovoSqp7TOLJBw9w0ccrTEQxRyKGQyPuGKnqECl/2Kzvh3O3ELcgi4+kKOsdwFOR6SoodT6nUPSl5z5xj4hLZ6AyGOO4aWJsao5SYVGcbMNJYqw2IY+oCHu7mvDXDdXnv0b4nPjNyBsqzDwKEKAV1YG5Yk5PmQTin0cYUAKAAOgAAA+Qr1RVy1jW7BZKSaSTvuJV59kHGNLT2THZf9og/UkbEqD0WQ6v8A7taZWDcvX3YcQs5fDthC/wCpcDs9/QOYz+zW8CqWoZkkIWvoJu1ga477eSpftdfHDCPvXFsp+Hbof8hWX1qntYty3CpmH800M3yimRm/s6j8qyunKHZyqcaBzMPiimnEbkouF3dzpQfiPj8AMk/CndNFtyZy7dFULH+1u59Oij5U8+9rBU0WW+Z3DXx6fnBe7CyWKNUXoB+Z8SfUmnFFFegACwXDnFxJO6Aa9EZ3Hz/58q80xLZul/BET85GA/uQ/nXjjZdRtzX6C6fUVN8r8ISeY690UaivmScAeeOp+VWuTglrKHQRoCuFYoMMpIyNwN9jnxrO4j7RQUM/YOa42sSRsLq1pMIlqYu0a4DkDxss0uLlY1LOQqjqTVXv+ecHEKZ/E+f4KP8AM1p/KvLFvdwMbqBJHS4mi3L7CN9Pgw8utMOVOSLKXhSyyW6NIUnOol85SSUL0bGwUflSVT7TxNc5rQ6zSG301vfrtorakwMNaHS6k624D/aymTm65P2wPQKv+Yrtb86Tr72hx6rj+K4rW+W+SOHHh1vPPbxZNukkjsXA9wFmJ1YHiaace9mdmlxZyxRgRvcJHLHqYxusisVYZORuvgcHI+ajfaOMymP9YIuL8LjhurE4ZEW91vkqjwnmuKYhW+rc9Aeh+Df5HFTdXR/Z5wxcarWEfFnH97035L4NA/DbeSRFJMWWZi3gW3Jz5D+FTxe10HZl7mOOoGw4369FV1Hs+S74TgOhVToq3cy8uRLB2sI040k4JKsrEDO5PmDtVSVfPp/f6VpMOxKLEIe1iuNbEHcFZ+ro30knZyW53G1kKPE/L1pCaZcIb6oA/YZ0+SOQP4AU9p9pzC6XkbkcW8kVHcSh0ss4GSmQ+OrRH3viR7w+BqRpKHNzCyIn5HX/ACyRHBAI3B3B8wehr1TTh1uY1KH3VY9n+odwPlkj5CndetNxcrx7Q1xAOia8SkKx6h1Ro3HxSRGH8RX0cK+dpbbtWii/pZ4I/wB+Vc/2QT8q+iRVVW98eC02Dg9ifH7BN+JWCzwyROMpIjRsPwupU/wNfPio0JaGY4khcwPnxddlI/XXSw/Wr6MrG/a9wFzfJKkUumSFRrijd8zwyZTUqA7hDgZxkZHhtDTy9m5M19OJ47clXqKjI+KFGK3BSPH3hKjZ9UlUY/M12/lqD+mi/fX/AFq4bKwi9wss+llYbFp8k9ornaO036CGeb/dQyMP3tIUfM1ZOF+zi/n/AEgjtE8S5Ek2PSNDoHzc/CuH1MbeKlioKiQ6Nt46KtT3CpjJ6nCgAlmY9FVRuxPkK8Pw+aG5YXEZiaSGKREYgsI9UqjUB7ragcr4ZHjW0cs8g2tkdaKZJsYM0p1Sb9QuwEY9FA9c1nPtF4g096s6AfR4WNjr3y8py7kfgV1EYP3tVImtBkbfQXt8yrb+mCKB5vd1v5TvkScCaRT1ZBj10ncfkc/KvXPF3e2Svc2SxyIxDThlYsmlQoYAEZTA38vh0iuB8LkmkPZMEZMNkkjxwMYB3q58F4x2rzwSAdrblEkx7jCSMOrAEeIyCPMetYv2iDYK107SHAgZ2HlpY+G3gVZYIS+nDHNIsSWu4fm6hfZReNNYdq+NUlzO7Y6Zd9RwPLJr3yV/4Kv+7uf/AJZqeci8PWCGaJAAqXlwqjyUSDSPkMCmfJX/AIKv+7uf/lmrOVJDnTFuxez0cr9uw8CksrRpeX1jjBZ34eFVR1LNDgD86eXsBjt+Ho2zLPaIf1ljII/MGuXBeIG34HFMAGMVksgB2BKRZxn5Vn/DvaPPxHidjGyJHEs6tpXJJbSwBLHrgE4AA61PBTTTPlc0DI1zyTxvY6LhzmtA5kBW/wBqXJ09/HAIOz+qMjNrbGzKuMbHPumnvJ8DPwOFE99rV1XfHeYOF38NyKa+03nSXh8cBhSNu1Mit2gY4CquMaWH3jTnlO4KcCidThktHZTjOCocg4PXcVF8f3CK9rZhl/7Xv810cvaHw1TzjA7LhwSQrr7OJDg7Fxp1ac7kbE1RWarpxF/pHC45nA1mGGXOBszqhbHkDqO3+lUS7uRHGznoqlvyHSt57KWFLIT3s7r8r6bdFjcda41DGjawso/htyR9IYo3ZLO2qQbhNZwC46qhZHAf3cggkGpVTkZHj0q18LsDaWdndQjtGhgH0hVwe3t5vrJ1H3irMZF88EfaqV4l7L7e4QT8Ol7DtAJFCjVbOGGQRHkFMgjdCB6GnsPxhlQ11uBI6jX8KnrMHvZzDrYeBVAoqS4jyjf2+e0tWlUfbtiJAfXQcSD901BzcSRDiQtER1EqOhHydRV02eN2xCoZKKePdh9fROq8SyhRljgeZ9TgfxNNf5ag/pov31/1ptGJJ+oZ41ILCCCdwcHI1OFIAyBsKHzNaNwvYqSR51abeBurp7OuEm44krkfV2imRvLtpQUiX4hDI37vnWz1UPZZwtoeHIZI2SSV5ZX1AhzqkbsywO4PZCMY8ABVvqmmfneXLW00IhiDAikxS0VEmF5ZAeu/xrwtqg6Ko+QrrRQhJiilqu8z81fRysMCiW7kGY4891V6GWUj3Ih59WOw36cuc1gLnGwC9Aum/OXHXBWztWxczLkuP/LwZw8x/F1VB4t6KaoftIv7ex4WLYLuwVIEB3BjYN2pP4WGSftMfU1OSzxcOgknuJO0lkbVLIcB55cYVFHRVA7qr0UfM18+cy8xy3ty88p3bZVHuog91B6D+JJPjWbjc/FKkSi4ijOn7nc/z7pkgRMtxK1f2b8yxu+osF1rpbP2XyCM+QODg+tXhbCG1kubpn0dt2bSs5ARRCmhcfLJ8cmvm/l3ivYTAn3G7r/A+PyO/wCdW/mnhbTwApksmWUDxX7WPlv8qtMQwQYi81DZC0kAOFtwNvDb6KohqvcHiAt/SSSDyvwV59nHOkNxJdR6grtdSzRK2xeOQjGAerDTuOu/xqR49dwcK4W6auiSJErEa3eUscY2yAXJJxsBXz7acMkkmWGNS0jMFUAjctjG+cDr1zirbYey67mlVJXRHa7+iYLa2yia5nGDgpGnXvde7saQkwJjps4eQ24JbzI21VsKghtraq+2PMNvLwGSKOZDJHYaXTOGB7EjGDjO+22d6yjka8SLiNtJKwRFlBZj0AwdzWk8C5dg4lfTveS9tDDFJHZgKIo3jtcB5NMZ7sKu4xgjUWP3SB05Q4bDwy2jeSOE3LW30xnmEYC9o6rb2yySbIzoJmOMN3T1AxT9Ph7IGytBNnknwuFG6Qut0Ulxnjltesg+gTX0CO6rLHjTrCBpNC6lLKFC5YkDJA8Rlxwa/iPA+4ygfRZwqlhkDEoAxnOfCqzb84WycDmhF3pYnsRGgOuRWYyXEirgae0aRkDOMLGi7asrWXcJ4Y1xKsajrux+6o6k/wDPlSrsDiMbIo3EWIPPa/C9he/Bempy3c5b/FMp4LCMjP0S32yM+5HWSc6cYGnsUO5OXx4Abhfjnf5Dzqb4tdrawEgAaRoQfi6KPljPyNZpLIWJJOSTknzJ61d01GMOjfEHXzkuOm1+CpY3+/zCoc2wboOvVbV7Fua+0hazkPfiy0WfGInvL+yx/JvSr5y3efQbn6I21vOzNaHwjlOWktvQHd0/bXwFfMvBOMSWtxHPEcPGwYeRHQqfQgkH0NfR8N1BxKxV9WI5QCDkB45FORhvsyI42PmPI1lqzNhtYKlg+G/Rw68/v5haBlpWZTuFolIyA9d6rfKHMLyara5I+lQgayBgTRk4SdB5N0YfZbI8qsua07Hte0OabgpQi2hXMWieCL+QrpilorteIooooQiiiuc06opZ2CqBkliAAPMk7ChC6V5d8DJ2A6/Cqnde0ON8rYxveN01J3bZT+K4YaT+xrPpUXPwqa7OeISh06i2h1LbD9cnvzn9Yhfw1W1mJ01IPiO15Df88VKyJz9k/wCI85vcExcN0tuQ92wzbx+YjGf9okHkO4D1PhUG9zFYRzSEg4YG4nmbMs0nQfE7EKo2A6ACu/MvN1tw6IdoQGxiOFMa2HgAo2VfU4Hx6ViHNHNUl7OXlZUAJARGYBPPYjvt5t4+lUkRqcXdeQZYuXP/AH6DxU5ywjTUrtznzhJfzo5GEVx2cQYaVz+IdWOxJ+XhVa+jqcDGM50kHIJG5Bz0P+oruvSInqXBP+Rx6iuNmf0f67f4VrUxRMiYGMFgEoSSbleZYV1AAEfWFevgCP8AWrry/wASD2rJ9qM6d237MEYb1wcL+VU5l7/UDEpbc47raSCPPpTjht4Y21L49pt95coSPyGfiKahkyOulKqATR248PFXbhcUFrevcTaYsW7NESSymfuquEUE9DnHrRb+0k22NNujGKKWHMsjs5M8heWTQjARu7nvdTgAA7bvGlEsLMh1Aqvx20n+4E1w4nYRTxsxUNuuSNmAHXfrtkelNPpcxJaVWw4kWAMkadNLqC4pzxNNAkAjigxF9GLxY1GNnL9kQO6iMeugAnG5IGKhuKcYnuAguZZZuzUAa5O5GCBgAH7RGMnqceOKtP8A2Vt2YYlkPeDABlOcb79zb5+tLHyvAHkypbBT3ifuHwGM1CKV5PBNHE4QL6+SqFnwRpXKxqXwcMxYKgz03Pp/0q52fA1toMKMsxHaEkEjHujbwqRWKNSQriMjY6DgZHmuNz8KjOYOJFLQt9tvd8yAcF8egNMshbCC47qvlqpKpwjaLAqB5uvu2kOdgjFdKsDl267jp0I+XrVdnhAXOMHOMagf7q7vKAxONQaTUpBxupOx2/FXlI8HGVLFwMDfbfV1Hwque4vNyr6KNsTAxuwXlbUeWSMZ7wUAncDfqf8A91ceQ+ZjaExyEiCWRchv5uQZGv8AVIwCfQfdqpXS5ZwCBlgwycAqQdx+YpGiwhIbVllAO+ds+fhS80LZmGN+xUzXFpuF9KcZtTLKhgOi4hJeOX7KZ95Gx76ONmX4HqNrNyxzKt3G2VMc0R0TwsctG+Mjf7SMN1cbMPUEDGvZbz0EIsrhupP0eU/aI2MTnz+6fXHiK0LinC3Mi3FswjuYxhWOdEiZyYZQN2jJ+anceRytNVvwqf3WfuHZ338OY4JtzBM3O3dX2ioXlrmdLtWGkxTx4E8Dka42PT0ZD1Vxsw9cgTVa9pDhcJJFFFFeoVR4tzk7yPBYRrI6HTLNISLeFh1Xu96aQeKLgDxYdKiv+zIlYPeyPeODkCXAgQ/gt1+rHxbU3rXi04bdcOjEJtnuYEz2ctuVMuksT9ZCxUl9zlkLZ64GaU862inEsjQN924jliI/rFA/jWLxebEy8sa0hn7eI6kemiehbFa5OqqPGfbdbREpbwvNp2BJEce3lsWx8hVQ4x7ab2UFYhHAD4oCX/efOPiAK0riPK3CuIEt9QzncvBKgYnzOhsMfiDVdv8A2DQneG5lTyEiK4/NSleUk2FR27SMtd+4E/nkEPbMdjp0WOXF08jl3ZmZjlmYksT5knc0fTG8/wA8Z/OtGuvYTdD9HPbv8e0U/wCEj+NRVz7HeIr0ijf9WWP/APIitJHidG7uyN87eqWMTxwVNW5YeJ33+dIk7AYBxUpxXk+8thme3lRR1YqSn765X+NQ9PMe14zNII6KMgjddVumAxnp0yAcfnSNOxIJJyOm/T4eVc6K7XivHJfGyymFj3l7yHxI8R8QTn5+lWjtDWV2FwYXWQe8DlR5+efTGRWk21xI0KTG3nEbjUrqhkTH60WcEdCCARVlT1UbWhsjgOV1nMQoJDJ2kQJB3tzTrX8BnrgAZ/IUFyf+R4dKY/y1D4yop8mOk/k2DQvGIScLIGPkmWP5KCae7WMC9x5qp7CYm2U+RT4v4nB9SFJ/Mis55j42ZrgsrHSvdQ58PE/P+7FWbm3iUkMIUxSxdqCFMg0EqMaiEPfxvjJAG5qi6MjbqOo9POq2pqGyACM3HNX+GUb47ySjXgESXBbGT06dP8q9NeMc79euwBPzArhRSKul1W5YDGxA6ZAOPzG1eheNnOfLwHh02xtXCihC7JdMM4PU53AO/nvWp8ge17Tpgv2JXok/UjyWTG5H4uvnnqMmpaUq6OKrj7OUfPiPBdseWG4X1JfcNWfs54JOzmUZhnjw3dO+k+EsTeKnbxBB3qX4BzjrkFvdqILrB0jJ7KcDq8Ln3vMoe8vjkb18xct873VifqJDozkxt3oz+yeh9VwfWtO4R7UbK/QQX8YhY4wST2WodGWTZomHgfD71UcENZheg+JF07w+X29Ew4sl6Fbrmlqh2PHLqywJdd7a+Ei4N1GvgXUbXCYx3l7+OobrVw4VxeK5iWWCRZI26MpyNuoPiCPEHcVfU9VFUszxOuPqPHklnMLTYp3ikK5616oplcqHvOULKXeW0tnPm0MZP56c1HN7M7EbxRvAfOCaePHyRwv8KtNQ3MXMy2oRdEk00pYRRR41PpALEliFRFyMsxwMjqTiuH5cpL9uq9F+CrPGuC3NhC9xHctcQxIZJIrgJ2mhASxSdAp1ADYOGz0yKlIpAyhh0IBGeuCMjbwqJubS4vSDfMiwghltYiShKnKmaUgGbBwdICpkDOqqdzt7XxayyQW8WuVCVd5MhFYdQFG7488gfEVhcQghr5xHQNBI7xGjfzr6p+JxjbeQq98Z4xDawtLO4SMDfP2vwhftE+VfL3FblZJ5XjQRo8jsiDoisxIX5A4pxx3mO4vJO0uJGkPgDsqjyVRso+FRtaPCcL9wYbuu478vzqlppe0KSuqJgZPTwHmf9KSOPxPQfxPkKSR8n/nb0q6UC9IpdgBuzEAfE7AVpvCrA2wU28jwyAAF0OzEfeQ91xnzFUnk+113Sk9EBf5jYfxI/KtCqwpqdkrD2gBB0sVQYpVyRSNbGbW1Vx5Z5yE7djdBEnClgf5uVVGWZdXusBuyk7DcEjpCcZ50lnJSzYwwbjtVGJZfVM/o0/FjUfDFZxznxjJEKfZOXPrggL+ROfjjzqe5f4qJ4Qdgy4Vx6joceRH+flVLT+z9Eysc/ccGnYHim6jEar3NrrWJ3PTh5qJ5v4MvZdquSynvsSzMwbbJZiSSDj8zVMVsHIrV7qAPGyHoylfzGKzGLhcrnCRSOc47qMdx8BVtWRtjII0C5wqodLGWuNyPuuLrkZHzHl6/CuVWCy5F4g5ylpP+0hUf28bVMQex7iD79kkY/HLHt+6SaqX1lOzvSNHzCuQxx2Co9LitMtfYVcn9JPbp+r2jH/Cop1dew0RxPJJfKoRSzEw90ADJJPadPlSv9Yor5e0BPQE+gXfYP3ssoor0RTmw4VNO2mGKSQ+SKzH+A2qzJDRcqFNKWr3wj2NX0uDII4F/9xstj9VMnPxxVysPYvZwLru5nkA65KxRfnnP9oVVzYxSQm2e55DX00+qmbC88FHexDj87PJbNqeFY9ak5+qbUBpB8FbJOPNcjxq/cXzYs1/B3dOGuox7lxECAxI6CZQdSv1ONJyDTfhPFbOJOx4dC0+D7tpGWXPTLTHEefVnzUzacrXF2ytfBIoFYOLVG1tIykFe2lwAVBAPZoMHAyx6VRww1VRX+9QsMbdL30uOOnX+bqdxY2PI43Ku9FFFbFJIqE5j5ZF12brI0M8RYxSqAdOsAOrIdnRsDKnHugggipuiuXNDgWuFwjZUKU38G01oJ1H85aOuSPWCYqwPorNULxa/4bMR9Oh7Numbq2ljYenaMgH5NWr4pMVSvwKmzZ48zD+0/wDqYFQ/Y6rF05K4HN+jMBP4Lo/3dp/lXb/6O8Nbosv7MpP+RrUbzl21l/S20En68Ubf4lqNk9nPDm62NsP1Y1X/AA4qP+k1A7tS/wCev3XvbN4sCoLexawP2bjbp9Z//FA9i3D/ALs/9Yf+Grw3sv4d/wCmA/VkmH+FxUfxrkvhNpCZZ1aNAQM/SLvJJ6KqrLlmPgACa4OF13CqPl/KO1j/AMFmXE+WILK/eO3VlX6PGx1MSSXkkzufRBXlkd2SKEZllbTGPAeLOfwquWPw9aZXU4FzLJBbukUhHZB3Y9nHHt9YzsxUkanxk+9jwrQvZ7yFDdQNdXkIk7U/7Or5wsC9HxtvIctv9nRWsgMlNRtiLrvta5HHms0+nbVVpf8A2C304Jbb2ccPjUB4EkYAankLanbxY97GSd6r/OfD7G3RZLVraKWM4eGNow00bEahoByXXZl+BHjWoR+znho/8ja/OJD/AHg1K2HBIIBiCGKIf+3Gi/4QKzVNhk8M4mdUOJBvbh6laGVzJGGMsFisGjkDAMpyCMgjoQehq0+z43r2jJbQQlEnnUSSzso3lZiOzSNm21eYzUPz1wNuH3brEmYZvrYFzgA5+viXwBBOtV6YfHhUj7MudktO0iuwYYppTLE7A6UdsKySEe5q0q4J2GpgSK0mIQxV0LRI24BvbX7Kgw+N1HUPaTvt1VwTlriT+/c2kPpFbySH96SUD+zXaPkSU/peI3RPiI0tY1/hET/GrcDmlqpZh1Kzuxt8h91fGV54rNeaOXvoyosN3xCS5mJSBDOunUBlpHzGQI0G528gNzXTmLgMVxaLFeysqjQ0jK6xK7KNyc7aS3ex8PKrnxzlyC7VVuIw+k5U5ZWUnrhkIYZ9DUdZ+zzh8ZyLSFmH2pAZGH7UpY0nWYV28jHxuDMvJovfxXbJsoIOqzjhvA+ERti1tmvXH9Ekk4z6ufqV+ZFW604dxB1CxW9tZx+HasXcDz7GDCD4dpV6SMKAAAAOgHQfKvddtwiE6zFzz+4k/TZeGZ39uip0fIcz/wDeOIXDfhgWKBPzVWk/t0+s/Z5YRtq+jpI/35y0z/vTFiPlVjoqxigiiFo2geAsoy4ncrykYAAAAA2AHQfKvVFFTLlFFFFCEUUUUIRSE0tIKEIApaKKEJCaw3nnmEXPE5VZ102zGGFCwzrAHbSac+8WOgHyT1NbXxFSYZACVJRsFdiDpO4PgR1r5osTGYow8LNrRGZ+yLKzOoLMX3Ock5Jo7bsSHWuuJKc1DDHmtfin/FlBgl1dOzf/AAmvoLgbsbWAyDDmKMuMYwxQahjw3zWI8j8sfSOIpC2uS2jTtpFLbIQfqlZiCXQsp7mR7pySBg72KnmqGz2c0JSio3UocxxvqloooqBPLO/bMT2FmMd03YLHyZYZSgz4ZP8Adis7lI0nVjTjfOMY9c7YrdOZOBR3ls8MqllYZGG0sHU5RlbB0sGAOcH4EbV88RWR0s10GkkjZkaPTqEbxtpYaFGGbI3bHwwKYZVinjNxdV1ThzquVpDrALVvY5x/tYZrXWHFsydkwYH6mUNoTPjoZHUfh0itFrCfZywPF7YojxaknDAro7QLEMBl+0oJzv4qK3alg/P+q1lY5DH+km9uKKQilor1CQGlpDS5oQiiiihCKKKKEIooooQiiikoQiloooQiiiqfz/zsbNUigCtcygldXuRouA0rAbkZIAXbJ+BrwmwuV6BfRP8AnPmyKxgy+XkkysUSka5Gxvv9lRnLOdgPXAPzrY2Lh0UjdSBkpcLhU2A7RSFbAGMlRn51O39rJPMZprid5SApfUq90dFCquFXO+BXq0t3Vu9IXXw1KAwOfvLgEfKkpJwe6m44SN1pfsbgX6NcyY773Uis33liCrGB6KCR8dVaDVR9k644PabY7jHp1zK/e9SeufHNW6nWiwAShNzdFFFFerxFYZ7TbMDiV0qDGuGCVgS4DOdasw0ENusag46kVudZR7W0/wBvtDgDNvOM+JxJDsT4gZJ+ZqKbuFSRd8KicjcV+hXqXEkbtEiuGCRyqU7QBWkHaZaXAAyuQcZIzjB+i7K9SaNZImV0cBlZTkMD0INfOjWEjEl5nG+wj0qAPDfBYn51Kct8ZueHf92kaSPUWe3lIKOT72lsZjc+YyM9QahjnbsVM+E7hb9RUfwHjUd3bxzxE6JFyM+8D0ZSPBlYFSPMGpCm0qikpaKEIopKWhCKKKKEIooooQkpaKKEIooooQisK9p3EGTi82U1AQwKpLBcKA7EDI37znpW2cSuGjiZ0Quy4OkZyRkagMdTjOPWoNeO3ZKj6KQWUnJ16VYaticePZtv+KPzrlzQ4WK9a4tNwsL/AJbb+jX+tX/hr3bXclxJHBGoV5nWJW16tHaMF1lQMkKDn5Vu0fHZzGGNu6kyBdJWQnszg6thjOGUYJGCG64wW6cauxHgwEy6Bg6JNJYxqxyAMDDNjGRkggekQp4xwUvbv5qe4Vw5LeCKGMYSJFjXz0oABn1wKdVWpeOXSk4g1/pCMJKMhUVkG4O5LH8sbGuknGLkOw7IYUuMhJSDjRpYEDJGC7EY304BJxmdQqw0VWW45dHSRAww66l0SZ0GJiz5K4IDY7o73d0ndq73fG5wX0QswDALlJsldBbPu47zAJ+HOWoQp+qL7XOD9pZi5QZktCZAMHvxt3ZU26ZGGBx1QVYuGcRneTTJFoXDEHD7EaMA5GN9TfumnHFGl7L6vKSFlUEBWxqcLqIIPdAOo+g614RcWK9BtqF87fy239Gv9av/AA0fy239Gv8AWr/w1uDcQux2ow/dkUJiJsN35Ayjue7oEZ1HG5I1gHI5niV5thXPfUEdkR3iRqTOnHZKM9/xyMMcGofd4+Sl7d/NRXsUmZrGfUCB9Lk0jOQA0cTHBxuNbMfiTWhVWHvLtGQ991Z327LvBFfHewoHuAuBlTlsb1LcCmkaEGXOok+8hVgM7BgVXf4DHx6mcaKFSNFFFCEUlLRQhFFFFCEUUUUIRRRRQhFFFFCEUUUUIRRRRQhJQaKKEIpaKKEIooooQkooooQiloooQiiiihCKKKKEIooooQv/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086" name="Picture 6" descr="https://encrypted-tbn3.gstatic.com/images?q=tbn:ANd9GcSFPg_kPuRXUXBJXpY2MHzXbFVlN1uoudH5SQEzo_TP776G5fdI6w"/>
          <p:cNvPicPr>
            <a:picLocks noChangeAspect="1" noChangeArrowheads="1"/>
          </p:cNvPicPr>
          <p:nvPr/>
        </p:nvPicPr>
        <p:blipFill>
          <a:blip r:embed="rId4" cstate="print"/>
          <a:srcRect/>
          <a:stretch>
            <a:fillRect/>
          </a:stretch>
        </p:blipFill>
        <p:spPr bwMode="auto">
          <a:xfrm>
            <a:off x="7885981" y="2206833"/>
            <a:ext cx="2816523" cy="4232480"/>
          </a:xfrm>
          <a:prstGeom prst="rect">
            <a:avLst/>
          </a:prstGeom>
          <a:noFill/>
        </p:spPr>
      </p:pic>
      <p:sp>
        <p:nvSpPr>
          <p:cNvPr id="11" name="Regular Pentagon 10"/>
          <p:cNvSpPr/>
          <p:nvPr/>
        </p:nvSpPr>
        <p:spPr bwMode="auto">
          <a:xfrm>
            <a:off x="2401078" y="2376249"/>
            <a:ext cx="4279387" cy="3543300"/>
          </a:xfrm>
          <a:prstGeom prst="pentagon">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3600" b="1" i="1" dirty="0">
                <a:solidFill>
                  <a:srgbClr val="C00000"/>
                </a:solidFill>
                <a:latin typeface="Arial" panose="020B0604020202020204" pitchFamily="34" charset="0"/>
                <a:cs typeface="Arial" panose="020B0604020202020204" pitchFamily="34" charset="0"/>
              </a:rPr>
              <a:t>Supervisor</a:t>
            </a:r>
          </a:p>
          <a:p>
            <a:pPr defTabSz="914400" eaLnBrk="0" fontAlgn="base" hangingPunct="0">
              <a:spcBef>
                <a:spcPct val="0"/>
              </a:spcBef>
              <a:spcAft>
                <a:spcPct val="0"/>
              </a:spcAft>
            </a:pPr>
            <a:r>
              <a:rPr lang="en-US" sz="3600" b="1" i="1" dirty="0">
                <a:solidFill>
                  <a:srgbClr val="C00000"/>
                </a:solidFill>
                <a:latin typeface="Arial" panose="020B0604020202020204" pitchFamily="34" charset="0"/>
                <a:cs typeface="Arial" panose="020B0604020202020204" pitchFamily="34" charset="0"/>
              </a:rPr>
              <a:t> Skills </a:t>
            </a:r>
          </a:p>
          <a:p>
            <a:pPr defTabSz="914400" eaLnBrk="0" fontAlgn="base" hangingPunct="0">
              <a:spcBef>
                <a:spcPct val="0"/>
              </a:spcBef>
              <a:spcAft>
                <a:spcPct val="0"/>
              </a:spcAft>
            </a:pPr>
            <a:r>
              <a:rPr lang="en-US" sz="3600" b="1" i="1" dirty="0">
                <a:solidFill>
                  <a:srgbClr val="C00000"/>
                </a:solidFill>
                <a:latin typeface="Arial" panose="020B0604020202020204" pitchFamily="34" charset="0"/>
                <a:cs typeface="Arial" panose="020B0604020202020204" pitchFamily="34" charset="0"/>
              </a:rPr>
              <a:t> Can Be</a:t>
            </a:r>
          </a:p>
          <a:p>
            <a:pPr defTabSz="914400" eaLnBrk="0" fontAlgn="base" hangingPunct="0">
              <a:spcBef>
                <a:spcPct val="0"/>
              </a:spcBef>
              <a:spcAft>
                <a:spcPct val="0"/>
              </a:spcAft>
            </a:pPr>
            <a:r>
              <a:rPr lang="en-US" sz="3600" b="1" i="1" dirty="0">
                <a:solidFill>
                  <a:srgbClr val="C00000"/>
                </a:solidFill>
                <a:latin typeface="Arial" panose="020B0604020202020204" pitchFamily="34" charset="0"/>
                <a:cs typeface="Arial" panose="020B0604020202020204" pitchFamily="34" charset="0"/>
              </a:rPr>
              <a:t> Learned!</a:t>
            </a:r>
          </a:p>
        </p:txBody>
      </p:sp>
      <p:sp>
        <p:nvSpPr>
          <p:cNvPr id="2" name="TextBox 1">
            <a:extLst>
              <a:ext uri="{FF2B5EF4-FFF2-40B4-BE49-F238E27FC236}">
                <a16:creationId xmlns:a16="http://schemas.microsoft.com/office/drawing/2014/main" id="{5EBC5177-9E0B-4CBE-A1D1-A0C9038DA274}"/>
              </a:ext>
            </a:extLst>
          </p:cNvPr>
          <p:cNvSpPr txBox="1"/>
          <p:nvPr/>
        </p:nvSpPr>
        <p:spPr>
          <a:xfrm>
            <a:off x="1748316" y="5596383"/>
            <a:ext cx="5952550" cy="646331"/>
          </a:xfrm>
          <a:prstGeom prst="rect">
            <a:avLst/>
          </a:prstGeom>
          <a:solidFill>
            <a:srgbClr val="FFFF00"/>
          </a:solidFill>
          <a:ln>
            <a:solidFill>
              <a:schemeClr val="tx1">
                <a:lumMod val="85000"/>
                <a:lumOff val="15000"/>
              </a:schemeClr>
            </a:solidFill>
          </a:ln>
        </p:spPr>
        <p:txBody>
          <a:bodyPr wrap="square" rtlCol="0">
            <a:spAutoFit/>
          </a:bodyPr>
          <a:lstStyle/>
          <a:p>
            <a:r>
              <a:rPr lang="en-US" sz="3600" b="1" dirty="0">
                <a:solidFill>
                  <a:srgbClr val="0000FF"/>
                </a:solidFill>
                <a:latin typeface="Comic Sans MS" panose="030F0702030302020204" pitchFamily="66" charset="0"/>
              </a:rPr>
              <a:t>And, Must Be Practiced…</a:t>
            </a:r>
          </a:p>
        </p:txBody>
      </p:sp>
    </p:spTree>
    <p:extLst>
      <p:ext uri="{BB962C8B-B14F-4D97-AF65-F5344CB8AC3E}">
        <p14:creationId xmlns:p14="http://schemas.microsoft.com/office/powerpoint/2010/main" val="26100247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400" b="1" dirty="0">
                <a:effectLst>
                  <a:outerShdw blurRad="38100" dist="38100" dir="2700000" algn="tl">
                    <a:srgbClr val="000000">
                      <a:alpha val="43137"/>
                    </a:srgbClr>
                  </a:outerShdw>
                </a:effectLst>
                <a:latin typeface="Arial" pitchFamily="34" charset="0"/>
                <a:cs typeface="Arial" pitchFamily="34" charset="0"/>
              </a:rPr>
              <a:t>What ‘rules’ your city?</a:t>
            </a:r>
          </a:p>
        </p:txBody>
      </p:sp>
      <p:sp>
        <p:nvSpPr>
          <p:cNvPr id="3" name="Content Placeholder 2"/>
          <p:cNvSpPr>
            <a:spLocks noGrp="1"/>
          </p:cNvSpPr>
          <p:nvPr>
            <p:ph idx="1"/>
          </p:nvPr>
        </p:nvSpPr>
        <p:spPr>
          <a:xfrm>
            <a:off x="1627321" y="800100"/>
            <a:ext cx="10368367" cy="5257799"/>
          </a:xfrm>
        </p:spPr>
        <p:txBody>
          <a:bodyPr>
            <a:normAutofit/>
          </a:bodyPr>
          <a:lstStyle/>
          <a:p>
            <a:r>
              <a:rPr lang="en-US" sz="3200" b="1" dirty="0">
                <a:latin typeface="Arial" pitchFamily="34" charset="0"/>
                <a:cs typeface="Arial" pitchFamily="34" charset="0"/>
              </a:rPr>
              <a:t>Federal Laws</a:t>
            </a:r>
          </a:p>
          <a:p>
            <a:r>
              <a:rPr lang="en-US" sz="3200" b="1" dirty="0">
                <a:latin typeface="Arial" pitchFamily="34" charset="0"/>
                <a:cs typeface="Arial" pitchFamily="34" charset="0"/>
              </a:rPr>
              <a:t>State Laws</a:t>
            </a:r>
          </a:p>
          <a:p>
            <a:r>
              <a:rPr lang="en-US" sz="3200" b="1" dirty="0">
                <a:latin typeface="Arial" pitchFamily="34" charset="0"/>
                <a:cs typeface="Arial" pitchFamily="34" charset="0"/>
              </a:rPr>
              <a:t>City Charter (91)</a:t>
            </a:r>
            <a:endParaRPr lang="en-US" sz="3200" b="1" i="1" dirty="0">
              <a:latin typeface="Arial" pitchFamily="34" charset="0"/>
              <a:cs typeface="Arial" pitchFamily="34" charset="0"/>
            </a:endParaRPr>
          </a:p>
          <a:p>
            <a:r>
              <a:rPr lang="en-US" sz="3200" b="1" dirty="0">
                <a:latin typeface="Arial" pitchFamily="34" charset="0"/>
                <a:cs typeface="Arial" pitchFamily="34" charset="0"/>
              </a:rPr>
              <a:t>Collective Bargaining Agreements (CBA)</a:t>
            </a:r>
          </a:p>
          <a:p>
            <a:r>
              <a:rPr lang="en-US" sz="3200" b="1" dirty="0">
                <a:latin typeface="Arial" pitchFamily="34" charset="0"/>
                <a:cs typeface="Arial" pitchFamily="34" charset="0"/>
              </a:rPr>
              <a:t>Forms of Government – Town (418), Aldermanic (44), Strong Mayor (8) and Council Manager (113)</a:t>
            </a:r>
          </a:p>
          <a:p>
            <a:r>
              <a:rPr lang="en-US" sz="3200" b="1" dirty="0">
                <a:latin typeface="Arial" pitchFamily="34" charset="0"/>
                <a:cs typeface="Arial" pitchFamily="34" charset="0"/>
              </a:rPr>
              <a:t>Personnel Policies </a:t>
            </a:r>
          </a:p>
          <a:p>
            <a:pPr lvl="1"/>
            <a:r>
              <a:rPr lang="en-US" sz="3200" b="1" dirty="0">
                <a:latin typeface="Arial" pitchFamily="34" charset="0"/>
                <a:cs typeface="Arial" pitchFamily="34" charset="0"/>
              </a:rPr>
              <a:t> Adopted by governing body</a:t>
            </a:r>
          </a:p>
        </p:txBody>
      </p:sp>
      <p:sp>
        <p:nvSpPr>
          <p:cNvPr id="4" name="Slide Number Placeholder 3"/>
          <p:cNvSpPr>
            <a:spLocks noGrp="1"/>
          </p:cNvSpPr>
          <p:nvPr>
            <p:ph type="sldNum" sz="quarter" idx="12"/>
          </p:nvPr>
        </p:nvSpPr>
        <p:spPr/>
        <p:txBody>
          <a:bodyPr>
            <a:normAutofit fontScale="92500" lnSpcReduction="10000"/>
          </a:bodyPr>
          <a:lstStyle/>
          <a:p>
            <a:fld id="{41B1C821-8DE8-4BEC-8282-7B9539D44D81}"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327412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up)">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584D-E71D-4780-BC22-003F1071C3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9A77E0-BC56-4188-9369-5B173D2ECEA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7D4CD6-5448-44DE-8B2B-58158D143C66}"/>
              </a:ext>
            </a:extLst>
          </p:cNvPr>
          <p:cNvPicPr>
            <a:picLocks noChangeAspect="1"/>
          </p:cNvPicPr>
          <p:nvPr/>
        </p:nvPicPr>
        <p:blipFill>
          <a:blip r:embed="rId2"/>
          <a:stretch>
            <a:fillRect/>
          </a:stretch>
        </p:blipFill>
        <p:spPr>
          <a:xfrm>
            <a:off x="2589212" y="0"/>
            <a:ext cx="7526317" cy="6926782"/>
          </a:xfrm>
          <a:prstGeom prst="rect">
            <a:avLst/>
          </a:prstGeom>
        </p:spPr>
      </p:pic>
    </p:spTree>
    <p:extLst>
      <p:ext uri="{BB962C8B-B14F-4D97-AF65-F5344CB8AC3E}">
        <p14:creationId xmlns:p14="http://schemas.microsoft.com/office/powerpoint/2010/main" val="25261596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a:blip r:embed="rId3" cstate="print"/>
          <a:stretch>
            <a:fillRect/>
          </a:stretch>
        </a:blip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ctrTitle" idx="4294967295"/>
          </p:nvPr>
        </p:nvSpPr>
        <p:spPr>
          <a:xfrm>
            <a:off x="1752600" y="1060514"/>
            <a:ext cx="6602343" cy="3276600"/>
          </a:xfrm>
        </p:spPr>
        <p:txBody>
          <a:bodyPr>
            <a:noAutofit/>
          </a:bodyPr>
          <a:lstStyle/>
          <a:p>
            <a:pPr>
              <a:defRPr/>
            </a:pPr>
            <a:r>
              <a:rPr lang="en-US" altLang="en-US" sz="4400" b="1" dirty="0">
                <a:solidFill>
                  <a:schemeClr val="bg1"/>
                </a:solidFill>
                <a:effectLst/>
                <a:cs typeface="Times New Roman" pitchFamily="18" charset="0"/>
              </a:rPr>
              <a:t>You are the supervisor, you can fire that </a:t>
            </a:r>
            <a:r>
              <a:rPr lang="en-US" altLang="en-US" sz="4400" b="1" i="1" dirty="0">
                <a:solidFill>
                  <a:schemeClr val="bg1"/>
                </a:solidFill>
                <a:cs typeface="Times New Roman" pitchFamily="18" charset="0"/>
              </a:rPr>
              <a:t>problem</a:t>
            </a:r>
            <a:r>
              <a:rPr lang="en-US" altLang="en-US" sz="4400" b="1" i="1" dirty="0">
                <a:solidFill>
                  <a:schemeClr val="bg1"/>
                </a:solidFill>
                <a:effectLst/>
                <a:cs typeface="Times New Roman" pitchFamily="18" charset="0"/>
              </a:rPr>
              <a:t> employee </a:t>
            </a:r>
            <a:r>
              <a:rPr lang="en-US" altLang="en-US" sz="4400" b="1" dirty="0">
                <a:solidFill>
                  <a:schemeClr val="bg1"/>
                </a:solidFill>
                <a:effectLst/>
                <a:cs typeface="Times New Roman" pitchFamily="18" charset="0"/>
              </a:rPr>
              <a:t>at any time for any reason.</a:t>
            </a:r>
          </a:p>
        </p:txBody>
      </p:sp>
      <p:sp>
        <p:nvSpPr>
          <p:cNvPr id="3" name="Rectangle 2"/>
          <p:cNvSpPr/>
          <p:nvPr/>
        </p:nvSpPr>
        <p:spPr>
          <a:xfrm>
            <a:off x="1752600" y="152401"/>
            <a:ext cx="8610600" cy="646331"/>
          </a:xfrm>
          <a:prstGeom prst="rect">
            <a:avLst/>
          </a:prstGeom>
        </p:spPr>
        <p:txBody>
          <a:bodyPr wrap="square">
            <a:spAutoFit/>
          </a:bodyPr>
          <a:lstStyle/>
          <a:p>
            <a:pPr algn="ctr" defTabSz="914400" eaLnBrk="0" fontAlgn="base" hangingPunct="0">
              <a:spcBef>
                <a:spcPct val="0"/>
              </a:spcBef>
              <a:spcAft>
                <a:spcPct val="0"/>
              </a:spcAft>
              <a:defRPr/>
            </a:pPr>
            <a:r>
              <a:rPr lang="en-US" sz="3600" b="1" dirty="0">
                <a:solidFill>
                  <a:srgbClr val="FF0000"/>
                </a:solidFill>
                <a:latin typeface="Arial" pitchFamily="34" charset="0"/>
                <a:cs typeface="Arial" pitchFamily="34" charset="0"/>
              </a:rPr>
              <a:t>Supervisor Scenario #1</a:t>
            </a:r>
          </a:p>
        </p:txBody>
      </p:sp>
      <p:sp>
        <p:nvSpPr>
          <p:cNvPr id="4" name="TextBox 3"/>
          <p:cNvSpPr txBox="1"/>
          <p:nvPr/>
        </p:nvSpPr>
        <p:spPr>
          <a:xfrm>
            <a:off x="2265773" y="4833941"/>
            <a:ext cx="5410200" cy="707886"/>
          </a:xfrm>
          <a:prstGeom prst="rect">
            <a:avLst/>
          </a:prstGeom>
          <a:noFill/>
        </p:spPr>
        <p:txBody>
          <a:bodyPr wrap="square" rtlCol="0">
            <a:spAutoFit/>
          </a:bodyPr>
          <a:lstStyle/>
          <a:p>
            <a:pPr defTabSz="914400" eaLnBrk="0" fontAlgn="base" hangingPunct="0">
              <a:spcBef>
                <a:spcPct val="0"/>
              </a:spcBef>
              <a:spcAft>
                <a:spcPct val="0"/>
              </a:spcAft>
              <a:defRPr/>
            </a:pPr>
            <a:r>
              <a:rPr lang="en-US" sz="4000" b="1" dirty="0">
                <a:solidFill>
                  <a:srgbClr val="FFFFFF"/>
                </a:solidFill>
                <a:latin typeface="Times New Roman" pitchFamily="18" charset="0"/>
              </a:rPr>
              <a:t>That’s legal, right?  </a:t>
            </a:r>
          </a:p>
        </p:txBody>
      </p:sp>
      <p:sp>
        <p:nvSpPr>
          <p:cNvPr id="6" name="TextBox 5">
            <a:extLst>
              <a:ext uri="{FF2B5EF4-FFF2-40B4-BE49-F238E27FC236}">
                <a16:creationId xmlns:a16="http://schemas.microsoft.com/office/drawing/2014/main" id="{75987077-6D4B-4682-B7BA-8AF6E5C67495}"/>
              </a:ext>
            </a:extLst>
          </p:cNvPr>
          <p:cNvSpPr txBox="1"/>
          <p:nvPr/>
        </p:nvSpPr>
        <p:spPr>
          <a:xfrm>
            <a:off x="7221128" y="3242654"/>
            <a:ext cx="4296870" cy="2677656"/>
          </a:xfrm>
          <a:prstGeom prst="rect">
            <a:avLst/>
          </a:prstGeom>
          <a:solidFill>
            <a:srgbClr val="FFFFCC"/>
          </a:solidFill>
          <a:ln w="28575">
            <a:solidFill>
              <a:srgbClr val="C00000"/>
            </a:solidFill>
          </a:ln>
        </p:spPr>
        <p:txBody>
          <a:bodyPr wrap="square" rtlCol="0">
            <a:spAutoFit/>
          </a:bodyPr>
          <a:lstStyle/>
          <a:p>
            <a:r>
              <a:rPr lang="en-US" sz="2400" b="1" u="sng" dirty="0">
                <a:latin typeface="Bodoni MT" panose="02070603080606020203" pitchFamily="18" charset="0"/>
                <a:cs typeface="Arial" panose="020B0604020202020204" pitchFamily="34" charset="0"/>
              </a:rPr>
              <a:t>FALSE:</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If your </a:t>
            </a:r>
          </a:p>
          <a:p>
            <a:r>
              <a:rPr lang="en-US" sz="2400" b="1" u="sng" dirty="0">
                <a:latin typeface="Arial" panose="020B0604020202020204" pitchFamily="34" charset="0"/>
                <a:cs typeface="Arial" panose="020B0604020202020204" pitchFamily="34" charset="0"/>
              </a:rPr>
              <a:t>1) City Charter, or </a:t>
            </a:r>
          </a:p>
          <a:p>
            <a:r>
              <a:rPr lang="en-US" sz="2400" b="1" u="sng" dirty="0">
                <a:latin typeface="Arial" panose="020B0604020202020204" pitchFamily="34" charset="0"/>
                <a:cs typeface="Arial" panose="020B0604020202020204" pitchFamily="34" charset="0"/>
              </a:rPr>
              <a:t>2) Personnel Policies</a:t>
            </a:r>
            <a:r>
              <a:rPr lang="en-US" sz="2400" b="1" i="1" u="sng" dirty="0">
                <a:latin typeface="Arial" panose="020B0604020202020204" pitchFamily="34" charset="0"/>
                <a:cs typeface="Arial" panose="020B0604020202020204" pitchFamily="34" charset="0"/>
              </a:rPr>
              <a:t> </a:t>
            </a:r>
            <a:r>
              <a:rPr lang="en-US" sz="2400" i="1" u="sng" dirty="0">
                <a:latin typeface="Arial" panose="020B0604020202020204" pitchFamily="34" charset="0"/>
                <a:cs typeface="Arial" panose="020B0604020202020204" pitchFamily="34" charset="0"/>
              </a:rPr>
              <a:t>(Progressive Discipline)</a:t>
            </a:r>
            <a:r>
              <a:rPr lang="en-US" sz="2400" b="1" u="sng" dirty="0">
                <a:latin typeface="Arial" panose="020B0604020202020204" pitchFamily="34" charset="0"/>
                <a:cs typeface="Arial" panose="020B0604020202020204" pitchFamily="34" charset="0"/>
              </a:rPr>
              <a:t>, or </a:t>
            </a:r>
          </a:p>
          <a:p>
            <a:r>
              <a:rPr lang="en-US" sz="2400" b="1" u="sng" dirty="0">
                <a:latin typeface="Arial" panose="020B0604020202020204" pitchFamily="34" charset="0"/>
                <a:cs typeface="Arial" panose="020B0604020202020204" pitchFamily="34" charset="0"/>
              </a:rPr>
              <a:t>3) Collective Bargaining Agreement </a:t>
            </a:r>
            <a:r>
              <a:rPr lang="en-US" sz="2400" dirty="0">
                <a:latin typeface="Arial" panose="020B0604020202020204" pitchFamily="34" charset="0"/>
                <a:cs typeface="Arial" panose="020B0604020202020204" pitchFamily="34" charset="0"/>
              </a:rPr>
              <a:t>specifies a “Process for Termination</a:t>
            </a:r>
            <a:r>
              <a:rPr lang="en-US" sz="2400" b="1" dirty="0">
                <a:latin typeface="Arial" panose="020B0604020202020204" pitchFamily="34" charset="0"/>
                <a:cs typeface="Arial" panose="020B0604020202020204" pitchFamily="34" charset="0"/>
              </a:rPr>
              <a:t>”.  </a:t>
            </a:r>
            <a:endParaRPr lang="en-US" sz="2400" dirty="0"/>
          </a:p>
        </p:txBody>
      </p:sp>
    </p:spTree>
    <p:extLst>
      <p:ext uri="{BB962C8B-B14F-4D97-AF65-F5344CB8AC3E}">
        <p14:creationId xmlns:p14="http://schemas.microsoft.com/office/powerpoint/2010/main" val="29591890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143000"/>
          </a:xfrm>
        </p:spPr>
        <p:txBody>
          <a:bodyPr>
            <a:normAutofit/>
          </a:bodyPr>
          <a:lstStyle/>
          <a:p>
            <a:r>
              <a:rPr lang="en-US" b="1" u="sng" dirty="0"/>
              <a:t>At Will Employment </a:t>
            </a:r>
            <a:r>
              <a:rPr lang="en-US" b="1" dirty="0">
                <a:solidFill>
                  <a:srgbClr val="C00000"/>
                </a:solidFill>
              </a:rPr>
              <a:t>*</a:t>
            </a:r>
          </a:p>
        </p:txBody>
      </p:sp>
      <p:sp>
        <p:nvSpPr>
          <p:cNvPr id="3" name="Content Placeholder 2"/>
          <p:cNvSpPr>
            <a:spLocks noGrp="1"/>
          </p:cNvSpPr>
          <p:nvPr>
            <p:ph idx="1"/>
          </p:nvPr>
        </p:nvSpPr>
        <p:spPr>
          <a:xfrm>
            <a:off x="1702675" y="693683"/>
            <a:ext cx="8452945" cy="3799489"/>
          </a:xfrm>
        </p:spPr>
        <p:txBody>
          <a:bodyPr>
            <a:normAutofit/>
          </a:bodyPr>
          <a:lstStyle/>
          <a:p>
            <a:pPr>
              <a:buNone/>
            </a:pPr>
            <a:r>
              <a:rPr lang="en-US" dirty="0"/>
              <a:t>	</a:t>
            </a:r>
            <a:r>
              <a:rPr lang="en-US" sz="3200" dirty="0">
                <a:solidFill>
                  <a:schemeClr val="tx1"/>
                </a:solidFill>
                <a:effectLst>
                  <a:outerShdw blurRad="38100" dist="38100" dir="2700000" algn="tl">
                    <a:srgbClr val="000000">
                      <a:alpha val="43137"/>
                    </a:srgbClr>
                  </a:outerShdw>
                </a:effectLst>
              </a:rPr>
              <a:t>OK State Law:  All employees are employed at will and, as such, are free to resign at any time without reason. The City, likewise, retains the right to terminate an employee at any time with or without reason or notice. </a:t>
            </a:r>
            <a:endParaRPr lang="en-US" dirty="0">
              <a:solidFill>
                <a:schemeClr val="tx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normAutofit fontScale="92500" lnSpcReduction="10000"/>
          </a:bodyPr>
          <a:lstStyle/>
          <a:p>
            <a:fld id="{41B1C821-8DE8-4BEC-8282-7B9539D44D81}" type="slidenum">
              <a:rPr lang="en-US" smtClean="0">
                <a:solidFill>
                  <a:prstClr val="black">
                    <a:tint val="75000"/>
                  </a:prstClr>
                </a:solidFill>
              </a:rPr>
              <a:pPr/>
              <a:t>14</a:t>
            </a:fld>
            <a:endParaRPr lang="en-US">
              <a:solidFill>
                <a:prstClr val="black">
                  <a:tint val="75000"/>
                </a:prstClr>
              </a:solidFill>
            </a:endParaRPr>
          </a:p>
        </p:txBody>
      </p:sp>
      <p:sp>
        <p:nvSpPr>
          <p:cNvPr id="5" name="TextBox 4"/>
          <p:cNvSpPr txBox="1"/>
          <p:nvPr/>
        </p:nvSpPr>
        <p:spPr>
          <a:xfrm>
            <a:off x="2182941" y="4063469"/>
            <a:ext cx="4150126" cy="2246769"/>
          </a:xfrm>
          <a:prstGeom prst="rect">
            <a:avLst/>
          </a:prstGeom>
          <a:solidFill>
            <a:schemeClr val="bg1">
              <a:lumMod val="75000"/>
            </a:schemeClr>
          </a:solidFill>
          <a:ln w="25400">
            <a:solidFill>
              <a:schemeClr val="tx1"/>
            </a:solidFill>
          </a:ln>
        </p:spPr>
        <p:txBody>
          <a:bodyPr wrap="square" rtlCol="0">
            <a:spAutoFit/>
          </a:bodyPr>
          <a:lstStyle/>
          <a:p>
            <a:r>
              <a:rPr lang="en-US" sz="2800" b="1" dirty="0">
                <a:solidFill>
                  <a:srgbClr val="C00000"/>
                </a:solidFill>
                <a:latin typeface="Comic Sans MS" pitchFamily="66" charset="0"/>
              </a:rPr>
              <a:t>* Unless something </a:t>
            </a:r>
            <a:r>
              <a:rPr lang="en-US" sz="2800" b="1" u="sng" dirty="0">
                <a:solidFill>
                  <a:srgbClr val="C00000"/>
                </a:solidFill>
                <a:latin typeface="Comic Sans MS" pitchFamily="66" charset="0"/>
              </a:rPr>
              <a:t>over rules </a:t>
            </a:r>
            <a:r>
              <a:rPr lang="en-US" sz="2800" b="1" dirty="0">
                <a:solidFill>
                  <a:srgbClr val="C00000"/>
                </a:solidFill>
                <a:latin typeface="Comic Sans MS" pitchFamily="66" charset="0"/>
              </a:rPr>
              <a:t>state law: City Charter, Personnel Policies or CBA’s.  </a:t>
            </a:r>
          </a:p>
        </p:txBody>
      </p:sp>
      <p:pic>
        <p:nvPicPr>
          <p:cNvPr id="6" name="Picture 5">
            <a:extLst>
              <a:ext uri="{FF2B5EF4-FFF2-40B4-BE49-F238E27FC236}">
                <a16:creationId xmlns:a16="http://schemas.microsoft.com/office/drawing/2014/main" id="{04590C01-58E1-451C-BA36-1A8DFF3F47D0}"/>
              </a:ext>
            </a:extLst>
          </p:cNvPr>
          <p:cNvPicPr>
            <a:picLocks noChangeAspect="1"/>
          </p:cNvPicPr>
          <p:nvPr/>
        </p:nvPicPr>
        <p:blipFill>
          <a:blip r:embed="rId3"/>
          <a:stretch>
            <a:fillRect/>
          </a:stretch>
        </p:blipFill>
        <p:spPr>
          <a:xfrm>
            <a:off x="7164563" y="4301067"/>
            <a:ext cx="3600647" cy="216038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16655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779889" y="1266840"/>
            <a:ext cx="8305800" cy="4525963"/>
          </a:xfrm>
        </p:spPr>
        <p:txBody>
          <a:bodyPr>
            <a:normAutofit/>
          </a:bodyPr>
          <a:lstStyle/>
          <a:p>
            <a:pPr marL="109728" indent="0">
              <a:buNone/>
            </a:pPr>
            <a:endParaRPr lang="en-US" sz="3200" dirty="0"/>
          </a:p>
          <a:p>
            <a:pPr marL="109728" indent="0">
              <a:buNone/>
            </a:pPr>
            <a:r>
              <a:rPr lang="en-US" sz="3200" dirty="0"/>
              <a:t>A </a:t>
            </a:r>
            <a:r>
              <a:rPr lang="en-US" sz="3200" b="1" i="1" dirty="0"/>
              <a:t>political subdivision</a:t>
            </a:r>
            <a:r>
              <a:rPr lang="en-US" sz="3200" dirty="0"/>
              <a:t> shall be liable for loss resulting from its </a:t>
            </a:r>
            <a:r>
              <a:rPr lang="en-US" sz="3200" b="1" i="1" dirty="0"/>
              <a:t>torts</a:t>
            </a:r>
            <a:r>
              <a:rPr lang="en-US" sz="3200" dirty="0"/>
              <a:t> or the torts of its </a:t>
            </a:r>
            <a:r>
              <a:rPr lang="en-US" sz="3200" b="1" i="1" dirty="0"/>
              <a:t>employees</a:t>
            </a:r>
            <a:r>
              <a:rPr lang="en-US" sz="3200" dirty="0"/>
              <a:t> acting within the </a:t>
            </a:r>
            <a:r>
              <a:rPr lang="en-US" sz="3200" b="1" i="1" dirty="0"/>
              <a:t>scope of their employment</a:t>
            </a:r>
            <a:r>
              <a:rPr lang="en-US" sz="3200" dirty="0"/>
              <a:t>.</a:t>
            </a:r>
          </a:p>
          <a:p>
            <a:pPr marL="109728" indent="0">
              <a:buNone/>
            </a:pPr>
            <a:endParaRPr lang="en-US" sz="3200" dirty="0"/>
          </a:p>
          <a:p>
            <a:pPr marL="109728" indent="0" algn="ctr">
              <a:buNone/>
            </a:pPr>
            <a:r>
              <a:rPr lang="en-US" sz="3600" i="1" dirty="0"/>
              <a:t>Source:  51 O.S. § 153</a:t>
            </a:r>
          </a:p>
          <a:p>
            <a:pPr marL="109728" indent="0">
              <a:buNone/>
            </a:pPr>
            <a:endParaRPr lang="en-US" sz="3200" dirty="0"/>
          </a:p>
        </p:txBody>
      </p:sp>
      <p:sp>
        <p:nvSpPr>
          <p:cNvPr id="6" name="Title 5"/>
          <p:cNvSpPr>
            <a:spLocks noGrp="1"/>
          </p:cNvSpPr>
          <p:nvPr>
            <p:ph type="title"/>
          </p:nvPr>
        </p:nvSpPr>
        <p:spPr>
          <a:xfrm>
            <a:off x="1219200" y="306484"/>
            <a:ext cx="10972800" cy="1143000"/>
          </a:xfrm>
        </p:spPr>
        <p:txBody>
          <a:bodyPr>
            <a:normAutofit/>
          </a:bodyPr>
          <a:lstStyle/>
          <a:p>
            <a:pPr algn="ctr"/>
            <a:r>
              <a:rPr lang="en-US" sz="3600" dirty="0">
                <a:latin typeface="+mn-lt"/>
              </a:rPr>
              <a:t>Governmental Tort Claims Act</a:t>
            </a:r>
          </a:p>
        </p:txBody>
      </p:sp>
      <p:pic>
        <p:nvPicPr>
          <p:cNvPr id="3" name="Picture 2">
            <a:extLst>
              <a:ext uri="{FF2B5EF4-FFF2-40B4-BE49-F238E27FC236}">
                <a16:creationId xmlns:a16="http://schemas.microsoft.com/office/drawing/2014/main" id="{EF693DF2-97F4-46EA-B05F-EE00BE702DDA}"/>
              </a:ext>
            </a:extLst>
          </p:cNvPr>
          <p:cNvPicPr>
            <a:picLocks noChangeAspect="1"/>
          </p:cNvPicPr>
          <p:nvPr/>
        </p:nvPicPr>
        <p:blipFill>
          <a:blip r:embed="rId3"/>
          <a:stretch>
            <a:fillRect/>
          </a:stretch>
        </p:blipFill>
        <p:spPr>
          <a:xfrm>
            <a:off x="313055" y="306484"/>
            <a:ext cx="2466834" cy="3820510"/>
          </a:xfrm>
          <a:prstGeom prst="rect">
            <a:avLst/>
          </a:prstGeom>
        </p:spPr>
      </p:pic>
    </p:spTree>
    <p:extLst>
      <p:ext uri="{BB962C8B-B14F-4D97-AF65-F5344CB8AC3E}">
        <p14:creationId xmlns:p14="http://schemas.microsoft.com/office/powerpoint/2010/main" val="34482113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78226" y="977747"/>
            <a:ext cx="10972800" cy="4525963"/>
          </a:xfrm>
        </p:spPr>
        <p:txBody>
          <a:bodyPr/>
          <a:lstStyle/>
          <a:p>
            <a:pPr marL="109728" indent="0">
              <a:buNone/>
            </a:pPr>
            <a:r>
              <a:rPr lang="en-US" sz="3600" b="1" dirty="0">
                <a:solidFill>
                  <a:schemeClr val="accent1"/>
                </a:solidFill>
              </a:rPr>
              <a:t>Employee Includes:</a:t>
            </a:r>
          </a:p>
          <a:p>
            <a:pPr marL="809244" lvl="2" indent="-571500"/>
            <a:r>
              <a:rPr lang="en-US" sz="3600" dirty="0"/>
              <a:t>All elected</a:t>
            </a:r>
          </a:p>
          <a:p>
            <a:pPr marL="809244" lvl="2" indent="-571500"/>
            <a:r>
              <a:rPr lang="en-US" sz="3600" dirty="0"/>
              <a:t>Appointed officers, and </a:t>
            </a:r>
          </a:p>
          <a:p>
            <a:pPr marL="809244" lvl="2" indent="-571500"/>
            <a:r>
              <a:rPr lang="en-US" sz="3600" dirty="0"/>
              <a:t>Other persons designated to act for City</a:t>
            </a:r>
          </a:p>
          <a:p>
            <a:pPr marL="571500" lvl="1" indent="-571500"/>
            <a:endParaRPr lang="en-US" sz="3600" dirty="0"/>
          </a:p>
          <a:p>
            <a:pPr marL="0" lvl="1" indent="0">
              <a:buNone/>
            </a:pPr>
            <a:r>
              <a:rPr lang="en-US" sz="3600" b="1" dirty="0">
                <a:solidFill>
                  <a:schemeClr val="accent1"/>
                </a:solidFill>
              </a:rPr>
              <a:t>Employee Does Not Include:</a:t>
            </a:r>
          </a:p>
          <a:p>
            <a:pPr marL="694944" lvl="2" indent="-457200"/>
            <a:r>
              <a:rPr lang="en-US" sz="3600" dirty="0"/>
              <a:t>Independent contractors </a:t>
            </a:r>
          </a:p>
          <a:p>
            <a:endParaRPr lang="en-US" dirty="0"/>
          </a:p>
        </p:txBody>
      </p:sp>
      <p:sp>
        <p:nvSpPr>
          <p:cNvPr id="3" name="Title 2"/>
          <p:cNvSpPr>
            <a:spLocks noGrp="1"/>
          </p:cNvSpPr>
          <p:nvPr>
            <p:ph type="title"/>
          </p:nvPr>
        </p:nvSpPr>
        <p:spPr>
          <a:xfrm>
            <a:off x="609600" y="71438"/>
            <a:ext cx="10972800" cy="1143000"/>
          </a:xfrm>
        </p:spPr>
        <p:txBody>
          <a:bodyPr/>
          <a:lstStyle/>
          <a:p>
            <a:r>
              <a:rPr lang="en-US" sz="4000" dirty="0"/>
              <a:t>Governmental Tort Claims Act (GTCA)</a:t>
            </a:r>
            <a:endParaRPr lang="en-US" dirty="0"/>
          </a:p>
        </p:txBody>
      </p:sp>
    </p:spTree>
    <p:extLst>
      <p:ext uri="{BB962C8B-B14F-4D97-AF65-F5344CB8AC3E}">
        <p14:creationId xmlns:p14="http://schemas.microsoft.com/office/powerpoint/2010/main" val="165045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8917" y="1095513"/>
            <a:ext cx="10074165" cy="5638800"/>
          </a:xfrm>
        </p:spPr>
        <p:txBody>
          <a:bodyPr>
            <a:normAutofit/>
          </a:bodyPr>
          <a:lstStyle/>
          <a:p>
            <a:pPr marL="109728" indent="0">
              <a:buNone/>
            </a:pPr>
            <a:r>
              <a:rPr lang="en-US" sz="3200" dirty="0"/>
              <a:t>The total liability shall not exceed:</a:t>
            </a:r>
          </a:p>
          <a:p>
            <a:pPr marL="109728" indent="0">
              <a:buNone/>
            </a:pPr>
            <a:r>
              <a:rPr lang="en-US" sz="2000" dirty="0"/>
              <a:t>  </a:t>
            </a:r>
          </a:p>
          <a:p>
            <a:r>
              <a:rPr lang="en-US" sz="3200" b="1" dirty="0"/>
              <a:t>$25,000 	Property only </a:t>
            </a:r>
          </a:p>
          <a:p>
            <a:r>
              <a:rPr lang="en-US" sz="3200" b="1" dirty="0"/>
              <a:t>$125,000 	Any other loss </a:t>
            </a:r>
            <a:r>
              <a:rPr lang="en-US" sz="2800" b="1" dirty="0"/>
              <a:t>(less than 300,000)</a:t>
            </a:r>
          </a:p>
          <a:p>
            <a:r>
              <a:rPr lang="en-US" sz="3200" dirty="0"/>
              <a:t>$175,000 	Any other loss </a:t>
            </a:r>
            <a:r>
              <a:rPr lang="en-US" sz="2800" dirty="0"/>
              <a:t>(more than 300,000)</a:t>
            </a:r>
          </a:p>
          <a:p>
            <a:r>
              <a:rPr lang="en-US" sz="3200" b="1" dirty="0"/>
              <a:t>$1,000,000 (any number of claims per 				occurrence)</a:t>
            </a:r>
            <a:endParaRPr lang="en-US" b="1" dirty="0"/>
          </a:p>
          <a:p>
            <a:pPr marL="109728" indent="0">
              <a:buNone/>
            </a:pPr>
            <a:endParaRPr lang="en-US" dirty="0"/>
          </a:p>
          <a:p>
            <a:pPr marL="109728" indent="0" algn="ctr">
              <a:buNone/>
            </a:pPr>
            <a:r>
              <a:rPr lang="en-US" sz="3200" i="1" dirty="0"/>
              <a:t>Source:  51 O.S. § 154</a:t>
            </a:r>
          </a:p>
        </p:txBody>
      </p:sp>
      <p:sp>
        <p:nvSpPr>
          <p:cNvPr id="3" name="Title 2"/>
          <p:cNvSpPr>
            <a:spLocks noGrp="1"/>
          </p:cNvSpPr>
          <p:nvPr>
            <p:ph type="title"/>
          </p:nvPr>
        </p:nvSpPr>
        <p:spPr>
          <a:xfrm>
            <a:off x="1631342" y="517498"/>
            <a:ext cx="8229600" cy="868362"/>
          </a:xfrm>
        </p:spPr>
        <p:txBody>
          <a:bodyPr>
            <a:normAutofit fontScale="90000"/>
          </a:bodyPr>
          <a:lstStyle/>
          <a:p>
            <a:pPr algn="ctr"/>
            <a:r>
              <a:rPr lang="en-US" sz="4400" dirty="0">
                <a:solidFill>
                  <a:schemeClr val="accent1"/>
                </a:solidFill>
              </a:rPr>
              <a:t>Limits of Liability</a:t>
            </a:r>
            <a:br>
              <a:rPr lang="en-US" sz="4400" dirty="0">
                <a:solidFill>
                  <a:schemeClr val="accent1"/>
                </a:solidFill>
              </a:rPr>
            </a:br>
            <a:endParaRPr lang="en-US" dirty="0"/>
          </a:p>
        </p:txBody>
      </p:sp>
    </p:spTree>
    <p:extLst>
      <p:ext uri="{BB962C8B-B14F-4D97-AF65-F5344CB8AC3E}">
        <p14:creationId xmlns:p14="http://schemas.microsoft.com/office/powerpoint/2010/main" val="3807143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059B171C-EDCA-4CC5-924A-2713204BEE96}" type="slidenum">
              <a:rPr lang="en-US" smtClean="0"/>
              <a:pPr/>
              <a:t>18</a:t>
            </a:fld>
            <a:endParaRPr lang="en-US"/>
          </a:p>
        </p:txBody>
      </p:sp>
      <p:sp>
        <p:nvSpPr>
          <p:cNvPr id="51203" name="Rectangle 2"/>
          <p:cNvSpPr>
            <a:spLocks noGrp="1" noChangeArrowheads="1"/>
          </p:cNvSpPr>
          <p:nvPr>
            <p:ph type="title"/>
          </p:nvPr>
        </p:nvSpPr>
        <p:spPr>
          <a:xfrm>
            <a:off x="1981200" y="381000"/>
            <a:ext cx="8382000" cy="685800"/>
          </a:xfrm>
        </p:spPr>
        <p:txBody>
          <a:bodyPr>
            <a:normAutofit fontScale="90000"/>
          </a:bodyPr>
          <a:lstStyle/>
          <a:p>
            <a:r>
              <a:rPr lang="en-US" b="1" u="sng" dirty="0">
                <a:solidFill>
                  <a:schemeClr val="accent2">
                    <a:lumMod val="50000"/>
                  </a:schemeClr>
                </a:solidFill>
              </a:rPr>
              <a:t>Tort Liability Claims &amp; Lawsuits</a:t>
            </a:r>
          </a:p>
        </p:txBody>
      </p:sp>
      <p:sp>
        <p:nvSpPr>
          <p:cNvPr id="51204" name="Rectangle 3"/>
          <p:cNvSpPr>
            <a:spLocks noGrp="1" noChangeArrowheads="1"/>
          </p:cNvSpPr>
          <p:nvPr>
            <p:ph type="body" idx="1"/>
          </p:nvPr>
        </p:nvSpPr>
        <p:spPr>
          <a:xfrm>
            <a:off x="1752599" y="1219199"/>
            <a:ext cx="8915401" cy="3247697"/>
          </a:xfrm>
        </p:spPr>
        <p:txBody>
          <a:bodyPr/>
          <a:lstStyle/>
          <a:p>
            <a:r>
              <a:rPr lang="en-US" sz="2800" dirty="0"/>
              <a:t>Municipality is </a:t>
            </a:r>
            <a:r>
              <a:rPr lang="en-US" sz="2800" b="1" u="sng" dirty="0"/>
              <a:t>NOT LIABLE</a:t>
            </a:r>
            <a:r>
              <a:rPr lang="en-US" sz="2800" dirty="0"/>
              <a:t> for every situation which involves its employees, equipment or property!  </a:t>
            </a:r>
          </a:p>
          <a:p>
            <a:r>
              <a:rPr lang="en-US" sz="2800" i="1" dirty="0"/>
              <a:t>Municipality must be </a:t>
            </a:r>
            <a:r>
              <a:rPr lang="en-US" sz="2800" b="1" i="1" u="sng" dirty="0"/>
              <a:t>negligent</a:t>
            </a:r>
            <a:r>
              <a:rPr lang="en-US" sz="2800" i="1" dirty="0"/>
              <a:t> to be liable.</a:t>
            </a:r>
            <a:r>
              <a:rPr lang="en-US" sz="2800" dirty="0"/>
              <a:t> </a:t>
            </a:r>
          </a:p>
          <a:p>
            <a:r>
              <a:rPr lang="en-US" sz="2800" dirty="0"/>
              <a:t>Municipal officials and employees </a:t>
            </a:r>
            <a:r>
              <a:rPr lang="en-US" sz="2800" u="sng" dirty="0"/>
              <a:t>can create legal difficulties</a:t>
            </a:r>
            <a:r>
              <a:rPr lang="en-US" sz="2800" dirty="0"/>
              <a:t> when they admit liability to a citizen. (</a:t>
            </a:r>
            <a:r>
              <a:rPr lang="en-US" sz="2800" i="1" dirty="0"/>
              <a:t>This can create the wrong expectations</a:t>
            </a:r>
            <a:r>
              <a:rPr lang="en-US" sz="2800" dirty="0"/>
              <a:t>.)  </a:t>
            </a:r>
          </a:p>
          <a:p>
            <a:endParaRPr lang="en-US" b="1" i="1" dirty="0"/>
          </a:p>
        </p:txBody>
      </p:sp>
      <p:sp>
        <p:nvSpPr>
          <p:cNvPr id="747524" name="WordArt 4"/>
          <p:cNvSpPr>
            <a:spLocks noChangeArrowheads="1" noChangeShapeType="1" noTextEdit="1"/>
          </p:cNvSpPr>
          <p:nvPr/>
        </p:nvSpPr>
        <p:spPr bwMode="auto">
          <a:xfrm>
            <a:off x="2371396" y="4673600"/>
            <a:ext cx="8296603" cy="1079500"/>
          </a:xfrm>
          <a:prstGeom prst="rect">
            <a:avLst/>
          </a:prstGeom>
        </p:spPr>
        <p:txBody>
          <a:bodyPr wrap="none" fromWordArt="1">
            <a:prstTxWarp prst="textPlain">
              <a:avLst>
                <a:gd name="adj" fmla="val 50000"/>
              </a:avLst>
            </a:prstTxWarp>
          </a:bodyPr>
          <a:lstStyle/>
          <a:p>
            <a:pPr algn="ctr"/>
            <a:r>
              <a:rPr lang="en-US" sz="3600" kern="10" dirty="0">
                <a:ln w="19050">
                  <a:solidFill>
                    <a:schemeClr val="bg2"/>
                  </a:solidFill>
                  <a:round/>
                  <a:headEnd/>
                  <a:tailEnd/>
                </a:ln>
                <a:solidFill>
                  <a:srgbClr val="0000FF"/>
                </a:solidFill>
                <a:effectLst>
                  <a:outerShdw dist="35921" dir="2700000" algn="ctr" rotWithShape="0">
                    <a:srgbClr val="990000"/>
                  </a:outerShdw>
                </a:effectLst>
                <a:latin typeface="Gungsuh" panose="02030600000101010101" pitchFamily="18" charset="-127"/>
                <a:ea typeface="Gungsuh" panose="02030600000101010101" pitchFamily="18" charset="-127"/>
              </a:rPr>
              <a:t>Never  Admit  Liability.  </a:t>
            </a:r>
            <a:r>
              <a:rPr lang="en-US" sz="3600" i="1" kern="10" dirty="0">
                <a:ln w="19050">
                  <a:solidFill>
                    <a:schemeClr val="bg2"/>
                  </a:solidFill>
                  <a:round/>
                  <a:headEnd/>
                  <a:tailEnd/>
                </a:ln>
                <a:solidFill>
                  <a:srgbClr val="0000FF"/>
                </a:solidFill>
                <a:effectLst>
                  <a:outerShdw dist="35921" dir="2700000" algn="ctr" rotWithShape="0">
                    <a:srgbClr val="990000"/>
                  </a:outerShdw>
                </a:effectLst>
                <a:latin typeface="Gungsuh" panose="02030600000101010101" pitchFamily="18" charset="-127"/>
                <a:ea typeface="Gungsuh" panose="02030600000101010101" pitchFamily="18" charset="-127"/>
              </a:rPr>
              <a:t>Never!</a:t>
            </a:r>
          </a:p>
        </p:txBody>
      </p:sp>
    </p:spTree>
    <p:extLst>
      <p:ext uri="{BB962C8B-B14F-4D97-AF65-F5344CB8AC3E}">
        <p14:creationId xmlns:p14="http://schemas.microsoft.com/office/powerpoint/2010/main" val="2343972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7524"/>
                                        </p:tgtEl>
                                        <p:attrNameLst>
                                          <p:attrName>style.visibility</p:attrName>
                                        </p:attrNameLst>
                                      </p:cBhvr>
                                      <p:to>
                                        <p:strVal val="visible"/>
                                      </p:to>
                                    </p:set>
                                    <p:animEffect transition="in" filter="circle(in)">
                                      <p:cBhvr>
                                        <p:cTn id="7" dur="2000"/>
                                        <p:tgtEl>
                                          <p:spTgt spid="74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p>
            <a:fld id="{09C0BA85-A8AC-4B43-8FC6-0D81CC9F8014}" type="slidenum">
              <a:rPr lang="en-US" smtClean="0"/>
              <a:pPr/>
              <a:t>19</a:t>
            </a:fld>
            <a:endParaRPr lang="en-US"/>
          </a:p>
        </p:txBody>
      </p:sp>
      <p:sp>
        <p:nvSpPr>
          <p:cNvPr id="53251" name="Rectangle 2"/>
          <p:cNvSpPr>
            <a:spLocks noGrp="1" noChangeArrowheads="1"/>
          </p:cNvSpPr>
          <p:nvPr>
            <p:ph type="title"/>
          </p:nvPr>
        </p:nvSpPr>
        <p:spPr>
          <a:xfrm>
            <a:off x="1901825" y="202095"/>
            <a:ext cx="8540750" cy="1143000"/>
          </a:xfrm>
        </p:spPr>
        <p:txBody>
          <a:bodyPr/>
          <a:lstStyle/>
          <a:p>
            <a:r>
              <a:rPr lang="en-US" sz="4800" dirty="0">
                <a:latin typeface="Arial" pitchFamily="34" charset="0"/>
                <a:cs typeface="Arial" pitchFamily="34" charset="0"/>
              </a:rPr>
              <a:t>The Elements of </a:t>
            </a:r>
            <a:r>
              <a:rPr lang="en-US" sz="4800" u="sng" dirty="0">
                <a:latin typeface="Arial" pitchFamily="34" charset="0"/>
                <a:cs typeface="Arial" pitchFamily="34" charset="0"/>
              </a:rPr>
              <a:t>Negligence</a:t>
            </a:r>
          </a:p>
        </p:txBody>
      </p:sp>
      <p:sp>
        <p:nvSpPr>
          <p:cNvPr id="751619" name="Rectangle 3"/>
          <p:cNvSpPr>
            <a:spLocks noGrp="1" noChangeArrowheads="1"/>
          </p:cNvSpPr>
          <p:nvPr>
            <p:ph type="body" idx="1"/>
          </p:nvPr>
        </p:nvSpPr>
        <p:spPr>
          <a:xfrm>
            <a:off x="1981200" y="1295400"/>
            <a:ext cx="8382000" cy="4267200"/>
          </a:xfrm>
        </p:spPr>
        <p:txBody>
          <a:bodyPr/>
          <a:lstStyle/>
          <a:p>
            <a:pPr>
              <a:buFontTx/>
              <a:buNone/>
            </a:pPr>
            <a:r>
              <a:rPr lang="en-US" sz="3600" dirty="0">
                <a:latin typeface="Calibri" panose="020F0502020204030204" pitchFamily="34" charset="0"/>
              </a:rPr>
              <a:t>1) A duty or legal responsibility; </a:t>
            </a:r>
            <a:r>
              <a:rPr lang="en-US" sz="3600" b="1" i="1" u="sng" dirty="0">
                <a:latin typeface="Calibri" panose="020F0502020204030204" pitchFamily="34" charset="0"/>
              </a:rPr>
              <a:t>and</a:t>
            </a:r>
          </a:p>
          <a:p>
            <a:pPr>
              <a:buFontTx/>
              <a:buNone/>
            </a:pPr>
            <a:r>
              <a:rPr lang="en-US" sz="3600" dirty="0">
                <a:latin typeface="Calibri" panose="020F0502020204030204" pitchFamily="34" charset="0"/>
              </a:rPr>
              <a:t>2) A breach of the duty by acting inappropriately or failing to act appropriately; </a:t>
            </a:r>
            <a:r>
              <a:rPr lang="en-US" sz="3600" b="1" i="1" u="sng" dirty="0">
                <a:latin typeface="Calibri" panose="020F0502020204030204" pitchFamily="34" charset="0"/>
              </a:rPr>
              <a:t>and</a:t>
            </a:r>
            <a:endParaRPr lang="en-US" sz="3600" b="1" i="1" dirty="0">
              <a:latin typeface="Calibri" panose="020F0502020204030204" pitchFamily="34" charset="0"/>
            </a:endParaRPr>
          </a:p>
          <a:p>
            <a:pPr>
              <a:buFontTx/>
              <a:buNone/>
            </a:pPr>
            <a:r>
              <a:rPr lang="en-US" sz="3600" dirty="0">
                <a:latin typeface="Calibri" panose="020F0502020204030204" pitchFamily="34" charset="0"/>
              </a:rPr>
              <a:t>3) Damages caused as a result of the breach of duty.</a:t>
            </a:r>
          </a:p>
          <a:p>
            <a:pPr lvl="4"/>
            <a:endParaRPr lang="en-US" dirty="0"/>
          </a:p>
          <a:p>
            <a:pPr lvl="4"/>
            <a:endParaRPr lang="en-US" dirty="0"/>
          </a:p>
        </p:txBody>
      </p:sp>
      <p:sp>
        <p:nvSpPr>
          <p:cNvPr id="751620" name="WordArt 4" descr="White marble"/>
          <p:cNvSpPr>
            <a:spLocks noChangeArrowheads="1" noChangeShapeType="1" noTextEdit="1"/>
          </p:cNvSpPr>
          <p:nvPr/>
        </p:nvSpPr>
        <p:spPr bwMode="auto">
          <a:xfrm>
            <a:off x="1901825" y="5010806"/>
            <a:ext cx="8077200" cy="1257300"/>
          </a:xfrm>
          <a:prstGeom prst="rect">
            <a:avLst/>
          </a:prstGeom>
          <a:noFill/>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a:ln w="9525">
                  <a:round/>
                  <a:headEnd/>
                  <a:tailEnd/>
                </a:ln>
                <a:solidFill>
                  <a:srgbClr val="0F7329"/>
                </a:solidFill>
                <a:latin typeface="Arial Black"/>
              </a:rPr>
              <a:t>Now, you have a claim!</a:t>
            </a:r>
          </a:p>
        </p:txBody>
      </p:sp>
    </p:spTree>
    <p:extLst>
      <p:ext uri="{BB962C8B-B14F-4D97-AF65-F5344CB8AC3E}">
        <p14:creationId xmlns:p14="http://schemas.microsoft.com/office/powerpoint/2010/main" val="31729218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1619">
                                            <p:txEl>
                                              <p:pRg st="0" end="0"/>
                                            </p:txEl>
                                          </p:spTgt>
                                        </p:tgtEl>
                                        <p:attrNameLst>
                                          <p:attrName>style.visibility</p:attrName>
                                        </p:attrNameLst>
                                      </p:cBhvr>
                                      <p:to>
                                        <p:strVal val="visible"/>
                                      </p:to>
                                    </p:set>
                                    <p:animEffect transition="in" filter="fade">
                                      <p:cBhvr>
                                        <p:cTn id="7" dur="1000"/>
                                        <p:tgtEl>
                                          <p:spTgt spid="7516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51619">
                                            <p:txEl>
                                              <p:pRg st="1" end="1"/>
                                            </p:txEl>
                                          </p:spTgt>
                                        </p:tgtEl>
                                        <p:attrNameLst>
                                          <p:attrName>style.visibility</p:attrName>
                                        </p:attrNameLst>
                                      </p:cBhvr>
                                      <p:to>
                                        <p:strVal val="visible"/>
                                      </p:to>
                                    </p:set>
                                    <p:animEffect transition="in" filter="fade">
                                      <p:cBhvr>
                                        <p:cTn id="11" dur="1000"/>
                                        <p:tgtEl>
                                          <p:spTgt spid="75161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51619">
                                            <p:txEl>
                                              <p:pRg st="2" end="2"/>
                                            </p:txEl>
                                          </p:spTgt>
                                        </p:tgtEl>
                                        <p:attrNameLst>
                                          <p:attrName>style.visibility</p:attrName>
                                        </p:attrNameLst>
                                      </p:cBhvr>
                                      <p:to>
                                        <p:strVal val="visible"/>
                                      </p:to>
                                    </p:set>
                                    <p:animEffect transition="in" filter="fade">
                                      <p:cBhvr>
                                        <p:cTn id="15" dur="1000"/>
                                        <p:tgtEl>
                                          <p:spTgt spid="7516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51620"/>
                                        </p:tgtEl>
                                        <p:attrNameLst>
                                          <p:attrName>style.visibility</p:attrName>
                                        </p:attrNameLst>
                                      </p:cBhvr>
                                      <p:to>
                                        <p:strVal val="visible"/>
                                      </p:to>
                                    </p:set>
                                    <p:anim calcmode="lin" valueType="num">
                                      <p:cBhvr additive="base">
                                        <p:cTn id="20" dur="500" fill="hold"/>
                                        <p:tgtEl>
                                          <p:spTgt spid="751620"/>
                                        </p:tgtEl>
                                        <p:attrNameLst>
                                          <p:attrName>ppt_x</p:attrName>
                                        </p:attrNameLst>
                                      </p:cBhvr>
                                      <p:tavLst>
                                        <p:tav tm="0">
                                          <p:val>
                                            <p:strVal val="0-#ppt_w/2"/>
                                          </p:val>
                                        </p:tav>
                                        <p:tav tm="100000">
                                          <p:val>
                                            <p:strVal val="#ppt_x"/>
                                          </p:val>
                                        </p:tav>
                                      </p:tavLst>
                                    </p:anim>
                                    <p:anim calcmode="lin" valueType="num">
                                      <p:cBhvr additive="base">
                                        <p:cTn id="21" dur="500" fill="hold"/>
                                        <p:tgtEl>
                                          <p:spTgt spid="7516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uiExpand="1" build="p"/>
      <p:bldP spid="7516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C1CB-3F42-4C6E-94D3-C8DF66B0F5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204CC1-FDE7-4135-A5A6-587AB1913E8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61DE0C1-3EAB-4988-B0C6-691B4119E53F}"/>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34E28F4A-5AB7-4C84-BB7F-C3B8CCDB79F0}"/>
              </a:ext>
            </a:extLst>
          </p:cNvPr>
          <p:cNvPicPr>
            <a:picLocks noChangeAspect="1"/>
          </p:cNvPicPr>
          <p:nvPr/>
        </p:nvPicPr>
        <p:blipFill>
          <a:blip r:embed="rId3"/>
          <a:stretch>
            <a:fillRect/>
          </a:stretch>
        </p:blipFill>
        <p:spPr>
          <a:xfrm>
            <a:off x="2126295" y="14166"/>
            <a:ext cx="9125111" cy="6843834"/>
          </a:xfrm>
          <a:prstGeom prst="rect">
            <a:avLst/>
          </a:prstGeom>
        </p:spPr>
      </p:pic>
      <p:sp>
        <p:nvSpPr>
          <p:cNvPr id="6" name="TextBox 5">
            <a:extLst>
              <a:ext uri="{FF2B5EF4-FFF2-40B4-BE49-F238E27FC236}">
                <a16:creationId xmlns:a16="http://schemas.microsoft.com/office/drawing/2014/main" id="{F56D00E9-1B5C-46C1-BB4B-367C79145207}"/>
              </a:ext>
            </a:extLst>
          </p:cNvPr>
          <p:cNvSpPr txBox="1"/>
          <p:nvPr/>
        </p:nvSpPr>
        <p:spPr>
          <a:xfrm>
            <a:off x="3657599" y="4733841"/>
            <a:ext cx="3876085" cy="646331"/>
          </a:xfrm>
          <a:prstGeom prst="rect">
            <a:avLst/>
          </a:prstGeom>
          <a:noFill/>
          <a:ln w="28575">
            <a:solidFill>
              <a:schemeClr val="tx1"/>
            </a:solidFill>
          </a:ln>
        </p:spPr>
        <p:txBody>
          <a:bodyPr wrap="square" rtlCol="0">
            <a:spAutoFit/>
          </a:bodyPr>
          <a:lstStyle/>
          <a:p>
            <a:r>
              <a:rPr lang="en-US" dirty="0"/>
              <a:t>Use </a:t>
            </a:r>
            <a:r>
              <a:rPr lang="en-US" b="1" dirty="0"/>
              <a:t>OMAG Web Portal </a:t>
            </a:r>
            <a:r>
              <a:rPr lang="en-US" dirty="0"/>
              <a:t>to see details on your Coverage Plans.</a:t>
            </a:r>
          </a:p>
        </p:txBody>
      </p:sp>
    </p:spTree>
    <p:extLst>
      <p:ext uri="{BB962C8B-B14F-4D97-AF65-F5344CB8AC3E}">
        <p14:creationId xmlns:p14="http://schemas.microsoft.com/office/powerpoint/2010/main" val="17815791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Slide Number Placeholder 6"/>
          <p:cNvSpPr>
            <a:spLocks noGrp="1"/>
          </p:cNvSpPr>
          <p:nvPr>
            <p:ph type="sldNum" sz="quarter" idx="12"/>
          </p:nvPr>
        </p:nvSpPr>
        <p:spPr>
          <a:noFill/>
        </p:spPr>
        <p:txBody>
          <a:bodyPr/>
          <a:lstStyle/>
          <a:p>
            <a:fld id="{F3934080-C8EC-4647-8A4C-377275620D95}" type="slidenum">
              <a:rPr lang="en-US" smtClean="0"/>
              <a:pPr/>
              <a:t>20</a:t>
            </a:fld>
            <a:endParaRPr lang="en-US"/>
          </a:p>
        </p:txBody>
      </p:sp>
      <p:sp>
        <p:nvSpPr>
          <p:cNvPr id="10246" name="Rectangle 3"/>
          <p:cNvSpPr>
            <a:spLocks noGrp="1" noChangeArrowheads="1"/>
          </p:cNvSpPr>
          <p:nvPr>
            <p:ph type="body" sz="half" idx="1"/>
          </p:nvPr>
        </p:nvSpPr>
        <p:spPr>
          <a:xfrm>
            <a:off x="215782" y="1549358"/>
            <a:ext cx="8196699" cy="2974426"/>
          </a:xfrm>
        </p:spPr>
        <p:txBody>
          <a:bodyPr>
            <a:normAutofit lnSpcReduction="10000"/>
          </a:bodyPr>
          <a:lstStyle/>
          <a:p>
            <a:pPr>
              <a:buFontTx/>
              <a:buNone/>
            </a:pPr>
            <a:r>
              <a:rPr lang="en-US" sz="2800" dirty="0"/>
              <a:t> </a:t>
            </a:r>
            <a:r>
              <a:rPr lang="en-US" sz="3000" dirty="0"/>
              <a:t>	</a:t>
            </a:r>
            <a:r>
              <a:rPr lang="en-US" sz="3000" b="1" i="1" dirty="0"/>
              <a:t>Here’s what happened</a:t>
            </a:r>
            <a:r>
              <a:rPr lang="en-US" sz="3000" b="1" dirty="0"/>
              <a:t>: a sewer backed up in a home that had never had one before.  City maintenance records showed that the City did regular service on that line.  However, the City found rags in the line that may have come from a commercial customer.</a:t>
            </a:r>
            <a:r>
              <a:rPr lang="en-US" sz="3000" b="1" dirty="0">
                <a:solidFill>
                  <a:srgbClr val="002060"/>
                </a:solidFill>
              </a:rPr>
              <a:t>  </a:t>
            </a:r>
            <a:endParaRPr lang="en-US" sz="3000" b="1" dirty="0"/>
          </a:p>
        </p:txBody>
      </p:sp>
      <p:graphicFrame>
        <p:nvGraphicFramePr>
          <p:cNvPr id="10242" name="Object 4"/>
          <p:cNvGraphicFramePr>
            <a:graphicFrameLocks noChangeAspect="1"/>
          </p:cNvGraphicFramePr>
          <p:nvPr>
            <p:extLst>
              <p:ext uri="{D42A27DB-BD31-4B8C-83A1-F6EECF244321}">
                <p14:modId xmlns:p14="http://schemas.microsoft.com/office/powerpoint/2010/main" val="2626566645"/>
              </p:ext>
            </p:extLst>
          </p:nvPr>
        </p:nvGraphicFramePr>
        <p:xfrm>
          <a:off x="7562769" y="1027965"/>
          <a:ext cx="4733835" cy="3495819"/>
        </p:xfrm>
        <a:graphic>
          <a:graphicData uri="http://schemas.openxmlformats.org/presentationml/2006/ole">
            <mc:AlternateContent xmlns:mc="http://schemas.openxmlformats.org/markup-compatibility/2006">
              <mc:Choice xmlns:v="urn:schemas-microsoft-com:vml" Requires="v">
                <p:oleObj spid="_x0000_s3176" name="Clip" r:id="rId4" imgW="6614640" imgH="7331400" progId="">
                  <p:embed/>
                </p:oleObj>
              </mc:Choice>
              <mc:Fallback>
                <p:oleObj name="Clip" r:id="rId4" imgW="6614640" imgH="7331400" progId="">
                  <p:embed/>
                  <p:pic>
                    <p:nvPicPr>
                      <p:cNvPr id="1024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769" y="1027965"/>
                        <a:ext cx="4733835" cy="3495819"/>
                      </a:xfrm>
                      <a:prstGeom prst="rect">
                        <a:avLst/>
                      </a:prstGeom>
                      <a:noFill/>
                      <a:ln>
                        <a:noFill/>
                      </a:ln>
                      <a:effectLst/>
                      <a:extLst/>
                    </p:spPr>
                  </p:pic>
                </p:oleObj>
              </mc:Fallback>
            </mc:AlternateContent>
          </a:graphicData>
        </a:graphic>
      </p:graphicFrame>
      <p:sp>
        <p:nvSpPr>
          <p:cNvPr id="6" name="Rectangle 5"/>
          <p:cNvSpPr/>
          <p:nvPr/>
        </p:nvSpPr>
        <p:spPr>
          <a:xfrm>
            <a:off x="906449" y="457200"/>
            <a:ext cx="8062622" cy="769441"/>
          </a:xfrm>
          <a:prstGeom prst="rect">
            <a:avLst/>
          </a:prstGeom>
        </p:spPr>
        <p:txBody>
          <a:bodyPr wrap="square">
            <a:spAutoFit/>
          </a:bodyPr>
          <a:lstStyle/>
          <a:p>
            <a:r>
              <a:rPr lang="en-US" sz="4400" b="1" dirty="0">
                <a:effectLst>
                  <a:outerShdw blurRad="38100" dist="38100" dir="2700000" algn="tl">
                    <a:srgbClr val="000000">
                      <a:alpha val="43137"/>
                    </a:srgbClr>
                  </a:outerShdw>
                </a:effectLst>
                <a:latin typeface="Arial" pitchFamily="34" charset="0"/>
                <a:cs typeface="Arial" pitchFamily="34" charset="0"/>
              </a:rPr>
              <a:t>Should this claim be paid?</a:t>
            </a:r>
            <a:endParaRPr lang="en-US" sz="4400" b="1" dirty="0"/>
          </a:p>
        </p:txBody>
      </p:sp>
      <p:pic>
        <p:nvPicPr>
          <p:cNvPr id="2" name="Picture 1">
            <a:extLst>
              <a:ext uri="{FF2B5EF4-FFF2-40B4-BE49-F238E27FC236}">
                <a16:creationId xmlns:a16="http://schemas.microsoft.com/office/drawing/2014/main" id="{4213E1BE-23BA-4A61-9E5C-7115EE411102}"/>
              </a:ext>
            </a:extLst>
          </p:cNvPr>
          <p:cNvPicPr>
            <a:picLocks noChangeAspect="1"/>
          </p:cNvPicPr>
          <p:nvPr/>
        </p:nvPicPr>
        <p:blipFill>
          <a:blip r:embed="rId6"/>
          <a:stretch>
            <a:fillRect/>
          </a:stretch>
        </p:blipFill>
        <p:spPr>
          <a:xfrm>
            <a:off x="4941096" y="5730896"/>
            <a:ext cx="3066554" cy="859611"/>
          </a:xfrm>
          <a:prstGeom prst="rect">
            <a:avLst/>
          </a:prstGeom>
        </p:spPr>
      </p:pic>
    </p:spTree>
    <p:extLst>
      <p:ext uri="{BB962C8B-B14F-4D97-AF65-F5344CB8AC3E}">
        <p14:creationId xmlns:p14="http://schemas.microsoft.com/office/powerpoint/2010/main" val="10528818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289878"/>
            <a:ext cx="8229600" cy="5110922"/>
          </a:xfrm>
        </p:spPr>
        <p:txBody>
          <a:bodyPr>
            <a:normAutofit fontScale="92500" lnSpcReduction="10000"/>
          </a:bodyPr>
          <a:lstStyle/>
          <a:p>
            <a:pPr marL="109728" indent="0" algn="ctr">
              <a:buNone/>
            </a:pPr>
            <a:r>
              <a:rPr lang="en-US" sz="4300" dirty="0"/>
              <a:t>The state or political subdivision </a:t>
            </a:r>
            <a:r>
              <a:rPr lang="en-US" sz="4300" b="1" dirty="0">
                <a:solidFill>
                  <a:schemeClr val="accent1"/>
                </a:solidFill>
              </a:rPr>
              <a:t>shall not be liable</a:t>
            </a:r>
            <a:r>
              <a:rPr lang="en-US" sz="4300" dirty="0"/>
              <a:t> if a loss or claim results from an exemption.</a:t>
            </a:r>
          </a:p>
          <a:p>
            <a:pPr marL="109728" indent="0" algn="ctr">
              <a:buNone/>
            </a:pPr>
            <a:endParaRPr lang="en-US" sz="4300" dirty="0"/>
          </a:p>
          <a:p>
            <a:pPr marL="109728" indent="0" algn="ctr">
              <a:buNone/>
            </a:pPr>
            <a:r>
              <a:rPr lang="en-US" sz="4300" dirty="0"/>
              <a:t>*</a:t>
            </a:r>
            <a:r>
              <a:rPr lang="en-US" sz="4300" i="1" dirty="0"/>
              <a:t>The statute provides 37 exemptions</a:t>
            </a:r>
          </a:p>
          <a:p>
            <a:pPr marL="109728" indent="0">
              <a:buNone/>
            </a:pPr>
            <a:endParaRPr lang="en-US" sz="3200" dirty="0"/>
          </a:p>
          <a:p>
            <a:pPr marL="109728" indent="0">
              <a:buNone/>
            </a:pPr>
            <a:endParaRPr lang="en-US" sz="3200" dirty="0"/>
          </a:p>
          <a:p>
            <a:pPr marL="109728" indent="0" algn="ctr">
              <a:buNone/>
            </a:pPr>
            <a:r>
              <a:rPr lang="en-US" i="1" dirty="0"/>
              <a:t>Source:  51 O.S. § 155</a:t>
            </a:r>
          </a:p>
        </p:txBody>
      </p:sp>
      <p:sp>
        <p:nvSpPr>
          <p:cNvPr id="2" name="Title 1"/>
          <p:cNvSpPr>
            <a:spLocks noGrp="1"/>
          </p:cNvSpPr>
          <p:nvPr>
            <p:ph type="title"/>
          </p:nvPr>
        </p:nvSpPr>
        <p:spPr>
          <a:xfrm>
            <a:off x="1511852" y="358913"/>
            <a:ext cx="8915400" cy="762000"/>
          </a:xfrm>
        </p:spPr>
        <p:txBody>
          <a:bodyPr>
            <a:normAutofit/>
          </a:bodyPr>
          <a:lstStyle/>
          <a:p>
            <a:pPr marL="109728" algn="ctr"/>
            <a:r>
              <a:rPr lang="en-US" sz="4400" dirty="0">
                <a:solidFill>
                  <a:schemeClr val="accent1"/>
                </a:solidFill>
              </a:rPr>
              <a:t> Exemptions from Liability</a:t>
            </a:r>
            <a:endParaRPr lang="en-US" sz="3600" dirty="0">
              <a:latin typeface="+mn-lt"/>
            </a:endParaRPr>
          </a:p>
        </p:txBody>
      </p:sp>
    </p:spTree>
    <p:extLst>
      <p:ext uri="{BB962C8B-B14F-4D97-AF65-F5344CB8AC3E}">
        <p14:creationId xmlns:p14="http://schemas.microsoft.com/office/powerpoint/2010/main" val="22577025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D28C99-AD43-4ED0-B303-98B6456F03FF}"/>
              </a:ext>
            </a:extLst>
          </p:cNvPr>
          <p:cNvPicPr>
            <a:picLocks noChangeAspect="1"/>
          </p:cNvPicPr>
          <p:nvPr/>
        </p:nvPicPr>
        <p:blipFill rotWithShape="1">
          <a:blip r:embed="rId3">
            <a:extLst>
              <a:ext uri="{28A0092B-C50C-407E-A947-70E740481C1C}">
                <a14:useLocalDpi xmlns:a14="http://schemas.microsoft.com/office/drawing/2010/main" val="0"/>
              </a:ext>
            </a:extLst>
          </a:blip>
          <a:srcRect l="2132" r="4912" b="-1"/>
          <a:stretch/>
        </p:blipFill>
        <p:spPr>
          <a:xfrm>
            <a:off x="9039561" y="2733739"/>
            <a:ext cx="3152439" cy="3448850"/>
          </a:xfrm>
          <a:prstGeom prst="rect">
            <a:avLst/>
          </a:prstGeom>
        </p:spPr>
      </p:pic>
      <p:sp>
        <p:nvSpPr>
          <p:cNvPr id="2" name="Title 1">
            <a:extLst>
              <a:ext uri="{FF2B5EF4-FFF2-40B4-BE49-F238E27FC236}">
                <a16:creationId xmlns:a16="http://schemas.microsoft.com/office/drawing/2014/main" id="{A6E67B70-7A6D-4AD1-BC11-B93A91D22CF5}"/>
              </a:ext>
            </a:extLst>
          </p:cNvPr>
          <p:cNvSpPr>
            <a:spLocks noGrp="1"/>
          </p:cNvSpPr>
          <p:nvPr>
            <p:ph type="title"/>
          </p:nvPr>
        </p:nvSpPr>
        <p:spPr>
          <a:xfrm>
            <a:off x="944000" y="178366"/>
            <a:ext cx="11061807" cy="764428"/>
          </a:xfrm>
        </p:spPr>
        <p:txBody>
          <a:bodyPr>
            <a:normAutofit/>
          </a:bodyPr>
          <a:lstStyle/>
          <a:p>
            <a:r>
              <a:rPr lang="en-US" dirty="0">
                <a:latin typeface="Britannic Bold" panose="020B0903060703020204" pitchFamily="34" charset="0"/>
              </a:rPr>
              <a:t>Commonly Used Exemptions</a:t>
            </a:r>
          </a:p>
        </p:txBody>
      </p:sp>
      <p:sp>
        <p:nvSpPr>
          <p:cNvPr id="3" name="Content Placeholder 2">
            <a:extLst>
              <a:ext uri="{FF2B5EF4-FFF2-40B4-BE49-F238E27FC236}">
                <a16:creationId xmlns:a16="http://schemas.microsoft.com/office/drawing/2014/main" id="{F0E405BA-B4CB-4972-8400-195D6F476773}"/>
              </a:ext>
            </a:extLst>
          </p:cNvPr>
          <p:cNvSpPr>
            <a:spLocks noGrp="1"/>
          </p:cNvSpPr>
          <p:nvPr>
            <p:ph idx="1"/>
          </p:nvPr>
        </p:nvSpPr>
        <p:spPr>
          <a:xfrm>
            <a:off x="516167" y="942794"/>
            <a:ext cx="10281703" cy="5728446"/>
          </a:xfrm>
        </p:spPr>
        <p:txBody>
          <a:bodyPr>
            <a:normAutofit/>
          </a:bodyPr>
          <a:lstStyle/>
          <a:p>
            <a:r>
              <a:rPr lang="en-US" sz="3200" dirty="0"/>
              <a:t>Legislative functions</a:t>
            </a:r>
          </a:p>
          <a:p>
            <a:r>
              <a:rPr lang="en-US" sz="3200" dirty="0"/>
              <a:t>Performance of or the failure to exercise or perform any act or service which is in the discretion of city or its employees</a:t>
            </a:r>
          </a:p>
          <a:p>
            <a:r>
              <a:rPr lang="en-US" sz="3200" dirty="0"/>
              <a:t>Snow or ice conditions unless caused by negligence of city</a:t>
            </a:r>
          </a:p>
          <a:p>
            <a:r>
              <a:rPr lang="en-US" sz="3200" dirty="0"/>
              <a:t>Licensing powers or functions</a:t>
            </a:r>
          </a:p>
          <a:p>
            <a:r>
              <a:rPr lang="en-US" sz="3200" dirty="0"/>
              <a:t>Inspection powers or functions</a:t>
            </a:r>
          </a:p>
          <a:p>
            <a:r>
              <a:rPr lang="en-US" sz="3200" dirty="0"/>
              <a:t>Any loss to any person covered by any workers' compensation act or any employer's liability act</a:t>
            </a:r>
          </a:p>
          <a:p>
            <a:endParaRPr lang="en-US" sz="2400" dirty="0"/>
          </a:p>
        </p:txBody>
      </p:sp>
    </p:spTree>
    <p:extLst>
      <p:ext uri="{BB962C8B-B14F-4D97-AF65-F5344CB8AC3E}">
        <p14:creationId xmlns:p14="http://schemas.microsoft.com/office/powerpoint/2010/main" val="4147850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FC06-48E3-415E-8DCF-3CEF3E686457}"/>
              </a:ext>
            </a:extLst>
          </p:cNvPr>
          <p:cNvSpPr>
            <a:spLocks noGrp="1"/>
          </p:cNvSpPr>
          <p:nvPr>
            <p:ph type="title"/>
          </p:nvPr>
        </p:nvSpPr>
        <p:spPr>
          <a:xfrm>
            <a:off x="838200" y="25716"/>
            <a:ext cx="4981734" cy="1212315"/>
          </a:xfrm>
        </p:spPr>
        <p:txBody>
          <a:bodyPr anchor="b">
            <a:normAutofit fontScale="90000"/>
          </a:bodyPr>
          <a:lstStyle/>
          <a:p>
            <a:pPr algn="ctr"/>
            <a:r>
              <a:rPr lang="en-US" sz="4000" dirty="0">
                <a:latin typeface="Britannic Bold" panose="020B0903060703020204" pitchFamily="34" charset="0"/>
              </a:rPr>
              <a:t>Notice before Suit </a:t>
            </a:r>
            <a:br>
              <a:rPr lang="en-US" sz="4000" dirty="0">
                <a:latin typeface="Britannic Bold" panose="020B0903060703020204" pitchFamily="34" charset="0"/>
              </a:rPr>
            </a:br>
            <a:r>
              <a:rPr lang="en-US" sz="4000" dirty="0">
                <a:latin typeface="Britannic Bold" panose="020B0903060703020204" pitchFamily="34" charset="0"/>
              </a:rPr>
              <a:t>(the “Rules”)</a:t>
            </a:r>
          </a:p>
        </p:txBody>
      </p:sp>
      <p:sp>
        <p:nvSpPr>
          <p:cNvPr id="3" name="Content Placeholder 2">
            <a:extLst>
              <a:ext uri="{FF2B5EF4-FFF2-40B4-BE49-F238E27FC236}">
                <a16:creationId xmlns:a16="http://schemas.microsoft.com/office/drawing/2014/main" id="{E4A97585-969B-4C8A-843C-5F53753C2D47}"/>
              </a:ext>
            </a:extLst>
          </p:cNvPr>
          <p:cNvSpPr>
            <a:spLocks noGrp="1"/>
          </p:cNvSpPr>
          <p:nvPr>
            <p:ph idx="1"/>
          </p:nvPr>
        </p:nvSpPr>
        <p:spPr>
          <a:xfrm>
            <a:off x="371475" y="1400176"/>
            <a:ext cx="5585093" cy="5085046"/>
          </a:xfrm>
        </p:spPr>
        <p:txBody>
          <a:bodyPr>
            <a:normAutofit/>
          </a:bodyPr>
          <a:lstStyle/>
          <a:p>
            <a:r>
              <a:rPr lang="en-US" sz="2800" dirty="0"/>
              <a:t>1 year from discovery</a:t>
            </a:r>
          </a:p>
          <a:p>
            <a:r>
              <a:rPr lang="en-US" sz="2800" dirty="0"/>
              <a:t>The tort claim must be:</a:t>
            </a:r>
          </a:p>
          <a:p>
            <a:pPr lvl="1"/>
            <a:r>
              <a:rPr lang="en-US" sz="2800" dirty="0"/>
              <a:t>In writing </a:t>
            </a:r>
          </a:p>
          <a:p>
            <a:pPr lvl="1"/>
            <a:r>
              <a:rPr lang="en-US" sz="2800" dirty="0"/>
              <a:t>Filed with the City Clerk</a:t>
            </a:r>
          </a:p>
          <a:p>
            <a:pPr lvl="1"/>
            <a:r>
              <a:rPr lang="en-US" sz="2800" dirty="0"/>
              <a:t>Contain name, address, phone number of claimant</a:t>
            </a:r>
          </a:p>
          <a:p>
            <a:pPr lvl="1"/>
            <a:r>
              <a:rPr lang="en-US" sz="2800" dirty="0"/>
              <a:t>Relief requested</a:t>
            </a:r>
          </a:p>
          <a:p>
            <a:pPr lvl="1"/>
            <a:r>
              <a:rPr lang="en-US" sz="2800" dirty="0"/>
              <a:t>Reporting requirement for Medicare</a:t>
            </a:r>
          </a:p>
          <a:p>
            <a:pPr lvl="1"/>
            <a:endParaRPr lang="en-US" sz="2000" dirty="0"/>
          </a:p>
          <a:p>
            <a:pPr marL="109728" indent="0">
              <a:buNone/>
            </a:pPr>
            <a:r>
              <a:rPr lang="en-US" sz="2000" i="1" dirty="0"/>
              <a:t>			Source:  51 O.S. § 156</a:t>
            </a:r>
          </a:p>
          <a:p>
            <a:endParaRPr lang="en-US" sz="2000" dirty="0"/>
          </a:p>
        </p:txBody>
      </p:sp>
      <p:pic>
        <p:nvPicPr>
          <p:cNvPr id="4" name="Picture 3">
            <a:extLst>
              <a:ext uri="{FF2B5EF4-FFF2-40B4-BE49-F238E27FC236}">
                <a16:creationId xmlns:a16="http://schemas.microsoft.com/office/drawing/2014/main" id="{C6C11AD7-3815-44AC-9551-4E277B0A8996}"/>
              </a:ext>
            </a:extLst>
          </p:cNvPr>
          <p:cNvPicPr>
            <a:picLocks noChangeAspect="1"/>
          </p:cNvPicPr>
          <p:nvPr/>
        </p:nvPicPr>
        <p:blipFill>
          <a:blip r:embed="rId3"/>
          <a:stretch>
            <a:fillRect/>
          </a:stretch>
        </p:blipFill>
        <p:spPr>
          <a:xfrm>
            <a:off x="5956569" y="149541"/>
            <a:ext cx="6017342" cy="6550804"/>
          </a:xfrm>
          <a:prstGeom prst="rect">
            <a:avLst/>
          </a:prstGeom>
        </p:spPr>
      </p:pic>
      <p:sp>
        <p:nvSpPr>
          <p:cNvPr id="5" name="TextBox 4">
            <a:extLst>
              <a:ext uri="{FF2B5EF4-FFF2-40B4-BE49-F238E27FC236}">
                <a16:creationId xmlns:a16="http://schemas.microsoft.com/office/drawing/2014/main" id="{5EFE60F6-C0A6-45F6-BA2E-D93FB67C6F46}"/>
              </a:ext>
            </a:extLst>
          </p:cNvPr>
          <p:cNvSpPr txBox="1"/>
          <p:nvPr/>
        </p:nvSpPr>
        <p:spPr>
          <a:xfrm>
            <a:off x="5543550" y="149541"/>
            <a:ext cx="2143125" cy="400110"/>
          </a:xfrm>
          <a:prstGeom prst="rect">
            <a:avLst/>
          </a:prstGeom>
          <a:noFill/>
          <a:ln>
            <a:solidFill>
              <a:srgbClr val="C00000"/>
            </a:solidFill>
          </a:ln>
        </p:spPr>
        <p:txBody>
          <a:bodyPr wrap="square" rtlCol="0">
            <a:spAutoFit/>
          </a:bodyPr>
          <a:lstStyle/>
          <a:p>
            <a:r>
              <a:rPr lang="en-US" sz="2000" dirty="0">
                <a:solidFill>
                  <a:srgbClr val="C00000"/>
                </a:solidFill>
              </a:rPr>
              <a:t>Refer to Handout</a:t>
            </a:r>
          </a:p>
        </p:txBody>
      </p:sp>
    </p:spTree>
    <p:extLst>
      <p:ext uri="{BB962C8B-B14F-4D97-AF65-F5344CB8AC3E}">
        <p14:creationId xmlns:p14="http://schemas.microsoft.com/office/powerpoint/2010/main" val="1716148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49215"/>
            <a:ext cx="8229600" cy="5410201"/>
          </a:xfrm>
        </p:spPr>
        <p:txBody>
          <a:bodyPr>
            <a:normAutofit/>
          </a:bodyPr>
          <a:lstStyle/>
          <a:p>
            <a:pPr lvl="1"/>
            <a:r>
              <a:rPr lang="en-US" sz="3600" b="1" i="1" dirty="0"/>
              <a:t>Actual</a:t>
            </a:r>
            <a:r>
              <a:rPr lang="en-US" sz="3600" dirty="0"/>
              <a:t> </a:t>
            </a:r>
            <a:r>
              <a:rPr lang="en-US" sz="3600" b="1" i="1" dirty="0"/>
              <a:t>Notice </a:t>
            </a:r>
            <a:r>
              <a:rPr lang="en-US" sz="3600" dirty="0"/>
              <a:t>– citizen calls the City to report a pothole</a:t>
            </a:r>
          </a:p>
          <a:p>
            <a:pPr lvl="1"/>
            <a:endParaRPr lang="en-US" sz="3600" dirty="0"/>
          </a:p>
          <a:p>
            <a:pPr lvl="1"/>
            <a:r>
              <a:rPr lang="en-US" sz="3600" b="1" i="1" dirty="0"/>
              <a:t>Constructive</a:t>
            </a:r>
            <a:r>
              <a:rPr lang="en-US" sz="3600" dirty="0"/>
              <a:t> </a:t>
            </a:r>
            <a:r>
              <a:rPr lang="en-US" sz="3600" b="1" i="1" dirty="0"/>
              <a:t>Notice</a:t>
            </a:r>
            <a:r>
              <a:rPr lang="en-US" sz="3600" i="1" dirty="0"/>
              <a:t> </a:t>
            </a:r>
            <a:r>
              <a:rPr lang="en-US" sz="3600" dirty="0"/>
              <a:t>– city employees (i.e. police officers, meter readers, city manager) pass by daily and knew or should have known of the condition</a:t>
            </a:r>
          </a:p>
          <a:p>
            <a:pPr marL="457200" lvl="1" indent="0">
              <a:buNone/>
            </a:pPr>
            <a:endParaRPr lang="en-US" sz="3200" dirty="0"/>
          </a:p>
        </p:txBody>
      </p:sp>
      <p:sp>
        <p:nvSpPr>
          <p:cNvPr id="2" name="Title 1"/>
          <p:cNvSpPr>
            <a:spLocks noGrp="1"/>
          </p:cNvSpPr>
          <p:nvPr>
            <p:ph type="title"/>
          </p:nvPr>
        </p:nvSpPr>
        <p:spPr>
          <a:xfrm>
            <a:off x="2059354" y="175846"/>
            <a:ext cx="8229600" cy="1143000"/>
          </a:xfrm>
        </p:spPr>
        <p:txBody>
          <a:bodyPr>
            <a:noAutofit/>
          </a:bodyPr>
          <a:lstStyle/>
          <a:p>
            <a:pPr algn="ctr"/>
            <a:r>
              <a:rPr lang="en-US" sz="4000" dirty="0">
                <a:solidFill>
                  <a:schemeClr val="accent1"/>
                </a:solidFill>
              </a:rPr>
              <a:t>Types of Notice</a:t>
            </a:r>
            <a:br>
              <a:rPr lang="en-US" sz="4000" dirty="0">
                <a:solidFill>
                  <a:schemeClr val="accent1"/>
                </a:solidFill>
              </a:rPr>
            </a:br>
            <a:endParaRPr lang="en-US" sz="4000" dirty="0">
              <a:latin typeface="+mn-lt"/>
            </a:endParaRPr>
          </a:p>
        </p:txBody>
      </p:sp>
    </p:spTree>
    <p:extLst>
      <p:ext uri="{BB962C8B-B14F-4D97-AF65-F5344CB8AC3E}">
        <p14:creationId xmlns:p14="http://schemas.microsoft.com/office/powerpoint/2010/main" val="1725948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1569C9-37C0-4BA4-81B6-31EC83E9898F}"/>
              </a:ext>
            </a:extLst>
          </p:cNvPr>
          <p:cNvSpPr>
            <a:spLocks noGrp="1"/>
          </p:cNvSpPr>
          <p:nvPr>
            <p:ph idx="1"/>
          </p:nvPr>
        </p:nvSpPr>
        <p:spPr>
          <a:xfrm>
            <a:off x="609600" y="1481329"/>
            <a:ext cx="6114393" cy="4525963"/>
          </a:xfrm>
        </p:spPr>
        <p:txBody>
          <a:bodyPr/>
          <a:lstStyle/>
          <a:p>
            <a:pPr marL="109728" indent="0">
              <a:buNone/>
            </a:pPr>
            <a:r>
              <a:rPr lang="en-US" dirty="0">
                <a:latin typeface="Arial" panose="020B0604020202020204" pitchFamily="34" charset="0"/>
                <a:cs typeface="Arial" panose="020B0604020202020204" pitchFamily="34" charset="0"/>
              </a:rPr>
              <a:t>There is an auto accident when a driver goes through an unmarked intersection.  It turns out that the stop sign was down.  The driver files a claim saying the City should have replaced the sign.  No one had reported it being down, but a City employee lives on that block and drives through that intersection everyday to go to work.  </a:t>
            </a:r>
          </a:p>
        </p:txBody>
      </p:sp>
      <p:sp>
        <p:nvSpPr>
          <p:cNvPr id="3" name="Title 2">
            <a:extLst>
              <a:ext uri="{FF2B5EF4-FFF2-40B4-BE49-F238E27FC236}">
                <a16:creationId xmlns:a16="http://schemas.microsoft.com/office/drawing/2014/main" id="{66712A46-BDEA-468C-8FC7-0F9240CBE364}"/>
              </a:ext>
            </a:extLst>
          </p:cNvPr>
          <p:cNvSpPr>
            <a:spLocks noGrp="1"/>
          </p:cNvSpPr>
          <p:nvPr>
            <p:ph type="title"/>
          </p:nvPr>
        </p:nvSpPr>
        <p:spPr/>
        <p:txBody>
          <a:bodyPr/>
          <a:lstStyle/>
          <a:p>
            <a:r>
              <a:rPr lang="en-US" dirty="0"/>
              <a:t>Should this claim by paid?</a:t>
            </a:r>
          </a:p>
        </p:txBody>
      </p:sp>
      <p:pic>
        <p:nvPicPr>
          <p:cNvPr id="6" name="Picture 5">
            <a:extLst>
              <a:ext uri="{FF2B5EF4-FFF2-40B4-BE49-F238E27FC236}">
                <a16:creationId xmlns:a16="http://schemas.microsoft.com/office/drawing/2014/main" id="{D8AF0F6C-52C6-430F-AF37-76F6E20D0FE3}"/>
              </a:ext>
            </a:extLst>
          </p:cNvPr>
          <p:cNvPicPr>
            <a:picLocks noChangeAspect="1"/>
          </p:cNvPicPr>
          <p:nvPr/>
        </p:nvPicPr>
        <p:blipFill>
          <a:blip r:embed="rId3"/>
          <a:stretch>
            <a:fillRect/>
          </a:stretch>
        </p:blipFill>
        <p:spPr>
          <a:xfrm>
            <a:off x="6854055" y="1994338"/>
            <a:ext cx="5140949" cy="2885090"/>
          </a:xfrm>
          <a:prstGeom prst="rect">
            <a:avLst/>
          </a:prstGeom>
        </p:spPr>
      </p:pic>
      <p:sp>
        <p:nvSpPr>
          <p:cNvPr id="8" name="TextBox 7">
            <a:extLst>
              <a:ext uri="{FF2B5EF4-FFF2-40B4-BE49-F238E27FC236}">
                <a16:creationId xmlns:a16="http://schemas.microsoft.com/office/drawing/2014/main" id="{A2AB7CD9-2F70-46B4-9903-E02BA6360D8C}"/>
              </a:ext>
            </a:extLst>
          </p:cNvPr>
          <p:cNvSpPr txBox="1"/>
          <p:nvPr/>
        </p:nvSpPr>
        <p:spPr>
          <a:xfrm>
            <a:off x="5502165" y="5879469"/>
            <a:ext cx="2908738" cy="584775"/>
          </a:xfrm>
          <a:prstGeom prst="rect">
            <a:avLst/>
          </a:prstGeom>
          <a:noFill/>
        </p:spPr>
        <p:txBody>
          <a:bodyPr wrap="square" rtlCol="0">
            <a:spAutoFit/>
          </a:bodyPr>
          <a:lstStyle/>
          <a:p>
            <a:r>
              <a:rPr lang="en-US" sz="3200" dirty="0">
                <a:solidFill>
                  <a:srgbClr val="0070C0"/>
                </a:solidFill>
                <a:latin typeface="Britannic Bold" panose="020B0903060703020204" pitchFamily="34" charset="0"/>
              </a:rPr>
              <a:t>True or False?</a:t>
            </a:r>
          </a:p>
        </p:txBody>
      </p:sp>
    </p:spTree>
    <p:extLst>
      <p:ext uri="{BB962C8B-B14F-4D97-AF65-F5344CB8AC3E}">
        <p14:creationId xmlns:p14="http://schemas.microsoft.com/office/powerpoint/2010/main" val="19126989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5292" y="990600"/>
            <a:ext cx="7620000" cy="4876800"/>
          </a:xfrm>
        </p:spPr>
        <p:txBody>
          <a:bodyPr>
            <a:normAutofit fontScale="92500" lnSpcReduction="10000"/>
          </a:bodyPr>
          <a:lstStyle/>
          <a:p>
            <a:pPr marL="109728" indent="0" algn="ctr">
              <a:buNone/>
            </a:pPr>
            <a:r>
              <a:rPr lang="en-US" sz="3600" b="1" dirty="0">
                <a:solidFill>
                  <a:schemeClr val="accent1"/>
                </a:solidFill>
              </a:rPr>
              <a:t>No Tort Claim Required</a:t>
            </a:r>
          </a:p>
          <a:p>
            <a:pPr marL="109728" indent="0" algn="ctr">
              <a:buNone/>
            </a:pPr>
            <a:endParaRPr lang="en-US" sz="2800" dirty="0">
              <a:solidFill>
                <a:schemeClr val="tx2"/>
              </a:solidFill>
            </a:endParaRPr>
          </a:p>
          <a:p>
            <a:pPr marL="109728" indent="0">
              <a:buNone/>
            </a:pPr>
            <a:r>
              <a:rPr lang="en-US" sz="3200" dirty="0">
                <a:solidFill>
                  <a:schemeClr val="tx2"/>
                </a:solidFill>
              </a:rPr>
              <a:t>Employment Issues:</a:t>
            </a:r>
          </a:p>
          <a:p>
            <a:r>
              <a:rPr lang="en-US" sz="3200" dirty="0">
                <a:solidFill>
                  <a:schemeClr val="tx2"/>
                </a:solidFill>
              </a:rPr>
              <a:t>EEOC (discrimination/harassment)</a:t>
            </a:r>
          </a:p>
          <a:p>
            <a:r>
              <a:rPr lang="en-US" sz="3200" dirty="0">
                <a:solidFill>
                  <a:schemeClr val="tx2"/>
                </a:solidFill>
              </a:rPr>
              <a:t>FMLA (medical leave)</a:t>
            </a:r>
          </a:p>
          <a:p>
            <a:r>
              <a:rPr lang="en-US" sz="3200" dirty="0">
                <a:solidFill>
                  <a:schemeClr val="tx2"/>
                </a:solidFill>
              </a:rPr>
              <a:t>FLSA (wage and hour)</a:t>
            </a:r>
          </a:p>
          <a:p>
            <a:pPr marL="109728" indent="0">
              <a:buNone/>
            </a:pPr>
            <a:endParaRPr lang="en-US" sz="3200" dirty="0"/>
          </a:p>
          <a:p>
            <a:pPr marL="109728" indent="0">
              <a:buNone/>
            </a:pPr>
            <a:r>
              <a:rPr lang="en-US" sz="3200" dirty="0"/>
              <a:t>Civil Rights Issues: (42 U.S.C. § 1983)  </a:t>
            </a:r>
          </a:p>
          <a:p>
            <a:r>
              <a:rPr lang="en-US" sz="3200" dirty="0"/>
              <a:t>use of force claims by police </a:t>
            </a:r>
          </a:p>
          <a:p>
            <a:r>
              <a:rPr lang="en-US" sz="3200" dirty="0"/>
              <a:t>unreasonable search &amp; seizure</a:t>
            </a:r>
            <a:endParaRPr lang="en-US" sz="3200" dirty="0">
              <a:solidFill>
                <a:schemeClr val="tx2"/>
              </a:solidFill>
            </a:endParaRPr>
          </a:p>
        </p:txBody>
      </p:sp>
      <p:sp>
        <p:nvSpPr>
          <p:cNvPr id="3" name="Title 2"/>
          <p:cNvSpPr>
            <a:spLocks noGrp="1"/>
          </p:cNvSpPr>
          <p:nvPr>
            <p:ph type="title"/>
          </p:nvPr>
        </p:nvSpPr>
        <p:spPr>
          <a:xfrm>
            <a:off x="672123" y="76200"/>
            <a:ext cx="10972800" cy="1143000"/>
          </a:xfrm>
        </p:spPr>
        <p:txBody>
          <a:bodyPr/>
          <a:lstStyle/>
          <a:p>
            <a:pPr algn="ctr"/>
            <a:r>
              <a:rPr lang="en-US" dirty="0"/>
              <a:t>Federal Claims</a:t>
            </a:r>
          </a:p>
        </p:txBody>
      </p:sp>
    </p:spTree>
    <p:extLst>
      <p:ext uri="{BB962C8B-B14F-4D97-AF65-F5344CB8AC3E}">
        <p14:creationId xmlns:p14="http://schemas.microsoft.com/office/powerpoint/2010/main" val="41788264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r>
              <a:rPr lang="en-US" sz="6600" b="1" dirty="0">
                <a:solidFill>
                  <a:schemeClr val="accent1"/>
                </a:solidFill>
              </a:rPr>
              <a:t>What can you do?</a:t>
            </a:r>
          </a:p>
          <a:p>
            <a:pPr marL="109728" indent="0" algn="ctr">
              <a:buNone/>
            </a:pPr>
            <a:r>
              <a:rPr lang="en-US" sz="6600" b="1" dirty="0">
                <a:solidFill>
                  <a:schemeClr val="accent1"/>
                </a:solidFill>
              </a:rPr>
              <a:t>(or not do . . .)</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6820335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4246" y="1221155"/>
            <a:ext cx="9503507" cy="5245291"/>
          </a:xfrm>
        </p:spPr>
        <p:txBody>
          <a:bodyPr>
            <a:noAutofit/>
          </a:bodyPr>
          <a:lstStyle/>
          <a:p>
            <a:pPr marL="457200" indent="-457200">
              <a:spcBef>
                <a:spcPts val="600"/>
              </a:spcBef>
              <a:spcAft>
                <a:spcPts val="600"/>
              </a:spcAft>
              <a:buSzPct val="100000"/>
            </a:pPr>
            <a:r>
              <a:rPr lang="en-US" sz="3200" dirty="0"/>
              <a:t>It is very important that all employees (</a:t>
            </a:r>
            <a:r>
              <a:rPr lang="en-US" sz="3200" i="1" dirty="0"/>
              <a:t>and Elected Officials</a:t>
            </a:r>
            <a:r>
              <a:rPr lang="en-US" sz="3200" dirty="0"/>
              <a:t>) know “do not admit liability”. </a:t>
            </a:r>
          </a:p>
          <a:p>
            <a:pPr marL="457200" indent="-457200">
              <a:spcBef>
                <a:spcPts val="600"/>
              </a:spcBef>
              <a:spcAft>
                <a:spcPts val="600"/>
              </a:spcAft>
              <a:buSzPct val="100000"/>
            </a:pPr>
            <a:endParaRPr lang="en-US" sz="3200" dirty="0"/>
          </a:p>
          <a:p>
            <a:pPr marL="457200" indent="-457200">
              <a:spcBef>
                <a:spcPts val="600"/>
              </a:spcBef>
              <a:spcAft>
                <a:spcPts val="600"/>
              </a:spcAft>
              <a:buSzPct val="100000"/>
            </a:pPr>
            <a:r>
              <a:rPr lang="en-US" sz="3200" b="1" dirty="0"/>
              <a:t>This is especially true for the City Clerk and crew workers who witness or clean up incidents and/or deal directly with citizens.</a:t>
            </a:r>
          </a:p>
          <a:p>
            <a:pPr marL="457200" indent="-457200">
              <a:spcBef>
                <a:spcPts val="600"/>
              </a:spcBef>
              <a:spcAft>
                <a:spcPts val="600"/>
              </a:spcAft>
              <a:buSzPct val="100000"/>
            </a:pPr>
            <a:endParaRPr lang="en-US" sz="3200" dirty="0"/>
          </a:p>
        </p:txBody>
      </p:sp>
      <p:sp>
        <p:nvSpPr>
          <p:cNvPr id="4" name="Title 3"/>
          <p:cNvSpPr>
            <a:spLocks noGrp="1"/>
          </p:cNvSpPr>
          <p:nvPr>
            <p:ph type="title"/>
          </p:nvPr>
        </p:nvSpPr>
        <p:spPr>
          <a:xfrm>
            <a:off x="1981200" y="274638"/>
            <a:ext cx="8229600" cy="868362"/>
          </a:xfrm>
        </p:spPr>
        <p:txBody>
          <a:bodyPr/>
          <a:lstStyle/>
          <a:p>
            <a:pPr algn="ctr"/>
            <a:r>
              <a:rPr lang="en-US" dirty="0">
                <a:solidFill>
                  <a:srgbClr val="FF0000"/>
                </a:solidFill>
              </a:rPr>
              <a:t>DO NOT ADMIT LIABILITY</a:t>
            </a:r>
          </a:p>
        </p:txBody>
      </p:sp>
    </p:spTree>
    <p:extLst>
      <p:ext uri="{BB962C8B-B14F-4D97-AF65-F5344CB8AC3E}">
        <p14:creationId xmlns:p14="http://schemas.microsoft.com/office/powerpoint/2010/main" val="8010597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0" y="339091"/>
            <a:ext cx="8763000" cy="4525963"/>
          </a:xfrm>
        </p:spPr>
        <p:txBody>
          <a:bodyPr/>
          <a:lstStyle/>
          <a:p>
            <a:pPr marL="109728" indent="0" algn="ctr">
              <a:buNone/>
            </a:pPr>
            <a:r>
              <a:rPr lang="en-US" sz="4800" b="1" dirty="0">
                <a:solidFill>
                  <a:srgbClr val="FF0000"/>
                </a:solidFill>
              </a:rPr>
              <a:t>INVESTIGATE </a:t>
            </a:r>
          </a:p>
          <a:p>
            <a:pPr marL="109728" indent="0" algn="ctr">
              <a:buNone/>
            </a:pPr>
            <a:r>
              <a:rPr lang="en-US" sz="4800" b="1" dirty="0">
                <a:solidFill>
                  <a:srgbClr val="FF0000"/>
                </a:solidFill>
              </a:rPr>
              <a:t>IMMEDIATELY!!!</a:t>
            </a:r>
          </a:p>
          <a:p>
            <a:pPr marL="109728" indent="0" algn="ctr">
              <a:buNone/>
            </a:pPr>
            <a:endParaRPr lang="en-US" sz="4400" dirty="0"/>
          </a:p>
          <a:p>
            <a:pPr marL="109728" indent="0" algn="ctr">
              <a:buNone/>
            </a:pPr>
            <a:r>
              <a:rPr lang="en-US" sz="4000" dirty="0"/>
              <a:t>Don’t wait for the claim to be filed.</a:t>
            </a:r>
          </a:p>
          <a:p>
            <a:pPr marL="109728" indent="0" algn="ctr">
              <a:buNone/>
            </a:pPr>
            <a:r>
              <a:rPr lang="en-US" sz="4000" i="1" dirty="0"/>
              <a:t>Document, Document, Document!</a:t>
            </a:r>
          </a:p>
        </p:txBody>
      </p:sp>
    </p:spTree>
    <p:extLst>
      <p:ext uri="{BB962C8B-B14F-4D97-AF65-F5344CB8AC3E}">
        <p14:creationId xmlns:p14="http://schemas.microsoft.com/office/powerpoint/2010/main" val="34204860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
            <a:ext cx="8229600" cy="952500"/>
          </a:xfrm>
        </p:spPr>
        <p:txBody>
          <a:bodyPr>
            <a:normAutofit/>
          </a:bodyPr>
          <a:lstStyle/>
          <a:p>
            <a:pPr fontAlgn="base">
              <a:spcAft>
                <a:spcPct val="0"/>
              </a:spcAft>
            </a:pPr>
            <a:r>
              <a:rPr lang="en-US" sz="4400" b="1" u="sng" dirty="0">
                <a:solidFill>
                  <a:prstClr val="black"/>
                </a:solidFill>
                <a:ea typeface="Times New Roman" pitchFamily="18" charset="0"/>
                <a:cs typeface="Arial" pitchFamily="34" charset="0"/>
              </a:rPr>
              <a:t>Rules for SIP</a:t>
            </a:r>
            <a:endParaRPr lang="en-US" sz="4400" dirty="0"/>
          </a:p>
        </p:txBody>
      </p:sp>
      <p:sp>
        <p:nvSpPr>
          <p:cNvPr id="4" name="Slide Number Placeholder 3"/>
          <p:cNvSpPr>
            <a:spLocks noGrp="1"/>
          </p:cNvSpPr>
          <p:nvPr>
            <p:ph type="sldNum" sz="quarter" idx="12"/>
          </p:nvPr>
        </p:nvSpPr>
        <p:spPr/>
        <p:txBody>
          <a:bodyPr/>
          <a:lstStyle/>
          <a:p>
            <a:fld id="{41B1C821-8DE8-4BEC-8282-7B9539D44D81}" type="slidenum">
              <a:rPr lang="en-US" smtClean="0">
                <a:solidFill>
                  <a:prstClr val="black">
                    <a:tint val="75000"/>
                  </a:prstClr>
                </a:solidFill>
              </a:rPr>
              <a:pPr/>
              <a:t>3</a:t>
            </a:fld>
            <a:endParaRPr lang="en-US">
              <a:solidFill>
                <a:prstClr val="black">
                  <a:tint val="75000"/>
                </a:prstClr>
              </a:solidFill>
            </a:endParaRPr>
          </a:p>
        </p:txBody>
      </p:sp>
      <p:sp>
        <p:nvSpPr>
          <p:cNvPr id="3" name="Rectangle 2"/>
          <p:cNvSpPr/>
          <p:nvPr/>
        </p:nvSpPr>
        <p:spPr>
          <a:xfrm>
            <a:off x="1918824" y="787782"/>
            <a:ext cx="9962954" cy="5509200"/>
          </a:xfrm>
          <a:prstGeom prst="rect">
            <a:avLst/>
          </a:prstGeom>
        </p:spPr>
        <p:txBody>
          <a:bodyPr wrap="square">
            <a:spAutoFit/>
          </a:bodyPr>
          <a:lstStyle/>
          <a:p>
            <a:pPr marL="742950" indent="-742950">
              <a:buClr>
                <a:srgbClr val="1750CF"/>
              </a:buClr>
              <a:buFont typeface="+mj-lt"/>
              <a:buAutoNum type="arabicParenR"/>
            </a:pPr>
            <a:r>
              <a:rPr lang="en-US" sz="4400" b="1" i="1" dirty="0">
                <a:latin typeface="Garamond"/>
                <a:ea typeface="Times New Roman" pitchFamily="18" charset="0"/>
                <a:cs typeface="Arial" pitchFamily="34" charset="0"/>
              </a:rPr>
              <a:t>Bring your Book, Name Tent &amp; Pen</a:t>
            </a:r>
          </a:p>
          <a:p>
            <a:pPr marL="742950" indent="-742950">
              <a:buClr>
                <a:srgbClr val="1750CF"/>
              </a:buClr>
              <a:buFont typeface="+mj-lt"/>
              <a:buAutoNum type="arabicParenR"/>
            </a:pPr>
            <a:r>
              <a:rPr lang="en-US" sz="4400" b="1" i="1" dirty="0">
                <a:latin typeface="Garamond"/>
                <a:cs typeface="Arial" pitchFamily="34" charset="0"/>
              </a:rPr>
              <a:t>Skype Viewers – copy materials before the class.  </a:t>
            </a:r>
            <a:endParaRPr lang="en-US" sz="4400" i="1" dirty="0">
              <a:latin typeface="Garamond"/>
              <a:cs typeface="Arial" pitchFamily="34" charset="0"/>
            </a:endParaRPr>
          </a:p>
          <a:p>
            <a:pPr marL="742950" indent="-742950">
              <a:buClr>
                <a:srgbClr val="1750CF"/>
              </a:buClr>
              <a:buFont typeface="+mj-lt"/>
              <a:buAutoNum type="arabicParenR"/>
            </a:pPr>
            <a:r>
              <a:rPr lang="en-US" sz="4400" b="1" i="1" dirty="0">
                <a:latin typeface="Garamond"/>
                <a:ea typeface="Times New Roman" pitchFamily="18" charset="0"/>
                <a:cs typeface="Arial" pitchFamily="34" charset="0"/>
              </a:rPr>
              <a:t>We’ll take 10 minute breaks about every hour. </a:t>
            </a:r>
            <a:endParaRPr lang="en-US" sz="4400" i="1" dirty="0">
              <a:latin typeface="Garamond"/>
              <a:cs typeface="Arial" pitchFamily="34" charset="0"/>
            </a:endParaRPr>
          </a:p>
          <a:p>
            <a:pPr marL="742950" indent="-742950">
              <a:buClr>
                <a:srgbClr val="1750CF"/>
              </a:buClr>
              <a:buFont typeface="+mj-lt"/>
              <a:buAutoNum type="arabicParenR"/>
            </a:pPr>
            <a:r>
              <a:rPr lang="en-US" sz="4400" b="1" i="1" dirty="0">
                <a:latin typeface="Garamond"/>
                <a:ea typeface="Times New Roman" pitchFamily="18" charset="0"/>
                <a:cs typeface="Arial" pitchFamily="34" charset="0"/>
              </a:rPr>
              <a:t>Be Respectful to Others –  at all times</a:t>
            </a:r>
            <a:endParaRPr lang="en-US" sz="4400" i="1" dirty="0">
              <a:latin typeface="Garamond"/>
              <a:cs typeface="Arial" pitchFamily="34" charset="0"/>
            </a:endParaRPr>
          </a:p>
          <a:p>
            <a:pPr marL="742950" indent="-742950">
              <a:buClr>
                <a:srgbClr val="1750CF"/>
              </a:buClr>
              <a:buFont typeface="+mj-lt"/>
              <a:buAutoNum type="arabicParenR"/>
            </a:pPr>
            <a:r>
              <a:rPr lang="en-US" sz="4400" b="1" i="1" dirty="0">
                <a:latin typeface="Garamond"/>
                <a:ea typeface="Times New Roman" pitchFamily="18" charset="0"/>
                <a:cs typeface="Arial" pitchFamily="34" charset="0"/>
              </a:rPr>
              <a:t>Please Share your experiences </a:t>
            </a:r>
          </a:p>
          <a:p>
            <a:pPr marL="742950" indent="-742950">
              <a:buClr>
                <a:srgbClr val="1750CF"/>
              </a:buClr>
              <a:buFont typeface="+mj-lt"/>
              <a:buAutoNum type="arabicParenR"/>
            </a:pPr>
            <a:r>
              <a:rPr lang="en-US" sz="4400" b="1" i="1" dirty="0">
                <a:latin typeface="Garamond"/>
                <a:cs typeface="Arial" pitchFamily="34" charset="0"/>
              </a:rPr>
              <a:t>Skype viewers can type in Questions</a:t>
            </a:r>
            <a:endParaRPr lang="en-US" sz="4400" i="1" dirty="0">
              <a:latin typeface="Arial" pitchFamily="34" charset="0"/>
              <a:cs typeface="Arial" pitchFamily="34" charset="0"/>
            </a:endParaRPr>
          </a:p>
        </p:txBody>
      </p:sp>
    </p:spTree>
    <p:extLst>
      <p:ext uri="{BB962C8B-B14F-4D97-AF65-F5344CB8AC3E}">
        <p14:creationId xmlns:p14="http://schemas.microsoft.com/office/powerpoint/2010/main" val="1640827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774915"/>
            <a:ext cx="8458200" cy="5486400"/>
          </a:xfrm>
        </p:spPr>
        <p:txBody>
          <a:bodyPr>
            <a:normAutofit fontScale="92500" lnSpcReduction="20000"/>
          </a:bodyPr>
          <a:lstStyle/>
          <a:p>
            <a:pPr marL="109728" indent="0" algn="ctr">
              <a:buNone/>
            </a:pPr>
            <a:endParaRPr lang="en-US" dirty="0"/>
          </a:p>
          <a:p>
            <a:pPr marL="624078" indent="-514350">
              <a:buSzPct val="100000"/>
              <a:buAutoNum type="arabicPeriod"/>
            </a:pPr>
            <a:r>
              <a:rPr lang="en-US" sz="3500" dirty="0"/>
              <a:t>Develop an “incident report”</a:t>
            </a:r>
          </a:p>
          <a:p>
            <a:pPr marL="624078" indent="-514350">
              <a:buSzPct val="100000"/>
              <a:buAutoNum type="arabicPeriod"/>
            </a:pPr>
            <a:endParaRPr lang="en-US" sz="3500" dirty="0"/>
          </a:p>
          <a:p>
            <a:pPr marL="624078" indent="-514350">
              <a:buSzPct val="100000"/>
              <a:buAutoNum type="arabicPeriod"/>
            </a:pPr>
            <a:r>
              <a:rPr lang="en-US" sz="3500" dirty="0"/>
              <a:t>Assign an employee to investigate and fill out incident report</a:t>
            </a:r>
          </a:p>
          <a:p>
            <a:pPr marL="624078" indent="-514350">
              <a:buSzPct val="100000"/>
              <a:buAutoNum type="arabicPeriod"/>
            </a:pPr>
            <a:endParaRPr lang="en-US" sz="3500" dirty="0"/>
          </a:p>
          <a:p>
            <a:pPr marL="624078" indent="-514350">
              <a:buSzPct val="100000"/>
              <a:buAutoNum type="arabicPeriod"/>
            </a:pPr>
            <a:r>
              <a:rPr lang="en-US" sz="3500" dirty="0"/>
              <a:t>Take pictures and gather documents</a:t>
            </a:r>
          </a:p>
          <a:p>
            <a:pPr marL="624078" indent="-514350">
              <a:buSzPct val="100000"/>
              <a:buAutoNum type="arabicPeriod"/>
            </a:pPr>
            <a:endParaRPr lang="en-US" sz="3500" dirty="0"/>
          </a:p>
          <a:p>
            <a:pPr marL="624078" indent="-514350">
              <a:buSzPct val="100000"/>
              <a:buAutoNum type="arabicPeriod"/>
            </a:pPr>
            <a:r>
              <a:rPr lang="en-US" sz="3500" dirty="0"/>
              <a:t>Take statements</a:t>
            </a:r>
          </a:p>
          <a:p>
            <a:pPr marL="624078" indent="-514350">
              <a:buSzPct val="100000"/>
              <a:buAutoNum type="arabicPeriod"/>
            </a:pPr>
            <a:endParaRPr lang="en-US" sz="3500" dirty="0"/>
          </a:p>
          <a:p>
            <a:pPr marL="624078" indent="-514350">
              <a:buSzPct val="100000"/>
              <a:buAutoNum type="arabicPeriod"/>
            </a:pPr>
            <a:r>
              <a:rPr lang="en-US" sz="3500" dirty="0"/>
              <a:t>Contact OMAG (1-800-234-9461) if questions</a:t>
            </a:r>
          </a:p>
          <a:p>
            <a:pPr marL="109728" indent="0">
              <a:buNone/>
            </a:pPr>
            <a:endParaRPr lang="en-US" dirty="0"/>
          </a:p>
          <a:p>
            <a:pPr marL="109728" indent="0">
              <a:buNone/>
            </a:pPr>
            <a:endParaRPr lang="en-US" dirty="0"/>
          </a:p>
        </p:txBody>
      </p:sp>
      <p:sp>
        <p:nvSpPr>
          <p:cNvPr id="3" name="Title 2"/>
          <p:cNvSpPr>
            <a:spLocks noGrp="1"/>
          </p:cNvSpPr>
          <p:nvPr>
            <p:ph type="title"/>
          </p:nvPr>
        </p:nvSpPr>
        <p:spPr>
          <a:xfrm>
            <a:off x="1981200" y="274638"/>
            <a:ext cx="8229600" cy="868362"/>
          </a:xfrm>
        </p:spPr>
        <p:txBody>
          <a:bodyPr>
            <a:normAutofit fontScale="90000"/>
          </a:bodyPr>
          <a:lstStyle/>
          <a:p>
            <a:pPr algn="ctr"/>
            <a:r>
              <a:rPr lang="en-US" sz="4400" dirty="0">
                <a:solidFill>
                  <a:schemeClr val="accent1"/>
                </a:solidFill>
              </a:rPr>
              <a:t>Incident Protocol</a:t>
            </a:r>
            <a:br>
              <a:rPr lang="en-US" sz="4400" dirty="0">
                <a:solidFill>
                  <a:schemeClr val="accent1"/>
                </a:solidFill>
              </a:rPr>
            </a:br>
            <a:endParaRPr lang="en-US" dirty="0"/>
          </a:p>
        </p:txBody>
      </p:sp>
    </p:spTree>
    <p:extLst>
      <p:ext uri="{BB962C8B-B14F-4D97-AF65-F5344CB8AC3E}">
        <p14:creationId xmlns:p14="http://schemas.microsoft.com/office/powerpoint/2010/main" val="36181216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143000"/>
            <a:ext cx="8755251" cy="5410200"/>
          </a:xfrm>
        </p:spPr>
        <p:txBody>
          <a:bodyPr>
            <a:noAutofit/>
          </a:bodyPr>
          <a:lstStyle/>
          <a:p>
            <a:r>
              <a:rPr lang="en-US" sz="3200" b="1" dirty="0">
                <a:latin typeface="Arial" panose="020B0604020202020204" pitchFamily="34" charset="0"/>
                <a:cs typeface="Arial" panose="020B0604020202020204" pitchFamily="34" charset="0"/>
              </a:rPr>
              <a:t>Get before and after pictures</a:t>
            </a:r>
          </a:p>
          <a:p>
            <a:r>
              <a:rPr lang="en-US" sz="3200" b="1" dirty="0">
                <a:latin typeface="Arial" panose="020B0604020202020204" pitchFamily="34" charset="0"/>
                <a:cs typeface="Arial" panose="020B0604020202020204" pitchFamily="34" charset="0"/>
              </a:rPr>
              <a:t>Date/time is programmed correctly</a:t>
            </a:r>
          </a:p>
          <a:p>
            <a:r>
              <a:rPr lang="en-US" sz="3200" b="1" dirty="0">
                <a:latin typeface="Arial" panose="020B0604020202020204" pitchFamily="34" charset="0"/>
                <a:cs typeface="Arial" panose="020B0604020202020204" pitchFamily="34" charset="0"/>
              </a:rPr>
              <a:t>Take multiple angles</a:t>
            </a:r>
          </a:p>
          <a:p>
            <a:r>
              <a:rPr lang="en-US" sz="3200" b="1" dirty="0">
                <a:latin typeface="Arial" panose="020B0604020202020204" pitchFamily="34" charset="0"/>
                <a:cs typeface="Arial" panose="020B0604020202020204" pitchFamily="34" charset="0"/>
              </a:rPr>
              <a:t>Use a ruler or measuring stick if appropriate</a:t>
            </a:r>
          </a:p>
          <a:p>
            <a:r>
              <a:rPr lang="en-US" sz="3200" b="1" dirty="0">
                <a:latin typeface="Arial" panose="020B0604020202020204" pitchFamily="34" charset="0"/>
                <a:cs typeface="Arial" panose="020B0604020202020204" pitchFamily="34" charset="0"/>
              </a:rPr>
              <a:t>Document:</a:t>
            </a:r>
          </a:p>
          <a:p>
            <a:pPr lvl="1"/>
            <a:r>
              <a:rPr lang="en-US" sz="3200" b="1" dirty="0">
                <a:latin typeface="Arial" panose="020B0604020202020204" pitchFamily="34" charset="0"/>
                <a:cs typeface="Arial" panose="020B0604020202020204" pitchFamily="34" charset="0"/>
              </a:rPr>
              <a:t>Who took the photo</a:t>
            </a:r>
          </a:p>
          <a:p>
            <a:pPr lvl="1"/>
            <a:r>
              <a:rPr lang="en-US" sz="3200" b="1" dirty="0">
                <a:latin typeface="Arial" panose="020B0604020202020204" pitchFamily="34" charset="0"/>
                <a:cs typeface="Arial" panose="020B0604020202020204" pitchFamily="34" charset="0"/>
              </a:rPr>
              <a:t>Date and time of photo</a:t>
            </a:r>
          </a:p>
          <a:p>
            <a:pPr lvl="1"/>
            <a:r>
              <a:rPr lang="en-US" sz="3200" b="1" dirty="0">
                <a:latin typeface="Arial" panose="020B0604020202020204" pitchFamily="34" charset="0"/>
                <a:cs typeface="Arial" panose="020B0604020202020204" pitchFamily="34" charset="0"/>
              </a:rPr>
              <a:t>What direction photo was taken</a:t>
            </a:r>
          </a:p>
        </p:txBody>
      </p:sp>
      <p:sp>
        <p:nvSpPr>
          <p:cNvPr id="2" name="Title 1"/>
          <p:cNvSpPr>
            <a:spLocks noGrp="1"/>
          </p:cNvSpPr>
          <p:nvPr>
            <p:ph type="title"/>
          </p:nvPr>
        </p:nvSpPr>
        <p:spPr>
          <a:xfrm>
            <a:off x="1981200" y="609600"/>
            <a:ext cx="8229600" cy="609600"/>
          </a:xfrm>
        </p:spPr>
        <p:txBody>
          <a:bodyPr>
            <a:noAutofit/>
          </a:bodyPr>
          <a:lstStyle/>
          <a:p>
            <a:pPr algn="ctr"/>
            <a:r>
              <a:rPr lang="en-US" sz="4000" dirty="0">
                <a:solidFill>
                  <a:schemeClr val="accent1"/>
                </a:solidFill>
              </a:rPr>
              <a:t>Taking pictures</a:t>
            </a:r>
            <a:br>
              <a:rPr lang="en-US" sz="4000" dirty="0">
                <a:solidFill>
                  <a:schemeClr val="accent1"/>
                </a:solidFill>
              </a:rPr>
            </a:br>
            <a:endParaRPr lang="en-US" sz="4000" dirty="0">
              <a:latin typeface="+mn-lt"/>
            </a:endParaRPr>
          </a:p>
        </p:txBody>
      </p:sp>
    </p:spTree>
    <p:extLst>
      <p:ext uri="{BB962C8B-B14F-4D97-AF65-F5344CB8AC3E}">
        <p14:creationId xmlns:p14="http://schemas.microsoft.com/office/powerpoint/2010/main" val="2399880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1524000" y="228601"/>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hangingPunct="1">
              <a:spcBef>
                <a:spcPct val="50000"/>
              </a:spcBef>
            </a:pPr>
            <a:r>
              <a:rPr lang="en-US" altLang="en-US" sz="4400" b="1" dirty="0">
                <a:solidFill>
                  <a:srgbClr val="1896C8"/>
                </a:solidFill>
                <a:latin typeface="Georgia"/>
              </a:rPr>
              <a:t>Context and Details Matter</a:t>
            </a:r>
          </a:p>
        </p:txBody>
      </p:sp>
      <p:graphicFrame>
        <p:nvGraphicFramePr>
          <p:cNvPr id="2050" name="Object 6"/>
          <p:cNvGraphicFramePr>
            <a:graphicFrameLocks noChangeAspect="1"/>
          </p:cNvGraphicFramePr>
          <p:nvPr>
            <p:extLst/>
          </p:nvPr>
        </p:nvGraphicFramePr>
        <p:xfrm>
          <a:off x="1524000" y="1143000"/>
          <a:ext cx="4648200" cy="5715000"/>
        </p:xfrm>
        <a:graphic>
          <a:graphicData uri="http://schemas.openxmlformats.org/presentationml/2006/ole">
            <mc:AlternateContent xmlns:mc="http://schemas.openxmlformats.org/markup-compatibility/2006">
              <mc:Choice xmlns:v="urn:schemas-microsoft-com:vml" Requires="v">
                <p:oleObj spid="_x0000_s2250" name="Photo Editor Photo" r:id="rId4" imgW="18904762" imgH="14333333" progId="">
                  <p:embed/>
                </p:oleObj>
              </mc:Choice>
              <mc:Fallback>
                <p:oleObj name="Photo Editor Photo" r:id="rId4" imgW="18904762" imgH="14333333" progId="">
                  <p:embed/>
                  <p:pic>
                    <p:nvPicPr>
                      <p:cNvPr id="205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143000"/>
                        <a:ext cx="4648200" cy="5715000"/>
                      </a:xfrm>
                      <a:prstGeom prst="rect">
                        <a:avLst/>
                      </a:prstGeom>
                      <a:noFill/>
                      <a:ln>
                        <a:noFill/>
                      </a:ln>
                      <a:effectLst/>
                    </p:spPr>
                  </p:pic>
                </p:oleObj>
              </mc:Fallback>
            </mc:AlternateContent>
          </a:graphicData>
        </a:graphic>
      </p:graphicFrame>
      <p:graphicFrame>
        <p:nvGraphicFramePr>
          <p:cNvPr id="2051" name="Object 4"/>
          <p:cNvGraphicFramePr>
            <a:graphicFrameLocks noChangeAspect="1"/>
          </p:cNvGraphicFramePr>
          <p:nvPr>
            <p:extLst/>
          </p:nvPr>
        </p:nvGraphicFramePr>
        <p:xfrm>
          <a:off x="6096000" y="1143001"/>
          <a:ext cx="4572000" cy="5715000"/>
        </p:xfrm>
        <a:graphic>
          <a:graphicData uri="http://schemas.openxmlformats.org/presentationml/2006/ole">
            <mc:AlternateContent xmlns:mc="http://schemas.openxmlformats.org/markup-compatibility/2006">
              <mc:Choice xmlns:v="urn:schemas-microsoft-com:vml" Requires="v">
                <p:oleObj spid="_x0000_s2251" name="Photo Editor Photo" r:id="rId6" imgW="20123810" imgH="14146600" progId="">
                  <p:embed/>
                </p:oleObj>
              </mc:Choice>
              <mc:Fallback>
                <p:oleObj name="Photo Editor Photo" r:id="rId6" imgW="20123810" imgH="14146600" progId="">
                  <p:embed/>
                  <p:pic>
                    <p:nvPicPr>
                      <p:cNvPr id="20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143001"/>
                        <a:ext cx="4572000" cy="5715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662691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04EE2AD0-0FFD-4680-BE9C-A92FB3026C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6" r="2153" b="3"/>
          <a:stretch/>
        </p:blipFill>
        <p:spPr>
          <a:xfrm>
            <a:off x="4437893" y="-165403"/>
            <a:ext cx="7492662" cy="7551682"/>
          </a:xfrm>
          <a:prstGeom prst="rect">
            <a:avLst/>
          </a:prstGeom>
        </p:spPr>
      </p:pic>
      <p:sp>
        <p:nvSpPr>
          <p:cNvPr id="5" name="TextBox 4">
            <a:extLst>
              <a:ext uri="{FF2B5EF4-FFF2-40B4-BE49-F238E27FC236}">
                <a16:creationId xmlns:a16="http://schemas.microsoft.com/office/drawing/2014/main" id="{E0FA2B14-3BB5-40D9-A610-1E98D08BA14B}"/>
              </a:ext>
            </a:extLst>
          </p:cNvPr>
          <p:cNvSpPr txBox="1"/>
          <p:nvPr/>
        </p:nvSpPr>
        <p:spPr>
          <a:xfrm>
            <a:off x="180358" y="1418359"/>
            <a:ext cx="4257535" cy="2308324"/>
          </a:xfrm>
          <a:prstGeom prst="rect">
            <a:avLst/>
          </a:prstGeom>
          <a:noFill/>
        </p:spPr>
        <p:txBody>
          <a:bodyPr wrap="square" rtlCol="0">
            <a:spAutoFit/>
          </a:bodyPr>
          <a:lstStyle/>
          <a:p>
            <a:pPr algn="ctr"/>
            <a:r>
              <a:rPr lang="en-US" sz="4800" dirty="0">
                <a:latin typeface="Britannic Bold" panose="020B0903060703020204" pitchFamily="34" charset="0"/>
              </a:rPr>
              <a:t>Juries </a:t>
            </a:r>
          </a:p>
          <a:p>
            <a:pPr algn="ctr"/>
            <a:r>
              <a:rPr lang="en-US" sz="4800" dirty="0">
                <a:latin typeface="Britannic Bold" panose="020B0903060703020204" pitchFamily="34" charset="0"/>
              </a:rPr>
              <a:t>are unpredictable!</a:t>
            </a:r>
          </a:p>
        </p:txBody>
      </p:sp>
    </p:spTree>
    <p:extLst>
      <p:ext uri="{BB962C8B-B14F-4D97-AF65-F5344CB8AC3E}">
        <p14:creationId xmlns:p14="http://schemas.microsoft.com/office/powerpoint/2010/main" val="29808974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9E8CD-F270-4639-BBD3-0D59ECCB1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04" y="534533"/>
            <a:ext cx="5126736" cy="2037877"/>
          </a:xfrm>
          <a:prstGeom prst="rect">
            <a:avLst/>
          </a:prstGeom>
        </p:spPr>
      </p:pic>
      <p:sp>
        <p:nvSpPr>
          <p:cNvPr id="3" name="Content Placeholder 2">
            <a:extLst>
              <a:ext uri="{FF2B5EF4-FFF2-40B4-BE49-F238E27FC236}">
                <a16:creationId xmlns:a16="http://schemas.microsoft.com/office/drawing/2014/main" id="{63581B98-C956-4A64-8428-1C318BA7F4C5}"/>
              </a:ext>
            </a:extLst>
          </p:cNvPr>
          <p:cNvSpPr>
            <a:spLocks noGrp="1"/>
          </p:cNvSpPr>
          <p:nvPr>
            <p:ph idx="1"/>
          </p:nvPr>
        </p:nvSpPr>
        <p:spPr>
          <a:xfrm>
            <a:off x="5800240" y="0"/>
            <a:ext cx="5831713" cy="6566348"/>
          </a:xfrm>
        </p:spPr>
        <p:txBody>
          <a:bodyPr>
            <a:normAutofit/>
          </a:bodyPr>
          <a:lstStyle/>
          <a:p>
            <a:pPr marL="109728" indent="0">
              <a:buNone/>
            </a:pPr>
            <a:r>
              <a:rPr lang="en-US" sz="1700" dirty="0">
                <a:latin typeface="Calibri" panose="020F0502020204030204" pitchFamily="34" charset="0"/>
                <a:cs typeface="Calibri" panose="020F0502020204030204" pitchFamily="34" charset="0"/>
              </a:rPr>
              <a:t>   </a:t>
            </a:r>
          </a:p>
          <a:p>
            <a:r>
              <a:rPr lang="en-US" sz="2800" dirty="0">
                <a:latin typeface="Calibri" panose="020F0502020204030204" pitchFamily="34" charset="0"/>
                <a:cs typeface="Calibri" panose="020F0502020204030204" pitchFamily="34" charset="0"/>
              </a:rPr>
              <a:t>Topics so far have included:   </a:t>
            </a:r>
          </a:p>
          <a:p>
            <a:pPr lvl="1">
              <a:buFont typeface="Courier New" panose="02070309020205020404" pitchFamily="49" charset="0"/>
              <a:buChar char="o"/>
            </a:pPr>
            <a:r>
              <a:rPr lang="en-US" sz="2800" b="1" dirty="0">
                <a:latin typeface="Calibri" panose="020F0502020204030204" pitchFamily="34" charset="0"/>
                <a:cs typeface="Calibri" panose="020F0502020204030204" pitchFamily="34" charset="0"/>
              </a:rPr>
              <a:t>April 17, 2018:  </a:t>
            </a:r>
            <a:r>
              <a:rPr lang="en-US" sz="2800" dirty="0">
                <a:latin typeface="Calibri" panose="020F0502020204030204" pitchFamily="34" charset="0"/>
                <a:cs typeface="Calibri" panose="020F0502020204030204" pitchFamily="34" charset="0"/>
              </a:rPr>
              <a:t>Employment Investigation Bootcamp </a:t>
            </a:r>
          </a:p>
          <a:p>
            <a:pPr lvl="1">
              <a:buFont typeface="Courier New" panose="02070309020205020404" pitchFamily="49" charset="0"/>
              <a:buChar char="o"/>
            </a:pPr>
            <a:r>
              <a:rPr lang="en-US" sz="2800" b="1" dirty="0">
                <a:latin typeface="Calibri" panose="020F0502020204030204" pitchFamily="34" charset="0"/>
                <a:cs typeface="Calibri" panose="020F0502020204030204" pitchFamily="34" charset="0"/>
              </a:rPr>
              <a:t>June 14, 2018:  </a:t>
            </a:r>
            <a:r>
              <a:rPr lang="en-US" sz="2800" dirty="0">
                <a:latin typeface="Calibri" panose="020F0502020204030204" pitchFamily="34" charset="0"/>
                <a:cs typeface="Calibri" panose="020F0502020204030204" pitchFamily="34" charset="0"/>
              </a:rPr>
              <a:t>Child Labor Laws</a:t>
            </a:r>
          </a:p>
          <a:p>
            <a:pPr lvl="1">
              <a:buFont typeface="Courier New" panose="02070309020205020404" pitchFamily="49" charset="0"/>
              <a:buChar char="o"/>
            </a:pPr>
            <a:r>
              <a:rPr lang="en-US" sz="2800" b="1" dirty="0">
                <a:latin typeface="Calibri" panose="020F0502020204030204" pitchFamily="34" charset="0"/>
                <a:cs typeface="Calibri" panose="020F0502020204030204" pitchFamily="34" charset="0"/>
              </a:rPr>
              <a:t>August 16, 2018: </a:t>
            </a:r>
            <a:r>
              <a:rPr lang="en-US" sz="2800" dirty="0">
                <a:latin typeface="Calibri" panose="020F0502020204030204" pitchFamily="34" charset="0"/>
                <a:cs typeface="Calibri" panose="020F0502020204030204" pitchFamily="34" charset="0"/>
              </a:rPr>
              <a:t> OMAG Online Training </a:t>
            </a:r>
          </a:p>
          <a:p>
            <a:pPr lvl="1">
              <a:buFont typeface="Courier New" panose="02070309020205020404" pitchFamily="49" charset="0"/>
              <a:buChar char="o"/>
            </a:pPr>
            <a:r>
              <a:rPr lang="en-US" sz="2800" b="1" dirty="0">
                <a:latin typeface="Calibri" panose="020F0502020204030204" pitchFamily="34" charset="0"/>
                <a:cs typeface="Calibri" panose="020F0502020204030204" pitchFamily="34" charset="0"/>
              </a:rPr>
              <a:t>October 11, 2018:  </a:t>
            </a:r>
            <a:r>
              <a:rPr lang="en-US" sz="2800" dirty="0">
                <a:latin typeface="Calibri" panose="020F0502020204030204" pitchFamily="34" charset="0"/>
                <a:cs typeface="Calibri" panose="020F0502020204030204" pitchFamily="34" charset="0"/>
              </a:rPr>
              <a:t>Medical Marijuana Law</a:t>
            </a:r>
          </a:p>
          <a:p>
            <a:pPr lvl="1">
              <a:buFont typeface="Courier New" panose="02070309020205020404" pitchFamily="49" charset="0"/>
              <a:buChar char="o"/>
            </a:pPr>
            <a:r>
              <a:rPr lang="en-US" sz="2800" b="1" dirty="0">
                <a:latin typeface="Calibri" panose="020F0502020204030204" pitchFamily="34" charset="0"/>
                <a:cs typeface="Calibri" panose="020F0502020204030204" pitchFamily="34" charset="0"/>
              </a:rPr>
              <a:t>December 11, 2018:  </a:t>
            </a:r>
            <a:r>
              <a:rPr lang="en-US" sz="2800" dirty="0">
                <a:latin typeface="Calibri" panose="020F0502020204030204" pitchFamily="34" charset="0"/>
                <a:cs typeface="Calibri" panose="020F0502020204030204" pitchFamily="34" charset="0"/>
              </a:rPr>
              <a:t>Reasonable Suspicion Training</a:t>
            </a:r>
          </a:p>
          <a:p>
            <a:pPr lvl="1">
              <a:buFont typeface="Courier New" panose="02070309020205020404" pitchFamily="49" charset="0"/>
              <a:buChar char="o"/>
            </a:pPr>
            <a:r>
              <a:rPr lang="en-US" sz="3200" b="1" dirty="0">
                <a:latin typeface="Calibri" panose="020F0502020204030204" pitchFamily="34" charset="0"/>
                <a:cs typeface="Calibri" panose="020F0502020204030204" pitchFamily="34" charset="0"/>
              </a:rPr>
              <a:t>February 13, 2019</a:t>
            </a:r>
            <a:r>
              <a:rPr lang="en-US" sz="3200" dirty="0">
                <a:latin typeface="Calibri" panose="020F0502020204030204" pitchFamily="34" charset="0"/>
                <a:cs typeface="Calibri" panose="020F0502020204030204" pitchFamily="34" charset="0"/>
              </a:rPr>
              <a:t>: Understanding your Personal Biases</a:t>
            </a:r>
          </a:p>
          <a:p>
            <a:pPr marL="1143000" lvl="4" indent="0">
              <a:buNone/>
            </a:pPr>
            <a:endParaRPr lang="en-US" sz="1500" dirty="0">
              <a:highlight>
                <a:srgbClr val="FFFF00"/>
              </a:highligh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A466D15-0712-4E20-99C7-5701F0A98555}"/>
              </a:ext>
            </a:extLst>
          </p:cNvPr>
          <p:cNvSpPr/>
          <p:nvPr/>
        </p:nvSpPr>
        <p:spPr>
          <a:xfrm>
            <a:off x="800746" y="2464625"/>
            <a:ext cx="6096000" cy="2554545"/>
          </a:xfrm>
          <a:prstGeom prst="rect">
            <a:avLst/>
          </a:prstGeom>
        </p:spPr>
        <p:txBody>
          <a:bodyPr>
            <a:spAutoFit/>
          </a:bodyPr>
          <a:lstStyle/>
          <a:p>
            <a:r>
              <a:rPr lang="en-US" sz="3200" dirty="0">
                <a:latin typeface="Calibri" panose="020F0502020204030204" pitchFamily="34" charset="0"/>
                <a:cs typeface="Calibri" panose="020F0502020204030204" pitchFamily="34" charset="0"/>
              </a:rPr>
              <a:t>Meeting every other month</a:t>
            </a:r>
          </a:p>
          <a:p>
            <a:r>
              <a:rPr lang="en-US" sz="3200" dirty="0">
                <a:latin typeface="Calibri" panose="020F0502020204030204" pitchFamily="34" charset="0"/>
                <a:cs typeface="Calibri" panose="020F0502020204030204" pitchFamily="34" charset="0"/>
              </a:rPr>
              <a:t>at OMAG (lunch provided) </a:t>
            </a:r>
          </a:p>
          <a:p>
            <a:endParaRPr lang="en-US" sz="3200" dirty="0">
              <a:latin typeface="Calibri" panose="020F0502020204030204" pitchFamily="34" charset="0"/>
              <a:cs typeface="Calibri" panose="020F0502020204030204" pitchFamily="34" charset="0"/>
            </a:endParaRPr>
          </a:p>
          <a:p>
            <a:r>
              <a:rPr lang="en-US" sz="3200" b="1" dirty="0">
                <a:hlinkClick r:id="rId4"/>
              </a:rPr>
              <a:t>https://www.omhrp.org/</a:t>
            </a:r>
            <a:endParaRPr lang="en-US" sz="3200" b="1"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       (Password is “OMAG”)</a:t>
            </a:r>
          </a:p>
        </p:txBody>
      </p:sp>
    </p:spTree>
    <p:extLst>
      <p:ext uri="{BB962C8B-B14F-4D97-AF65-F5344CB8AC3E}">
        <p14:creationId xmlns:p14="http://schemas.microsoft.com/office/powerpoint/2010/main" val="3065214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81B98-C956-4A64-8428-1C318BA7F4C5}"/>
              </a:ext>
            </a:extLst>
          </p:cNvPr>
          <p:cNvSpPr>
            <a:spLocks noGrp="1"/>
          </p:cNvSpPr>
          <p:nvPr>
            <p:ph idx="1"/>
          </p:nvPr>
        </p:nvSpPr>
        <p:spPr>
          <a:xfrm>
            <a:off x="6408087" y="183030"/>
            <a:ext cx="5235490" cy="4073660"/>
          </a:xfrm>
        </p:spPr>
        <p:txBody>
          <a:bodyPr>
            <a:normAutofit/>
          </a:bodyPr>
          <a:lstStyle/>
          <a:p>
            <a:pPr marL="393192" lvl="1" indent="0">
              <a:buNone/>
            </a:pPr>
            <a:endParaRPr lang="en-US" sz="3200" b="1" u="sng" dirty="0">
              <a:latin typeface="Calibri" panose="020F0502020204030204" pitchFamily="34" charset="0"/>
              <a:cs typeface="Calibri" panose="020F0502020204030204" pitchFamily="34" charset="0"/>
            </a:endParaRPr>
          </a:p>
          <a:p>
            <a:pPr marL="393192" lvl="1" indent="0">
              <a:buNone/>
            </a:pPr>
            <a:r>
              <a:rPr lang="en-US" sz="3200" b="1" u="sng" dirty="0">
                <a:latin typeface="Calibri" panose="020F0502020204030204" pitchFamily="34" charset="0"/>
                <a:cs typeface="Calibri" panose="020F0502020204030204" pitchFamily="34" charset="0"/>
              </a:rPr>
              <a:t>Topics covered:  </a:t>
            </a:r>
          </a:p>
          <a:p>
            <a:pPr lvl="1">
              <a:buClr>
                <a:srgbClr val="C00000"/>
              </a:buClr>
              <a:buFont typeface="Wingdings" panose="05000000000000000000" pitchFamily="2" charset="2"/>
              <a:buChar char="§"/>
            </a:pPr>
            <a:r>
              <a:rPr lang="en-US" sz="2800" b="1" dirty="0">
                <a:latin typeface="Calibri" panose="020F0502020204030204" pitchFamily="34" charset="0"/>
                <a:cs typeface="Calibri" panose="020F0502020204030204" pitchFamily="34" charset="0"/>
              </a:rPr>
              <a:t>Code and Zoning Questions</a:t>
            </a:r>
          </a:p>
          <a:p>
            <a:pPr lvl="1">
              <a:buClr>
                <a:srgbClr val="C00000"/>
              </a:buClr>
              <a:buFont typeface="Wingdings" panose="05000000000000000000" pitchFamily="2" charset="2"/>
              <a:buChar char="§"/>
            </a:pPr>
            <a:r>
              <a:rPr lang="en-US" sz="2800" b="1" dirty="0">
                <a:latin typeface="Calibri" panose="020F0502020204030204" pitchFamily="34" charset="0"/>
                <a:cs typeface="Calibri" panose="020F0502020204030204" pitchFamily="34" charset="0"/>
              </a:rPr>
              <a:t>Hiring</a:t>
            </a:r>
          </a:p>
          <a:p>
            <a:pPr lvl="1">
              <a:buClr>
                <a:srgbClr val="C00000"/>
              </a:buClr>
              <a:buFont typeface="Wingdings" panose="05000000000000000000" pitchFamily="2" charset="2"/>
              <a:buChar char="§"/>
            </a:pPr>
            <a:r>
              <a:rPr lang="en-US" sz="2800" b="1" dirty="0">
                <a:latin typeface="Calibri" panose="020F0502020204030204" pitchFamily="34" charset="0"/>
                <a:cs typeface="Calibri" panose="020F0502020204030204" pitchFamily="34" charset="0"/>
              </a:rPr>
              <a:t>Reasonable Accommodations and Disability Discrimination</a:t>
            </a:r>
          </a:p>
          <a:p>
            <a:pPr lvl="1">
              <a:buClr>
                <a:srgbClr val="C00000"/>
              </a:buClr>
              <a:buFont typeface="Wingdings" panose="05000000000000000000" pitchFamily="2" charset="2"/>
              <a:buChar char="§"/>
            </a:pPr>
            <a:r>
              <a:rPr lang="en-US" sz="2800" b="1" dirty="0">
                <a:latin typeface="Calibri" panose="020F0502020204030204" pitchFamily="34" charset="0"/>
                <a:cs typeface="Calibri" panose="020F0502020204030204" pitchFamily="34" charset="0"/>
              </a:rPr>
              <a:t>Discipline and Drug Testing</a:t>
            </a:r>
          </a:p>
          <a:p>
            <a:pPr lvl="1">
              <a:buClr>
                <a:srgbClr val="C00000"/>
              </a:buClr>
              <a:buFont typeface="Wingdings" panose="05000000000000000000" pitchFamily="2" charset="2"/>
              <a:buChar char="§"/>
            </a:pPr>
            <a:r>
              <a:rPr lang="en-US" sz="2800" b="1" dirty="0">
                <a:latin typeface="Calibri" panose="020F0502020204030204" pitchFamily="34" charset="0"/>
                <a:cs typeface="Calibri" panose="020F0502020204030204" pitchFamily="34" charset="0"/>
              </a:rPr>
              <a:t>Law Enforcement Questions</a:t>
            </a:r>
          </a:p>
        </p:txBody>
      </p:sp>
      <p:sp>
        <p:nvSpPr>
          <p:cNvPr id="2" name="TextBox 1">
            <a:extLst>
              <a:ext uri="{FF2B5EF4-FFF2-40B4-BE49-F238E27FC236}">
                <a16:creationId xmlns:a16="http://schemas.microsoft.com/office/drawing/2014/main" id="{EC4EC90E-0A50-4C93-9B87-ABE9E2C214D8}"/>
              </a:ext>
            </a:extLst>
          </p:cNvPr>
          <p:cNvSpPr txBox="1"/>
          <p:nvPr/>
        </p:nvSpPr>
        <p:spPr>
          <a:xfrm>
            <a:off x="911706" y="3068323"/>
            <a:ext cx="4955203" cy="1200329"/>
          </a:xfrm>
          <a:prstGeom prst="rect">
            <a:avLst/>
          </a:prstGeom>
          <a:noFill/>
        </p:spPr>
        <p:txBody>
          <a:bodyPr wrap="none" rtlCol="0">
            <a:spAutoFit/>
          </a:bodyPr>
          <a:lstStyle/>
          <a:p>
            <a:pPr algn="ctr"/>
            <a:r>
              <a:rPr lang="en-US" sz="3600" dirty="0">
                <a:latin typeface="Arial Black" panose="020B0A04020102020204" pitchFamily="34" charset="0"/>
              </a:rPr>
              <a:t>Learn about</a:t>
            </a:r>
          </a:p>
          <a:p>
            <a:pPr algn="ctr"/>
            <a:r>
              <a:rPr lang="en-US" sz="3600" dirty="0">
                <a:latin typeface="Arial Black" panose="020B0A04020102020204" pitchFamily="34" charset="0"/>
              </a:rPr>
              <a:t>Medical Marijuana </a:t>
            </a:r>
          </a:p>
        </p:txBody>
      </p:sp>
      <p:sp>
        <p:nvSpPr>
          <p:cNvPr id="4" name="TextBox 3">
            <a:extLst>
              <a:ext uri="{FF2B5EF4-FFF2-40B4-BE49-F238E27FC236}">
                <a16:creationId xmlns:a16="http://schemas.microsoft.com/office/drawing/2014/main" id="{5F3CC9C1-A8A2-48F8-906D-8E1463A0BF4F}"/>
              </a:ext>
            </a:extLst>
          </p:cNvPr>
          <p:cNvSpPr txBox="1"/>
          <p:nvPr/>
        </p:nvSpPr>
        <p:spPr>
          <a:xfrm>
            <a:off x="2023009" y="4495475"/>
            <a:ext cx="8464269" cy="523220"/>
          </a:xfrm>
          <a:prstGeom prst="rect">
            <a:avLst/>
          </a:prstGeom>
          <a:noFill/>
        </p:spPr>
        <p:txBody>
          <a:bodyPr wrap="square" rtlCol="0">
            <a:spAutoFit/>
          </a:bodyPr>
          <a:lstStyle/>
          <a:p>
            <a:r>
              <a:rPr lang="en-US" sz="2800" b="1" dirty="0">
                <a:hlinkClick r:id="rId3"/>
              </a:rPr>
              <a:t>https://www.omag.org/search?q=marijuana</a:t>
            </a:r>
            <a:endParaRPr lang="en-US" sz="2800" b="1" dirty="0">
              <a:solidFill>
                <a:srgbClr val="FF0000"/>
              </a:solidFill>
            </a:endParaRPr>
          </a:p>
        </p:txBody>
      </p:sp>
      <p:pic>
        <p:nvPicPr>
          <p:cNvPr id="7" name="Picture 6">
            <a:extLst>
              <a:ext uri="{FF2B5EF4-FFF2-40B4-BE49-F238E27FC236}">
                <a16:creationId xmlns:a16="http://schemas.microsoft.com/office/drawing/2014/main" id="{D48D7CB9-21DF-4EFC-AAA0-2E9902E12F05}"/>
              </a:ext>
            </a:extLst>
          </p:cNvPr>
          <p:cNvPicPr>
            <a:picLocks noChangeAspect="1"/>
          </p:cNvPicPr>
          <p:nvPr/>
        </p:nvPicPr>
        <p:blipFill>
          <a:blip r:embed="rId4"/>
          <a:stretch>
            <a:fillRect/>
          </a:stretch>
        </p:blipFill>
        <p:spPr>
          <a:xfrm>
            <a:off x="1194238" y="183030"/>
            <a:ext cx="4110100" cy="2792867"/>
          </a:xfrm>
          <a:prstGeom prst="rect">
            <a:avLst/>
          </a:prstGeom>
        </p:spPr>
      </p:pic>
    </p:spTree>
    <p:extLst>
      <p:ext uri="{BB962C8B-B14F-4D97-AF65-F5344CB8AC3E}">
        <p14:creationId xmlns:p14="http://schemas.microsoft.com/office/powerpoint/2010/main" val="4414994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5339EE-6656-4E14-8BD2-FFD65886566D}"/>
              </a:ext>
            </a:extLst>
          </p:cNvPr>
          <p:cNvSpPr>
            <a:spLocks noGrp="1"/>
          </p:cNvSpPr>
          <p:nvPr>
            <p:ph idx="1"/>
          </p:nvPr>
        </p:nvSpPr>
        <p:spPr>
          <a:xfrm>
            <a:off x="609600" y="1702676"/>
            <a:ext cx="10972800" cy="4304616"/>
          </a:xfrm>
        </p:spPr>
        <p:txBody>
          <a:bodyPr>
            <a:normAutofit/>
          </a:bodyPr>
          <a:lstStyle/>
          <a:p>
            <a:pPr>
              <a:buClr>
                <a:srgbClr val="00B0F0"/>
              </a:buClr>
              <a:buSzPct val="100000"/>
              <a:buFont typeface="Wingdings" panose="05000000000000000000" pitchFamily="2" charset="2"/>
              <a:buChar char="Ø"/>
            </a:pPr>
            <a:r>
              <a:rPr lang="en-US" dirty="0">
                <a:hlinkClick r:id="rId3"/>
              </a:rPr>
              <a:t>http://omma.ok.gov/Websites/ddeer/images/SQ%20788.pdf</a:t>
            </a:r>
            <a:r>
              <a:rPr lang="en-US" dirty="0"/>
              <a:t> </a:t>
            </a:r>
          </a:p>
          <a:p>
            <a:pPr>
              <a:buClr>
                <a:srgbClr val="00B0F0"/>
              </a:buClr>
              <a:buSzPct val="100000"/>
              <a:buFont typeface="Wingdings" panose="05000000000000000000" pitchFamily="2" charset="2"/>
              <a:buChar char="Ø"/>
            </a:pPr>
            <a:r>
              <a:rPr lang="en-US" dirty="0"/>
              <a:t>	Text of State Question 788</a:t>
            </a:r>
          </a:p>
          <a:p>
            <a:pPr marL="109728" indent="0">
              <a:buClr>
                <a:srgbClr val="00B0F0"/>
              </a:buClr>
              <a:buSzPct val="100000"/>
              <a:buNone/>
            </a:pPr>
            <a:r>
              <a:rPr lang="en-US" sz="1200" dirty="0"/>
              <a:t>  </a:t>
            </a:r>
          </a:p>
          <a:p>
            <a:pPr>
              <a:buClr>
                <a:srgbClr val="00B0F0"/>
              </a:buClr>
              <a:buSzPct val="100000"/>
              <a:buFont typeface="Wingdings" panose="05000000000000000000" pitchFamily="2" charset="2"/>
              <a:buChar char="Ø"/>
            </a:pPr>
            <a:r>
              <a:rPr lang="en-US" b="1" dirty="0">
                <a:solidFill>
                  <a:srgbClr val="2C354D"/>
                </a:solidFill>
                <a:latin typeface="Montserrat"/>
              </a:rPr>
              <a:t>Approved Emergency Rules for SQ 788 (7/31/18) with Additional Approved Revisions (8/1/18)</a:t>
            </a:r>
          </a:p>
          <a:p>
            <a:pPr marL="109728" indent="0">
              <a:buClr>
                <a:srgbClr val="00B0F0"/>
              </a:buClr>
              <a:buSzPct val="100000"/>
              <a:buNone/>
            </a:pPr>
            <a:r>
              <a:rPr lang="en-US" sz="1200" b="1" dirty="0">
                <a:solidFill>
                  <a:srgbClr val="2C354D"/>
                </a:solidFill>
                <a:latin typeface="Montserrat"/>
              </a:rPr>
              <a:t>  </a:t>
            </a:r>
          </a:p>
          <a:p>
            <a:pPr>
              <a:buClr>
                <a:srgbClr val="00B0F0"/>
              </a:buClr>
              <a:buSzPct val="100000"/>
              <a:buFont typeface="Wingdings" panose="05000000000000000000" pitchFamily="2" charset="2"/>
              <a:buChar char="Ø"/>
            </a:pPr>
            <a:r>
              <a:rPr lang="en-US" dirty="0">
                <a:hlinkClick r:id="rId4"/>
              </a:rPr>
              <a:t>http://omma.ok.gov/faqs</a:t>
            </a:r>
            <a:r>
              <a:rPr lang="en-US" dirty="0"/>
              <a:t> </a:t>
            </a:r>
          </a:p>
          <a:p>
            <a:pPr marL="109728" indent="0">
              <a:buClr>
                <a:srgbClr val="00B0F0"/>
              </a:buClr>
              <a:buSzPct val="100000"/>
              <a:buNone/>
            </a:pPr>
            <a:r>
              <a:rPr lang="en-US" dirty="0"/>
              <a:t>	Frequently Asked Questions</a:t>
            </a:r>
          </a:p>
          <a:p>
            <a:pPr marL="109728" indent="0">
              <a:buClr>
                <a:srgbClr val="00B0F0"/>
              </a:buClr>
              <a:buSzPct val="100000"/>
              <a:buNone/>
            </a:pPr>
            <a:r>
              <a:rPr lang="en-US" sz="1200" dirty="0"/>
              <a:t> </a:t>
            </a:r>
          </a:p>
          <a:p>
            <a:pPr>
              <a:buClr>
                <a:srgbClr val="00B0F0"/>
              </a:buClr>
              <a:buSzPct val="100000"/>
              <a:buFont typeface="Wingdings" panose="05000000000000000000" pitchFamily="2" charset="2"/>
              <a:buChar char="Ø"/>
            </a:pPr>
            <a:r>
              <a:rPr lang="en-US" dirty="0"/>
              <a:t>405-271-2266</a:t>
            </a:r>
          </a:p>
        </p:txBody>
      </p:sp>
      <p:pic>
        <p:nvPicPr>
          <p:cNvPr id="11266" name="Picture 2" descr="Oklahoma Medical Marijuana Authority">
            <a:extLst>
              <a:ext uri="{FF2B5EF4-FFF2-40B4-BE49-F238E27FC236}">
                <a16:creationId xmlns:a16="http://schemas.microsoft.com/office/drawing/2014/main" id="{AAB13F53-BB3D-4C04-A8C3-3115B753B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0451" y="86211"/>
            <a:ext cx="6949966" cy="152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79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CFA3C049-E771-4E11-BFAB-B186FF0A6AF2}"/>
              </a:ext>
            </a:extLst>
          </p:cNvPr>
          <p:cNvPicPr>
            <a:picLocks noChangeAspect="1"/>
          </p:cNvPicPr>
          <p:nvPr/>
        </p:nvPicPr>
        <p:blipFill rotWithShape="1">
          <a:blip r:embed="rId3"/>
          <a:srcRect l="9952" r="12680"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E05FC48B-76F2-4111-A1EF-8F36FE7C1FB1}"/>
              </a:ext>
            </a:extLst>
          </p:cNvPr>
          <p:cNvSpPr>
            <a:spLocks noGrp="1"/>
          </p:cNvSpPr>
          <p:nvPr>
            <p:ph type="title"/>
          </p:nvPr>
        </p:nvSpPr>
        <p:spPr>
          <a:xfrm>
            <a:off x="120881" y="18946"/>
            <a:ext cx="4518176" cy="903405"/>
          </a:xfrm>
        </p:spPr>
        <p:txBody>
          <a:bodyPr>
            <a:normAutofit/>
          </a:bodyPr>
          <a:lstStyle/>
          <a:p>
            <a:pPr algn="ctr"/>
            <a:r>
              <a:rPr lang="en-US" dirty="0">
                <a:latin typeface="Bernard MT Condensed" panose="02050806060905020404" pitchFamily="18" charset="0"/>
              </a:rPr>
              <a:t>How can OMAG help?</a:t>
            </a:r>
            <a:endParaRPr lang="en-US" dirty="0"/>
          </a:p>
        </p:txBody>
      </p:sp>
      <p:sp>
        <p:nvSpPr>
          <p:cNvPr id="9" name="Content Placeholder 8"/>
          <p:cNvSpPr>
            <a:spLocks noGrp="1"/>
          </p:cNvSpPr>
          <p:nvPr>
            <p:ph idx="1"/>
          </p:nvPr>
        </p:nvSpPr>
        <p:spPr>
          <a:xfrm>
            <a:off x="554236" y="941287"/>
            <a:ext cx="3651466" cy="3775899"/>
          </a:xfrm>
        </p:spPr>
        <p:txBody>
          <a:bodyPr>
            <a:normAutofit/>
          </a:bodyPr>
          <a:lstStyle/>
          <a:p>
            <a:r>
              <a:rPr lang="en-US" sz="3200" dirty="0"/>
              <a:t>Sample Policies</a:t>
            </a:r>
          </a:p>
          <a:p>
            <a:r>
              <a:rPr lang="en-US" sz="3200" dirty="0"/>
              <a:t>Legal Guidance</a:t>
            </a:r>
          </a:p>
          <a:p>
            <a:r>
              <a:rPr lang="en-US" sz="3200" dirty="0"/>
              <a:t>HR Guidance</a:t>
            </a:r>
          </a:p>
          <a:p>
            <a:r>
              <a:rPr lang="en-US" sz="3200" dirty="0"/>
              <a:t>Policy Review</a:t>
            </a:r>
          </a:p>
          <a:p>
            <a:r>
              <a:rPr lang="en-US" sz="3200" dirty="0"/>
              <a:t>Claim Review</a:t>
            </a:r>
          </a:p>
          <a:p>
            <a:r>
              <a:rPr lang="en-US" sz="3200" dirty="0"/>
              <a:t>Coverage Review</a:t>
            </a:r>
          </a:p>
          <a:p>
            <a:endParaRPr lang="en-US" sz="1800" dirty="0"/>
          </a:p>
          <a:p>
            <a:endParaRPr lang="en-US" sz="1800" dirty="0"/>
          </a:p>
        </p:txBody>
      </p:sp>
      <p:sp>
        <p:nvSpPr>
          <p:cNvPr id="4" name="TextBox 3">
            <a:extLst>
              <a:ext uri="{FF2B5EF4-FFF2-40B4-BE49-F238E27FC236}">
                <a16:creationId xmlns:a16="http://schemas.microsoft.com/office/drawing/2014/main" id="{D601671F-219F-42F0-AB44-135C96B2C608}"/>
              </a:ext>
            </a:extLst>
          </p:cNvPr>
          <p:cNvSpPr txBox="1"/>
          <p:nvPr/>
        </p:nvSpPr>
        <p:spPr>
          <a:xfrm>
            <a:off x="251871" y="4415120"/>
            <a:ext cx="4097138" cy="1593065"/>
          </a:xfrm>
          <a:prstGeom prst="rect">
            <a:avLst/>
          </a:prstGeom>
          <a:noFill/>
        </p:spPr>
        <p:txBody>
          <a:bodyPr wrap="square" rtlCol="0">
            <a:spAutoFit/>
          </a:bodyPr>
          <a:lstStyle/>
          <a:p>
            <a:pPr algn="ctr">
              <a:lnSpc>
                <a:spcPct val="110000"/>
              </a:lnSpc>
            </a:pPr>
            <a:r>
              <a:rPr lang="en-US" b="1" dirty="0"/>
              <a:t>3650 S. Boulevard</a:t>
            </a:r>
          </a:p>
          <a:p>
            <a:pPr algn="ctr">
              <a:lnSpc>
                <a:spcPct val="110000"/>
              </a:lnSpc>
            </a:pPr>
            <a:r>
              <a:rPr lang="en-US" b="1" dirty="0"/>
              <a:t>Edmond, Oklahoma 73013-5581</a:t>
            </a:r>
          </a:p>
          <a:p>
            <a:pPr algn="ctr">
              <a:lnSpc>
                <a:spcPct val="110000"/>
              </a:lnSpc>
            </a:pPr>
            <a:endParaRPr lang="en-US" b="1" dirty="0"/>
          </a:p>
          <a:p>
            <a:pPr algn="ctr">
              <a:lnSpc>
                <a:spcPct val="110000"/>
              </a:lnSpc>
            </a:pPr>
            <a:r>
              <a:rPr lang="en-US" b="1" dirty="0"/>
              <a:t>800-234-9461 ∙  405-657-1400  </a:t>
            </a:r>
          </a:p>
          <a:p>
            <a:pPr algn="ctr">
              <a:lnSpc>
                <a:spcPct val="110000"/>
              </a:lnSpc>
            </a:pPr>
            <a:r>
              <a:rPr lang="en-US" b="1" dirty="0"/>
              <a:t>www.omag.org</a:t>
            </a:r>
          </a:p>
        </p:txBody>
      </p:sp>
    </p:spTree>
    <p:extLst>
      <p:ext uri="{BB962C8B-B14F-4D97-AF65-F5344CB8AC3E}">
        <p14:creationId xmlns:p14="http://schemas.microsoft.com/office/powerpoint/2010/main" val="1269280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718" y="1540791"/>
            <a:ext cx="10615047" cy="4751521"/>
          </a:xfrm>
        </p:spPr>
        <p:txBody>
          <a:bodyPr>
            <a:normAutofit fontScale="92500" lnSpcReduction="10000"/>
          </a:bodyPr>
          <a:lstStyle/>
          <a:p>
            <a:r>
              <a:rPr lang="en-US" sz="3500" b="1" dirty="0">
                <a:hlinkClick r:id="rId3"/>
              </a:rPr>
              <a:t>www.omag.org</a:t>
            </a:r>
            <a:endParaRPr lang="en-US" sz="3500" b="1" dirty="0"/>
          </a:p>
          <a:p>
            <a:pPr>
              <a:buNone/>
            </a:pPr>
            <a:endParaRPr lang="en-US" sz="3500" b="1" dirty="0"/>
          </a:p>
          <a:p>
            <a:r>
              <a:rPr lang="en-US" sz="3500" b="1" dirty="0">
                <a:hlinkClick r:id="rId4"/>
              </a:rPr>
              <a:t>www.twitter.com/omag1977</a:t>
            </a:r>
            <a:endParaRPr lang="en-US" sz="3500" b="1" dirty="0"/>
          </a:p>
          <a:p>
            <a:pPr>
              <a:buNone/>
            </a:pPr>
            <a:endParaRPr lang="en-US" sz="3500" b="1" dirty="0"/>
          </a:p>
          <a:p>
            <a:r>
              <a:rPr lang="en-US" sz="3500" b="1" dirty="0">
                <a:hlinkClick r:id="rId5"/>
              </a:rPr>
              <a:t>www.facebook.com/oklahomamunicipalassurancegroup</a:t>
            </a:r>
            <a:endParaRPr lang="en-US" sz="3500" b="1" dirty="0"/>
          </a:p>
          <a:p>
            <a:pPr>
              <a:buNone/>
            </a:pPr>
            <a:endParaRPr lang="en-US" sz="3500" b="1" dirty="0"/>
          </a:p>
          <a:p>
            <a:r>
              <a:rPr lang="en-US" sz="3500" b="1" u="sng">
                <a:hlinkClick r:id="rId6"/>
              </a:rPr>
              <a:t>https</a:t>
            </a:r>
            <a:r>
              <a:rPr lang="en-US" sz="3500" b="1" u="sng" dirty="0">
                <a:hlinkClick r:id="rId6"/>
              </a:rPr>
              <a:t>://www.linkedin.com/company/oklahoma-municipal-assurance-group/</a:t>
            </a:r>
            <a:endParaRPr lang="en-US" sz="3500" b="1" dirty="0"/>
          </a:p>
          <a:p>
            <a:endParaRPr lang="en-US" sz="2400" dirty="0"/>
          </a:p>
          <a:p>
            <a:endParaRPr lang="en-US" sz="2400" dirty="0">
              <a:solidFill>
                <a:schemeClr val="accent1"/>
              </a:solidFill>
            </a:endParaRPr>
          </a:p>
        </p:txBody>
      </p:sp>
      <p:pic>
        <p:nvPicPr>
          <p:cNvPr id="6" name="Content Placeholder 4">
            <a:extLst>
              <a:ext uri="{FF2B5EF4-FFF2-40B4-BE49-F238E27FC236}">
                <a16:creationId xmlns:a16="http://schemas.microsoft.com/office/drawing/2014/main" id="{D587F2C4-FDA0-49E8-9EAC-7D6E60457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8674" y="0"/>
            <a:ext cx="3477578" cy="1197019"/>
          </a:xfrm>
          <a:prstGeom prst="rect">
            <a:avLst/>
          </a:prstGeom>
        </p:spPr>
      </p:pic>
    </p:spTree>
    <p:extLst>
      <p:ext uri="{BB962C8B-B14F-4D97-AF65-F5344CB8AC3E}">
        <p14:creationId xmlns:p14="http://schemas.microsoft.com/office/powerpoint/2010/main" val="2191670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581400" y="1371600"/>
            <a:ext cx="5791200" cy="5287962"/>
          </a:xfrm>
        </p:spPr>
        <p:txBody>
          <a:bodyPr/>
          <a:lstStyle/>
          <a:p>
            <a:pPr eaLnBrk="1" hangingPunct="1"/>
            <a:r>
              <a:rPr lang="en-US" b="1" dirty="0">
                <a:solidFill>
                  <a:srgbClr val="000000"/>
                </a:solidFill>
              </a:rPr>
              <a:t>"A positive attitude may not solve all your problems, but it will annoy enough people to make it worth the effort."</a:t>
            </a:r>
            <a:br>
              <a:rPr lang="en-US" dirty="0">
                <a:solidFill>
                  <a:srgbClr val="000000"/>
                </a:solidFill>
              </a:rPr>
            </a:br>
            <a:endParaRPr lang="en-US" sz="3600" dirty="0">
              <a:solidFill>
                <a:srgbClr val="000000"/>
              </a:solidFill>
            </a:endParaRPr>
          </a:p>
        </p:txBody>
      </p:sp>
      <p:pic>
        <p:nvPicPr>
          <p:cNvPr id="928771" name="Picture 3" descr="MCj04244700000[1]"/>
          <p:cNvPicPr>
            <a:picLocks noChangeAspect="1" noChangeArrowheads="1"/>
          </p:cNvPicPr>
          <p:nvPr/>
        </p:nvPicPr>
        <p:blipFill>
          <a:blip r:embed="rId5" cstate="print"/>
          <a:srcRect/>
          <a:stretch>
            <a:fillRect/>
          </a:stretch>
        </p:blipFill>
        <p:spPr bwMode="auto">
          <a:xfrm>
            <a:off x="8686801" y="5172076"/>
            <a:ext cx="1800225" cy="16859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defTabSz="914400" fontAlgn="base">
              <a:spcBef>
                <a:spcPct val="0"/>
              </a:spcBef>
              <a:spcAft>
                <a:spcPct val="0"/>
              </a:spcAft>
              <a:defRPr/>
            </a:pPr>
            <a:fld id="{16CAD9D9-7345-46FF-AB36-F87412F07950}" type="slidenum">
              <a:rPr lang="en-US">
                <a:solidFill>
                  <a:srgbClr val="000000"/>
                </a:solidFill>
                <a:latin typeface="Arial"/>
              </a:rPr>
              <a:pPr defTabSz="914400" fontAlgn="base">
                <a:spcBef>
                  <a:spcPct val="0"/>
                </a:spcBef>
                <a:spcAft>
                  <a:spcPct val="0"/>
                </a:spcAft>
                <a:defRPr/>
              </a:pPr>
              <a:t>39</a:t>
            </a:fld>
            <a:endParaRPr lang="en-US">
              <a:solidFill>
                <a:srgbClr val="000000"/>
              </a:solidFill>
              <a:latin typeface="Arial"/>
            </a:endParaRPr>
          </a:p>
        </p:txBody>
      </p:sp>
    </p:spTree>
    <p:extLst>
      <p:ext uri="{BB962C8B-B14F-4D97-AF65-F5344CB8AC3E}">
        <p14:creationId xmlns:p14="http://schemas.microsoft.com/office/powerpoint/2010/main" val="169126898"/>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8771"/>
                                        </p:tgtEl>
                                        <p:attrNameLst>
                                          <p:attrName>style.visibility</p:attrName>
                                        </p:attrNameLst>
                                      </p:cBhvr>
                                      <p:to>
                                        <p:strVal val="visible"/>
                                      </p:to>
                                    </p:set>
                                    <p:anim calcmode="lin" valueType="num">
                                      <p:cBhvr additive="base">
                                        <p:cTn id="7" dur="500" fill="hold"/>
                                        <p:tgtEl>
                                          <p:spTgt spid="928771"/>
                                        </p:tgtEl>
                                        <p:attrNameLst>
                                          <p:attrName>ppt_x</p:attrName>
                                        </p:attrNameLst>
                                      </p:cBhvr>
                                      <p:tavLst>
                                        <p:tav tm="0">
                                          <p:val>
                                            <p:strVal val="#ppt_x"/>
                                          </p:val>
                                        </p:tav>
                                        <p:tav tm="100000">
                                          <p:val>
                                            <p:strVal val="#ppt_x"/>
                                          </p:val>
                                        </p:tav>
                                      </p:tavLst>
                                    </p:anim>
                                    <p:anim calcmode="lin" valueType="num">
                                      <p:cBhvr additive="base">
                                        <p:cTn id="8" dur="500" fill="hold"/>
                                        <p:tgtEl>
                                          <p:spTgt spid="928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2336799" y="0"/>
            <a:ext cx="7293555" cy="1139825"/>
          </a:xfrm>
        </p:spPr>
        <p:txBody>
          <a:bodyPr/>
          <a:lstStyle/>
          <a:p>
            <a:pPr eaLnBrk="1" hangingPunct="1">
              <a:defRPr/>
            </a:pPr>
            <a:r>
              <a:rPr lang="en-US" sz="4800" dirty="0"/>
              <a:t>Learning is Lifelong.</a:t>
            </a:r>
          </a:p>
        </p:txBody>
      </p:sp>
      <p:sp>
        <p:nvSpPr>
          <p:cNvPr id="586755" name="Rectangle 3"/>
          <p:cNvSpPr>
            <a:spLocks noGrp="1" noChangeArrowheads="1"/>
          </p:cNvSpPr>
          <p:nvPr>
            <p:ph idx="1"/>
          </p:nvPr>
        </p:nvSpPr>
        <p:spPr>
          <a:xfrm>
            <a:off x="1761140" y="970344"/>
            <a:ext cx="8153400" cy="5452746"/>
          </a:xfrm>
        </p:spPr>
        <p:txBody>
          <a:bodyPr>
            <a:normAutofit fontScale="92500"/>
          </a:bodyPr>
          <a:lstStyle/>
          <a:p>
            <a:pPr eaLnBrk="1" hangingPunct="1">
              <a:buClr>
                <a:srgbClr val="FF0000"/>
              </a:buClr>
              <a:buFont typeface="Wingdings" pitchFamily="2" charset="2"/>
              <a:buChar char="Ø"/>
              <a:defRPr/>
            </a:pPr>
            <a:r>
              <a:rPr lang="en-US" sz="3600" b="1" i="1" u="sng" dirty="0"/>
              <a:t>All Development is Self-development.</a:t>
            </a:r>
          </a:p>
          <a:p>
            <a:pPr lvl="1" eaLnBrk="1" hangingPunct="1">
              <a:buClr>
                <a:srgbClr val="FF0000"/>
              </a:buClr>
              <a:buFont typeface="Wingdings" pitchFamily="2" charset="2"/>
              <a:buNone/>
              <a:defRPr/>
            </a:pPr>
            <a:r>
              <a:rPr lang="en-US" dirty="0"/>
              <a:t>	   </a:t>
            </a:r>
            <a:r>
              <a:rPr lang="en-US" sz="3000" b="1" dirty="0">
                <a:solidFill>
                  <a:schemeClr val="accent6">
                    <a:lumMod val="50000"/>
                  </a:schemeClr>
                </a:solidFill>
                <a:latin typeface="Arial" panose="020B0604020202020204" pitchFamily="34" charset="0"/>
                <a:cs typeface="Arial" panose="020B0604020202020204" pitchFamily="34" charset="0"/>
              </a:rPr>
              <a:t>You </a:t>
            </a:r>
            <a:r>
              <a:rPr lang="en-US" sz="3000" b="1" i="1" u="sng" dirty="0">
                <a:solidFill>
                  <a:schemeClr val="accent6">
                    <a:lumMod val="50000"/>
                  </a:schemeClr>
                </a:solidFill>
                <a:latin typeface="Arial" panose="020B0604020202020204" pitchFamily="34" charset="0"/>
                <a:cs typeface="Arial" panose="020B0604020202020204" pitchFamily="34" charset="0"/>
              </a:rPr>
              <a:t>Own</a:t>
            </a:r>
            <a:r>
              <a:rPr lang="en-US" sz="3000" b="1" dirty="0">
                <a:solidFill>
                  <a:schemeClr val="accent6">
                    <a:lumMod val="50000"/>
                  </a:schemeClr>
                </a:solidFill>
                <a:latin typeface="Arial" panose="020B0604020202020204" pitchFamily="34" charset="0"/>
                <a:cs typeface="Arial" panose="020B0604020202020204" pitchFamily="34" charset="0"/>
              </a:rPr>
              <a:t> Your Own Development</a:t>
            </a:r>
            <a:r>
              <a:rPr lang="en-US" sz="3000" dirty="0">
                <a:solidFill>
                  <a:srgbClr val="FFFF00"/>
                </a:solidFill>
                <a:latin typeface="Arial" panose="020B0604020202020204" pitchFamily="34" charset="0"/>
                <a:cs typeface="Arial" panose="020B0604020202020204" pitchFamily="34" charset="0"/>
              </a:rPr>
              <a:t>.</a:t>
            </a:r>
          </a:p>
          <a:p>
            <a:pPr eaLnBrk="1" hangingPunct="1">
              <a:buClr>
                <a:srgbClr val="FF0000"/>
              </a:buClr>
              <a:buFont typeface="Wingdings" pitchFamily="2" charset="2"/>
              <a:buNone/>
              <a:defRPr/>
            </a:pPr>
            <a:r>
              <a:rPr lang="en-US" sz="1100" dirty="0">
                <a:solidFill>
                  <a:srgbClr val="FFFF99"/>
                </a:solidFill>
              </a:rPr>
              <a:t>  </a:t>
            </a:r>
          </a:p>
          <a:p>
            <a:pPr eaLnBrk="1" hangingPunct="1">
              <a:buClr>
                <a:srgbClr val="FF0000"/>
              </a:buClr>
              <a:buFont typeface="Wingdings" pitchFamily="2" charset="2"/>
              <a:buChar char="Ø"/>
              <a:defRPr/>
            </a:pPr>
            <a:r>
              <a:rPr lang="en-US" sz="3600" b="1" i="1" u="sng" dirty="0"/>
              <a:t>The only person You control is YOU.</a:t>
            </a:r>
          </a:p>
          <a:p>
            <a:pPr lvl="1" eaLnBrk="1" hangingPunct="1">
              <a:buClr>
                <a:srgbClr val="FF0000"/>
              </a:buClr>
              <a:buFont typeface="Wingdings" pitchFamily="2" charset="2"/>
              <a:buNone/>
              <a:defRPr/>
            </a:pPr>
            <a:r>
              <a:rPr lang="en-US" b="1" dirty="0">
                <a:solidFill>
                  <a:schemeClr val="accent6">
                    <a:lumMod val="50000"/>
                  </a:schemeClr>
                </a:solidFill>
              </a:rPr>
              <a:t>    </a:t>
            </a:r>
            <a:r>
              <a:rPr lang="en-US" sz="3000" b="1" dirty="0">
                <a:solidFill>
                  <a:schemeClr val="accent6">
                    <a:lumMod val="50000"/>
                  </a:schemeClr>
                </a:solidFill>
                <a:latin typeface="Arial" panose="020B0604020202020204" pitchFamily="34" charset="0"/>
                <a:cs typeface="Arial" panose="020B0604020202020204" pitchFamily="34" charset="0"/>
              </a:rPr>
              <a:t>You can be a better Supervisor – </a:t>
            </a:r>
          </a:p>
          <a:p>
            <a:pPr lvl="1" eaLnBrk="1" hangingPunct="1">
              <a:buClr>
                <a:srgbClr val="FF0000"/>
              </a:buClr>
              <a:buFont typeface="Wingdings" pitchFamily="2" charset="2"/>
              <a:buNone/>
              <a:defRPr/>
            </a:pPr>
            <a:r>
              <a:rPr lang="en-US" sz="3000" b="1" dirty="0">
                <a:solidFill>
                  <a:schemeClr val="accent6">
                    <a:lumMod val="50000"/>
                  </a:schemeClr>
                </a:solidFill>
                <a:latin typeface="Arial" panose="020B0604020202020204" pitchFamily="34" charset="0"/>
                <a:cs typeface="Arial" panose="020B0604020202020204" pitchFamily="34" charset="0"/>
              </a:rPr>
              <a:t>			</a:t>
            </a:r>
            <a:r>
              <a:rPr lang="en-US" sz="3000" b="1" i="1" dirty="0">
                <a:solidFill>
                  <a:schemeClr val="accent6">
                    <a:lumMod val="50000"/>
                  </a:schemeClr>
                </a:solidFill>
                <a:latin typeface="Arial" panose="020B0604020202020204" pitchFamily="34" charset="0"/>
                <a:cs typeface="Arial" panose="020B0604020202020204" pitchFamily="34" charset="0"/>
              </a:rPr>
              <a:t>it’s up to YOU!</a:t>
            </a:r>
          </a:p>
          <a:p>
            <a:pPr eaLnBrk="1" hangingPunct="1">
              <a:buClr>
                <a:srgbClr val="FF0000"/>
              </a:buClr>
              <a:buFont typeface="Wingdings" pitchFamily="2" charset="2"/>
              <a:buNone/>
              <a:defRPr/>
            </a:pPr>
            <a:r>
              <a:rPr lang="en-US" sz="1200" dirty="0">
                <a:solidFill>
                  <a:srgbClr val="FFFF99"/>
                </a:solidFill>
              </a:rPr>
              <a:t>  </a:t>
            </a:r>
          </a:p>
          <a:p>
            <a:pPr eaLnBrk="1" hangingPunct="1">
              <a:buClr>
                <a:srgbClr val="FF0000"/>
              </a:buClr>
              <a:buFont typeface="Wingdings" pitchFamily="2" charset="2"/>
              <a:buChar char="Ø"/>
              <a:defRPr/>
            </a:pPr>
            <a:r>
              <a:rPr lang="en-US" sz="3600" b="1" dirty="0"/>
              <a:t>You have power </a:t>
            </a:r>
            <a:r>
              <a:rPr lang="en-US" sz="3600" b="1" i="1" dirty="0">
                <a:solidFill>
                  <a:schemeClr val="accent6">
                    <a:lumMod val="50000"/>
                  </a:schemeClr>
                </a:solidFill>
              </a:rPr>
              <a:t>when</a:t>
            </a:r>
            <a:r>
              <a:rPr lang="en-US" sz="3600" b="1" dirty="0"/>
              <a:t> </a:t>
            </a:r>
            <a:r>
              <a:rPr lang="en-US" sz="3600" b="1" u="sng" dirty="0"/>
              <a:t>You control You</a:t>
            </a:r>
            <a:r>
              <a:rPr lang="en-US" sz="3600" b="1" dirty="0"/>
              <a:t> </a:t>
            </a:r>
            <a:r>
              <a:rPr lang="en-US" sz="3600" b="1" dirty="0">
                <a:solidFill>
                  <a:schemeClr val="accent6">
                    <a:lumMod val="50000"/>
                  </a:schemeClr>
                </a:solidFill>
              </a:rPr>
              <a:t> </a:t>
            </a:r>
            <a:r>
              <a:rPr lang="en-US" sz="3600" i="1" dirty="0">
                <a:solidFill>
                  <a:schemeClr val="accent6">
                    <a:lumMod val="50000"/>
                  </a:schemeClr>
                </a:solidFill>
              </a:rPr>
              <a:t>and</a:t>
            </a:r>
            <a:r>
              <a:rPr lang="en-US" sz="3600" b="1" i="1" dirty="0">
                <a:solidFill>
                  <a:schemeClr val="accent6">
                    <a:lumMod val="50000"/>
                  </a:schemeClr>
                </a:solidFill>
              </a:rPr>
              <a:t> </a:t>
            </a:r>
            <a:r>
              <a:rPr lang="en-US" sz="3600" b="1" u="sng" dirty="0">
                <a:solidFill>
                  <a:schemeClr val="accent6">
                    <a:lumMod val="50000"/>
                  </a:schemeClr>
                </a:solidFill>
              </a:rPr>
              <a:t>work</a:t>
            </a:r>
            <a:r>
              <a:rPr lang="en-US" sz="3600" b="1" u="sng" dirty="0"/>
              <a:t> to understand others</a:t>
            </a:r>
            <a:r>
              <a:rPr lang="en-US" sz="3600" b="1" dirty="0"/>
              <a:t>.</a:t>
            </a:r>
          </a:p>
        </p:txBody>
      </p:sp>
      <p:sp>
        <p:nvSpPr>
          <p:cNvPr id="2" name="Slide Number Placeholder 1"/>
          <p:cNvSpPr>
            <a:spLocks noGrp="1"/>
          </p:cNvSpPr>
          <p:nvPr>
            <p:ph type="sldNum" sz="quarter" idx="12"/>
          </p:nvPr>
        </p:nvSpPr>
        <p:spPr/>
        <p:txBody>
          <a:bodyPr>
            <a:normAutofit fontScale="92500" lnSpcReduction="10000"/>
          </a:bodyPr>
          <a:lstStyle/>
          <a:p>
            <a:pPr>
              <a:defRPr/>
            </a:pPr>
            <a:fld id="{DC4E99CB-D4A9-4CBC-8A22-026E283B13B5}" type="slidenum">
              <a:rPr lang="en-US" smtClean="0">
                <a:solidFill>
                  <a:srgbClr val="FFFFFF"/>
                </a:solidFill>
              </a:rPr>
              <a:pPr>
                <a:defRPr/>
              </a:pPr>
              <a:t>4</a:t>
            </a:fld>
            <a:endParaRPr lang="en-US">
              <a:solidFill>
                <a:srgbClr val="FFFFFF"/>
              </a:solidFill>
            </a:endParaRPr>
          </a:p>
        </p:txBody>
      </p:sp>
    </p:spTree>
    <p:extLst>
      <p:ext uri="{BB962C8B-B14F-4D97-AF65-F5344CB8AC3E}">
        <p14:creationId xmlns:p14="http://schemas.microsoft.com/office/powerpoint/2010/main" val="15611349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normAutofit fontScale="92500" lnSpcReduction="10000"/>
          </a:bodyPr>
          <a:lstStyle/>
          <a:p>
            <a:pPr>
              <a:defRPr/>
            </a:pPr>
            <a:fld id="{DC4E99CB-D4A9-4CBC-8A22-026E283B13B5}" type="slidenum">
              <a:rPr lang="en-US" smtClean="0">
                <a:solidFill>
                  <a:srgbClr val="FFFFFF"/>
                </a:solidFill>
              </a:rPr>
              <a:pPr>
                <a:defRPr/>
              </a:pPr>
              <a:t>5</a:t>
            </a:fld>
            <a:endParaRPr lang="en-US">
              <a:solidFill>
                <a:srgbClr val="FFFFFF"/>
              </a:solidFill>
            </a:endParaRPr>
          </a:p>
        </p:txBody>
      </p:sp>
      <p:pic>
        <p:nvPicPr>
          <p:cNvPr id="519170" name="Picture 2" descr="http://www.stand-upcomedyworkshop.com/audition/imagesAudition/imagesBusiness/Albert-Einstein-Quote-Insa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4"/>
            <a:ext cx="12192000" cy="685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637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81200" y="326003"/>
            <a:ext cx="8229600" cy="3506526"/>
          </a:xfrm>
        </p:spPr>
        <p:txBody>
          <a:bodyPr>
            <a:normAutofit/>
          </a:bodyPr>
          <a:lstStyle/>
          <a:p>
            <a:pPr>
              <a:buNone/>
            </a:pPr>
            <a:r>
              <a:rPr lang="en-US" sz="3600" dirty="0">
                <a:solidFill>
                  <a:schemeClr val="tx1"/>
                </a:solidFill>
                <a:latin typeface="Arial" pitchFamily="34" charset="0"/>
                <a:cs typeface="Arial" pitchFamily="34" charset="0"/>
              </a:rPr>
              <a:t>People are often promoted to a supervisory job because they have good _____</a:t>
            </a:r>
            <a:r>
              <a:rPr lang="en-US" sz="3600" u="sng" dirty="0">
                <a:solidFill>
                  <a:schemeClr val="tx1"/>
                </a:solidFill>
                <a:latin typeface="Arial" pitchFamily="34" charset="0"/>
                <a:cs typeface="Arial" pitchFamily="34" charset="0"/>
              </a:rPr>
              <a:t>?</a:t>
            </a:r>
            <a:r>
              <a:rPr lang="en-US" sz="3600" dirty="0">
                <a:solidFill>
                  <a:schemeClr val="tx1"/>
                </a:solidFill>
                <a:latin typeface="Arial" pitchFamily="34" charset="0"/>
                <a:cs typeface="Arial" pitchFamily="34" charset="0"/>
              </a:rPr>
              <a:t>______ skills.</a:t>
            </a:r>
            <a:r>
              <a:rPr lang="en-US" sz="3600" dirty="0">
                <a:latin typeface="Arial" pitchFamily="34" charset="0"/>
                <a:cs typeface="Arial" pitchFamily="34" charset="0"/>
              </a:rPr>
              <a:t> </a:t>
            </a:r>
          </a:p>
          <a:p>
            <a:pPr>
              <a:buNone/>
            </a:pPr>
            <a:r>
              <a:rPr lang="en-US" sz="1000" dirty="0">
                <a:latin typeface="Arial" pitchFamily="34" charset="0"/>
                <a:cs typeface="Arial" pitchFamily="34" charset="0"/>
              </a:rPr>
              <a:t>  </a:t>
            </a:r>
          </a:p>
          <a:p>
            <a:pPr>
              <a:buNone/>
            </a:pPr>
            <a:r>
              <a:rPr lang="en-US" sz="3600" dirty="0">
                <a:latin typeface="Arial" pitchFamily="34" charset="0"/>
                <a:cs typeface="Arial" pitchFamily="34" charset="0"/>
              </a:rPr>
              <a:t>The Irony</a:t>
            </a:r>
            <a:r>
              <a:rPr lang="en-US" sz="3600" dirty="0">
                <a:solidFill>
                  <a:schemeClr val="accent6">
                    <a:lumMod val="50000"/>
                  </a:schemeClr>
                </a:solidFill>
                <a:latin typeface="Arial" pitchFamily="34" charset="0"/>
                <a:cs typeface="Arial" pitchFamily="34" charset="0"/>
              </a:rPr>
              <a:t>:  Being a supervisor requires a different set of skills.   </a:t>
            </a:r>
          </a:p>
          <a:p>
            <a:pPr>
              <a:buNone/>
            </a:pPr>
            <a:endParaRPr lang="en-US" sz="36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normAutofit/>
          </a:bodyPr>
          <a:lstStyle/>
          <a:p>
            <a:pPr algn="r" rtl="0" fontAlgn="base">
              <a:spcBef>
                <a:spcPct val="0"/>
              </a:spcBef>
              <a:spcAft>
                <a:spcPct val="0"/>
              </a:spcAft>
              <a:defRPr/>
            </a:pPr>
            <a:fld id="{A5A90FBB-F70D-4BC8-9671-C1A7AF87D6FD}" type="slidenum">
              <a:rPr lang="en-US" sz="1200">
                <a:solidFill>
                  <a:srgbClr val="FFFFFF"/>
                </a:solidFill>
                <a:latin typeface="Garamond"/>
              </a:rPr>
              <a:pPr algn="r" rtl="0" fontAlgn="base">
                <a:spcBef>
                  <a:spcPct val="0"/>
                </a:spcBef>
                <a:spcAft>
                  <a:spcPct val="0"/>
                </a:spcAft>
                <a:defRPr/>
              </a:pPr>
              <a:t>6</a:t>
            </a:fld>
            <a:endParaRPr lang="en-US" sz="1200">
              <a:solidFill>
                <a:srgbClr val="FFFFFF"/>
              </a:solidFill>
              <a:latin typeface="Garamond"/>
            </a:endParaRPr>
          </a:p>
        </p:txBody>
      </p:sp>
      <p:graphicFrame>
        <p:nvGraphicFramePr>
          <p:cNvPr id="4" name="Table 3">
            <a:extLst>
              <a:ext uri="{FF2B5EF4-FFF2-40B4-BE49-F238E27FC236}">
                <a16:creationId xmlns:a16="http://schemas.microsoft.com/office/drawing/2014/main" id="{CAF23BC5-C43C-4552-BA7E-4215754E0691}"/>
              </a:ext>
            </a:extLst>
          </p:cNvPr>
          <p:cNvGraphicFramePr>
            <a:graphicFrameLocks noGrp="1"/>
          </p:cNvGraphicFramePr>
          <p:nvPr>
            <p:extLst>
              <p:ext uri="{D42A27DB-BD31-4B8C-83A1-F6EECF244321}">
                <p14:modId xmlns:p14="http://schemas.microsoft.com/office/powerpoint/2010/main" val="2927268957"/>
              </p:ext>
            </p:extLst>
          </p:nvPr>
        </p:nvGraphicFramePr>
        <p:xfrm>
          <a:off x="2273300" y="3526176"/>
          <a:ext cx="7937500" cy="2895600"/>
        </p:xfrm>
        <a:graphic>
          <a:graphicData uri="http://schemas.openxmlformats.org/drawingml/2006/table">
            <a:tbl>
              <a:tblPr/>
              <a:tblGrid>
                <a:gridCol w="3682542">
                  <a:extLst>
                    <a:ext uri="{9D8B030D-6E8A-4147-A177-3AD203B41FA5}">
                      <a16:colId xmlns:a16="http://schemas.microsoft.com/office/drawing/2014/main" val="2770440220"/>
                    </a:ext>
                  </a:extLst>
                </a:gridCol>
                <a:gridCol w="4254958">
                  <a:extLst>
                    <a:ext uri="{9D8B030D-6E8A-4147-A177-3AD203B41FA5}">
                      <a16:colId xmlns:a16="http://schemas.microsoft.com/office/drawing/2014/main" val="2935554215"/>
                    </a:ext>
                  </a:extLst>
                </a:gridCol>
              </a:tblGrid>
              <a:tr h="838200">
                <a:tc gridSpan="2">
                  <a:txBody>
                    <a:bodyPr/>
                    <a:lstStyle/>
                    <a:p>
                      <a:pPr algn="l" fontAlgn="b"/>
                      <a:r>
                        <a:rPr lang="en-US" sz="3600" b="0" i="0" u="none" strike="noStrike">
                          <a:solidFill>
                            <a:srgbClr val="000000"/>
                          </a:solidFill>
                          <a:effectLst/>
                          <a:latin typeface="Arial Black" panose="020B0A04020102020204" pitchFamily="34" charset="0"/>
                        </a:rPr>
                        <a:t>       Interpersonal Skills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extLst>
                  <a:ext uri="{0D108BD9-81ED-4DB2-BD59-A6C34878D82A}">
                    <a16:rowId xmlns:a16="http://schemas.microsoft.com/office/drawing/2014/main" val="4234311934"/>
                  </a:ext>
                </a:extLst>
              </a:tr>
              <a:tr h="685800">
                <a:tc>
                  <a:txBody>
                    <a:bodyPr/>
                    <a:lstStyle/>
                    <a:p>
                      <a:pPr algn="l" fontAlgn="b"/>
                      <a:r>
                        <a:rPr lang="en-US" sz="2800" b="0" i="0" u="none" strike="noStrike">
                          <a:solidFill>
                            <a:srgbClr val="000000"/>
                          </a:solidFill>
                          <a:effectLst/>
                          <a:latin typeface="Arial Black" panose="020B0A04020102020204" pitchFamily="34" charset="0"/>
                        </a:rPr>
                        <a:t>  Communication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0" i="0" u="none" strike="noStrike">
                          <a:solidFill>
                            <a:srgbClr val="000000"/>
                          </a:solidFill>
                          <a:effectLst/>
                          <a:latin typeface="Arial Black" panose="020B0A04020102020204" pitchFamily="34" charset="0"/>
                        </a:rPr>
                        <a:t> Conflict Resolution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8307473"/>
                  </a:ext>
                </a:extLst>
              </a:tr>
              <a:tr h="685800">
                <a:tc>
                  <a:txBody>
                    <a:bodyPr/>
                    <a:lstStyle/>
                    <a:p>
                      <a:pPr algn="l" fontAlgn="b"/>
                      <a:r>
                        <a:rPr lang="en-US" sz="2800" b="0" i="0" u="none" strike="noStrike">
                          <a:solidFill>
                            <a:srgbClr val="000000"/>
                          </a:solidFill>
                          <a:effectLst/>
                          <a:latin typeface="Arial Black" panose="020B0A04020102020204" pitchFamily="34" charset="0"/>
                        </a:rPr>
                        <a:t>  Hiring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0" i="0" u="none" strike="noStrike">
                          <a:solidFill>
                            <a:srgbClr val="000000"/>
                          </a:solidFill>
                          <a:effectLst/>
                          <a:latin typeface="Arial Black" panose="020B0A04020102020204" pitchFamily="34" charset="0"/>
                        </a:rPr>
                        <a:t> Coaching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1907730"/>
                  </a:ext>
                </a:extLst>
              </a:tr>
              <a:tr h="685800">
                <a:tc>
                  <a:txBody>
                    <a:bodyPr/>
                    <a:lstStyle/>
                    <a:p>
                      <a:pPr algn="l" fontAlgn="b"/>
                      <a:r>
                        <a:rPr lang="en-US" sz="2800" b="0" i="0" u="none" strike="noStrike">
                          <a:solidFill>
                            <a:srgbClr val="000000"/>
                          </a:solidFill>
                          <a:effectLst/>
                          <a:latin typeface="Arial Black" panose="020B0A04020102020204" pitchFamily="34" charset="0"/>
                        </a:rPr>
                        <a:t>  Goal Setting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800" b="0" i="0" u="none" strike="noStrike" dirty="0">
                          <a:solidFill>
                            <a:srgbClr val="000000"/>
                          </a:solidFill>
                          <a:effectLst/>
                          <a:latin typeface="Arial Black" panose="020B0A04020102020204" pitchFamily="34" charset="0"/>
                        </a:rPr>
                        <a:t> Termination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3540818"/>
                  </a:ext>
                </a:extLst>
              </a:tr>
            </a:tbl>
          </a:graphicData>
        </a:graphic>
      </p:graphicFrame>
    </p:spTree>
    <p:extLst>
      <p:ext uri="{BB962C8B-B14F-4D97-AF65-F5344CB8AC3E}">
        <p14:creationId xmlns:p14="http://schemas.microsoft.com/office/powerpoint/2010/main" val="30913703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4E99CB-D4A9-4CBC-8A22-026E283B13B5}" type="slidenum">
              <a:rPr lang="en-US" smtClean="0">
                <a:solidFill>
                  <a:srgbClr val="FFFFFF"/>
                </a:solidFill>
              </a:rPr>
              <a:pPr>
                <a:defRPr/>
              </a:pPr>
              <a:t>7</a:t>
            </a:fld>
            <a:endParaRPr lang="en-US">
              <a:solidFill>
                <a:srgbClr val="FFFFFF"/>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763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103D819-9465-421D-AAEC-0A19A37745A1}"/>
              </a:ext>
            </a:extLst>
          </p:cNvPr>
          <p:cNvPicPr>
            <a:picLocks noChangeAspect="1"/>
          </p:cNvPicPr>
          <p:nvPr/>
        </p:nvPicPr>
        <p:blipFill>
          <a:blip r:embed="rId4"/>
          <a:stretch>
            <a:fillRect/>
          </a:stretch>
        </p:blipFill>
        <p:spPr>
          <a:xfrm>
            <a:off x="945494" y="3543512"/>
            <a:ext cx="4892006" cy="2800138"/>
          </a:xfrm>
          <a:prstGeom prst="rect">
            <a:avLst/>
          </a:prstGeom>
        </p:spPr>
      </p:pic>
    </p:spTree>
    <p:extLst>
      <p:ext uri="{BB962C8B-B14F-4D97-AF65-F5344CB8AC3E}">
        <p14:creationId xmlns:p14="http://schemas.microsoft.com/office/powerpoint/2010/main" val="3802135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304800"/>
            <a:ext cx="8229600" cy="5867400"/>
          </a:xfrm>
        </p:spPr>
        <p:txBody>
          <a:bodyPr>
            <a:normAutofit/>
          </a:bodyPr>
          <a:lstStyle/>
          <a:p>
            <a:pPr lvl="0">
              <a:buClr>
                <a:srgbClr val="E78712"/>
              </a:buClr>
              <a:buNone/>
            </a:pPr>
            <a:r>
              <a:rPr lang="en-US" sz="4000" b="1" dirty="0">
                <a:solidFill>
                  <a:prstClr val="black"/>
                </a:solidFill>
                <a:latin typeface="Calibri" panose="020F0502020204030204" pitchFamily="34" charset="0"/>
                <a:cs typeface="Calibri" panose="020F0502020204030204" pitchFamily="34" charset="0"/>
              </a:rPr>
              <a:t>What changed when you first became a supervisor?  </a:t>
            </a:r>
            <a:endParaRPr lang="en-US" sz="4000" dirty="0">
              <a:solidFill>
                <a:prstClr val="black"/>
              </a:solidFill>
              <a:latin typeface="Arial" pitchFamily="34" charset="0"/>
              <a:cs typeface="Arial" pitchFamily="34" charset="0"/>
            </a:endParaRPr>
          </a:p>
          <a:p>
            <a:pPr>
              <a:buNone/>
            </a:pPr>
            <a:endParaRPr lang="en-US" sz="4000" b="1" dirty="0">
              <a:solidFill>
                <a:schemeClr val="tx1"/>
              </a:solidFill>
              <a:latin typeface="Calibri" panose="020F0502020204030204" pitchFamily="34" charset="0"/>
              <a:cs typeface="Calibri" panose="020F0502020204030204" pitchFamily="34" charset="0"/>
            </a:endParaRPr>
          </a:p>
          <a:p>
            <a:pPr>
              <a:buNone/>
            </a:pPr>
            <a:r>
              <a:rPr lang="en-US" sz="4000" b="1" dirty="0">
                <a:solidFill>
                  <a:schemeClr val="tx1"/>
                </a:solidFill>
                <a:latin typeface="Calibri" panose="020F0502020204030204" pitchFamily="34" charset="0"/>
                <a:cs typeface="Calibri" panose="020F0502020204030204" pitchFamily="34" charset="0"/>
              </a:rPr>
              <a:t>What are the characteristics of a great supervisor?</a:t>
            </a:r>
          </a:p>
          <a:p>
            <a:pPr>
              <a:buNone/>
            </a:pPr>
            <a:endParaRPr lang="en-US" sz="3600" b="1" dirty="0">
              <a:latin typeface="Calibri" panose="020F0502020204030204" pitchFamily="34" charset="0"/>
              <a:cs typeface="Calibri" panose="020F0502020204030204" pitchFamily="34" charset="0"/>
            </a:endParaRPr>
          </a:p>
          <a:p>
            <a:pPr>
              <a:buNone/>
            </a:pPr>
            <a:endParaRPr lang="en-US" sz="3600" b="1" dirty="0">
              <a:latin typeface="Calibri" panose="020F0502020204030204" pitchFamily="34" charset="0"/>
              <a:cs typeface="Calibri" panose="020F0502020204030204" pitchFamily="34" charset="0"/>
            </a:endParaRPr>
          </a:p>
          <a:p>
            <a:pPr>
              <a:buNone/>
            </a:pPr>
            <a:endParaRPr lang="en-US" sz="36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DC4E99CB-D4A9-4CBC-8A22-026E283B13B5}" type="slidenum">
              <a:rPr lang="en-US" sz="1200">
                <a:solidFill>
                  <a:srgbClr val="FFFFFF"/>
                </a:solidFill>
                <a:latin typeface="Garamond"/>
              </a:rPr>
              <a:pPr algn="r" rtl="0" fontAlgn="base">
                <a:spcBef>
                  <a:spcPct val="0"/>
                </a:spcBef>
                <a:spcAft>
                  <a:spcPct val="0"/>
                </a:spcAft>
                <a:defRPr/>
              </a:pPr>
              <a:t>8</a:t>
            </a:fld>
            <a:endParaRPr lang="en-US" sz="1200">
              <a:solidFill>
                <a:srgbClr val="FFFFFF"/>
              </a:solidFill>
              <a:latin typeface="Garamond"/>
            </a:endParaRPr>
          </a:p>
        </p:txBody>
      </p:sp>
      <p:pic>
        <p:nvPicPr>
          <p:cNvPr id="2" name="Picture 1"/>
          <p:cNvPicPr>
            <a:picLocks noChangeAspect="1"/>
          </p:cNvPicPr>
          <p:nvPr/>
        </p:nvPicPr>
        <p:blipFill>
          <a:blip r:embed="rId3"/>
          <a:stretch>
            <a:fillRect/>
          </a:stretch>
        </p:blipFill>
        <p:spPr>
          <a:xfrm>
            <a:off x="5860924" y="3150334"/>
            <a:ext cx="3159977" cy="3159977"/>
          </a:xfrm>
          <a:prstGeom prst="rect">
            <a:avLst/>
          </a:prstGeom>
        </p:spPr>
      </p:pic>
    </p:spTree>
    <p:extLst>
      <p:ext uri="{BB962C8B-B14F-4D97-AF65-F5344CB8AC3E}">
        <p14:creationId xmlns:p14="http://schemas.microsoft.com/office/powerpoint/2010/main" val="1109190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394" y="204364"/>
            <a:ext cx="10355317" cy="1295400"/>
          </a:xfrm>
        </p:spPr>
        <p:txBody>
          <a:bodyPr>
            <a:normAutofit/>
          </a:bodyPr>
          <a:lstStyle/>
          <a:p>
            <a:r>
              <a:rPr lang="en-US" sz="4800" dirty="0"/>
              <a:t>Who is considered a Supervisor?</a:t>
            </a:r>
          </a:p>
        </p:txBody>
      </p:sp>
      <p:sp>
        <p:nvSpPr>
          <p:cNvPr id="3" name="Content Placeholder 2"/>
          <p:cNvSpPr>
            <a:spLocks noGrp="1"/>
          </p:cNvSpPr>
          <p:nvPr>
            <p:ph idx="1"/>
          </p:nvPr>
        </p:nvSpPr>
        <p:spPr>
          <a:xfrm>
            <a:off x="1828800" y="2262351"/>
            <a:ext cx="8229600" cy="3878317"/>
          </a:xfrm>
        </p:spPr>
        <p:txBody>
          <a:bodyPr>
            <a:normAutofit/>
          </a:bodyPr>
          <a:lstStyle/>
          <a:p>
            <a:pPr>
              <a:buClr>
                <a:srgbClr val="FF0000"/>
              </a:buClr>
              <a:buSzPct val="110000"/>
              <a:buFont typeface="Wingdings" pitchFamily="2" charset="2"/>
              <a:buChar char="ü"/>
            </a:pPr>
            <a:r>
              <a:rPr lang="en-US" sz="3600" dirty="0">
                <a:latin typeface="Arial" pitchFamily="34" charset="0"/>
                <a:cs typeface="Arial" pitchFamily="34" charset="0"/>
              </a:rPr>
              <a:t>Supervisor = </a:t>
            </a:r>
            <a:r>
              <a:rPr lang="en-US" sz="3600" b="1" i="1" dirty="0">
                <a:solidFill>
                  <a:schemeClr val="accent1">
                    <a:lumMod val="75000"/>
                  </a:schemeClr>
                </a:solidFill>
                <a:latin typeface="Arial" pitchFamily="34" charset="0"/>
                <a:cs typeface="Arial" pitchFamily="34" charset="0"/>
              </a:rPr>
              <a:t>No longer a Buddy!</a:t>
            </a:r>
          </a:p>
          <a:p>
            <a:pPr>
              <a:buClr>
                <a:srgbClr val="FF0000"/>
              </a:buClr>
              <a:buSzPct val="110000"/>
              <a:buFont typeface="Wingdings" pitchFamily="2" charset="2"/>
              <a:buChar char="ü"/>
            </a:pPr>
            <a:r>
              <a:rPr lang="en-US" sz="3600" dirty="0">
                <a:latin typeface="Arial" pitchFamily="34" charset="0"/>
                <a:cs typeface="Arial" pitchFamily="34" charset="0"/>
              </a:rPr>
              <a:t>Person with ACTUAL </a:t>
            </a:r>
            <a:r>
              <a:rPr lang="en-US" sz="3600" i="1" dirty="0">
                <a:latin typeface="Arial" pitchFamily="34" charset="0"/>
                <a:cs typeface="Arial" pitchFamily="34" charset="0"/>
              </a:rPr>
              <a:t>or</a:t>
            </a:r>
            <a:r>
              <a:rPr lang="en-US" sz="3600" dirty="0">
                <a:latin typeface="Arial" pitchFamily="34" charset="0"/>
                <a:cs typeface="Arial" pitchFamily="34" charset="0"/>
              </a:rPr>
              <a:t> APPARENT authority</a:t>
            </a:r>
          </a:p>
          <a:p>
            <a:pPr>
              <a:buClr>
                <a:srgbClr val="FF0000"/>
              </a:buClr>
              <a:buSzPct val="110000"/>
              <a:buFont typeface="Wingdings" pitchFamily="2" charset="2"/>
              <a:buChar char="ü"/>
            </a:pPr>
            <a:r>
              <a:rPr lang="en-US" sz="3600" dirty="0">
                <a:latin typeface="Arial" pitchFamily="34" charset="0"/>
                <a:cs typeface="Arial" pitchFamily="34" charset="0"/>
              </a:rPr>
              <a:t>Anyone who DIRECTS how work should be done or INFLUENCES hiring, firing, promotion, pay, etc.</a:t>
            </a:r>
          </a:p>
        </p:txBody>
      </p:sp>
      <p:sp>
        <p:nvSpPr>
          <p:cNvPr id="4" name="Slide Number Placeholder 3"/>
          <p:cNvSpPr>
            <a:spLocks noGrp="1"/>
          </p:cNvSpPr>
          <p:nvPr>
            <p:ph type="sldNum" sz="quarter" idx="12"/>
          </p:nvPr>
        </p:nvSpPr>
        <p:spPr/>
        <p:txBody>
          <a:bodyPr/>
          <a:lstStyle/>
          <a:p>
            <a:pPr>
              <a:defRPr/>
            </a:pPr>
            <a:fld id="{DC4E99CB-D4A9-4CBC-8A22-026E283B13B5}" type="slidenum">
              <a:rPr lang="en-US" smtClean="0"/>
              <a:pPr>
                <a:defRPr/>
              </a:pPr>
              <a:t>9</a:t>
            </a:fld>
            <a:endParaRPr lang="en-US"/>
          </a:p>
        </p:txBody>
      </p:sp>
      <p:sp>
        <p:nvSpPr>
          <p:cNvPr id="5" name="TextBox 4"/>
          <p:cNvSpPr txBox="1"/>
          <p:nvPr/>
        </p:nvSpPr>
        <p:spPr>
          <a:xfrm>
            <a:off x="1828800" y="1447801"/>
            <a:ext cx="8610600" cy="584775"/>
          </a:xfrm>
          <a:prstGeom prst="rect">
            <a:avLst/>
          </a:prstGeom>
          <a:solidFill>
            <a:srgbClr val="FFFFFF"/>
          </a:solidFill>
          <a:ln>
            <a:solidFill>
              <a:srgbClr val="1C1C1C"/>
            </a:solidFill>
          </a:ln>
        </p:spPr>
        <p:txBody>
          <a:bodyPr wrap="square" rtlCol="0">
            <a:spAutoFit/>
          </a:bodyPr>
          <a:lstStyle/>
          <a:p>
            <a:pPr>
              <a:buNone/>
            </a:pPr>
            <a:r>
              <a:rPr lang="en-US" sz="3200" dirty="0">
                <a:solidFill>
                  <a:srgbClr val="FF0000"/>
                </a:solidFill>
                <a:latin typeface="Arial" pitchFamily="34" charset="0"/>
                <a:cs typeface="Arial" pitchFamily="34" charset="0"/>
              </a:rPr>
              <a:t>A person who gets things done through others.  </a:t>
            </a:r>
          </a:p>
        </p:txBody>
      </p:sp>
    </p:spTree>
    <p:extLst>
      <p:ext uri="{BB962C8B-B14F-4D97-AF65-F5344CB8AC3E}">
        <p14:creationId xmlns:p14="http://schemas.microsoft.com/office/powerpoint/2010/main" val="13034881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7" presetClass="entr" presetSubtype="4"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7" presetClass="entr" presetSubtype="4"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7" presetClass="entr" presetSubtype="4"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464646"/>
      </a:dk2>
      <a:lt2>
        <a:srgbClr val="A8BFDF"/>
      </a:lt2>
      <a:accent1>
        <a:srgbClr val="1896C8"/>
      </a:accent1>
      <a:accent2>
        <a:srgbClr val="106485"/>
      </a:accent2>
      <a:accent3>
        <a:srgbClr val="106485"/>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themeOverride>
</file>

<file path=docProps/app.xml><?xml version="1.0" encoding="utf-8"?>
<Properties xmlns="http://schemas.openxmlformats.org/officeDocument/2006/extended-properties" xmlns:vt="http://schemas.openxmlformats.org/officeDocument/2006/docPropsVTypes">
  <Template>Slice</Template>
  <TotalTime>2305</TotalTime>
  <Words>4673</Words>
  <Application>Microsoft Office PowerPoint</Application>
  <PresentationFormat>Widescreen</PresentationFormat>
  <Paragraphs>595</Paragraphs>
  <Slides>39</Slides>
  <Notes>38</Notes>
  <HiddenSlides>0</HiddenSlides>
  <MMClips>0</MMClips>
  <ScaleCrop>false</ScaleCrop>
  <HeadingPairs>
    <vt:vector size="8" baseType="variant">
      <vt:variant>
        <vt:lpstr>Fonts Used</vt:lpstr>
      </vt:variant>
      <vt:variant>
        <vt:i4>22</vt:i4>
      </vt:variant>
      <vt:variant>
        <vt:lpstr>Theme</vt:lpstr>
      </vt:variant>
      <vt:variant>
        <vt:i4>3</vt:i4>
      </vt:variant>
      <vt:variant>
        <vt:lpstr>Embedded OLE Servers</vt:lpstr>
      </vt:variant>
      <vt:variant>
        <vt:i4>2</vt:i4>
      </vt:variant>
      <vt:variant>
        <vt:lpstr>Slide Titles</vt:lpstr>
      </vt:variant>
      <vt:variant>
        <vt:i4>39</vt:i4>
      </vt:variant>
    </vt:vector>
  </HeadingPairs>
  <TitlesOfParts>
    <vt:vector size="66" baseType="lpstr">
      <vt:lpstr>Gungsuh</vt:lpstr>
      <vt:lpstr>Arial</vt:lpstr>
      <vt:lpstr>Arial Black</vt:lpstr>
      <vt:lpstr>Bernard MT Condensed</vt:lpstr>
      <vt:lpstr>Bodoni MT</vt:lpstr>
      <vt:lpstr>Britannic Bold</vt:lpstr>
      <vt:lpstr>Calibri</vt:lpstr>
      <vt:lpstr>Candara</vt:lpstr>
      <vt:lpstr>Century Gothic</vt:lpstr>
      <vt:lpstr>Comic Sans MS</vt:lpstr>
      <vt:lpstr>Courier New</vt:lpstr>
      <vt:lpstr>Futura Hv</vt:lpstr>
      <vt:lpstr>Garamond</vt:lpstr>
      <vt:lpstr>Georgia</vt:lpstr>
      <vt:lpstr>Montserrat</vt:lpstr>
      <vt:lpstr>Rockwell Extra Bold</vt:lpstr>
      <vt:lpstr>Tahoma</vt:lpstr>
      <vt:lpstr>Times New Roman</vt:lpstr>
      <vt:lpstr>Verdana</vt:lpstr>
      <vt:lpstr>Wingdings</vt:lpstr>
      <vt:lpstr>Wingdings 2</vt:lpstr>
      <vt:lpstr>Wingdings 3</vt:lpstr>
      <vt:lpstr>Concourse</vt:lpstr>
      <vt:lpstr>Wisp</vt:lpstr>
      <vt:lpstr>Default Design</vt:lpstr>
      <vt:lpstr>Clip</vt:lpstr>
      <vt:lpstr>Photo Editor Photo</vt:lpstr>
      <vt:lpstr>SIP #2 Oklahoma Governmental Tort Claims Act</vt:lpstr>
      <vt:lpstr>PowerPoint Presentation</vt:lpstr>
      <vt:lpstr>Rules for SIP</vt:lpstr>
      <vt:lpstr>Learning is Lifelong.</vt:lpstr>
      <vt:lpstr>PowerPoint Presentation</vt:lpstr>
      <vt:lpstr>PowerPoint Presentation</vt:lpstr>
      <vt:lpstr>PowerPoint Presentation</vt:lpstr>
      <vt:lpstr>PowerPoint Presentation</vt:lpstr>
      <vt:lpstr>Who is considered a Supervisor?</vt:lpstr>
      <vt:lpstr>PowerPoint Presentation</vt:lpstr>
      <vt:lpstr>What ‘rules’ your city?</vt:lpstr>
      <vt:lpstr>PowerPoint Presentation</vt:lpstr>
      <vt:lpstr>You are the supervisor, you can fire that problem employee at any time for any reason.</vt:lpstr>
      <vt:lpstr>At Will Employment *</vt:lpstr>
      <vt:lpstr>Governmental Tort Claims Act</vt:lpstr>
      <vt:lpstr>Governmental Tort Claims Act (GTCA)</vt:lpstr>
      <vt:lpstr>Limits of Liability </vt:lpstr>
      <vt:lpstr>Tort Liability Claims &amp; Lawsuits</vt:lpstr>
      <vt:lpstr>The Elements of Negligence</vt:lpstr>
      <vt:lpstr>PowerPoint Presentation</vt:lpstr>
      <vt:lpstr> Exemptions from Liability</vt:lpstr>
      <vt:lpstr>Commonly Used Exemptions</vt:lpstr>
      <vt:lpstr>Notice before Suit  (the “Rules”)</vt:lpstr>
      <vt:lpstr>Types of Notice </vt:lpstr>
      <vt:lpstr>Should this claim by paid?</vt:lpstr>
      <vt:lpstr>Federal Claims</vt:lpstr>
      <vt:lpstr>PowerPoint Presentation</vt:lpstr>
      <vt:lpstr>DO NOT ADMIT LIABILITY</vt:lpstr>
      <vt:lpstr>PowerPoint Presentation</vt:lpstr>
      <vt:lpstr>Incident Protocol </vt:lpstr>
      <vt:lpstr>Taking pictures </vt:lpstr>
      <vt:lpstr>PowerPoint Presentation</vt:lpstr>
      <vt:lpstr>PowerPoint Presentation</vt:lpstr>
      <vt:lpstr>PowerPoint Presentation</vt:lpstr>
      <vt:lpstr>PowerPoint Presentation</vt:lpstr>
      <vt:lpstr>PowerPoint Presentation</vt:lpstr>
      <vt:lpstr>How can OMAG help?</vt:lpstr>
      <vt:lpstr>PowerPoint Presentation</vt:lpstr>
      <vt:lpstr>"A positive attitude may not solve all your problems, but it will annoy enough people to make it worth the effort."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Spinks</dc:creator>
  <cp:lastModifiedBy>Pam Spinks</cp:lastModifiedBy>
  <cp:revision>121</cp:revision>
  <cp:lastPrinted>2019-04-22T22:34:00Z</cp:lastPrinted>
  <dcterms:created xsi:type="dcterms:W3CDTF">2018-02-12T22:05:33Z</dcterms:created>
  <dcterms:modified xsi:type="dcterms:W3CDTF">2019-11-20T15:55:52Z</dcterms:modified>
</cp:coreProperties>
</file>