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305" r:id="rId2"/>
    <p:sldId id="270" r:id="rId3"/>
    <p:sldId id="300" r:id="rId4"/>
    <p:sldId id="1028" r:id="rId5"/>
    <p:sldId id="271" r:id="rId6"/>
    <p:sldId id="307" r:id="rId7"/>
    <p:sldId id="309" r:id="rId8"/>
    <p:sldId id="274" r:id="rId9"/>
    <p:sldId id="276" r:id="rId10"/>
    <p:sldId id="277" r:id="rId11"/>
    <p:sldId id="278" r:id="rId12"/>
    <p:sldId id="279" r:id="rId13"/>
    <p:sldId id="280" r:id="rId14"/>
    <p:sldId id="281" r:id="rId15"/>
    <p:sldId id="282" r:id="rId16"/>
    <p:sldId id="283" r:id="rId17"/>
    <p:sldId id="266" r:id="rId18"/>
    <p:sldId id="284" r:id="rId19"/>
    <p:sldId id="257" r:id="rId20"/>
    <p:sldId id="286" r:id="rId21"/>
    <p:sldId id="292" r:id="rId22"/>
    <p:sldId id="299" r:id="rId23"/>
    <p:sldId id="1024" r:id="rId24"/>
    <p:sldId id="1033" r:id="rId25"/>
    <p:sldId id="1031" r:id="rId26"/>
    <p:sldId id="1032" r:id="rId27"/>
    <p:sldId id="458" r:id="rId28"/>
    <p:sldId id="474" r:id="rId29"/>
    <p:sldId id="1016" r:id="rId30"/>
    <p:sldId id="296" r:id="rId31"/>
    <p:sldId id="306" r:id="rId32"/>
    <p:sldId id="298" r:id="rId33"/>
    <p:sldId id="290" r:id="rId34"/>
    <p:sldId id="287" r:id="rId35"/>
    <p:sldId id="1029" r:id="rId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B500"/>
    <a:srgbClr val="FFCC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7087" autoAdjust="0"/>
  </p:normalViewPr>
  <p:slideViewPr>
    <p:cSldViewPr>
      <p:cViewPr varScale="1">
        <p:scale>
          <a:sx n="96" d="100"/>
          <a:sy n="96" d="100"/>
        </p:scale>
        <p:origin x="2034" y="96"/>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106" d="100"/>
          <a:sy n="106" d="100"/>
        </p:scale>
        <p:origin x="3390"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r>
              <a:rPr lang="en-US" dirty="0"/>
              <a:t>ETHICS</a:t>
            </a:r>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44AA0C67-3272-4424-8269-5A0DCD4B2132}" type="datetimeFigureOut">
              <a:rPr lang="en-US" smtClean="0"/>
              <a:t>1/24/2020</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r>
              <a:rPr lang="en-US"/>
              <a:t>SIP #4 - City of Yukon - 6/4/2019</a:t>
            </a: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1C1D908-7B2B-49E1-B228-E338941974BC}" type="slidenum">
              <a:rPr lang="en-US" smtClean="0"/>
              <a:t>‹#›</a:t>
            </a:fld>
            <a:endParaRPr lang="en-US" dirty="0"/>
          </a:p>
        </p:txBody>
      </p:sp>
    </p:spTree>
    <p:extLst>
      <p:ext uri="{BB962C8B-B14F-4D97-AF65-F5344CB8AC3E}">
        <p14:creationId xmlns:p14="http://schemas.microsoft.com/office/powerpoint/2010/main" val="281289264"/>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dirty="0"/>
              <a:t>ETHICS</a:t>
            </a: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B0267D9-388D-46FB-9A50-3FEFC04EE961}" type="datetimeFigureOut">
              <a:rPr lang="en-US" smtClean="0"/>
              <a:t>1/24/2020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r>
              <a:rPr lang="en-US"/>
              <a:t>SIP #4 - City of Yukon - 6/4/2019</a:t>
            </a: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9FAF165-8234-448C-B9FC-5140817A6D9F}" type="slidenum">
              <a:rPr lang="en-US" smtClean="0"/>
              <a:t>‹#›</a:t>
            </a:fld>
            <a:endParaRPr lang="en-US" dirty="0"/>
          </a:p>
        </p:txBody>
      </p:sp>
    </p:spTree>
    <p:extLst>
      <p:ext uri="{BB962C8B-B14F-4D97-AF65-F5344CB8AC3E}">
        <p14:creationId xmlns:p14="http://schemas.microsoft.com/office/powerpoint/2010/main" val="3469847345"/>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okml.webs.com/FAQ/Inquiry%20FAQ.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makeawebsitehub.com/social-media-site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makeawebsitehub.com/social-media-sit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9467" y="4260850"/>
            <a:ext cx="6387253" cy="4725670"/>
          </a:xfrm>
        </p:spPr>
        <p:txBody>
          <a:bodyPr/>
          <a:lstStyle/>
          <a:p>
            <a:pPr>
              <a:lnSpc>
                <a:spcPct val="115000"/>
              </a:lnSpc>
              <a:spcAft>
                <a:spcPts val="1019"/>
              </a:spcAft>
            </a:pPr>
            <a:r>
              <a:rPr lang="en-US" sz="1800" dirty="0">
                <a:ea typeface="Calibri"/>
                <a:cs typeface="Times New Roman"/>
              </a:rPr>
              <a:t>Definition: </a:t>
            </a:r>
            <a:r>
              <a:rPr lang="en-US" sz="1800" b="1" dirty="0">
                <a:ea typeface="Calibri"/>
                <a:cs typeface="Times New Roman"/>
              </a:rPr>
              <a:t>Ethical behavior involves the performance of our everyday activities based on some type of code of conduct.  This code of conduct should permeate local government at every level. </a:t>
            </a:r>
            <a:r>
              <a:rPr lang="en-US" sz="1800" dirty="0">
                <a:ea typeface="Calibri"/>
                <a:cs typeface="Times New Roman"/>
              </a:rPr>
              <a:t> </a:t>
            </a:r>
            <a:r>
              <a:rPr lang="en-US" sz="1800" b="1" u="sng" dirty="0">
                <a:ea typeface="Calibri"/>
                <a:cs typeface="Times New Roman"/>
              </a:rPr>
              <a:t>Each individual will need to hold themselves accountable for their own ethical behavior. </a:t>
            </a:r>
          </a:p>
          <a:p>
            <a:pPr>
              <a:lnSpc>
                <a:spcPct val="115000"/>
              </a:lnSpc>
              <a:spcAft>
                <a:spcPts val="1019"/>
              </a:spcAft>
            </a:pPr>
            <a:r>
              <a:rPr lang="en-US" sz="1800" u="sng" dirty="0">
                <a:ea typeface="Calibri"/>
                <a:cs typeface="Times New Roman"/>
              </a:rPr>
              <a:t>Because you are a public servant, Ethics is a Critical topic to you.  </a:t>
            </a:r>
          </a:p>
          <a:p>
            <a:pPr>
              <a:lnSpc>
                <a:spcPct val="115000"/>
              </a:lnSpc>
              <a:spcAft>
                <a:spcPts val="1019"/>
              </a:spcAft>
            </a:pPr>
            <a:r>
              <a:rPr lang="en-US" sz="1400" dirty="0">
                <a:ea typeface="Calibri"/>
                <a:cs typeface="Times New Roman"/>
              </a:rPr>
              <a:t>It makes no difference what your role is in local government  You may be:  City Manager, County Administrator, Director of Public Works, Administrative Assistant, Sanitation engineer, Custodian, Utility Billing clerk.  </a:t>
            </a:r>
            <a:r>
              <a:rPr lang="en-US" sz="1400" b="1" dirty="0">
                <a:ea typeface="Calibri"/>
                <a:cs typeface="Times New Roman"/>
              </a:rPr>
              <a:t>Regardless of your role, your work is done in the public eye.  As a result, expectations regarding your job performance are held to a high standard than your counter parts in the private sector. </a:t>
            </a:r>
          </a:p>
          <a:p>
            <a:endParaRPr lang="en-US" dirty="0"/>
          </a:p>
        </p:txBody>
      </p:sp>
      <p:sp>
        <p:nvSpPr>
          <p:cNvPr id="4" name="Slide Number Placeholder 3"/>
          <p:cNvSpPr>
            <a:spLocks noGrp="1"/>
          </p:cNvSpPr>
          <p:nvPr>
            <p:ph type="sldNum" sz="quarter" idx="10"/>
          </p:nvPr>
        </p:nvSpPr>
        <p:spPr/>
        <p:txBody>
          <a:bodyPr/>
          <a:lstStyle/>
          <a:p>
            <a:fld id="{F9FAF165-8234-448C-B9FC-5140817A6D9F}" type="slidenum">
              <a:rPr lang="en-US" smtClean="0"/>
              <a:t>1</a:t>
            </a:fld>
            <a:endParaRPr lang="en-US" dirty="0"/>
          </a:p>
        </p:txBody>
      </p:sp>
      <p:sp>
        <p:nvSpPr>
          <p:cNvPr id="5" name="Footer Placeholder 4"/>
          <p:cNvSpPr>
            <a:spLocks noGrp="1"/>
          </p:cNvSpPr>
          <p:nvPr>
            <p:ph type="ftr" sz="quarter" idx="11"/>
          </p:nvPr>
        </p:nvSpPr>
        <p:spPr/>
        <p:txBody>
          <a:bodyPr/>
          <a:lstStyle/>
          <a:p>
            <a:r>
              <a:rPr lang="en-US"/>
              <a:t>SIP #4 - City of Yukon - 6/4/2019</a:t>
            </a:r>
            <a:endParaRPr lang="en-US" dirty="0"/>
          </a:p>
        </p:txBody>
      </p:sp>
      <p:sp>
        <p:nvSpPr>
          <p:cNvPr id="6" name="Header Placeholder 5"/>
          <p:cNvSpPr>
            <a:spLocks noGrp="1"/>
          </p:cNvSpPr>
          <p:nvPr>
            <p:ph type="hdr" sz="quarter" idx="12"/>
          </p:nvPr>
        </p:nvSpPr>
        <p:spPr/>
        <p:txBody>
          <a:bodyPr/>
          <a:lstStyle/>
          <a:p>
            <a:r>
              <a:rPr lang="en-US" dirty="0"/>
              <a:t>ETHICS</a:t>
            </a:r>
          </a:p>
        </p:txBody>
      </p:sp>
    </p:spTree>
    <p:extLst>
      <p:ext uri="{BB962C8B-B14F-4D97-AF65-F5344CB8AC3E}">
        <p14:creationId xmlns:p14="http://schemas.microsoft.com/office/powerpoint/2010/main" val="70389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2000" b="1" dirty="0"/>
              <a:t>Cities provide basic infrastructure needs</a:t>
            </a:r>
            <a:r>
              <a:rPr lang="en-US" sz="2000" dirty="0"/>
              <a:t> for their communities.  This would include water, sanitation, street construction and maintenance, in addition to police and fire.  </a:t>
            </a:r>
          </a:p>
          <a:p>
            <a:pPr defTabSz="931774">
              <a:defRPr/>
            </a:pPr>
            <a:endParaRPr lang="en-US" sz="2000" dirty="0"/>
          </a:p>
          <a:p>
            <a:pPr defTabSz="931774">
              <a:defRPr/>
            </a:pPr>
            <a:r>
              <a:rPr lang="en-US" sz="2000" dirty="0"/>
              <a:t>The city </a:t>
            </a:r>
            <a:r>
              <a:rPr lang="en-US" sz="2000" b="1" u="sng" dirty="0"/>
              <a:t>also enforces standards </a:t>
            </a:r>
            <a:r>
              <a:rPr lang="en-US" sz="2000" dirty="0"/>
              <a:t>for the community such as </a:t>
            </a:r>
            <a:r>
              <a:rPr lang="en-US" sz="2000" b="1" dirty="0"/>
              <a:t>building codes, traffic safety laws, zoning, animal control and licensing and noise ordinances</a:t>
            </a:r>
            <a:r>
              <a:rPr lang="en-US" sz="2000" dirty="0"/>
              <a:t>. </a:t>
            </a:r>
          </a:p>
          <a:p>
            <a:endParaRPr lang="en-US" sz="2000" dirty="0"/>
          </a:p>
        </p:txBody>
      </p:sp>
      <p:sp>
        <p:nvSpPr>
          <p:cNvPr id="4" name="Slide Number Placeholder 3"/>
          <p:cNvSpPr>
            <a:spLocks noGrp="1"/>
          </p:cNvSpPr>
          <p:nvPr>
            <p:ph type="sldNum" sz="quarter" idx="10"/>
          </p:nvPr>
        </p:nvSpPr>
        <p:spPr/>
        <p:txBody>
          <a:bodyPr/>
          <a:lstStyle/>
          <a:p>
            <a:fld id="{F9FAF165-8234-448C-B9FC-5140817A6D9F}" type="slidenum">
              <a:rPr lang="en-US" smtClean="0"/>
              <a:t>10</a:t>
            </a:fld>
            <a:endParaRPr lang="en-US" dirty="0"/>
          </a:p>
        </p:txBody>
      </p:sp>
      <p:sp>
        <p:nvSpPr>
          <p:cNvPr id="5" name="Footer Placeholder 4"/>
          <p:cNvSpPr>
            <a:spLocks noGrp="1"/>
          </p:cNvSpPr>
          <p:nvPr>
            <p:ph type="ftr" sz="quarter" idx="11"/>
          </p:nvPr>
        </p:nvSpPr>
        <p:spPr/>
        <p:txBody>
          <a:bodyPr/>
          <a:lstStyle/>
          <a:p>
            <a:r>
              <a:rPr lang="en-US"/>
              <a:t>SIP #4 - City of Yukon - 6/4/2019</a:t>
            </a:r>
            <a:endParaRPr lang="en-US" dirty="0"/>
          </a:p>
        </p:txBody>
      </p:sp>
      <p:sp>
        <p:nvSpPr>
          <p:cNvPr id="6" name="Header Placeholder 5"/>
          <p:cNvSpPr>
            <a:spLocks noGrp="1"/>
          </p:cNvSpPr>
          <p:nvPr>
            <p:ph type="hdr" sz="quarter" idx="12"/>
          </p:nvPr>
        </p:nvSpPr>
        <p:spPr/>
        <p:txBody>
          <a:bodyPr/>
          <a:lstStyle/>
          <a:p>
            <a:r>
              <a:rPr lang="en-US" dirty="0"/>
              <a:t>ETHICS</a:t>
            </a:r>
          </a:p>
        </p:txBody>
      </p:sp>
    </p:spTree>
    <p:extLst>
      <p:ext uri="{BB962C8B-B14F-4D97-AF65-F5344CB8AC3E}">
        <p14:creationId xmlns:p14="http://schemas.microsoft.com/office/powerpoint/2010/main" val="743919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6875" y="304800"/>
            <a:ext cx="4648200" cy="3486150"/>
          </a:xfrm>
        </p:spPr>
      </p:sp>
      <p:sp>
        <p:nvSpPr>
          <p:cNvPr id="3" name="Notes Placeholder 2"/>
          <p:cNvSpPr>
            <a:spLocks noGrp="1"/>
          </p:cNvSpPr>
          <p:nvPr>
            <p:ph type="body" idx="1"/>
          </p:nvPr>
        </p:nvSpPr>
        <p:spPr>
          <a:xfrm>
            <a:off x="473075" y="3886200"/>
            <a:ext cx="5842000" cy="4724400"/>
          </a:xfrm>
        </p:spPr>
        <p:txBody>
          <a:bodyPr/>
          <a:lstStyle/>
          <a:p>
            <a:r>
              <a:rPr lang="en-US" sz="2000" dirty="0"/>
              <a:t>Typically, </a:t>
            </a:r>
            <a:r>
              <a:rPr lang="en-US" sz="2000" b="1" u="sng" dirty="0"/>
              <a:t>citizens have no other options to get these services.</a:t>
            </a:r>
            <a:r>
              <a:rPr lang="en-US" sz="2000" dirty="0"/>
              <a:t>  </a:t>
            </a:r>
          </a:p>
          <a:p>
            <a:r>
              <a:rPr lang="en-US" sz="1000" dirty="0"/>
              <a:t> </a:t>
            </a:r>
          </a:p>
          <a:p>
            <a:r>
              <a:rPr lang="en-US" sz="2000" u="sng" dirty="0"/>
              <a:t>When people have choices, they can always express their dissatisfaction by going to another vendor.</a:t>
            </a:r>
            <a:r>
              <a:rPr lang="en-US" sz="2000" dirty="0"/>
              <a:t>  </a:t>
            </a:r>
            <a:r>
              <a:rPr lang="en-US" sz="2000" b="1" i="1" dirty="0"/>
              <a:t>If a person feels there is no competition for a service, it will raise their level of expectations.  </a:t>
            </a:r>
            <a:r>
              <a:rPr lang="en-US" sz="2000" dirty="0"/>
              <a:t>If expectations are not met, they will make their unhappiness known.  </a:t>
            </a:r>
            <a:r>
              <a:rPr lang="en-US" sz="2400" b="1" u="sng" dirty="0"/>
              <a:t>Ask attendees:  </a:t>
            </a:r>
            <a:r>
              <a:rPr lang="en-US" sz="2800" b="1" u="sng" dirty="0"/>
              <a:t>How do citizens act if their expectations are not met?</a:t>
            </a:r>
          </a:p>
          <a:p>
            <a:endParaRPr lang="en-US" sz="2000" u="sng" dirty="0"/>
          </a:p>
          <a:p>
            <a:r>
              <a:rPr lang="en-US" sz="2000" u="sng" dirty="0"/>
              <a:t>Cities need to have ethical standards in place that will </a:t>
            </a:r>
            <a:r>
              <a:rPr lang="en-US" sz="2000" i="1" u="sng" dirty="0"/>
              <a:t>at the very least meet the level of community expectations</a:t>
            </a:r>
            <a:r>
              <a:rPr lang="en-US" sz="2000" u="sng" dirty="0"/>
              <a:t>, and ideally exceed them.   </a:t>
            </a:r>
          </a:p>
          <a:p>
            <a:endParaRPr lang="en-US" sz="2000" dirty="0"/>
          </a:p>
        </p:txBody>
      </p:sp>
      <p:sp>
        <p:nvSpPr>
          <p:cNvPr id="4" name="Slide Number Placeholder 3"/>
          <p:cNvSpPr>
            <a:spLocks noGrp="1"/>
          </p:cNvSpPr>
          <p:nvPr>
            <p:ph type="sldNum" sz="quarter" idx="10"/>
          </p:nvPr>
        </p:nvSpPr>
        <p:spPr/>
        <p:txBody>
          <a:bodyPr/>
          <a:lstStyle/>
          <a:p>
            <a:fld id="{F9FAF165-8234-448C-B9FC-5140817A6D9F}" type="slidenum">
              <a:rPr lang="en-US" smtClean="0"/>
              <a:t>11</a:t>
            </a:fld>
            <a:endParaRPr lang="en-US" dirty="0"/>
          </a:p>
        </p:txBody>
      </p:sp>
      <p:sp>
        <p:nvSpPr>
          <p:cNvPr id="5" name="Footer Placeholder 4"/>
          <p:cNvSpPr>
            <a:spLocks noGrp="1"/>
          </p:cNvSpPr>
          <p:nvPr>
            <p:ph type="ftr" sz="quarter" idx="11"/>
          </p:nvPr>
        </p:nvSpPr>
        <p:spPr/>
        <p:txBody>
          <a:bodyPr/>
          <a:lstStyle/>
          <a:p>
            <a:r>
              <a:rPr lang="en-US"/>
              <a:t>SIP #4 - City of Yukon - 6/4/2019</a:t>
            </a:r>
            <a:endParaRPr lang="en-US" dirty="0"/>
          </a:p>
        </p:txBody>
      </p:sp>
      <p:sp>
        <p:nvSpPr>
          <p:cNvPr id="6" name="Header Placeholder 5"/>
          <p:cNvSpPr>
            <a:spLocks noGrp="1"/>
          </p:cNvSpPr>
          <p:nvPr>
            <p:ph type="hdr" sz="quarter" idx="12"/>
          </p:nvPr>
        </p:nvSpPr>
        <p:spPr/>
        <p:txBody>
          <a:bodyPr/>
          <a:lstStyle/>
          <a:p>
            <a:r>
              <a:rPr lang="en-US" dirty="0"/>
              <a:t>ETHICS</a:t>
            </a:r>
          </a:p>
        </p:txBody>
      </p:sp>
    </p:spTree>
    <p:extLst>
      <p:ext uri="{BB962C8B-B14F-4D97-AF65-F5344CB8AC3E}">
        <p14:creationId xmlns:p14="http://schemas.microsoft.com/office/powerpoint/2010/main" val="1390531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928360" cy="4183380"/>
          </a:xfrm>
        </p:spPr>
        <p:txBody>
          <a:bodyPr/>
          <a:lstStyle/>
          <a:p>
            <a:r>
              <a:rPr lang="en-US" sz="2400" b="1" dirty="0"/>
              <a:t>Typical Issues addressed in a Code of Ethics:</a:t>
            </a:r>
          </a:p>
          <a:p>
            <a:r>
              <a:rPr lang="en-US" sz="1100" b="1" dirty="0"/>
              <a:t> </a:t>
            </a:r>
          </a:p>
          <a:p>
            <a:r>
              <a:rPr lang="en-US" sz="2000" b="1" dirty="0"/>
              <a:t>Conflicting financial interests</a:t>
            </a:r>
            <a:r>
              <a:rPr lang="en-US" sz="2000" dirty="0"/>
              <a:t> – In most cases, a company owned by a municipal employee or an elected official will not be eligible to participate in the bidding process for goods and services contracted by the city. </a:t>
            </a:r>
          </a:p>
          <a:p>
            <a:endParaRPr lang="en-US" sz="2000" dirty="0"/>
          </a:p>
        </p:txBody>
      </p:sp>
      <p:sp>
        <p:nvSpPr>
          <p:cNvPr id="4" name="Slide Number Placeholder 3"/>
          <p:cNvSpPr>
            <a:spLocks noGrp="1"/>
          </p:cNvSpPr>
          <p:nvPr>
            <p:ph type="sldNum" sz="quarter" idx="10"/>
          </p:nvPr>
        </p:nvSpPr>
        <p:spPr/>
        <p:txBody>
          <a:bodyPr/>
          <a:lstStyle/>
          <a:p>
            <a:fld id="{F9FAF165-8234-448C-B9FC-5140817A6D9F}" type="slidenum">
              <a:rPr lang="en-US" smtClean="0"/>
              <a:t>12</a:t>
            </a:fld>
            <a:endParaRPr lang="en-US" dirty="0"/>
          </a:p>
        </p:txBody>
      </p:sp>
      <p:sp>
        <p:nvSpPr>
          <p:cNvPr id="5" name="Footer Placeholder 4"/>
          <p:cNvSpPr>
            <a:spLocks noGrp="1"/>
          </p:cNvSpPr>
          <p:nvPr>
            <p:ph type="ftr" sz="quarter" idx="11"/>
          </p:nvPr>
        </p:nvSpPr>
        <p:spPr/>
        <p:txBody>
          <a:bodyPr/>
          <a:lstStyle/>
          <a:p>
            <a:r>
              <a:rPr lang="en-US"/>
              <a:t>SIP #4 - City of Yukon - 6/4/2019</a:t>
            </a:r>
            <a:endParaRPr lang="en-US" dirty="0"/>
          </a:p>
        </p:txBody>
      </p:sp>
      <p:sp>
        <p:nvSpPr>
          <p:cNvPr id="6" name="Header Placeholder 5"/>
          <p:cNvSpPr>
            <a:spLocks noGrp="1"/>
          </p:cNvSpPr>
          <p:nvPr>
            <p:ph type="hdr" sz="quarter" idx="12"/>
          </p:nvPr>
        </p:nvSpPr>
        <p:spPr/>
        <p:txBody>
          <a:bodyPr/>
          <a:lstStyle/>
          <a:p>
            <a:r>
              <a:rPr lang="en-US" dirty="0"/>
              <a:t>ETHICS</a:t>
            </a:r>
          </a:p>
        </p:txBody>
      </p:sp>
    </p:spTree>
    <p:extLst>
      <p:ext uri="{BB962C8B-B14F-4D97-AF65-F5344CB8AC3E}">
        <p14:creationId xmlns:p14="http://schemas.microsoft.com/office/powerpoint/2010/main" val="1380011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3680" y="4260850"/>
            <a:ext cx="6465147" cy="4338320"/>
          </a:xfrm>
        </p:spPr>
        <p:txBody>
          <a:bodyPr/>
          <a:lstStyle/>
          <a:p>
            <a:r>
              <a:rPr lang="en-US" sz="2000" dirty="0"/>
              <a:t>Typical Issues addressed in a Code of Ethics:</a:t>
            </a:r>
          </a:p>
          <a:p>
            <a:endParaRPr lang="en-US" kern="1200" dirty="0">
              <a:solidFill>
                <a:schemeClr val="tx1"/>
              </a:solidFill>
              <a:effectLst/>
              <a:latin typeface="+mn-lt"/>
              <a:ea typeface="+mn-ea"/>
              <a:cs typeface="+mn-cs"/>
            </a:endParaRPr>
          </a:p>
          <a:p>
            <a:r>
              <a:rPr lang="en-US" sz="2000" b="1" dirty="0"/>
              <a:t>Accepting gifts</a:t>
            </a:r>
            <a:r>
              <a:rPr lang="en-US" sz="2000" dirty="0"/>
              <a:t> – Municipal employees and officials are prohibited from accepting gifts, usually over a specific dollar amount, from a person either doing business or attempting to do business with the city.</a:t>
            </a:r>
          </a:p>
          <a:p>
            <a:endParaRPr lang="en-US" sz="2000" dirty="0"/>
          </a:p>
          <a:p>
            <a:r>
              <a:rPr lang="en-US" sz="2400" b="1" dirty="0"/>
              <a:t>Does you city have a $ Limit?    $ __?__</a:t>
            </a:r>
          </a:p>
        </p:txBody>
      </p:sp>
      <p:sp>
        <p:nvSpPr>
          <p:cNvPr id="4" name="Slide Number Placeholder 3"/>
          <p:cNvSpPr>
            <a:spLocks noGrp="1"/>
          </p:cNvSpPr>
          <p:nvPr>
            <p:ph type="sldNum" sz="quarter" idx="10"/>
          </p:nvPr>
        </p:nvSpPr>
        <p:spPr/>
        <p:txBody>
          <a:bodyPr/>
          <a:lstStyle/>
          <a:p>
            <a:fld id="{F9FAF165-8234-448C-B9FC-5140817A6D9F}" type="slidenum">
              <a:rPr lang="en-US" smtClean="0"/>
              <a:t>13</a:t>
            </a:fld>
            <a:endParaRPr lang="en-US" dirty="0"/>
          </a:p>
        </p:txBody>
      </p:sp>
      <p:sp>
        <p:nvSpPr>
          <p:cNvPr id="5" name="Footer Placeholder 4"/>
          <p:cNvSpPr>
            <a:spLocks noGrp="1"/>
          </p:cNvSpPr>
          <p:nvPr>
            <p:ph type="ftr" sz="quarter" idx="11"/>
          </p:nvPr>
        </p:nvSpPr>
        <p:spPr/>
        <p:txBody>
          <a:bodyPr/>
          <a:lstStyle/>
          <a:p>
            <a:r>
              <a:rPr lang="en-US"/>
              <a:t>SIP #4 - City of Yukon - 6/4/2019</a:t>
            </a:r>
            <a:endParaRPr lang="en-US" dirty="0"/>
          </a:p>
        </p:txBody>
      </p:sp>
      <p:sp>
        <p:nvSpPr>
          <p:cNvPr id="6" name="Header Placeholder 5"/>
          <p:cNvSpPr>
            <a:spLocks noGrp="1"/>
          </p:cNvSpPr>
          <p:nvPr>
            <p:ph type="hdr" sz="quarter" idx="12"/>
          </p:nvPr>
        </p:nvSpPr>
        <p:spPr/>
        <p:txBody>
          <a:bodyPr/>
          <a:lstStyle/>
          <a:p>
            <a:r>
              <a:rPr lang="en-US" dirty="0"/>
              <a:t>ETHICS</a:t>
            </a:r>
          </a:p>
        </p:txBody>
      </p:sp>
    </p:spTree>
    <p:extLst>
      <p:ext uri="{BB962C8B-B14F-4D97-AF65-F5344CB8AC3E}">
        <p14:creationId xmlns:p14="http://schemas.microsoft.com/office/powerpoint/2010/main" val="266111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Typical Issues addressed in a Code of Ethics:</a:t>
            </a:r>
          </a:p>
          <a:p>
            <a:endParaRPr lang="en-US" sz="2000" b="1" dirty="0"/>
          </a:p>
          <a:p>
            <a:r>
              <a:rPr lang="en-US" sz="2000" b="1" dirty="0"/>
              <a:t>Divulging Confidential Information</a:t>
            </a:r>
            <a:r>
              <a:rPr lang="en-US" sz="2000" dirty="0"/>
              <a:t> – </a:t>
            </a:r>
            <a:r>
              <a:rPr lang="en-US" sz="2400" dirty="0"/>
              <a:t>With the exception of information that could be considered part of the public record, city employees and officials are prohibited from disclosing confidential or privileged information about any aspect of government business.  </a:t>
            </a:r>
          </a:p>
          <a:p>
            <a:endParaRPr lang="en-US" sz="2400" dirty="0"/>
          </a:p>
          <a:p>
            <a:r>
              <a:rPr lang="en-US" sz="2000" dirty="0"/>
              <a:t>Fish:  </a:t>
            </a:r>
            <a:r>
              <a:rPr lang="en-US" sz="2000" i="1" dirty="0"/>
              <a:t>Sometimes It Pays to Keep Your Mouth Shut!  </a:t>
            </a:r>
          </a:p>
          <a:p>
            <a:endParaRPr lang="en-US" sz="2000" dirty="0"/>
          </a:p>
          <a:p>
            <a:endParaRPr lang="en-US" dirty="0"/>
          </a:p>
        </p:txBody>
      </p:sp>
      <p:sp>
        <p:nvSpPr>
          <p:cNvPr id="4" name="Slide Number Placeholder 3"/>
          <p:cNvSpPr>
            <a:spLocks noGrp="1"/>
          </p:cNvSpPr>
          <p:nvPr>
            <p:ph type="sldNum" sz="quarter" idx="10"/>
          </p:nvPr>
        </p:nvSpPr>
        <p:spPr/>
        <p:txBody>
          <a:bodyPr/>
          <a:lstStyle/>
          <a:p>
            <a:fld id="{F9FAF165-8234-448C-B9FC-5140817A6D9F}" type="slidenum">
              <a:rPr lang="en-US" smtClean="0"/>
              <a:t>14</a:t>
            </a:fld>
            <a:endParaRPr lang="en-US" dirty="0"/>
          </a:p>
        </p:txBody>
      </p:sp>
      <p:sp>
        <p:nvSpPr>
          <p:cNvPr id="5" name="Footer Placeholder 4"/>
          <p:cNvSpPr>
            <a:spLocks noGrp="1"/>
          </p:cNvSpPr>
          <p:nvPr>
            <p:ph type="ftr" sz="quarter" idx="11"/>
          </p:nvPr>
        </p:nvSpPr>
        <p:spPr/>
        <p:txBody>
          <a:bodyPr/>
          <a:lstStyle/>
          <a:p>
            <a:r>
              <a:rPr lang="en-US"/>
              <a:t>SIP #4 - City of Yukon - 6/4/2019</a:t>
            </a:r>
            <a:endParaRPr lang="en-US" dirty="0"/>
          </a:p>
        </p:txBody>
      </p:sp>
      <p:sp>
        <p:nvSpPr>
          <p:cNvPr id="6" name="Header Placeholder 5"/>
          <p:cNvSpPr>
            <a:spLocks noGrp="1"/>
          </p:cNvSpPr>
          <p:nvPr>
            <p:ph type="hdr" sz="quarter" idx="12"/>
          </p:nvPr>
        </p:nvSpPr>
        <p:spPr/>
        <p:txBody>
          <a:bodyPr/>
          <a:lstStyle/>
          <a:p>
            <a:r>
              <a:rPr lang="en-US" dirty="0"/>
              <a:t>ETHICS</a:t>
            </a:r>
          </a:p>
        </p:txBody>
      </p:sp>
    </p:spTree>
    <p:extLst>
      <p:ext uri="{BB962C8B-B14F-4D97-AF65-F5344CB8AC3E}">
        <p14:creationId xmlns:p14="http://schemas.microsoft.com/office/powerpoint/2010/main" val="2055007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8350" y="155575"/>
            <a:ext cx="4648200" cy="3486150"/>
          </a:xfrm>
        </p:spPr>
      </p:sp>
      <p:sp>
        <p:nvSpPr>
          <p:cNvPr id="3" name="Notes Placeholder 2"/>
          <p:cNvSpPr>
            <a:spLocks noGrp="1"/>
          </p:cNvSpPr>
          <p:nvPr>
            <p:ph type="body" idx="1"/>
          </p:nvPr>
        </p:nvSpPr>
        <p:spPr>
          <a:xfrm>
            <a:off x="155787" y="3641090"/>
            <a:ext cx="6543040" cy="5035550"/>
          </a:xfrm>
        </p:spPr>
        <p:txBody>
          <a:bodyPr/>
          <a:lstStyle/>
          <a:p>
            <a:pPr marL="232943">
              <a:lnSpc>
                <a:spcPct val="115000"/>
              </a:lnSpc>
              <a:spcAft>
                <a:spcPts val="1019"/>
              </a:spcAft>
            </a:pPr>
            <a:r>
              <a:rPr lang="en-US" sz="1600" dirty="0">
                <a:ea typeface="Calibri"/>
                <a:cs typeface="Times New Roman"/>
              </a:rPr>
              <a:t>Typical Issues addressed in a Code of Ethics:</a:t>
            </a:r>
          </a:p>
          <a:p>
            <a:pPr defTabSz="931774">
              <a:defRPr/>
            </a:pPr>
            <a:r>
              <a:rPr lang="en-US" b="1" dirty="0"/>
              <a:t>Employing family members</a:t>
            </a:r>
            <a:r>
              <a:rPr lang="en-US" dirty="0"/>
              <a:t> – City employees and officials will usually be prohibited from hiring or appointing relatives to work in any department of the city.  </a:t>
            </a:r>
          </a:p>
          <a:p>
            <a:endParaRPr lang="en-US" dirty="0"/>
          </a:p>
          <a:p>
            <a:r>
              <a:rPr lang="en-US" sz="1600" b="1" dirty="0"/>
              <a:t>What are the nepotism basics? </a:t>
            </a:r>
            <a:endParaRPr lang="en-US" sz="1600" dirty="0"/>
          </a:p>
          <a:p>
            <a:r>
              <a:rPr lang="en-US" sz="1600" dirty="0"/>
              <a:t>A. What is the general rule? </a:t>
            </a:r>
            <a:r>
              <a:rPr lang="en-US" sz="1800" b="1" dirty="0"/>
              <a:t>No elected or appointed official shall appoint any person related by blood or marriage within the third degree to any governing body member or to himself. If the employee is already in the service of the municipality he or she may continue to serve and be promoted. 11 O.S. Section 8-106. </a:t>
            </a:r>
          </a:p>
          <a:p>
            <a:r>
              <a:rPr lang="en-US" sz="1800" dirty="0">
                <a:latin typeface="Arial" panose="020B0604020202020204" pitchFamily="34" charset="0"/>
                <a:cs typeface="Arial" panose="020B0604020202020204" pitchFamily="34" charset="0"/>
              </a:rPr>
              <a:t>B. Does this apply to who the voters elect? No. The nepotism statute does not stop the people from electing as many members of the same family as they desire. </a:t>
            </a:r>
          </a:p>
          <a:p>
            <a:r>
              <a:rPr lang="en-US" sz="1600" dirty="0"/>
              <a:t>C. What is the easiest way to understand the third degree? The Nepotism chart in the OML Handbook has been reproduced by the Oklahoma Attorney General and is the best way to understand which relatives are within the third degree. </a:t>
            </a:r>
            <a:r>
              <a:rPr lang="en-US" sz="1600" u="sng" dirty="0"/>
              <a:t>The most notable relative that can be hired are </a:t>
            </a:r>
            <a:r>
              <a:rPr lang="en-US" sz="1600" b="1" u="sng" dirty="0"/>
              <a:t>first cousins</a:t>
            </a:r>
            <a:r>
              <a:rPr lang="en-US" sz="1600" dirty="0"/>
              <a:t>.     S</a:t>
            </a:r>
            <a:r>
              <a:rPr lang="en-US" dirty="0"/>
              <a:t>ource:  </a:t>
            </a:r>
            <a:r>
              <a:rPr lang="en-US" dirty="0">
                <a:hlinkClick r:id="rId3"/>
              </a:rPr>
              <a:t>http://okml.webs.com/FAQ/Inquiry%20FAQ.pdf</a:t>
            </a:r>
            <a:r>
              <a:rPr lang="en-US" dirty="0"/>
              <a:t> </a:t>
            </a:r>
          </a:p>
        </p:txBody>
      </p:sp>
      <p:sp>
        <p:nvSpPr>
          <p:cNvPr id="4" name="Slide Number Placeholder 3"/>
          <p:cNvSpPr>
            <a:spLocks noGrp="1"/>
          </p:cNvSpPr>
          <p:nvPr>
            <p:ph type="sldNum" sz="quarter" idx="10"/>
          </p:nvPr>
        </p:nvSpPr>
        <p:spPr/>
        <p:txBody>
          <a:bodyPr/>
          <a:lstStyle/>
          <a:p>
            <a:fld id="{F9FAF165-8234-448C-B9FC-5140817A6D9F}" type="slidenum">
              <a:rPr lang="en-US" smtClean="0"/>
              <a:t>15</a:t>
            </a:fld>
            <a:endParaRPr lang="en-US" dirty="0"/>
          </a:p>
        </p:txBody>
      </p:sp>
      <p:sp>
        <p:nvSpPr>
          <p:cNvPr id="5" name="Footer Placeholder 4"/>
          <p:cNvSpPr>
            <a:spLocks noGrp="1"/>
          </p:cNvSpPr>
          <p:nvPr>
            <p:ph type="ftr" sz="quarter" idx="11"/>
          </p:nvPr>
        </p:nvSpPr>
        <p:spPr/>
        <p:txBody>
          <a:bodyPr/>
          <a:lstStyle/>
          <a:p>
            <a:r>
              <a:rPr lang="en-US"/>
              <a:t>SIP #4 - City of Yukon - 6/4/2019</a:t>
            </a:r>
            <a:endParaRPr lang="en-US" dirty="0"/>
          </a:p>
        </p:txBody>
      </p:sp>
      <p:sp>
        <p:nvSpPr>
          <p:cNvPr id="6" name="Header Placeholder 5"/>
          <p:cNvSpPr>
            <a:spLocks noGrp="1"/>
          </p:cNvSpPr>
          <p:nvPr>
            <p:ph type="hdr" sz="quarter" idx="12"/>
          </p:nvPr>
        </p:nvSpPr>
        <p:spPr/>
        <p:txBody>
          <a:bodyPr/>
          <a:lstStyle/>
          <a:p>
            <a:r>
              <a:rPr lang="en-US" dirty="0"/>
              <a:t>ETHICS</a:t>
            </a:r>
          </a:p>
        </p:txBody>
      </p:sp>
    </p:spTree>
    <p:extLst>
      <p:ext uri="{BB962C8B-B14F-4D97-AF65-F5344CB8AC3E}">
        <p14:creationId xmlns:p14="http://schemas.microsoft.com/office/powerpoint/2010/main" val="3839334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2600" y="381000"/>
            <a:ext cx="4648200" cy="3486150"/>
          </a:xfrm>
        </p:spPr>
      </p:sp>
      <p:sp>
        <p:nvSpPr>
          <p:cNvPr id="3" name="Notes Placeholder 2"/>
          <p:cNvSpPr>
            <a:spLocks noGrp="1"/>
          </p:cNvSpPr>
          <p:nvPr>
            <p:ph type="body" idx="1"/>
          </p:nvPr>
        </p:nvSpPr>
        <p:spPr>
          <a:xfrm>
            <a:off x="533400" y="3962400"/>
            <a:ext cx="5775960" cy="4636770"/>
          </a:xfrm>
        </p:spPr>
        <p:txBody>
          <a:bodyPr/>
          <a:lstStyle/>
          <a:p>
            <a:pPr marL="232943">
              <a:lnSpc>
                <a:spcPct val="115000"/>
              </a:lnSpc>
              <a:spcAft>
                <a:spcPts val="1019"/>
              </a:spcAft>
            </a:pPr>
            <a:r>
              <a:rPr lang="en-US" sz="2000" b="1" dirty="0">
                <a:ea typeface="Calibri"/>
                <a:cs typeface="Times New Roman"/>
              </a:rPr>
              <a:t>Making Campaign contributions</a:t>
            </a:r>
            <a:r>
              <a:rPr lang="en-US" sz="2000" dirty="0">
                <a:ea typeface="Calibri"/>
                <a:cs typeface="Times New Roman"/>
              </a:rPr>
              <a:t> – There are two types of limitations imposed in this case: </a:t>
            </a:r>
          </a:p>
          <a:p>
            <a:pPr marL="349415" indent="-349415">
              <a:lnSpc>
                <a:spcPct val="115000"/>
              </a:lnSpc>
              <a:buFont typeface="+mj-lt"/>
              <a:buAutoNum type="arabicParenR"/>
            </a:pPr>
            <a:r>
              <a:rPr lang="en-US" sz="2000" dirty="0">
                <a:ea typeface="Calibri"/>
                <a:cs typeface="Times New Roman"/>
              </a:rPr>
              <a:t>Individuals who are doing any kind of business with the city may be prohibited from making campaign contributions to city officials.</a:t>
            </a:r>
          </a:p>
          <a:p>
            <a:pPr marL="349415" indent="-349415">
              <a:lnSpc>
                <a:spcPct val="115000"/>
              </a:lnSpc>
              <a:spcAft>
                <a:spcPts val="1019"/>
              </a:spcAft>
              <a:buFont typeface="+mj-lt"/>
              <a:buAutoNum type="arabicParenR"/>
            </a:pPr>
            <a:r>
              <a:rPr lang="en-US" sz="2000" dirty="0">
                <a:ea typeface="Calibri"/>
                <a:cs typeface="Times New Roman"/>
              </a:rPr>
              <a:t>Local government officials are prohibited from compelling, coercing or intimidating any city employee to make a contribution to their political campaign.</a:t>
            </a:r>
          </a:p>
        </p:txBody>
      </p:sp>
      <p:sp>
        <p:nvSpPr>
          <p:cNvPr id="4" name="Slide Number Placeholder 3"/>
          <p:cNvSpPr>
            <a:spLocks noGrp="1"/>
          </p:cNvSpPr>
          <p:nvPr>
            <p:ph type="sldNum" sz="quarter" idx="10"/>
          </p:nvPr>
        </p:nvSpPr>
        <p:spPr/>
        <p:txBody>
          <a:bodyPr/>
          <a:lstStyle/>
          <a:p>
            <a:fld id="{F9FAF165-8234-448C-B9FC-5140817A6D9F}" type="slidenum">
              <a:rPr lang="en-US" smtClean="0"/>
              <a:t>16</a:t>
            </a:fld>
            <a:endParaRPr lang="en-US" dirty="0"/>
          </a:p>
        </p:txBody>
      </p:sp>
      <p:sp>
        <p:nvSpPr>
          <p:cNvPr id="5" name="Footer Placeholder 4"/>
          <p:cNvSpPr>
            <a:spLocks noGrp="1"/>
          </p:cNvSpPr>
          <p:nvPr>
            <p:ph type="ftr" sz="quarter" idx="11"/>
          </p:nvPr>
        </p:nvSpPr>
        <p:spPr/>
        <p:txBody>
          <a:bodyPr/>
          <a:lstStyle/>
          <a:p>
            <a:r>
              <a:rPr lang="en-US"/>
              <a:t>SIP #4 - City of Yukon - 6/4/2019</a:t>
            </a:r>
            <a:endParaRPr lang="en-US" dirty="0"/>
          </a:p>
        </p:txBody>
      </p:sp>
      <p:sp>
        <p:nvSpPr>
          <p:cNvPr id="6" name="Header Placeholder 5"/>
          <p:cNvSpPr>
            <a:spLocks noGrp="1"/>
          </p:cNvSpPr>
          <p:nvPr>
            <p:ph type="hdr" sz="quarter" idx="12"/>
          </p:nvPr>
        </p:nvSpPr>
        <p:spPr/>
        <p:txBody>
          <a:bodyPr/>
          <a:lstStyle/>
          <a:p>
            <a:r>
              <a:rPr lang="en-US" dirty="0"/>
              <a:t>ETHICS</a:t>
            </a:r>
          </a:p>
        </p:txBody>
      </p:sp>
    </p:spTree>
    <p:extLst>
      <p:ext uri="{BB962C8B-B14F-4D97-AF65-F5344CB8AC3E}">
        <p14:creationId xmlns:p14="http://schemas.microsoft.com/office/powerpoint/2010/main" val="3218698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“Please take this Handout.” </a:t>
            </a:r>
          </a:p>
        </p:txBody>
      </p:sp>
      <p:sp>
        <p:nvSpPr>
          <p:cNvPr id="4" name="Slide Number Placeholder 3"/>
          <p:cNvSpPr>
            <a:spLocks noGrp="1"/>
          </p:cNvSpPr>
          <p:nvPr>
            <p:ph type="sldNum" sz="quarter" idx="10"/>
          </p:nvPr>
        </p:nvSpPr>
        <p:spPr/>
        <p:txBody>
          <a:bodyPr/>
          <a:lstStyle/>
          <a:p>
            <a:fld id="{F9FAF165-8234-448C-B9FC-5140817A6D9F}" type="slidenum">
              <a:rPr lang="en-US" smtClean="0"/>
              <a:t>17</a:t>
            </a:fld>
            <a:endParaRPr lang="en-US" dirty="0"/>
          </a:p>
        </p:txBody>
      </p:sp>
      <p:sp>
        <p:nvSpPr>
          <p:cNvPr id="5" name="Footer Placeholder 4"/>
          <p:cNvSpPr>
            <a:spLocks noGrp="1"/>
          </p:cNvSpPr>
          <p:nvPr>
            <p:ph type="ftr" sz="quarter" idx="11"/>
          </p:nvPr>
        </p:nvSpPr>
        <p:spPr/>
        <p:txBody>
          <a:bodyPr/>
          <a:lstStyle/>
          <a:p>
            <a:r>
              <a:rPr lang="en-US"/>
              <a:t>SIP #4 - City of Yukon - 6/4/2019</a:t>
            </a:r>
            <a:endParaRPr lang="en-US" dirty="0"/>
          </a:p>
        </p:txBody>
      </p:sp>
      <p:sp>
        <p:nvSpPr>
          <p:cNvPr id="6" name="Header Placeholder 5"/>
          <p:cNvSpPr>
            <a:spLocks noGrp="1"/>
          </p:cNvSpPr>
          <p:nvPr>
            <p:ph type="hdr" sz="quarter" idx="12"/>
          </p:nvPr>
        </p:nvSpPr>
        <p:spPr/>
        <p:txBody>
          <a:bodyPr/>
          <a:lstStyle/>
          <a:p>
            <a:r>
              <a:rPr lang="en-US" dirty="0"/>
              <a:t>ETHICS</a:t>
            </a:r>
          </a:p>
        </p:txBody>
      </p:sp>
    </p:spTree>
    <p:extLst>
      <p:ext uri="{BB962C8B-B14F-4D97-AF65-F5344CB8AC3E}">
        <p14:creationId xmlns:p14="http://schemas.microsoft.com/office/powerpoint/2010/main" val="458965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0" y="309563"/>
            <a:ext cx="4648200" cy="3486150"/>
          </a:xfrm>
        </p:spPr>
      </p:sp>
      <p:sp>
        <p:nvSpPr>
          <p:cNvPr id="3" name="Notes Placeholder 2"/>
          <p:cNvSpPr>
            <a:spLocks noGrp="1"/>
          </p:cNvSpPr>
          <p:nvPr>
            <p:ph type="body" idx="1"/>
          </p:nvPr>
        </p:nvSpPr>
        <p:spPr>
          <a:xfrm>
            <a:off x="155787" y="4028440"/>
            <a:ext cx="6620933" cy="4880610"/>
          </a:xfrm>
        </p:spPr>
        <p:txBody>
          <a:bodyPr/>
          <a:lstStyle/>
          <a:p>
            <a:pPr defTabSz="931774">
              <a:defRPr/>
            </a:pPr>
            <a:r>
              <a:rPr lang="en-US" sz="2000" b="1" dirty="0"/>
              <a:t>Drug Testing</a:t>
            </a:r>
            <a:r>
              <a:rPr lang="en-US" sz="2000" dirty="0"/>
              <a:t> – Many communities require employees and officials to submit to one or more random drug tests throughout the course of a year.  </a:t>
            </a:r>
          </a:p>
          <a:p>
            <a:pPr defTabSz="931774">
              <a:defRPr/>
            </a:pPr>
            <a:r>
              <a:rPr lang="en-US" sz="1600" dirty="0"/>
              <a:t>The public seems to be more forgiving of film and television stars or professional athletes than they are of public employees and officials.  </a:t>
            </a:r>
            <a:r>
              <a:rPr lang="en-US" sz="2000" dirty="0"/>
              <a:t>Again, this is because of the higher standard to which all public servants are held.  </a:t>
            </a:r>
            <a:r>
              <a:rPr lang="en-US" sz="2000" u="sng" dirty="0"/>
              <a:t>Mandatory drug testing is one way to give the city confidence in the fact that their public servants are not engaged in an activity that is not only a violation of ethical standards, but in many instances a misdemeanor or felony!  Drug use by anyone is indefensible, but particularly so for public employees.  </a:t>
            </a:r>
          </a:p>
          <a:p>
            <a:pPr>
              <a:buClr>
                <a:srgbClr val="0000FF"/>
              </a:buClr>
              <a:buFont typeface="Wingdings" panose="05000000000000000000" pitchFamily="2" charset="2"/>
              <a:buChar char="Ø"/>
            </a:pPr>
            <a:r>
              <a:rPr lang="en-US" sz="1600" dirty="0"/>
              <a:t>Recently, a mayor of a major metropolitan area was filmed as part of a major drug sting operation attempting to purchase drugs.  The resulting negative publicity was devastating both to his reputation and the reputation of the city he was supposed to be serving.  </a:t>
            </a:r>
            <a:endParaRPr lang="en-US" dirty="0"/>
          </a:p>
        </p:txBody>
      </p:sp>
      <p:sp>
        <p:nvSpPr>
          <p:cNvPr id="4" name="Slide Number Placeholder 3"/>
          <p:cNvSpPr>
            <a:spLocks noGrp="1"/>
          </p:cNvSpPr>
          <p:nvPr>
            <p:ph type="sldNum" sz="quarter" idx="10"/>
          </p:nvPr>
        </p:nvSpPr>
        <p:spPr/>
        <p:txBody>
          <a:bodyPr/>
          <a:lstStyle/>
          <a:p>
            <a:fld id="{F9FAF165-8234-448C-B9FC-5140817A6D9F}" type="slidenum">
              <a:rPr lang="en-US" smtClean="0"/>
              <a:t>18</a:t>
            </a:fld>
            <a:endParaRPr lang="en-US" dirty="0"/>
          </a:p>
        </p:txBody>
      </p:sp>
      <p:sp>
        <p:nvSpPr>
          <p:cNvPr id="5" name="Footer Placeholder 4"/>
          <p:cNvSpPr>
            <a:spLocks noGrp="1"/>
          </p:cNvSpPr>
          <p:nvPr>
            <p:ph type="ftr" sz="quarter" idx="11"/>
          </p:nvPr>
        </p:nvSpPr>
        <p:spPr/>
        <p:txBody>
          <a:bodyPr/>
          <a:lstStyle/>
          <a:p>
            <a:r>
              <a:rPr lang="en-US"/>
              <a:t>SIP #4 - City of Yukon - 6/4/2019</a:t>
            </a:r>
            <a:endParaRPr lang="en-US" dirty="0"/>
          </a:p>
        </p:txBody>
      </p:sp>
      <p:sp>
        <p:nvSpPr>
          <p:cNvPr id="6" name="Header Placeholder 5"/>
          <p:cNvSpPr>
            <a:spLocks noGrp="1"/>
          </p:cNvSpPr>
          <p:nvPr>
            <p:ph type="hdr" sz="quarter" idx="12"/>
          </p:nvPr>
        </p:nvSpPr>
        <p:spPr/>
        <p:txBody>
          <a:bodyPr/>
          <a:lstStyle/>
          <a:p>
            <a:r>
              <a:rPr lang="en-US" dirty="0"/>
              <a:t>ETHICS</a:t>
            </a:r>
          </a:p>
        </p:txBody>
      </p:sp>
    </p:spTree>
    <p:extLst>
      <p:ext uri="{BB962C8B-B14F-4D97-AF65-F5344CB8AC3E}">
        <p14:creationId xmlns:p14="http://schemas.microsoft.com/office/powerpoint/2010/main" val="693915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6238" y="231775"/>
            <a:ext cx="4648200" cy="3486150"/>
          </a:xfrm>
        </p:spPr>
      </p:sp>
      <p:sp>
        <p:nvSpPr>
          <p:cNvPr id="3" name="Notes Placeholder 2"/>
          <p:cNvSpPr>
            <a:spLocks noGrp="1"/>
          </p:cNvSpPr>
          <p:nvPr>
            <p:ph type="body" idx="1"/>
          </p:nvPr>
        </p:nvSpPr>
        <p:spPr>
          <a:xfrm>
            <a:off x="457200" y="3717290"/>
            <a:ext cx="6172200" cy="4881245"/>
          </a:xfrm>
        </p:spPr>
        <p:txBody>
          <a:bodyPr/>
          <a:lstStyle/>
          <a:p>
            <a:r>
              <a:rPr lang="en-US" sz="1400" b="1" dirty="0"/>
              <a:t>Ethics are Personal.</a:t>
            </a:r>
          </a:p>
          <a:p>
            <a:endParaRPr lang="en-US" sz="1400" b="1" dirty="0"/>
          </a:p>
          <a:p>
            <a:pPr marL="171450" indent="-171450">
              <a:buFont typeface="Arial" panose="020B0604020202020204" pitchFamily="34" charset="0"/>
              <a:buChar char="•"/>
            </a:pPr>
            <a:r>
              <a:rPr lang="en-US" sz="1400" b="1" dirty="0"/>
              <a:t>What is the perception that </a:t>
            </a:r>
            <a:r>
              <a:rPr lang="en-US" sz="1400" b="1" i="1" dirty="0"/>
              <a:t>YOU are creating </a:t>
            </a:r>
            <a:r>
              <a:rPr lang="en-US" sz="1400" b="1" dirty="0"/>
              <a:t>of yourself within your work environment?  </a:t>
            </a:r>
          </a:p>
          <a:p>
            <a:r>
              <a:rPr lang="en-US" sz="1400" b="1" dirty="0"/>
              <a:t> </a:t>
            </a:r>
          </a:p>
          <a:p>
            <a:pPr marL="171450" indent="-171450">
              <a:buFont typeface="Arial" panose="020B0604020202020204" pitchFamily="34" charset="0"/>
              <a:buChar char="•"/>
            </a:pPr>
            <a:r>
              <a:rPr lang="en-US" sz="1400" b="1" dirty="0"/>
              <a:t>Are you doing things or engaging in behavior that compromises your Integrity?</a:t>
            </a:r>
          </a:p>
          <a:p>
            <a:pPr defTabSz="931774">
              <a:defRPr/>
            </a:pPr>
            <a:endParaRPr lang="en-US" sz="1400" dirty="0"/>
          </a:p>
          <a:p>
            <a:pPr defTabSz="931774">
              <a:defRPr/>
            </a:pPr>
            <a:r>
              <a:rPr lang="en-US" sz="1800" dirty="0"/>
              <a:t>Beyond the issues that impact the image of your city as a whole, </a:t>
            </a:r>
            <a:r>
              <a:rPr lang="en-US" sz="1800" u="sng" dirty="0"/>
              <a:t>there are the issues that affect you personally</a:t>
            </a:r>
            <a:r>
              <a:rPr lang="en-US" sz="1800" dirty="0"/>
              <a:t>.  </a:t>
            </a:r>
            <a:r>
              <a:rPr lang="en-US" sz="1800" b="1" dirty="0"/>
              <a:t>What is the perception that you are creating of yourself within your work environment?  Are you doing things or engaging in behavior that compromise your Integrity? </a:t>
            </a:r>
          </a:p>
          <a:p>
            <a:pPr defTabSz="931774">
              <a:defRPr/>
            </a:pPr>
            <a:endParaRPr lang="en-US" sz="1800" dirty="0"/>
          </a:p>
          <a:p>
            <a:pPr defTabSz="931774">
              <a:defRPr/>
            </a:pPr>
            <a:r>
              <a:rPr lang="en-US" sz="1800" b="1" dirty="0"/>
              <a:t>Does the Trust Hurt?  </a:t>
            </a:r>
            <a:r>
              <a:rPr lang="en-US" sz="1800" dirty="0"/>
              <a:t>Some people might react to the previous page with righteous indignation.  “I would never do anything that would call my character into question.  I don’t steal. I don’t accept gifts from vendors?  I’m an honest person.”   </a:t>
            </a:r>
            <a:endParaRPr lang="en-US" dirty="0"/>
          </a:p>
        </p:txBody>
      </p:sp>
      <p:sp>
        <p:nvSpPr>
          <p:cNvPr id="4" name="Slide Number Placeholder 3"/>
          <p:cNvSpPr>
            <a:spLocks noGrp="1"/>
          </p:cNvSpPr>
          <p:nvPr>
            <p:ph type="sldNum" sz="quarter" idx="10"/>
          </p:nvPr>
        </p:nvSpPr>
        <p:spPr/>
        <p:txBody>
          <a:bodyPr/>
          <a:lstStyle/>
          <a:p>
            <a:fld id="{F9FAF165-8234-448C-B9FC-5140817A6D9F}" type="slidenum">
              <a:rPr lang="en-US" smtClean="0"/>
              <a:t>19</a:t>
            </a:fld>
            <a:endParaRPr lang="en-US" dirty="0"/>
          </a:p>
        </p:txBody>
      </p:sp>
      <p:sp>
        <p:nvSpPr>
          <p:cNvPr id="5" name="Footer Placeholder 4"/>
          <p:cNvSpPr>
            <a:spLocks noGrp="1"/>
          </p:cNvSpPr>
          <p:nvPr>
            <p:ph type="ftr" sz="quarter" idx="11"/>
          </p:nvPr>
        </p:nvSpPr>
        <p:spPr/>
        <p:txBody>
          <a:bodyPr/>
          <a:lstStyle/>
          <a:p>
            <a:r>
              <a:rPr lang="en-US"/>
              <a:t>SIP #4 - City of Yukon - 6/4/2019</a:t>
            </a:r>
            <a:endParaRPr lang="en-US" dirty="0"/>
          </a:p>
        </p:txBody>
      </p:sp>
      <p:sp>
        <p:nvSpPr>
          <p:cNvPr id="6" name="Header Placeholder 5"/>
          <p:cNvSpPr>
            <a:spLocks noGrp="1"/>
          </p:cNvSpPr>
          <p:nvPr>
            <p:ph type="hdr" sz="quarter" idx="12"/>
          </p:nvPr>
        </p:nvSpPr>
        <p:spPr/>
        <p:txBody>
          <a:bodyPr/>
          <a:lstStyle/>
          <a:p>
            <a:r>
              <a:rPr lang="en-US" dirty="0"/>
              <a:t>ETHICS</a:t>
            </a:r>
          </a:p>
        </p:txBody>
      </p:sp>
    </p:spTree>
    <p:extLst>
      <p:ext uri="{BB962C8B-B14F-4D97-AF65-F5344CB8AC3E}">
        <p14:creationId xmlns:p14="http://schemas.microsoft.com/office/powerpoint/2010/main" val="137553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304800"/>
            <a:ext cx="4648200" cy="3486150"/>
          </a:xfrm>
        </p:spPr>
      </p:sp>
      <p:sp>
        <p:nvSpPr>
          <p:cNvPr id="3" name="Notes Placeholder 2"/>
          <p:cNvSpPr>
            <a:spLocks noGrp="1"/>
          </p:cNvSpPr>
          <p:nvPr>
            <p:ph type="body" idx="1"/>
          </p:nvPr>
        </p:nvSpPr>
        <p:spPr>
          <a:xfrm>
            <a:off x="457200" y="3962399"/>
            <a:ext cx="5852160" cy="4867567"/>
          </a:xfrm>
        </p:spPr>
        <p:txBody>
          <a:bodyPr/>
          <a:lstStyle/>
          <a:p>
            <a:r>
              <a:rPr lang="en-US" sz="2000" b="1" u="none" dirty="0">
                <a:solidFill>
                  <a:srgbClr val="252525"/>
                </a:solidFill>
                <a:latin typeface="Arial"/>
                <a:ea typeface="Times New Roman"/>
              </a:rPr>
              <a:t>What is Ethics?  “A group of moral principles or set of values that define or direct us to the right choice.”</a:t>
            </a:r>
          </a:p>
          <a:p>
            <a:endParaRPr lang="en-US" sz="2000" u="sng" dirty="0">
              <a:solidFill>
                <a:srgbClr val="252525"/>
              </a:solidFill>
              <a:latin typeface="Arial"/>
              <a:ea typeface="Times New Roman"/>
            </a:endParaRPr>
          </a:p>
          <a:p>
            <a:r>
              <a:rPr lang="en-US" sz="2000" u="sng" dirty="0">
                <a:solidFill>
                  <a:srgbClr val="252525"/>
                </a:solidFill>
                <a:latin typeface="Arial"/>
                <a:ea typeface="Times New Roman"/>
              </a:rPr>
              <a:t>Government officials serve the people, managing the resources of others</a:t>
            </a:r>
            <a:r>
              <a:rPr lang="en-US" sz="2000" dirty="0">
                <a:solidFill>
                  <a:srgbClr val="252525"/>
                </a:solidFill>
                <a:latin typeface="Arial"/>
                <a:ea typeface="Times New Roman"/>
              </a:rPr>
              <a:t>. Along with this stewardship, </a:t>
            </a:r>
            <a:r>
              <a:rPr lang="en-US" sz="2000" b="1" dirty="0">
                <a:solidFill>
                  <a:srgbClr val="252525"/>
                </a:solidFill>
                <a:latin typeface="Arial"/>
                <a:ea typeface="Times New Roman"/>
              </a:rPr>
              <a:t>there is an expectation from the public that in conducting daily activities, the officials will practice fairness and equality. </a:t>
            </a:r>
          </a:p>
          <a:p>
            <a:endParaRPr lang="en-US" sz="2000" dirty="0">
              <a:solidFill>
                <a:srgbClr val="252525"/>
              </a:solidFill>
              <a:latin typeface="Arial"/>
              <a:ea typeface="Times New Roman"/>
            </a:endParaRPr>
          </a:p>
          <a:p>
            <a:r>
              <a:rPr lang="en-US" sz="2000" b="1" i="1" dirty="0">
                <a:solidFill>
                  <a:srgbClr val="252525"/>
                </a:solidFill>
                <a:latin typeface="Arial"/>
                <a:ea typeface="Times New Roman"/>
              </a:rPr>
              <a:t>They are also expected to maintain openness in their workings to ensure that they are operating within the </a:t>
            </a:r>
            <a:r>
              <a:rPr lang="en-US" sz="2000" b="1" i="1" u="sng" dirty="0">
                <a:solidFill>
                  <a:srgbClr val="252525"/>
                </a:solidFill>
                <a:latin typeface="Arial"/>
                <a:ea typeface="Times New Roman"/>
              </a:rPr>
              <a:t>public's perception of what is "right." </a:t>
            </a:r>
            <a:r>
              <a:rPr lang="en-US" sz="2000" u="sng" dirty="0">
                <a:solidFill>
                  <a:srgbClr val="252525"/>
                </a:solidFill>
                <a:latin typeface="Arial"/>
                <a:ea typeface="Times New Roman"/>
              </a:rPr>
              <a:t>  </a:t>
            </a:r>
            <a:r>
              <a:rPr lang="en-US" sz="2000" dirty="0">
                <a:solidFill>
                  <a:srgbClr val="252525"/>
                </a:solidFill>
                <a:latin typeface="Arial"/>
                <a:ea typeface="Times New Roman"/>
              </a:rPr>
              <a:t>Wikipedia</a:t>
            </a:r>
            <a:endParaRPr lang="en-US" sz="2000" dirty="0"/>
          </a:p>
        </p:txBody>
      </p:sp>
      <p:sp>
        <p:nvSpPr>
          <p:cNvPr id="4" name="Slide Number Placeholder 3"/>
          <p:cNvSpPr>
            <a:spLocks noGrp="1"/>
          </p:cNvSpPr>
          <p:nvPr>
            <p:ph type="sldNum" sz="quarter" idx="10"/>
          </p:nvPr>
        </p:nvSpPr>
        <p:spPr/>
        <p:txBody>
          <a:bodyPr/>
          <a:lstStyle/>
          <a:p>
            <a:fld id="{F9FAF165-8234-448C-B9FC-5140817A6D9F}" type="slidenum">
              <a:rPr lang="en-US" smtClean="0"/>
              <a:t>2</a:t>
            </a:fld>
            <a:endParaRPr lang="en-US" dirty="0"/>
          </a:p>
        </p:txBody>
      </p:sp>
      <p:sp>
        <p:nvSpPr>
          <p:cNvPr id="5" name="Footer Placeholder 4"/>
          <p:cNvSpPr>
            <a:spLocks noGrp="1"/>
          </p:cNvSpPr>
          <p:nvPr>
            <p:ph type="ftr" sz="quarter" idx="11"/>
          </p:nvPr>
        </p:nvSpPr>
        <p:spPr/>
        <p:txBody>
          <a:bodyPr/>
          <a:lstStyle/>
          <a:p>
            <a:r>
              <a:rPr lang="en-US"/>
              <a:t>SIP #4 - City of Yukon - 6/4/2019</a:t>
            </a:r>
            <a:endParaRPr lang="en-US" dirty="0"/>
          </a:p>
        </p:txBody>
      </p:sp>
      <p:sp>
        <p:nvSpPr>
          <p:cNvPr id="6" name="Header Placeholder 5"/>
          <p:cNvSpPr>
            <a:spLocks noGrp="1"/>
          </p:cNvSpPr>
          <p:nvPr>
            <p:ph type="hdr" sz="quarter" idx="12"/>
          </p:nvPr>
        </p:nvSpPr>
        <p:spPr/>
        <p:txBody>
          <a:bodyPr/>
          <a:lstStyle/>
          <a:p>
            <a:r>
              <a:rPr lang="en-US" dirty="0"/>
              <a:t>ETHICS</a:t>
            </a:r>
          </a:p>
        </p:txBody>
      </p:sp>
    </p:spTree>
    <p:extLst>
      <p:ext uri="{BB962C8B-B14F-4D97-AF65-F5344CB8AC3E}">
        <p14:creationId xmlns:p14="http://schemas.microsoft.com/office/powerpoint/2010/main" val="122526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1573" y="4338320"/>
            <a:ext cx="5997787" cy="4260850"/>
          </a:xfrm>
        </p:spPr>
        <p:txBody>
          <a:bodyPr/>
          <a:lstStyle/>
          <a:p>
            <a:pPr marL="232943">
              <a:lnSpc>
                <a:spcPct val="115000"/>
              </a:lnSpc>
              <a:spcAft>
                <a:spcPts val="1019"/>
              </a:spcAft>
            </a:pPr>
            <a:r>
              <a:rPr lang="en-US" sz="2000" dirty="0">
                <a:ea typeface="Calibri"/>
                <a:cs typeface="Times New Roman"/>
              </a:rPr>
              <a:t>While that may be the first reaction, some soul searching might be in order before final conclusions are drawn.  </a:t>
            </a:r>
            <a:r>
              <a:rPr lang="en-US" sz="2000" u="sng" dirty="0">
                <a:ea typeface="Calibri"/>
                <a:cs typeface="Times New Roman"/>
              </a:rPr>
              <a:t>This same person may be:</a:t>
            </a:r>
          </a:p>
          <a:p>
            <a:pPr marL="349415" indent="-349415">
              <a:lnSpc>
                <a:spcPct val="115000"/>
              </a:lnSpc>
              <a:buFont typeface="Symbol"/>
              <a:buChar char=""/>
            </a:pPr>
            <a:r>
              <a:rPr lang="en-US" sz="2000" b="1" dirty="0">
                <a:ea typeface="Calibri"/>
                <a:cs typeface="Times New Roman"/>
              </a:rPr>
              <a:t>Coming to work 15 minutes late every morning.</a:t>
            </a:r>
          </a:p>
          <a:p>
            <a:pPr marL="349415" indent="-349415">
              <a:lnSpc>
                <a:spcPct val="115000"/>
              </a:lnSpc>
              <a:buFont typeface="Symbol"/>
              <a:buChar char=""/>
            </a:pPr>
            <a:r>
              <a:rPr lang="en-US" sz="2000" b="1" dirty="0">
                <a:ea typeface="Calibri"/>
                <a:cs typeface="Times New Roman"/>
              </a:rPr>
              <a:t>Taking extended lunches and breaks</a:t>
            </a:r>
          </a:p>
          <a:p>
            <a:pPr marL="349415" indent="-349415">
              <a:lnSpc>
                <a:spcPct val="115000"/>
              </a:lnSpc>
              <a:buFont typeface="Symbol"/>
              <a:buChar char=""/>
            </a:pPr>
            <a:r>
              <a:rPr lang="en-US" sz="2000" b="1" dirty="0">
                <a:ea typeface="Calibri"/>
                <a:cs typeface="Times New Roman"/>
              </a:rPr>
              <a:t>Using the office copier for their personal projects</a:t>
            </a:r>
          </a:p>
          <a:p>
            <a:pPr marL="349415" indent="-349415">
              <a:lnSpc>
                <a:spcPct val="115000"/>
              </a:lnSpc>
              <a:buFont typeface="Symbol"/>
              <a:buChar char=""/>
            </a:pPr>
            <a:r>
              <a:rPr lang="en-US" sz="2000" b="1" dirty="0">
                <a:ea typeface="Calibri"/>
                <a:cs typeface="Times New Roman"/>
              </a:rPr>
              <a:t>Taking more supplies from the supply closet than necessary because some are for work, but a few are for home</a:t>
            </a:r>
          </a:p>
        </p:txBody>
      </p:sp>
      <p:sp>
        <p:nvSpPr>
          <p:cNvPr id="4" name="Slide Number Placeholder 3"/>
          <p:cNvSpPr>
            <a:spLocks noGrp="1"/>
          </p:cNvSpPr>
          <p:nvPr>
            <p:ph type="sldNum" sz="quarter" idx="10"/>
          </p:nvPr>
        </p:nvSpPr>
        <p:spPr/>
        <p:txBody>
          <a:bodyPr/>
          <a:lstStyle/>
          <a:p>
            <a:fld id="{F9FAF165-8234-448C-B9FC-5140817A6D9F}" type="slidenum">
              <a:rPr lang="en-US" smtClean="0"/>
              <a:t>20</a:t>
            </a:fld>
            <a:endParaRPr lang="en-US" dirty="0"/>
          </a:p>
        </p:txBody>
      </p:sp>
      <p:sp>
        <p:nvSpPr>
          <p:cNvPr id="5" name="Footer Placeholder 4"/>
          <p:cNvSpPr>
            <a:spLocks noGrp="1"/>
          </p:cNvSpPr>
          <p:nvPr>
            <p:ph type="ftr" sz="quarter" idx="11"/>
          </p:nvPr>
        </p:nvSpPr>
        <p:spPr/>
        <p:txBody>
          <a:bodyPr/>
          <a:lstStyle/>
          <a:p>
            <a:r>
              <a:rPr lang="en-US"/>
              <a:t>SIP #4 - City of Yukon - 6/4/2019</a:t>
            </a:r>
            <a:endParaRPr lang="en-US" dirty="0"/>
          </a:p>
        </p:txBody>
      </p:sp>
      <p:sp>
        <p:nvSpPr>
          <p:cNvPr id="6" name="Header Placeholder 5"/>
          <p:cNvSpPr>
            <a:spLocks noGrp="1"/>
          </p:cNvSpPr>
          <p:nvPr>
            <p:ph type="hdr" sz="quarter" idx="12"/>
          </p:nvPr>
        </p:nvSpPr>
        <p:spPr/>
        <p:txBody>
          <a:bodyPr/>
          <a:lstStyle/>
          <a:p>
            <a:r>
              <a:rPr lang="en-US" dirty="0"/>
              <a:t>ETHICS</a:t>
            </a:r>
          </a:p>
        </p:txBody>
      </p:sp>
    </p:spTree>
    <p:extLst>
      <p:ext uri="{BB962C8B-B14F-4D97-AF65-F5344CB8AC3E}">
        <p14:creationId xmlns:p14="http://schemas.microsoft.com/office/powerpoint/2010/main" val="3604878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a:lnSpc>
                <a:spcPct val="115000"/>
              </a:lnSpc>
              <a:spcAft>
                <a:spcPts val="1019"/>
              </a:spcAft>
            </a:pPr>
            <a:r>
              <a:rPr lang="en-US" sz="2000" dirty="0">
                <a:ea typeface="Calibri"/>
                <a:cs typeface="Times New Roman"/>
              </a:rPr>
              <a:t>While that may be the first reaction, some soul searching might be in order before final conclusions are drawn.  This same person may be:</a:t>
            </a:r>
          </a:p>
          <a:p>
            <a:pPr marL="349415" indent="-349415">
              <a:lnSpc>
                <a:spcPct val="115000"/>
              </a:lnSpc>
              <a:buFont typeface="Symbol"/>
              <a:buChar char=""/>
            </a:pPr>
            <a:r>
              <a:rPr lang="en-US" sz="2000" b="1" dirty="0">
                <a:ea typeface="Calibri"/>
                <a:cs typeface="Times New Roman"/>
              </a:rPr>
              <a:t>Making long and repeated personal telephone calls</a:t>
            </a:r>
          </a:p>
          <a:p>
            <a:pPr marL="349415" indent="-349415">
              <a:lnSpc>
                <a:spcPct val="115000"/>
              </a:lnSpc>
              <a:buFont typeface="Symbol"/>
              <a:buChar char=""/>
            </a:pPr>
            <a:r>
              <a:rPr lang="en-US" sz="2000" b="1" dirty="0">
                <a:ea typeface="Calibri"/>
                <a:cs typeface="Times New Roman"/>
              </a:rPr>
              <a:t>Spending office time looking up Facebook postings</a:t>
            </a:r>
          </a:p>
          <a:p>
            <a:pPr marL="349415" indent="-349415">
              <a:lnSpc>
                <a:spcPct val="115000"/>
              </a:lnSpc>
              <a:spcAft>
                <a:spcPts val="1019"/>
              </a:spcAft>
              <a:buFont typeface="Symbol"/>
              <a:buChar char=""/>
            </a:pPr>
            <a:r>
              <a:rPr lang="en-US" sz="2000" b="1" dirty="0">
                <a:ea typeface="Calibri"/>
                <a:cs typeface="Times New Roman"/>
              </a:rPr>
              <a:t>Using public vehicles for uses that are personal</a:t>
            </a:r>
          </a:p>
        </p:txBody>
      </p:sp>
      <p:sp>
        <p:nvSpPr>
          <p:cNvPr id="4" name="Slide Number Placeholder 3"/>
          <p:cNvSpPr>
            <a:spLocks noGrp="1"/>
          </p:cNvSpPr>
          <p:nvPr>
            <p:ph type="sldNum" sz="quarter" idx="10"/>
          </p:nvPr>
        </p:nvSpPr>
        <p:spPr/>
        <p:txBody>
          <a:bodyPr/>
          <a:lstStyle/>
          <a:p>
            <a:fld id="{F9FAF165-8234-448C-B9FC-5140817A6D9F}" type="slidenum">
              <a:rPr lang="en-US" smtClean="0">
                <a:solidFill>
                  <a:prstClr val="black"/>
                </a:solidFill>
              </a:rPr>
              <a:pPr/>
              <a:t>21</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a:t>SIP #4 - City of Yukon - 6/4/2019</a:t>
            </a:r>
            <a:endParaRPr lang="en-US" dirty="0"/>
          </a:p>
        </p:txBody>
      </p:sp>
      <p:sp>
        <p:nvSpPr>
          <p:cNvPr id="6" name="Header Placeholder 5"/>
          <p:cNvSpPr>
            <a:spLocks noGrp="1"/>
          </p:cNvSpPr>
          <p:nvPr>
            <p:ph type="hdr" sz="quarter" idx="12"/>
          </p:nvPr>
        </p:nvSpPr>
        <p:spPr/>
        <p:txBody>
          <a:bodyPr/>
          <a:lstStyle/>
          <a:p>
            <a:r>
              <a:rPr lang="en-US" dirty="0"/>
              <a:t>ETHICS</a:t>
            </a:r>
          </a:p>
        </p:txBody>
      </p:sp>
    </p:spTree>
    <p:extLst>
      <p:ext uri="{BB962C8B-B14F-4D97-AF65-F5344CB8AC3E}">
        <p14:creationId xmlns:p14="http://schemas.microsoft.com/office/powerpoint/2010/main" val="3604878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a:t>And assume someone is watching and/or listening.</a:t>
            </a:r>
          </a:p>
          <a:p>
            <a:endParaRPr lang="en-US" sz="2800" b="1" dirty="0"/>
          </a:p>
          <a:p>
            <a:r>
              <a:rPr lang="en-US" sz="2800" b="1" dirty="0"/>
              <a:t>What about all the cameras at your city?</a:t>
            </a:r>
          </a:p>
        </p:txBody>
      </p:sp>
      <p:sp>
        <p:nvSpPr>
          <p:cNvPr id="4" name="Slide Number Placeholder 3"/>
          <p:cNvSpPr>
            <a:spLocks noGrp="1"/>
          </p:cNvSpPr>
          <p:nvPr>
            <p:ph type="sldNum" sz="quarter" idx="10"/>
          </p:nvPr>
        </p:nvSpPr>
        <p:spPr/>
        <p:txBody>
          <a:bodyPr/>
          <a:lstStyle/>
          <a:p>
            <a:fld id="{F9FAF165-8234-448C-B9FC-5140817A6D9F}" type="slidenum">
              <a:rPr lang="en-US" smtClean="0"/>
              <a:t>22</a:t>
            </a:fld>
            <a:endParaRPr lang="en-US" dirty="0"/>
          </a:p>
        </p:txBody>
      </p:sp>
      <p:sp>
        <p:nvSpPr>
          <p:cNvPr id="5" name="Footer Placeholder 4"/>
          <p:cNvSpPr>
            <a:spLocks noGrp="1"/>
          </p:cNvSpPr>
          <p:nvPr>
            <p:ph type="ftr" sz="quarter" idx="11"/>
          </p:nvPr>
        </p:nvSpPr>
        <p:spPr/>
        <p:txBody>
          <a:bodyPr/>
          <a:lstStyle/>
          <a:p>
            <a:r>
              <a:rPr lang="en-US"/>
              <a:t>SIP #4 - City of Yukon - 6/4/2019</a:t>
            </a:r>
            <a:endParaRPr lang="en-US" dirty="0"/>
          </a:p>
        </p:txBody>
      </p:sp>
      <p:sp>
        <p:nvSpPr>
          <p:cNvPr id="6" name="Header Placeholder 5"/>
          <p:cNvSpPr>
            <a:spLocks noGrp="1"/>
          </p:cNvSpPr>
          <p:nvPr>
            <p:ph type="hdr" sz="quarter" idx="12"/>
          </p:nvPr>
        </p:nvSpPr>
        <p:spPr/>
        <p:txBody>
          <a:bodyPr/>
          <a:lstStyle/>
          <a:p>
            <a:r>
              <a:rPr lang="en-US" dirty="0"/>
              <a:t>ETHICS</a:t>
            </a:r>
          </a:p>
        </p:txBody>
      </p:sp>
    </p:spTree>
    <p:extLst>
      <p:ext uri="{BB962C8B-B14F-4D97-AF65-F5344CB8AC3E}">
        <p14:creationId xmlns:p14="http://schemas.microsoft.com/office/powerpoint/2010/main" val="4229875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1188" y="349250"/>
            <a:ext cx="4181475" cy="3136900"/>
          </a:xfrm>
        </p:spPr>
      </p:sp>
      <p:sp>
        <p:nvSpPr>
          <p:cNvPr id="3" name="Notes Placeholder 2"/>
          <p:cNvSpPr>
            <a:spLocks noGrp="1"/>
          </p:cNvSpPr>
          <p:nvPr>
            <p:ph type="body" idx="1"/>
          </p:nvPr>
        </p:nvSpPr>
        <p:spPr>
          <a:xfrm>
            <a:off x="599439" y="3627120"/>
            <a:ext cx="6160135" cy="4998720"/>
          </a:xfrm>
        </p:spPr>
        <p:txBody>
          <a:bodyPr/>
          <a:lstStyle/>
          <a:p>
            <a:r>
              <a:rPr lang="en-US" sz="2000" b="1" dirty="0"/>
              <a:t>In 2019, you put your job on the line when you talk about work and people at work on your social media.  </a:t>
            </a:r>
          </a:p>
          <a:p>
            <a:r>
              <a:rPr lang="en-US" sz="2000" b="1" dirty="0"/>
              <a:t>Electronic media printouts can be brought into court.  </a:t>
            </a:r>
          </a:p>
          <a:p>
            <a:r>
              <a:rPr lang="en-US" sz="800" b="1" dirty="0"/>
              <a:t> </a:t>
            </a:r>
          </a:p>
          <a:p>
            <a:pPr>
              <a:buClr>
                <a:srgbClr val="3366FF"/>
              </a:buClr>
              <a:buSzPct val="105000"/>
              <a:buFont typeface="Wingdings" pitchFamily="2" charset="2"/>
              <a:buChar char="Ø"/>
            </a:pPr>
            <a:r>
              <a:rPr lang="en-US" sz="2000" dirty="0">
                <a:latin typeface="Arial" pitchFamily="34" charset="0"/>
                <a:cs typeface="Arial" pitchFamily="34" charset="0"/>
              </a:rPr>
              <a:t>Employees are still subject to the City’s existing policies including, but not limited to: </a:t>
            </a:r>
            <a:r>
              <a:rPr lang="en-US" sz="2000" u="sng" dirty="0">
                <a:latin typeface="Arial" pitchFamily="34" charset="0"/>
              </a:rPr>
              <a:t>Employee Conduct, Media and Press Releases, Computer Resources, Information &amp;  Communications Systems </a:t>
            </a:r>
          </a:p>
          <a:p>
            <a:pPr>
              <a:buClr>
                <a:srgbClr val="3366FF"/>
              </a:buClr>
              <a:buSzPct val="105000"/>
            </a:pPr>
            <a:r>
              <a:rPr lang="en-US" sz="2000" i="1" u="sng" dirty="0">
                <a:latin typeface="Arial" pitchFamily="34" charset="0"/>
                <a:cs typeface="Arial" pitchFamily="34" charset="0"/>
              </a:rPr>
              <a:t>  </a:t>
            </a:r>
            <a:endParaRPr lang="en-US" sz="2000" i="1" dirty="0">
              <a:latin typeface="Arial" pitchFamily="34" charset="0"/>
              <a:cs typeface="Arial" pitchFamily="34" charset="0"/>
            </a:endParaRPr>
          </a:p>
          <a:p>
            <a:pPr>
              <a:buClr>
                <a:srgbClr val="3366FF"/>
              </a:buClr>
              <a:buSzPct val="105000"/>
              <a:buFont typeface="Wingdings" pitchFamily="2" charset="2"/>
              <a:buChar char="Ø"/>
            </a:pPr>
            <a:r>
              <a:rPr lang="en-US" sz="2400" dirty="0">
                <a:latin typeface="Arial" pitchFamily="34" charset="0"/>
                <a:cs typeface="Arial" pitchFamily="34" charset="0"/>
              </a:rPr>
              <a:t>Caution employees, they should have </a:t>
            </a:r>
            <a:r>
              <a:rPr lang="en-US" sz="2400" b="1" i="1" u="sng" dirty="0">
                <a:latin typeface="Arial" pitchFamily="34" charset="0"/>
                <a:cs typeface="Arial" pitchFamily="34" charset="0"/>
              </a:rPr>
              <a:t>NO expectation of privacy</a:t>
            </a:r>
            <a:r>
              <a:rPr lang="en-US" sz="2400" dirty="0">
                <a:latin typeface="Arial" pitchFamily="34" charset="0"/>
                <a:cs typeface="Arial" pitchFamily="34" charset="0"/>
              </a:rPr>
              <a:t> while using the Internet.</a:t>
            </a:r>
          </a:p>
          <a:p>
            <a:pPr>
              <a:buClr>
                <a:srgbClr val="3366FF"/>
              </a:buClr>
              <a:buSzPct val="105000"/>
            </a:pPr>
            <a:r>
              <a:rPr lang="en-US" sz="900" dirty="0">
                <a:latin typeface="Arial" pitchFamily="34" charset="0"/>
                <a:cs typeface="Arial" pitchFamily="34" charset="0"/>
              </a:rPr>
              <a:t> </a:t>
            </a:r>
          </a:p>
          <a:p>
            <a:pPr>
              <a:buClr>
                <a:srgbClr val="3366FF"/>
              </a:buClr>
              <a:buSzPct val="105000"/>
              <a:buFont typeface="Wingdings" pitchFamily="2" charset="2"/>
              <a:buChar char="Ø"/>
            </a:pPr>
            <a:r>
              <a:rPr lang="en-US" sz="2000" dirty="0">
                <a:latin typeface="Arial" pitchFamily="34" charset="0"/>
                <a:cs typeface="Arial" pitchFamily="34" charset="0"/>
              </a:rPr>
              <a:t>2/26/19: Pix from </a:t>
            </a:r>
            <a:r>
              <a:rPr lang="en-US" sz="2000" u="sng" dirty="0">
                <a:latin typeface="Arial" pitchFamily="34" charset="0"/>
                <a:cs typeface="Arial" pitchFamily="34" charset="0"/>
              </a:rPr>
              <a:t>60+ Social Networking Sites You Need to Know About</a:t>
            </a:r>
            <a:r>
              <a:rPr lang="en-US" sz="2000" dirty="0">
                <a:latin typeface="Arial" pitchFamily="34" charset="0"/>
                <a:cs typeface="Arial" pitchFamily="34" charset="0"/>
              </a:rPr>
              <a:t> </a:t>
            </a:r>
            <a:r>
              <a:rPr lang="en-US" sz="1600" dirty="0">
                <a:latin typeface="Arial" pitchFamily="34" charset="0"/>
                <a:cs typeface="Arial" pitchFamily="34" charset="0"/>
              </a:rPr>
              <a:t>(Updated 23rd December 2018).  Source:  </a:t>
            </a:r>
            <a:r>
              <a:rPr lang="en-US" sz="1600" dirty="0">
                <a:latin typeface="Arial" pitchFamily="34" charset="0"/>
                <a:cs typeface="Arial" pitchFamily="34" charset="0"/>
                <a:hlinkClick r:id="rId3"/>
              </a:rPr>
              <a:t>https://makeawebsitehub.com/social-media-sites/</a:t>
            </a:r>
            <a:r>
              <a:rPr lang="en-US" sz="1600" dirty="0">
                <a:latin typeface="Arial" pitchFamily="34" charset="0"/>
                <a:cs typeface="Arial" pitchFamily="34" charset="0"/>
              </a:rPr>
              <a:t> </a:t>
            </a:r>
          </a:p>
        </p:txBody>
      </p:sp>
      <p:sp>
        <p:nvSpPr>
          <p:cNvPr id="4" name="Header Placeholder 3"/>
          <p:cNvSpPr>
            <a:spLocks noGrp="1"/>
          </p:cNvSpPr>
          <p:nvPr>
            <p:ph type="hdr" sz="quarter"/>
          </p:nvPr>
        </p:nvSpPr>
        <p:spPr/>
        <p:txBody>
          <a:bodyPr/>
          <a:lstStyle/>
          <a:p>
            <a:r>
              <a:rPr lang="en-US"/>
              <a:t>Shame on You!  Surviving Jerks and Bullies</a:t>
            </a:r>
          </a:p>
        </p:txBody>
      </p:sp>
      <p:sp>
        <p:nvSpPr>
          <p:cNvPr id="5" name="Footer Placeholder 4"/>
          <p:cNvSpPr>
            <a:spLocks noGrp="1"/>
          </p:cNvSpPr>
          <p:nvPr>
            <p:ph type="ftr" sz="quarter" idx="4"/>
          </p:nvPr>
        </p:nvSpPr>
        <p:spPr/>
        <p:txBody>
          <a:bodyPr/>
          <a:lstStyle/>
          <a:p>
            <a:r>
              <a:rPr lang="en-US"/>
              <a:t>SIP #4 - City of Yukon - 6/4/2019</a:t>
            </a:r>
          </a:p>
        </p:txBody>
      </p:sp>
    </p:spTree>
    <p:extLst>
      <p:ext uri="{BB962C8B-B14F-4D97-AF65-F5344CB8AC3E}">
        <p14:creationId xmlns:p14="http://schemas.microsoft.com/office/powerpoint/2010/main" val="2887497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u="sng" dirty="0"/>
              <a:t>On your personal Social Media</a:t>
            </a:r>
            <a:r>
              <a:rPr lang="en-US" sz="2000" dirty="0"/>
              <a:t>, Do Not talk about your </a:t>
            </a:r>
            <a:r>
              <a:rPr lang="en-US" sz="2000" b="1" dirty="0"/>
              <a:t>city, councilmembers, managers, bosses or coworkers</a:t>
            </a:r>
            <a:r>
              <a:rPr lang="en-US" sz="2000" b="1" baseline="0" dirty="0"/>
              <a:t> </a:t>
            </a:r>
            <a:r>
              <a:rPr lang="en-US" sz="2000" i="1" baseline="0" dirty="0"/>
              <a:t>UNLESS it is Positive</a:t>
            </a:r>
            <a:r>
              <a:rPr lang="en-US" sz="2000" baseline="0" dirty="0"/>
              <a:t>.  </a:t>
            </a:r>
          </a:p>
          <a:p>
            <a:r>
              <a:rPr lang="en-US" sz="2000" baseline="0" dirty="0"/>
              <a:t>Negative comments reflect on YOU and YOUR CITY!  And, social media that refers to your work could be read in court!  When you talk about work, you make it a </a:t>
            </a:r>
            <a:r>
              <a:rPr lang="en-US" sz="2000" b="1" i="1" baseline="0" dirty="0"/>
              <a:t>Permanent Public Record</a:t>
            </a:r>
            <a:r>
              <a:rPr lang="en-US" sz="2000" baseline="0" dirty="0"/>
              <a:t>.   </a:t>
            </a:r>
          </a:p>
          <a:p>
            <a:endParaRPr lang="en-US" sz="2000" baseline="0" dirty="0"/>
          </a:p>
          <a:p>
            <a:r>
              <a:rPr lang="en-US" sz="2000" baseline="0" dirty="0"/>
              <a:t>Do you like the Angry Bloggers?  Don’t act like them…</a:t>
            </a:r>
            <a:endParaRPr lang="en-US" sz="2000" dirty="0"/>
          </a:p>
        </p:txBody>
      </p:sp>
      <p:sp>
        <p:nvSpPr>
          <p:cNvPr id="4" name="Header Placeholder 3"/>
          <p:cNvSpPr>
            <a:spLocks noGrp="1"/>
          </p:cNvSpPr>
          <p:nvPr>
            <p:ph type="hdr" sz="quarter" idx="10"/>
          </p:nvPr>
        </p:nvSpPr>
        <p:spPr/>
        <p:txBody>
          <a:bodyPr/>
          <a:lstStyle/>
          <a:p>
            <a:r>
              <a:rPr lang="en-US"/>
              <a:t>City of Bethany - 1/8/18</a:t>
            </a:r>
            <a:endParaRPr lang="en-US" dirty="0"/>
          </a:p>
        </p:txBody>
      </p:sp>
      <p:sp>
        <p:nvSpPr>
          <p:cNvPr id="5" name="Footer Placeholder 4"/>
          <p:cNvSpPr>
            <a:spLocks noGrp="1"/>
          </p:cNvSpPr>
          <p:nvPr>
            <p:ph type="ftr" sz="quarter" idx="11"/>
          </p:nvPr>
        </p:nvSpPr>
        <p:spPr/>
        <p:txBody>
          <a:bodyPr/>
          <a:lstStyle/>
          <a:p>
            <a:r>
              <a:rPr lang="en-US"/>
              <a:t>SIP #4 - City of Yukon - 6/4/2019</a:t>
            </a:r>
            <a:endParaRPr lang="en-US" dirty="0"/>
          </a:p>
        </p:txBody>
      </p:sp>
      <p:sp>
        <p:nvSpPr>
          <p:cNvPr id="6" name="Slide Number Placeholder 5"/>
          <p:cNvSpPr>
            <a:spLocks noGrp="1"/>
          </p:cNvSpPr>
          <p:nvPr>
            <p:ph type="sldNum" sz="quarter" idx="12"/>
          </p:nvPr>
        </p:nvSpPr>
        <p:spPr/>
        <p:txBody>
          <a:bodyPr/>
          <a:lstStyle/>
          <a:p>
            <a:fld id="{46D7A8E5-6E78-4048-8781-539EF0EE51E7}" type="slidenum">
              <a:rPr lang="en-US" smtClean="0"/>
              <a:pPr/>
              <a:t>24</a:t>
            </a:fld>
            <a:endParaRPr lang="en-US"/>
          </a:p>
        </p:txBody>
      </p:sp>
    </p:spTree>
    <p:extLst>
      <p:ext uri="{BB962C8B-B14F-4D97-AF65-F5344CB8AC3E}">
        <p14:creationId xmlns:p14="http://schemas.microsoft.com/office/powerpoint/2010/main" val="2238184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Shame on You!  Surviving Jerks and Bullies</a:t>
            </a:r>
          </a:p>
        </p:txBody>
      </p:sp>
      <p:sp>
        <p:nvSpPr>
          <p:cNvPr id="5" name="Footer Placeholder 4"/>
          <p:cNvSpPr>
            <a:spLocks noGrp="1"/>
          </p:cNvSpPr>
          <p:nvPr>
            <p:ph type="ftr" sz="quarter" idx="11"/>
          </p:nvPr>
        </p:nvSpPr>
        <p:spPr/>
        <p:txBody>
          <a:bodyPr/>
          <a:lstStyle/>
          <a:p>
            <a:r>
              <a:rPr lang="en-US"/>
              <a:t>SIP #4 - City of Yukon - 6/4/2019</a:t>
            </a:r>
          </a:p>
        </p:txBody>
      </p:sp>
    </p:spTree>
    <p:extLst>
      <p:ext uri="{BB962C8B-B14F-4D97-AF65-F5344CB8AC3E}">
        <p14:creationId xmlns:p14="http://schemas.microsoft.com/office/powerpoint/2010/main" val="4107303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Shame on You!  Surviving Jerks and Bullies</a:t>
            </a:r>
          </a:p>
        </p:txBody>
      </p:sp>
      <p:sp>
        <p:nvSpPr>
          <p:cNvPr id="5" name="Footer Placeholder 4"/>
          <p:cNvSpPr>
            <a:spLocks noGrp="1"/>
          </p:cNvSpPr>
          <p:nvPr>
            <p:ph type="ftr" sz="quarter" idx="11"/>
          </p:nvPr>
        </p:nvSpPr>
        <p:spPr/>
        <p:txBody>
          <a:bodyPr/>
          <a:lstStyle/>
          <a:p>
            <a:r>
              <a:rPr lang="en-US"/>
              <a:t>SIP #4 - City of Yukon - 6/4/2019</a:t>
            </a:r>
          </a:p>
        </p:txBody>
      </p:sp>
    </p:spTree>
    <p:extLst>
      <p:ext uri="{BB962C8B-B14F-4D97-AF65-F5344CB8AC3E}">
        <p14:creationId xmlns:p14="http://schemas.microsoft.com/office/powerpoint/2010/main" val="2858430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xfrm>
            <a:off x="2609850" y="222250"/>
            <a:ext cx="3355975" cy="2516188"/>
          </a:xfrm>
          <a:ln/>
        </p:spPr>
      </p:sp>
      <p:sp>
        <p:nvSpPr>
          <p:cNvPr id="143363" name="Notes Placeholder 2"/>
          <p:cNvSpPr>
            <a:spLocks noGrp="1"/>
          </p:cNvSpPr>
          <p:nvPr>
            <p:ph type="body" idx="1"/>
          </p:nvPr>
        </p:nvSpPr>
        <p:spPr>
          <a:xfrm>
            <a:off x="335281" y="2860040"/>
            <a:ext cx="6319519" cy="5420360"/>
          </a:xfrm>
          <a:noFill/>
          <a:ln/>
        </p:spPr>
        <p:txBody>
          <a:bodyPr/>
          <a:lstStyle/>
          <a:p>
            <a:r>
              <a:rPr lang="en-US" sz="1800" b="1" dirty="0">
                <a:latin typeface="Arial" pitchFamily="34" charset="0"/>
              </a:rPr>
              <a:t>Facebook, Twitter, Instagram, YouTube, </a:t>
            </a:r>
          </a:p>
          <a:p>
            <a:pPr>
              <a:buClr>
                <a:srgbClr val="3366FF"/>
              </a:buClr>
              <a:buSzPct val="105000"/>
              <a:buFont typeface="Wingdings" pitchFamily="2" charset="2"/>
              <a:buChar char="Ø"/>
            </a:pPr>
            <a:r>
              <a:rPr lang="en-US" sz="2400" dirty="0">
                <a:latin typeface="Arial" pitchFamily="34" charset="0"/>
                <a:cs typeface="Arial" pitchFamily="34" charset="0"/>
              </a:rPr>
              <a:t>Employees are still subject to the City’s existing policies including, but not limited to: </a:t>
            </a:r>
            <a:r>
              <a:rPr lang="en-US" sz="2400" u="sng" dirty="0">
                <a:latin typeface="Arial" pitchFamily="34" charset="0"/>
              </a:rPr>
              <a:t>Employee Conduct, Media and Press Releases, Computer Resources, Information &amp;  Communications Systems </a:t>
            </a:r>
          </a:p>
          <a:p>
            <a:pPr>
              <a:buClr>
                <a:srgbClr val="3366FF"/>
              </a:buClr>
              <a:buSzPct val="105000"/>
            </a:pPr>
            <a:r>
              <a:rPr lang="en-US" i="1" u="sng" dirty="0">
                <a:latin typeface="Arial" pitchFamily="34" charset="0"/>
                <a:cs typeface="Arial" pitchFamily="34" charset="0"/>
              </a:rPr>
              <a:t>  </a:t>
            </a:r>
            <a:endParaRPr lang="en-US" i="1" dirty="0">
              <a:latin typeface="Arial" pitchFamily="34" charset="0"/>
              <a:cs typeface="Arial" pitchFamily="34" charset="0"/>
            </a:endParaRPr>
          </a:p>
          <a:p>
            <a:pPr>
              <a:buClr>
                <a:srgbClr val="3366FF"/>
              </a:buClr>
              <a:buSzPct val="105000"/>
              <a:buFont typeface="Wingdings" pitchFamily="2" charset="2"/>
              <a:buChar char="Ø"/>
            </a:pPr>
            <a:r>
              <a:rPr lang="en-US" sz="2800" dirty="0">
                <a:latin typeface="Arial" pitchFamily="34" charset="0"/>
                <a:cs typeface="Arial" pitchFamily="34" charset="0"/>
              </a:rPr>
              <a:t>Caution employees, they should have </a:t>
            </a:r>
            <a:r>
              <a:rPr lang="en-US" sz="2800" b="1" i="1" u="sng" dirty="0">
                <a:latin typeface="Arial" pitchFamily="34" charset="0"/>
                <a:cs typeface="Arial" pitchFamily="34" charset="0"/>
              </a:rPr>
              <a:t>NO expectation of privacy</a:t>
            </a:r>
            <a:r>
              <a:rPr lang="en-US" sz="2800" dirty="0">
                <a:latin typeface="Arial" pitchFamily="34" charset="0"/>
                <a:cs typeface="Arial" pitchFamily="34" charset="0"/>
              </a:rPr>
              <a:t> while using the Internet.</a:t>
            </a:r>
          </a:p>
          <a:p>
            <a:pPr>
              <a:buClr>
                <a:srgbClr val="3366FF"/>
              </a:buClr>
              <a:buSzPct val="105000"/>
            </a:pPr>
            <a:r>
              <a:rPr lang="en-US" sz="1000" dirty="0">
                <a:latin typeface="Arial" pitchFamily="34" charset="0"/>
                <a:cs typeface="Arial" pitchFamily="34" charset="0"/>
              </a:rPr>
              <a:t> </a:t>
            </a:r>
          </a:p>
          <a:p>
            <a:pPr>
              <a:buClr>
                <a:srgbClr val="3366FF"/>
              </a:buClr>
              <a:buSzPct val="105000"/>
              <a:buFont typeface="Wingdings" pitchFamily="2" charset="2"/>
              <a:buChar char="Ø"/>
            </a:pPr>
            <a:r>
              <a:rPr lang="en-US" sz="2400" dirty="0">
                <a:latin typeface="Arial" pitchFamily="34" charset="0"/>
                <a:cs typeface="Arial" pitchFamily="34" charset="0"/>
              </a:rPr>
              <a:t>2/26/19: Pix from </a:t>
            </a:r>
            <a:r>
              <a:rPr lang="en-US" sz="2400" u="sng" dirty="0">
                <a:latin typeface="Arial" pitchFamily="34" charset="0"/>
                <a:cs typeface="Arial" pitchFamily="34" charset="0"/>
              </a:rPr>
              <a:t>60+ Social Networking Sites You Need to Know About</a:t>
            </a:r>
            <a:r>
              <a:rPr lang="en-US" sz="2400" dirty="0">
                <a:latin typeface="Arial" pitchFamily="34" charset="0"/>
                <a:cs typeface="Arial" pitchFamily="34" charset="0"/>
              </a:rPr>
              <a:t> </a:t>
            </a:r>
            <a:r>
              <a:rPr lang="en-US" sz="1800" dirty="0">
                <a:latin typeface="Arial" pitchFamily="34" charset="0"/>
                <a:cs typeface="Arial" pitchFamily="34" charset="0"/>
              </a:rPr>
              <a:t>(Updated 23rd December 2018).  Source:  </a:t>
            </a:r>
            <a:r>
              <a:rPr lang="en-US" sz="1800" dirty="0">
                <a:latin typeface="Arial" pitchFamily="34" charset="0"/>
                <a:cs typeface="Arial" pitchFamily="34" charset="0"/>
                <a:hlinkClick r:id="rId3"/>
              </a:rPr>
              <a:t>https://makeawebsitehub.com/social-media-sites/</a:t>
            </a:r>
            <a:r>
              <a:rPr lang="en-US" sz="1800" dirty="0">
                <a:latin typeface="Arial" pitchFamily="34" charset="0"/>
                <a:cs typeface="Arial" pitchFamily="34" charset="0"/>
              </a:rPr>
              <a:t> </a:t>
            </a:r>
          </a:p>
          <a:p>
            <a:endParaRPr lang="en-US" sz="2400" b="1" dirty="0">
              <a:latin typeface="Arial" pitchFamily="34" charset="0"/>
            </a:endParaRPr>
          </a:p>
        </p:txBody>
      </p:sp>
      <p:sp>
        <p:nvSpPr>
          <p:cNvPr id="4" name="Header Placeholder 3"/>
          <p:cNvSpPr>
            <a:spLocks noGrp="1"/>
          </p:cNvSpPr>
          <p:nvPr>
            <p:ph type="hdr" sz="quarter"/>
          </p:nvPr>
        </p:nvSpPr>
        <p:spPr/>
        <p:txBody>
          <a:bodyPr/>
          <a:lstStyle/>
          <a:p>
            <a:pPr>
              <a:defRPr/>
            </a:pPr>
            <a:r>
              <a:rPr lang="en-US"/>
              <a:t>City of Choctaw – 2-1-19</a:t>
            </a:r>
          </a:p>
        </p:txBody>
      </p:sp>
      <p:sp>
        <p:nvSpPr>
          <p:cNvPr id="5" name="Footer Placeholder 4"/>
          <p:cNvSpPr>
            <a:spLocks noGrp="1"/>
          </p:cNvSpPr>
          <p:nvPr>
            <p:ph type="ftr" sz="quarter" idx="4"/>
          </p:nvPr>
        </p:nvSpPr>
        <p:spPr/>
        <p:txBody>
          <a:bodyPr/>
          <a:lstStyle/>
          <a:p>
            <a:pPr>
              <a:defRPr/>
            </a:pPr>
            <a:r>
              <a:rPr lang="en-US"/>
              <a:t>SIP #4 - City of Yukon - 6/4/2019</a:t>
            </a:r>
          </a:p>
        </p:txBody>
      </p:sp>
      <p:sp>
        <p:nvSpPr>
          <p:cNvPr id="6" name="Slide Number Placeholder 5"/>
          <p:cNvSpPr>
            <a:spLocks noGrp="1"/>
          </p:cNvSpPr>
          <p:nvPr>
            <p:ph type="sldNum" sz="quarter" idx="5"/>
          </p:nvPr>
        </p:nvSpPr>
        <p:spPr/>
        <p:txBody>
          <a:bodyPr/>
          <a:lstStyle/>
          <a:p>
            <a:pPr>
              <a:defRPr/>
            </a:pPr>
            <a:fld id="{6348F082-8050-4BAA-B295-C8A5DE924CFD}"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r>
              <a:rPr lang="en-US" sz="2400">
                <a:latin typeface="Arial" pitchFamily="34" charset="0"/>
              </a:rPr>
              <a:t>Electronic Media = </a:t>
            </a:r>
            <a:r>
              <a:rPr lang="en-US" sz="3200" b="1" i="1">
                <a:latin typeface="Arial" pitchFamily="34" charset="0"/>
              </a:rPr>
              <a:t>EVIDENCE</a:t>
            </a:r>
            <a:r>
              <a:rPr lang="en-US" sz="2400">
                <a:latin typeface="Arial" pitchFamily="34" charset="0"/>
              </a:rPr>
              <a:t>.</a:t>
            </a:r>
          </a:p>
          <a:p>
            <a:endParaRPr lang="en-US" sz="2400">
              <a:latin typeface="Arial" pitchFamily="34" charset="0"/>
            </a:endParaRPr>
          </a:p>
          <a:p>
            <a:r>
              <a:rPr lang="en-US" sz="2400">
                <a:latin typeface="Arial" pitchFamily="34" charset="0"/>
              </a:rPr>
              <a:t>EVIDENCE CAN BLOW UP YOUR CAREER.  </a:t>
            </a:r>
          </a:p>
        </p:txBody>
      </p:sp>
      <p:sp>
        <p:nvSpPr>
          <p:cNvPr id="4" name="Footer Placeholder 3"/>
          <p:cNvSpPr>
            <a:spLocks noGrp="1"/>
          </p:cNvSpPr>
          <p:nvPr>
            <p:ph type="ftr" sz="quarter" idx="4"/>
          </p:nvPr>
        </p:nvSpPr>
        <p:spPr>
          <a:xfrm>
            <a:off x="457200" y="8831263"/>
            <a:ext cx="3962400" cy="465137"/>
          </a:xfrm>
        </p:spPr>
        <p:txBody>
          <a:bodyPr/>
          <a:lstStyle/>
          <a:p>
            <a:pPr>
              <a:defRPr/>
            </a:pPr>
            <a:r>
              <a:rPr lang="en-US"/>
              <a:t>SIP #4 - City of Yukon - 6/4/2019</a:t>
            </a:r>
            <a:endParaRPr lang="en-US" dirty="0"/>
          </a:p>
        </p:txBody>
      </p:sp>
      <p:sp>
        <p:nvSpPr>
          <p:cNvPr id="5" name="Slide Number Placeholder 4"/>
          <p:cNvSpPr>
            <a:spLocks noGrp="1"/>
          </p:cNvSpPr>
          <p:nvPr>
            <p:ph type="sldNum" sz="quarter" idx="5"/>
          </p:nvPr>
        </p:nvSpPr>
        <p:spPr/>
        <p:txBody>
          <a:bodyPr/>
          <a:lstStyle/>
          <a:p>
            <a:pPr>
              <a:defRPr/>
            </a:pPr>
            <a:fld id="{04E80A42-26B8-4B7D-AD4D-A01B30A35C9D}" type="slidenum">
              <a:rPr lang="en-US" smtClean="0"/>
              <a:pPr>
                <a:defRPr/>
              </a:pPr>
              <a:t>28</a:t>
            </a:fld>
            <a:endParaRPr lang="en-US"/>
          </a:p>
        </p:txBody>
      </p:sp>
      <p:sp>
        <p:nvSpPr>
          <p:cNvPr id="6" name="Header Placeholder 5"/>
          <p:cNvSpPr>
            <a:spLocks noGrp="1"/>
          </p:cNvSpPr>
          <p:nvPr>
            <p:ph type="hdr" sz="quarter"/>
          </p:nvPr>
        </p:nvSpPr>
        <p:spPr>
          <a:xfrm>
            <a:off x="457201" y="228601"/>
            <a:ext cx="3038475" cy="465138"/>
          </a:xfrm>
        </p:spPr>
        <p:txBody>
          <a:bodyPr/>
          <a:lstStyle/>
          <a:p>
            <a:pPr>
              <a:defRPr/>
            </a:pPr>
            <a:r>
              <a:rPr lang="en-US"/>
              <a:t>City of Choctaw – 2-1-19</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Article of the former teacher convicted by 9,000 text messages.</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Supervisor Improvement Program #2</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SIP #4 - City of Yukon - 6/4/2019</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7220E-8123-4D5C-95B8-9EB841FB05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6951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3600" y="152400"/>
            <a:ext cx="4648200" cy="3486150"/>
          </a:xfrm>
        </p:spPr>
      </p:sp>
      <p:sp>
        <p:nvSpPr>
          <p:cNvPr id="3" name="Notes Placeholder 2"/>
          <p:cNvSpPr>
            <a:spLocks noGrp="1"/>
          </p:cNvSpPr>
          <p:nvPr>
            <p:ph type="body" idx="1"/>
          </p:nvPr>
        </p:nvSpPr>
        <p:spPr>
          <a:xfrm>
            <a:off x="701040" y="3869347"/>
            <a:ext cx="6080760" cy="4960620"/>
          </a:xfrm>
        </p:spPr>
        <p:txBody>
          <a:bodyPr/>
          <a:lstStyle/>
          <a:p>
            <a:r>
              <a:rPr lang="en-US" sz="1800" b="1" dirty="0">
                <a:latin typeface="Comic Sans MS" panose="030F0702030302020204" pitchFamily="66" charset="0"/>
              </a:rPr>
              <a:t>RAT: </a:t>
            </a:r>
            <a:r>
              <a:rPr lang="en-US" sz="1800" dirty="0">
                <a:latin typeface="Comic Sans MS" panose="030F0702030302020204" pitchFamily="66" charset="0"/>
              </a:rPr>
              <a:t>My Ethical conduct has begun to sink below even my standards.  I think it’s time for me to change.  </a:t>
            </a:r>
          </a:p>
          <a:p>
            <a:r>
              <a:rPr lang="en-US" sz="1800" b="1" dirty="0">
                <a:latin typeface="Comic Sans MS" panose="030F0702030302020204" pitchFamily="66" charset="0"/>
              </a:rPr>
              <a:t>GOAT: </a:t>
            </a:r>
            <a:r>
              <a:rPr lang="en-US" sz="1800" dirty="0">
                <a:latin typeface="Comic Sans MS" panose="030F0702030302020204" pitchFamily="66" charset="0"/>
              </a:rPr>
              <a:t>I’m surprised to hear you day that, Rat.  What are you going to do?</a:t>
            </a:r>
          </a:p>
          <a:p>
            <a:r>
              <a:rPr lang="en-US" sz="1800" b="1" dirty="0">
                <a:latin typeface="Comic Sans MS" panose="030F0702030302020204" pitchFamily="66" charset="0"/>
              </a:rPr>
              <a:t>RAT:  </a:t>
            </a:r>
            <a:r>
              <a:rPr lang="en-US" sz="1800" dirty="0">
                <a:latin typeface="Comic Sans MS" panose="030F0702030302020204" pitchFamily="66" charset="0"/>
              </a:rPr>
              <a:t>Lower my ethical standards.</a:t>
            </a:r>
          </a:p>
          <a:p>
            <a:r>
              <a:rPr lang="en-US" sz="1400" b="1" dirty="0">
                <a:latin typeface="Comic Sans MS" panose="030F0702030302020204" pitchFamily="66" charset="0"/>
              </a:rPr>
              <a:t>GOAT:  </a:t>
            </a:r>
            <a:r>
              <a:rPr lang="en-US" sz="1400" dirty="0">
                <a:latin typeface="Comic Sans MS" panose="030F0702030302020204" pitchFamily="66" charset="0"/>
              </a:rPr>
              <a:t>Some people might change their Conduct.</a:t>
            </a:r>
          </a:p>
          <a:p>
            <a:r>
              <a:rPr lang="en-US" sz="1400" b="1" dirty="0">
                <a:latin typeface="Comic Sans MS" panose="030F0702030302020204" pitchFamily="66" charset="0"/>
              </a:rPr>
              <a:t>RAT:  </a:t>
            </a:r>
            <a:r>
              <a:rPr lang="en-US" sz="1400" dirty="0">
                <a:latin typeface="Comic Sans MS" panose="030F0702030302020204" pitchFamily="66" charset="0"/>
              </a:rPr>
              <a:t>Why take the hard road?  </a:t>
            </a:r>
          </a:p>
          <a:p>
            <a:endParaRPr lang="en-US" sz="2000" u="sng" dirty="0"/>
          </a:p>
          <a:p>
            <a:r>
              <a:rPr lang="en-US" sz="2000" u="sng" dirty="0"/>
              <a:t>Do you Agree?  </a:t>
            </a:r>
            <a:r>
              <a:rPr lang="en-US" sz="2000" b="1" dirty="0"/>
              <a:t>The public seems to be more forgiving of film and television stars or professional athletes </a:t>
            </a:r>
            <a:r>
              <a:rPr lang="en-US" sz="2000" u="sng" dirty="0"/>
              <a:t>than</a:t>
            </a:r>
            <a:r>
              <a:rPr lang="en-US" sz="2000" b="1" u="sng" dirty="0"/>
              <a:t> </a:t>
            </a:r>
            <a:r>
              <a:rPr lang="en-US" sz="2000" u="sng" dirty="0"/>
              <a:t>they are of public employees and officials.  </a:t>
            </a:r>
          </a:p>
          <a:p>
            <a:endParaRPr lang="en-US" sz="2000" dirty="0"/>
          </a:p>
          <a:p>
            <a:r>
              <a:rPr lang="en-US" sz="2000" dirty="0"/>
              <a:t>Again, this is because of the </a:t>
            </a:r>
            <a:r>
              <a:rPr lang="en-US" sz="2000" u="sng" dirty="0"/>
              <a:t>higher standard to which all public servants are held. </a:t>
            </a:r>
          </a:p>
        </p:txBody>
      </p:sp>
      <p:sp>
        <p:nvSpPr>
          <p:cNvPr id="4" name="Slide Number Placeholder 3"/>
          <p:cNvSpPr>
            <a:spLocks noGrp="1"/>
          </p:cNvSpPr>
          <p:nvPr>
            <p:ph type="sldNum" sz="quarter" idx="10"/>
          </p:nvPr>
        </p:nvSpPr>
        <p:spPr/>
        <p:txBody>
          <a:bodyPr/>
          <a:lstStyle/>
          <a:p>
            <a:fld id="{F9FAF165-8234-448C-B9FC-5140817A6D9F}" type="slidenum">
              <a:rPr lang="en-US" smtClean="0"/>
              <a:t>3</a:t>
            </a:fld>
            <a:endParaRPr lang="en-US" dirty="0"/>
          </a:p>
        </p:txBody>
      </p:sp>
      <p:sp>
        <p:nvSpPr>
          <p:cNvPr id="5" name="Footer Placeholder 4"/>
          <p:cNvSpPr>
            <a:spLocks noGrp="1"/>
          </p:cNvSpPr>
          <p:nvPr>
            <p:ph type="ftr" sz="quarter" idx="11"/>
          </p:nvPr>
        </p:nvSpPr>
        <p:spPr/>
        <p:txBody>
          <a:bodyPr/>
          <a:lstStyle/>
          <a:p>
            <a:r>
              <a:rPr lang="en-US"/>
              <a:t>SIP #4 - City of Yukon - 6/4/2019</a:t>
            </a:r>
            <a:endParaRPr lang="en-US" dirty="0"/>
          </a:p>
        </p:txBody>
      </p:sp>
      <p:sp>
        <p:nvSpPr>
          <p:cNvPr id="6" name="Header Placeholder 5"/>
          <p:cNvSpPr>
            <a:spLocks noGrp="1"/>
          </p:cNvSpPr>
          <p:nvPr>
            <p:ph type="hdr" sz="quarter" idx="12"/>
          </p:nvPr>
        </p:nvSpPr>
        <p:spPr/>
        <p:txBody>
          <a:bodyPr/>
          <a:lstStyle/>
          <a:p>
            <a:r>
              <a:rPr lang="en-US" dirty="0"/>
              <a:t>ETHICS</a:t>
            </a:r>
          </a:p>
        </p:txBody>
      </p:sp>
    </p:spTree>
    <p:extLst>
      <p:ext uri="{BB962C8B-B14F-4D97-AF65-F5344CB8AC3E}">
        <p14:creationId xmlns:p14="http://schemas.microsoft.com/office/powerpoint/2010/main" val="4039815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387350"/>
            <a:ext cx="4648200" cy="3486150"/>
          </a:xfrm>
        </p:spPr>
      </p:sp>
      <p:sp>
        <p:nvSpPr>
          <p:cNvPr id="3" name="Notes Placeholder 2"/>
          <p:cNvSpPr>
            <a:spLocks noGrp="1"/>
          </p:cNvSpPr>
          <p:nvPr>
            <p:ph type="body" idx="1"/>
          </p:nvPr>
        </p:nvSpPr>
        <p:spPr>
          <a:xfrm>
            <a:off x="381000" y="4038600"/>
            <a:ext cx="6172200" cy="4493260"/>
          </a:xfrm>
        </p:spPr>
        <p:txBody>
          <a:bodyPr/>
          <a:lstStyle/>
          <a:p>
            <a:r>
              <a:rPr lang="en-US" sz="1800" b="1" dirty="0"/>
              <a:t>Ethics Checklist -  If your decision doesn’t have to be made immediately,</a:t>
            </a:r>
            <a:r>
              <a:rPr lang="en-US" sz="1800" dirty="0"/>
              <a:t> </a:t>
            </a:r>
            <a:r>
              <a:rPr lang="en-US" sz="1800" b="1" i="1" dirty="0"/>
              <a:t>there are several questions you can ask yourself to help you with the process:</a:t>
            </a:r>
          </a:p>
          <a:p>
            <a:endParaRPr lang="en-US" sz="1800" dirty="0"/>
          </a:p>
          <a:p>
            <a:r>
              <a:rPr lang="en-US" sz="1800" b="1" dirty="0"/>
              <a:t>Is it legal?  </a:t>
            </a:r>
            <a:r>
              <a:rPr lang="en-US" sz="1800" dirty="0"/>
              <a:t>If the answer is “no”, then you really don’t have to proceed any further down the list.  You’re Done.  If it is illegal, it is probably unethical, too.  </a:t>
            </a:r>
          </a:p>
          <a:p>
            <a:endParaRPr lang="en-US" sz="1800" dirty="0"/>
          </a:p>
          <a:p>
            <a:r>
              <a:rPr lang="en-US" sz="1800" b="1" dirty="0"/>
              <a:t>Does it violate rules or regulations?</a:t>
            </a:r>
            <a:r>
              <a:rPr lang="en-US" sz="1800" dirty="0"/>
              <a:t>  Rules may not be as binding as laws, nor likely to result in a harsh punishment as would occur if you were caught breaking the law.  Despite this fact, there may still be unpleasant consequences.  </a:t>
            </a:r>
          </a:p>
          <a:p>
            <a:r>
              <a:rPr lang="en-US" sz="2000" b="1" dirty="0"/>
              <a:t>Can you live with those consequences?  </a:t>
            </a:r>
          </a:p>
          <a:p>
            <a:r>
              <a:rPr lang="en-US" sz="2000" b="1" dirty="0"/>
              <a:t>What if one of those consequences was losing your job?</a:t>
            </a:r>
          </a:p>
        </p:txBody>
      </p:sp>
      <p:sp>
        <p:nvSpPr>
          <p:cNvPr id="4" name="Slide Number Placeholder 3"/>
          <p:cNvSpPr>
            <a:spLocks noGrp="1"/>
          </p:cNvSpPr>
          <p:nvPr>
            <p:ph type="sldNum" sz="quarter" idx="10"/>
          </p:nvPr>
        </p:nvSpPr>
        <p:spPr/>
        <p:txBody>
          <a:bodyPr/>
          <a:lstStyle/>
          <a:p>
            <a:fld id="{F9FAF165-8234-448C-B9FC-5140817A6D9F}" type="slidenum">
              <a:rPr lang="en-US" smtClean="0"/>
              <a:t>30</a:t>
            </a:fld>
            <a:endParaRPr lang="en-US" dirty="0"/>
          </a:p>
        </p:txBody>
      </p:sp>
      <p:sp>
        <p:nvSpPr>
          <p:cNvPr id="5" name="Footer Placeholder 4"/>
          <p:cNvSpPr>
            <a:spLocks noGrp="1"/>
          </p:cNvSpPr>
          <p:nvPr>
            <p:ph type="ftr" sz="quarter" idx="11"/>
          </p:nvPr>
        </p:nvSpPr>
        <p:spPr/>
        <p:txBody>
          <a:bodyPr/>
          <a:lstStyle/>
          <a:p>
            <a:r>
              <a:rPr lang="en-US"/>
              <a:t>SIP #4 - City of Yukon - 6/4/2019</a:t>
            </a:r>
            <a:endParaRPr lang="en-US" dirty="0"/>
          </a:p>
        </p:txBody>
      </p:sp>
      <p:sp>
        <p:nvSpPr>
          <p:cNvPr id="6" name="Header Placeholder 5"/>
          <p:cNvSpPr>
            <a:spLocks noGrp="1"/>
          </p:cNvSpPr>
          <p:nvPr>
            <p:ph type="hdr" sz="quarter" idx="12"/>
          </p:nvPr>
        </p:nvSpPr>
        <p:spPr/>
        <p:txBody>
          <a:bodyPr/>
          <a:lstStyle/>
          <a:p>
            <a:r>
              <a:rPr lang="en-US" dirty="0"/>
              <a:t>ETHICS</a:t>
            </a:r>
          </a:p>
        </p:txBody>
      </p:sp>
    </p:spTree>
    <p:extLst>
      <p:ext uri="{BB962C8B-B14F-4D97-AF65-F5344CB8AC3E}">
        <p14:creationId xmlns:p14="http://schemas.microsoft.com/office/powerpoint/2010/main" val="3455384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387350"/>
            <a:ext cx="4648200" cy="3486150"/>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AF165-8234-448C-B9FC-5140817A6D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SIP #4 - City of Yukon - 6/4/2019</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ETHICS</a:t>
            </a:r>
          </a:p>
        </p:txBody>
      </p:sp>
      <p:sp>
        <p:nvSpPr>
          <p:cNvPr id="9" name="Notes Placeholder 2">
            <a:extLst>
              <a:ext uri="{FF2B5EF4-FFF2-40B4-BE49-F238E27FC236}">
                <a16:creationId xmlns:a16="http://schemas.microsoft.com/office/drawing/2014/main" id="{2471184F-7EE2-4FE3-BF60-820AEC805F9F}"/>
              </a:ext>
            </a:extLst>
          </p:cNvPr>
          <p:cNvSpPr txBox="1">
            <a:spLocks/>
          </p:cNvSpPr>
          <p:nvPr/>
        </p:nvSpPr>
        <p:spPr>
          <a:xfrm>
            <a:off x="311573" y="3950970"/>
            <a:ext cx="5997787" cy="4648200"/>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800" b="1"/>
              <a:t>Is it in line with our values?</a:t>
            </a:r>
            <a:r>
              <a:rPr lang="en-US" sz="1800"/>
              <a:t>  </a:t>
            </a:r>
            <a:r>
              <a:rPr lang="en-US" sz="1800" u="sng"/>
              <a:t>Along with mission statements, organizational values have become popular benchmarks for directing the actions in both the private and the public sector.  Ethics are driven by values</a:t>
            </a:r>
            <a:r>
              <a:rPr lang="en-US" sz="1800"/>
              <a:t>.  If a decision you make is contrary to your organization’s values, then it can’t be ethical. </a:t>
            </a:r>
          </a:p>
          <a:p>
            <a:r>
              <a:rPr lang="en-US" sz="1800"/>
              <a:t> </a:t>
            </a:r>
          </a:p>
          <a:p>
            <a:r>
              <a:rPr lang="en-US" sz="1800" b="1"/>
              <a:t>Will I feel guilt?</a:t>
            </a:r>
            <a:r>
              <a:rPr lang="en-US" sz="1800"/>
              <a:t>  </a:t>
            </a:r>
            <a:r>
              <a:rPr lang="en-US" sz="1800" u="sng"/>
              <a:t>No one can answer that question for you.  </a:t>
            </a:r>
            <a:r>
              <a:rPr lang="en-US" sz="1800" b="1"/>
              <a:t>How you answer will basically make your decision for you. </a:t>
            </a:r>
          </a:p>
          <a:p>
            <a:r>
              <a:rPr lang="en-US" sz="1800"/>
              <a:t> </a:t>
            </a:r>
          </a:p>
          <a:p>
            <a:r>
              <a:rPr lang="en-US" sz="2200" i="1" u="sng"/>
              <a:t>Good Question:</a:t>
            </a:r>
            <a:r>
              <a:rPr lang="en-US" sz="2200"/>
              <a:t>  </a:t>
            </a:r>
            <a:r>
              <a:rPr lang="en-US" sz="2200" b="1"/>
              <a:t>How would I feel if someone did it to me </a:t>
            </a:r>
            <a:r>
              <a:rPr lang="en-US" sz="2200" b="1" i="1"/>
              <a:t>(or my loved one)</a:t>
            </a:r>
            <a:r>
              <a:rPr lang="en-US" sz="2200" b="1"/>
              <a:t>?</a:t>
            </a:r>
            <a:r>
              <a:rPr lang="en-US" sz="2200"/>
              <a:t>  </a:t>
            </a:r>
            <a:r>
              <a:rPr lang="en-US" sz="2200" u="sng"/>
              <a:t>Once again, the answer to the question makes your decision for you. </a:t>
            </a:r>
            <a:endParaRPr lang="en-US" sz="2200" u="sng" dirty="0"/>
          </a:p>
        </p:txBody>
      </p:sp>
    </p:spTree>
    <p:extLst>
      <p:ext uri="{BB962C8B-B14F-4D97-AF65-F5344CB8AC3E}">
        <p14:creationId xmlns:p14="http://schemas.microsoft.com/office/powerpoint/2010/main" val="31926480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387350"/>
            <a:ext cx="4648200" cy="3486150"/>
          </a:xfrm>
        </p:spPr>
      </p:sp>
      <p:sp>
        <p:nvSpPr>
          <p:cNvPr id="3" name="Notes Placeholder 2"/>
          <p:cNvSpPr>
            <a:spLocks noGrp="1"/>
          </p:cNvSpPr>
          <p:nvPr>
            <p:ph type="body" idx="1"/>
          </p:nvPr>
        </p:nvSpPr>
        <p:spPr>
          <a:xfrm>
            <a:off x="311574" y="4028440"/>
            <a:ext cx="6153573" cy="4958080"/>
          </a:xfrm>
        </p:spPr>
        <p:txBody>
          <a:bodyPr/>
          <a:lstStyle/>
          <a:p>
            <a:r>
              <a:rPr lang="en-US" sz="2000" b="1" dirty="0"/>
              <a:t>-Would the most ethical person I know do it?</a:t>
            </a:r>
            <a:r>
              <a:rPr lang="en-US" sz="2000" dirty="0"/>
              <a:t>  </a:t>
            </a:r>
            <a:r>
              <a:rPr lang="en-US" sz="2000" u="sng" dirty="0"/>
              <a:t>Is there someone you know whose ethical standards are beyond reproach</a:t>
            </a:r>
            <a:r>
              <a:rPr lang="en-US" sz="2000" dirty="0"/>
              <a:t>?  </a:t>
            </a:r>
            <a:r>
              <a:rPr lang="en-US" sz="2000" b="1" dirty="0"/>
              <a:t>If you know what they would do, then that’s probably what you should do.  </a:t>
            </a:r>
          </a:p>
          <a:p>
            <a:r>
              <a:rPr lang="en-US" sz="2000" b="1" dirty="0"/>
              <a:t>-The Golden Rule</a:t>
            </a:r>
            <a:endParaRPr lang="en-US" sz="2000" dirty="0"/>
          </a:p>
          <a:p>
            <a:r>
              <a:rPr lang="en-US" sz="2000" dirty="0"/>
              <a:t>If you are in a situation </a:t>
            </a:r>
            <a:r>
              <a:rPr lang="en-US" sz="2000" u="sng" dirty="0"/>
              <a:t>where you have to make a decision quickly, the Golden Rule is probably still the best guideline to use</a:t>
            </a:r>
            <a:r>
              <a:rPr lang="en-US" sz="2000" dirty="0"/>
              <a:t>.  Treat others the way you would want to be treated. </a:t>
            </a:r>
          </a:p>
          <a:p>
            <a:r>
              <a:rPr lang="en-US" sz="2000" dirty="0"/>
              <a:t> </a:t>
            </a:r>
          </a:p>
          <a:p>
            <a:r>
              <a:rPr lang="en-US" sz="2000" b="1" dirty="0"/>
              <a:t>Would you be happy if someone was to make the decision you’re considering?  If your decision meets that criterion, you’re probably doing the right thing.  </a:t>
            </a:r>
            <a:r>
              <a:rPr lang="en-US" sz="2000" u="sng" dirty="0"/>
              <a:t>If it doesn’t, you’re probably not</a:t>
            </a:r>
            <a:r>
              <a:rPr lang="en-US" sz="2000" dirty="0"/>
              <a:t>.  It’s simple, but it’s accurate! </a:t>
            </a:r>
            <a:endParaRPr lang="en-US" dirty="0"/>
          </a:p>
        </p:txBody>
      </p:sp>
      <p:sp>
        <p:nvSpPr>
          <p:cNvPr id="4" name="Slide Number Placeholder 3"/>
          <p:cNvSpPr>
            <a:spLocks noGrp="1"/>
          </p:cNvSpPr>
          <p:nvPr>
            <p:ph type="sldNum" sz="quarter" idx="10"/>
          </p:nvPr>
        </p:nvSpPr>
        <p:spPr/>
        <p:txBody>
          <a:bodyPr/>
          <a:lstStyle/>
          <a:p>
            <a:fld id="{F9FAF165-8234-448C-B9FC-5140817A6D9F}" type="slidenum">
              <a:rPr lang="en-US" smtClean="0"/>
              <a:t>32</a:t>
            </a:fld>
            <a:endParaRPr lang="en-US" dirty="0"/>
          </a:p>
        </p:txBody>
      </p:sp>
      <p:sp>
        <p:nvSpPr>
          <p:cNvPr id="5" name="Footer Placeholder 4"/>
          <p:cNvSpPr>
            <a:spLocks noGrp="1"/>
          </p:cNvSpPr>
          <p:nvPr>
            <p:ph type="ftr" sz="quarter" idx="11"/>
          </p:nvPr>
        </p:nvSpPr>
        <p:spPr/>
        <p:txBody>
          <a:bodyPr/>
          <a:lstStyle/>
          <a:p>
            <a:r>
              <a:rPr lang="en-US"/>
              <a:t>SIP #4 - City of Yukon - 6/4/2019</a:t>
            </a:r>
            <a:endParaRPr lang="en-US" dirty="0"/>
          </a:p>
        </p:txBody>
      </p:sp>
      <p:sp>
        <p:nvSpPr>
          <p:cNvPr id="6" name="Header Placeholder 5"/>
          <p:cNvSpPr>
            <a:spLocks noGrp="1"/>
          </p:cNvSpPr>
          <p:nvPr>
            <p:ph type="hdr" sz="quarter" idx="12"/>
          </p:nvPr>
        </p:nvSpPr>
        <p:spPr/>
        <p:txBody>
          <a:bodyPr/>
          <a:lstStyle/>
          <a:p>
            <a:r>
              <a:rPr lang="en-US" dirty="0"/>
              <a:t>ETHICS</a:t>
            </a:r>
          </a:p>
        </p:txBody>
      </p:sp>
    </p:spTree>
    <p:extLst>
      <p:ext uri="{BB962C8B-B14F-4D97-AF65-F5344CB8AC3E}">
        <p14:creationId xmlns:p14="http://schemas.microsoft.com/office/powerpoint/2010/main" val="10350977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6238" y="238125"/>
            <a:ext cx="4648200" cy="3486150"/>
          </a:xfrm>
        </p:spPr>
      </p:sp>
      <p:sp>
        <p:nvSpPr>
          <p:cNvPr id="3" name="Notes Placeholder 2"/>
          <p:cNvSpPr>
            <a:spLocks noGrp="1"/>
          </p:cNvSpPr>
          <p:nvPr>
            <p:ph type="body" idx="1"/>
          </p:nvPr>
        </p:nvSpPr>
        <p:spPr>
          <a:xfrm>
            <a:off x="381000" y="4038600"/>
            <a:ext cx="6239933" cy="4560570"/>
          </a:xfrm>
        </p:spPr>
        <p:txBody>
          <a:bodyPr/>
          <a:lstStyle/>
          <a:p>
            <a:pPr defTabSz="931774">
              <a:defRPr/>
            </a:pPr>
            <a:r>
              <a:rPr lang="en-US" sz="2000" dirty="0"/>
              <a:t>The bottom line is you should make the best decision you can, based on the options you have before you and the facts that you have to consider.  </a:t>
            </a:r>
          </a:p>
          <a:p>
            <a:pPr defTabSz="931774">
              <a:defRPr/>
            </a:pPr>
            <a:endParaRPr lang="en-US" sz="2000" dirty="0"/>
          </a:p>
          <a:p>
            <a:pPr defTabSz="931774">
              <a:defRPr/>
            </a:pPr>
            <a:r>
              <a:rPr lang="en-US" sz="2000" dirty="0"/>
              <a:t>How would it look on the </a:t>
            </a:r>
            <a:r>
              <a:rPr lang="en-US" sz="2000" b="1" dirty="0"/>
              <a:t>Front Page </a:t>
            </a:r>
            <a:r>
              <a:rPr lang="en-US" sz="2000" dirty="0"/>
              <a:t>of the paper?</a:t>
            </a:r>
          </a:p>
          <a:p>
            <a:pPr defTabSz="931774">
              <a:defRPr/>
            </a:pPr>
            <a:r>
              <a:rPr lang="en-US" sz="2000" b="1" dirty="0"/>
              <a:t>Kid on your Shoulder</a:t>
            </a:r>
            <a:r>
              <a:rPr lang="en-US" sz="2000" dirty="0"/>
              <a:t>:  Would I be proud and could I explain it to a 1st Grader?</a:t>
            </a:r>
          </a:p>
          <a:p>
            <a:pPr defTabSz="931774">
              <a:defRPr/>
            </a:pPr>
            <a:endParaRPr lang="en-US" sz="2000" dirty="0"/>
          </a:p>
          <a:p>
            <a:pPr defTabSz="931774">
              <a:defRPr/>
            </a:pPr>
            <a:r>
              <a:rPr lang="en-US" sz="2000" b="1" dirty="0"/>
              <a:t>If you value ethical behavior, and that is the basis for your decision making process, more often than not, you will make the right decision.  </a:t>
            </a:r>
          </a:p>
          <a:p>
            <a:pPr defTabSz="931774">
              <a:defRPr/>
            </a:pPr>
            <a:endParaRPr lang="en-US" sz="2000" dirty="0"/>
          </a:p>
          <a:p>
            <a:pPr defTabSz="931774">
              <a:defRPr/>
            </a:pPr>
            <a:endParaRPr lang="en-US" sz="2000" dirty="0"/>
          </a:p>
          <a:p>
            <a:endParaRPr lang="en-US" dirty="0"/>
          </a:p>
        </p:txBody>
      </p:sp>
      <p:sp>
        <p:nvSpPr>
          <p:cNvPr id="4" name="Slide Number Placeholder 3"/>
          <p:cNvSpPr>
            <a:spLocks noGrp="1"/>
          </p:cNvSpPr>
          <p:nvPr>
            <p:ph type="sldNum" sz="quarter" idx="10"/>
          </p:nvPr>
        </p:nvSpPr>
        <p:spPr/>
        <p:txBody>
          <a:bodyPr/>
          <a:lstStyle/>
          <a:p>
            <a:fld id="{F9FAF165-8234-448C-B9FC-5140817A6D9F}" type="slidenum">
              <a:rPr lang="en-US" smtClean="0"/>
              <a:t>33</a:t>
            </a:fld>
            <a:endParaRPr lang="en-US" dirty="0"/>
          </a:p>
        </p:txBody>
      </p:sp>
      <p:sp>
        <p:nvSpPr>
          <p:cNvPr id="5" name="Footer Placeholder 4"/>
          <p:cNvSpPr>
            <a:spLocks noGrp="1"/>
          </p:cNvSpPr>
          <p:nvPr>
            <p:ph type="ftr" sz="quarter" idx="11"/>
          </p:nvPr>
        </p:nvSpPr>
        <p:spPr/>
        <p:txBody>
          <a:bodyPr/>
          <a:lstStyle/>
          <a:p>
            <a:r>
              <a:rPr lang="en-US"/>
              <a:t>SIP #4 - City of Yukon - 6/4/2019</a:t>
            </a:r>
            <a:endParaRPr lang="en-US" dirty="0"/>
          </a:p>
        </p:txBody>
      </p:sp>
      <p:sp>
        <p:nvSpPr>
          <p:cNvPr id="6" name="Header Placeholder 5"/>
          <p:cNvSpPr>
            <a:spLocks noGrp="1"/>
          </p:cNvSpPr>
          <p:nvPr>
            <p:ph type="hdr" sz="quarter" idx="12"/>
          </p:nvPr>
        </p:nvSpPr>
        <p:spPr/>
        <p:txBody>
          <a:bodyPr/>
          <a:lstStyle/>
          <a:p>
            <a:r>
              <a:rPr lang="en-US" dirty="0"/>
              <a:t>ETHICS</a:t>
            </a:r>
          </a:p>
        </p:txBody>
      </p:sp>
    </p:spTree>
    <p:extLst>
      <p:ext uri="{BB962C8B-B14F-4D97-AF65-F5344CB8AC3E}">
        <p14:creationId xmlns:p14="http://schemas.microsoft.com/office/powerpoint/2010/main" val="1484744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AF165-8234-448C-B9FC-5140817A6D9F}" type="slidenum">
              <a:rPr lang="en-US" smtClean="0"/>
              <a:t>34</a:t>
            </a:fld>
            <a:endParaRPr lang="en-US" dirty="0"/>
          </a:p>
        </p:txBody>
      </p:sp>
      <p:sp>
        <p:nvSpPr>
          <p:cNvPr id="5" name="Footer Placeholder 4"/>
          <p:cNvSpPr>
            <a:spLocks noGrp="1"/>
          </p:cNvSpPr>
          <p:nvPr>
            <p:ph type="ftr" sz="quarter" idx="11"/>
          </p:nvPr>
        </p:nvSpPr>
        <p:spPr/>
        <p:txBody>
          <a:bodyPr/>
          <a:lstStyle/>
          <a:p>
            <a:r>
              <a:rPr lang="en-US"/>
              <a:t>SIP #4 - City of Yukon - 6/4/2019</a:t>
            </a:r>
            <a:endParaRPr lang="en-US" dirty="0"/>
          </a:p>
        </p:txBody>
      </p:sp>
      <p:sp>
        <p:nvSpPr>
          <p:cNvPr id="6" name="Header Placeholder 5"/>
          <p:cNvSpPr>
            <a:spLocks noGrp="1"/>
          </p:cNvSpPr>
          <p:nvPr>
            <p:ph type="hdr" sz="quarter" idx="12"/>
          </p:nvPr>
        </p:nvSpPr>
        <p:spPr/>
        <p:txBody>
          <a:bodyPr/>
          <a:lstStyle/>
          <a:p>
            <a:r>
              <a:rPr lang="en-US" dirty="0"/>
              <a:t>ETHICS</a:t>
            </a:r>
          </a:p>
        </p:txBody>
      </p:sp>
    </p:spTree>
    <p:extLst>
      <p:ext uri="{BB962C8B-B14F-4D97-AF65-F5344CB8AC3E}">
        <p14:creationId xmlns:p14="http://schemas.microsoft.com/office/powerpoint/2010/main" val="3961961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3680" y="4338320"/>
            <a:ext cx="6543040" cy="4260850"/>
          </a:xfrm>
        </p:spPr>
        <p:txBody>
          <a:bodyPr/>
          <a:lstStyle/>
          <a:p>
            <a:pPr defTabSz="931723">
              <a:defRPr/>
            </a:pPr>
            <a:r>
              <a:rPr lang="en-US" sz="1800" dirty="0"/>
              <a:t>Behaving ethically is not necessarily a skill that you master.  Every day we are all faced with decisions.  As stated earlier, sometimes the choices we’re faced with are black and white.  That is, however, often the exception rather than the rule.  In many situations, we’re confronted with a decision where there appears to be more than one “right” choice.  </a:t>
            </a:r>
          </a:p>
          <a:p>
            <a:pPr defTabSz="931723">
              <a:defRPr/>
            </a:pPr>
            <a:endParaRPr lang="en-US" sz="1800" dirty="0"/>
          </a:p>
          <a:p>
            <a:pPr defTabSz="931723">
              <a:defRPr/>
            </a:pPr>
            <a:r>
              <a:rPr lang="en-US" sz="1800" dirty="0"/>
              <a:t>As an employee or official working in local government, your behavior and the decisions you make are subject to much closer scrutiny than people employed in the private sector.  Realizing this, it is important that you know, understand and make decisions that are guided by your community’s code of ethics.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AF165-8234-448C-B9FC-5140817A6D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SIP #4 - City of Yukon - 6/4/2019</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ETHICS</a:t>
            </a:r>
          </a:p>
        </p:txBody>
      </p:sp>
    </p:spTree>
    <p:extLst>
      <p:ext uri="{BB962C8B-B14F-4D97-AF65-F5344CB8AC3E}">
        <p14:creationId xmlns:p14="http://schemas.microsoft.com/office/powerpoint/2010/main" val="1993530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231775"/>
            <a:ext cx="4648200" cy="3486150"/>
          </a:xfrm>
        </p:spPr>
      </p:sp>
      <p:sp>
        <p:nvSpPr>
          <p:cNvPr id="4" name="Header Placeholder 3"/>
          <p:cNvSpPr>
            <a:spLocks noGrp="1"/>
          </p:cNvSpPr>
          <p:nvPr>
            <p:ph type="hdr" sz="quarter"/>
          </p:nvPr>
        </p:nvSpPr>
        <p:spPr/>
        <p:txBody>
          <a:bodyPr/>
          <a:lstStyle/>
          <a:p>
            <a:r>
              <a:rPr lang="en-US"/>
              <a:t>ETHICS</a:t>
            </a:r>
            <a:endParaRPr lang="en-US" dirty="0"/>
          </a:p>
        </p:txBody>
      </p:sp>
      <p:sp>
        <p:nvSpPr>
          <p:cNvPr id="5" name="Footer Placeholder 4"/>
          <p:cNvSpPr>
            <a:spLocks noGrp="1"/>
          </p:cNvSpPr>
          <p:nvPr>
            <p:ph type="ftr" sz="quarter" idx="4"/>
          </p:nvPr>
        </p:nvSpPr>
        <p:spPr/>
        <p:txBody>
          <a:bodyPr/>
          <a:lstStyle/>
          <a:p>
            <a:r>
              <a:rPr lang="en-US"/>
              <a:t>SIP #4 - City of Yukon - 6/4/2019</a:t>
            </a:r>
            <a:endParaRPr lang="en-US" dirty="0"/>
          </a:p>
        </p:txBody>
      </p:sp>
      <p:sp>
        <p:nvSpPr>
          <p:cNvPr id="6" name="Slide Number Placeholder 5"/>
          <p:cNvSpPr>
            <a:spLocks noGrp="1"/>
          </p:cNvSpPr>
          <p:nvPr>
            <p:ph type="sldNum" sz="quarter" idx="5"/>
          </p:nvPr>
        </p:nvSpPr>
        <p:spPr/>
        <p:txBody>
          <a:bodyPr/>
          <a:lstStyle/>
          <a:p>
            <a:fld id="{F9FAF165-8234-448C-B9FC-5140817A6D9F}" type="slidenum">
              <a:rPr lang="en-US" smtClean="0"/>
              <a:t>4</a:t>
            </a:fld>
            <a:endParaRPr lang="en-US" dirty="0"/>
          </a:p>
        </p:txBody>
      </p:sp>
      <p:sp>
        <p:nvSpPr>
          <p:cNvPr id="7" name="Rectangle 6">
            <a:extLst>
              <a:ext uri="{FF2B5EF4-FFF2-40B4-BE49-F238E27FC236}">
                <a16:creationId xmlns:a16="http://schemas.microsoft.com/office/drawing/2014/main" id="{F4056AC8-3D7F-4CC3-9050-C3535D894649}"/>
              </a:ext>
            </a:extLst>
          </p:cNvPr>
          <p:cNvSpPr/>
          <p:nvPr/>
        </p:nvSpPr>
        <p:spPr>
          <a:xfrm>
            <a:off x="381000" y="3810000"/>
            <a:ext cx="6477000" cy="3662541"/>
          </a:xfrm>
          <a:prstGeom prst="rect">
            <a:avLst/>
          </a:prstGeom>
        </p:spPr>
        <p:txBody>
          <a:bodyPr wrap="square">
            <a:spAutoFit/>
          </a:bodyPr>
          <a:lstStyle/>
          <a:p>
            <a:pPr lvl="0"/>
            <a:r>
              <a:rPr lang="en-US" sz="1400" b="1" dirty="0">
                <a:solidFill>
                  <a:prstClr val="black"/>
                </a:solidFill>
                <a:latin typeface="Comic Sans MS" panose="030F0702030302020204" pitchFamily="66" charset="0"/>
              </a:rPr>
              <a:t>RAT: </a:t>
            </a:r>
            <a:r>
              <a:rPr lang="en-US" sz="1400" dirty="0">
                <a:solidFill>
                  <a:prstClr val="black"/>
                </a:solidFill>
                <a:latin typeface="Comic Sans MS" panose="030F0702030302020204" pitchFamily="66" charset="0"/>
              </a:rPr>
              <a:t>My Ethical conduct has begun to sink below even my standards.  I think it’s time for me to change.  </a:t>
            </a:r>
          </a:p>
          <a:p>
            <a:pPr lvl="0"/>
            <a:r>
              <a:rPr lang="en-US" sz="1400" b="1" dirty="0">
                <a:solidFill>
                  <a:prstClr val="black"/>
                </a:solidFill>
                <a:latin typeface="Comic Sans MS" panose="030F0702030302020204" pitchFamily="66" charset="0"/>
              </a:rPr>
              <a:t>GOAT: </a:t>
            </a:r>
            <a:r>
              <a:rPr lang="en-US" sz="1400" dirty="0">
                <a:solidFill>
                  <a:prstClr val="black"/>
                </a:solidFill>
                <a:latin typeface="Comic Sans MS" panose="030F0702030302020204" pitchFamily="66" charset="0"/>
              </a:rPr>
              <a:t>I’m surprised to hear you day that, Rat.  What are you going to do?</a:t>
            </a:r>
          </a:p>
          <a:p>
            <a:pPr lvl="0"/>
            <a:r>
              <a:rPr lang="en-US" sz="1400" b="1" dirty="0">
                <a:solidFill>
                  <a:prstClr val="black"/>
                </a:solidFill>
                <a:latin typeface="Comic Sans MS" panose="030F0702030302020204" pitchFamily="66" charset="0"/>
              </a:rPr>
              <a:t>RAT:  </a:t>
            </a:r>
            <a:r>
              <a:rPr lang="en-US" sz="1400" dirty="0">
                <a:solidFill>
                  <a:prstClr val="black"/>
                </a:solidFill>
                <a:latin typeface="Comic Sans MS" panose="030F0702030302020204" pitchFamily="66" charset="0"/>
              </a:rPr>
              <a:t>Lower my ethical standards.</a:t>
            </a:r>
          </a:p>
          <a:p>
            <a:pPr lvl="0"/>
            <a:r>
              <a:rPr lang="en-US" b="1" dirty="0">
                <a:solidFill>
                  <a:prstClr val="black"/>
                </a:solidFill>
                <a:latin typeface="Comic Sans MS" panose="030F0702030302020204" pitchFamily="66" charset="0"/>
              </a:rPr>
              <a:t>GOAT:  </a:t>
            </a:r>
            <a:r>
              <a:rPr lang="en-US" dirty="0">
                <a:solidFill>
                  <a:prstClr val="black"/>
                </a:solidFill>
                <a:latin typeface="Comic Sans MS" panose="030F0702030302020204" pitchFamily="66" charset="0"/>
              </a:rPr>
              <a:t>Some people might change their Conduct.</a:t>
            </a:r>
          </a:p>
          <a:p>
            <a:pPr lvl="0"/>
            <a:r>
              <a:rPr lang="en-US" b="1" dirty="0">
                <a:solidFill>
                  <a:prstClr val="black"/>
                </a:solidFill>
                <a:latin typeface="Comic Sans MS" panose="030F0702030302020204" pitchFamily="66" charset="0"/>
              </a:rPr>
              <a:t>RAT:  </a:t>
            </a:r>
            <a:r>
              <a:rPr lang="en-US" dirty="0">
                <a:solidFill>
                  <a:prstClr val="black"/>
                </a:solidFill>
                <a:latin typeface="Comic Sans MS" panose="030F0702030302020204" pitchFamily="66" charset="0"/>
              </a:rPr>
              <a:t>Why take the hard road?  </a:t>
            </a:r>
          </a:p>
          <a:p>
            <a:pPr lvl="0"/>
            <a:endParaRPr lang="en-US" sz="2000" u="sng" dirty="0">
              <a:solidFill>
                <a:prstClr val="black"/>
              </a:solidFill>
            </a:endParaRPr>
          </a:p>
          <a:p>
            <a:pPr lvl="0"/>
            <a:r>
              <a:rPr lang="en-US" sz="2000" u="sng" dirty="0">
                <a:solidFill>
                  <a:prstClr val="black"/>
                </a:solidFill>
              </a:rPr>
              <a:t>Do you Agree?  </a:t>
            </a:r>
            <a:r>
              <a:rPr lang="en-US" sz="2000" b="1" dirty="0">
                <a:solidFill>
                  <a:prstClr val="black"/>
                </a:solidFill>
              </a:rPr>
              <a:t>The public seems to be more forgiving of film and television stars or professional athletes </a:t>
            </a:r>
            <a:r>
              <a:rPr lang="en-US" sz="2000" u="sng" dirty="0">
                <a:solidFill>
                  <a:prstClr val="black"/>
                </a:solidFill>
              </a:rPr>
              <a:t>than</a:t>
            </a:r>
            <a:r>
              <a:rPr lang="en-US" sz="2000" b="1" u="sng" dirty="0">
                <a:solidFill>
                  <a:prstClr val="black"/>
                </a:solidFill>
              </a:rPr>
              <a:t> </a:t>
            </a:r>
            <a:r>
              <a:rPr lang="en-US" sz="2000" u="sng" dirty="0">
                <a:solidFill>
                  <a:prstClr val="black"/>
                </a:solidFill>
              </a:rPr>
              <a:t>they are of public employees and officials.  </a:t>
            </a:r>
          </a:p>
          <a:p>
            <a:pPr lvl="0"/>
            <a:endParaRPr lang="en-US" sz="2000" dirty="0">
              <a:solidFill>
                <a:prstClr val="black"/>
              </a:solidFill>
            </a:endParaRPr>
          </a:p>
          <a:p>
            <a:pPr lvl="0"/>
            <a:r>
              <a:rPr lang="en-US" sz="2000" dirty="0">
                <a:solidFill>
                  <a:prstClr val="black"/>
                </a:solidFill>
              </a:rPr>
              <a:t>Again, this is because of the </a:t>
            </a:r>
            <a:r>
              <a:rPr lang="en-US" sz="2000" u="sng" dirty="0">
                <a:solidFill>
                  <a:prstClr val="black"/>
                </a:solidFill>
              </a:rPr>
              <a:t>higher standard to which all public servants are held. </a:t>
            </a:r>
          </a:p>
        </p:txBody>
      </p:sp>
    </p:spTree>
    <p:extLst>
      <p:ext uri="{BB962C8B-B14F-4D97-AF65-F5344CB8AC3E}">
        <p14:creationId xmlns:p14="http://schemas.microsoft.com/office/powerpoint/2010/main" val="1446374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764107" cy="4183380"/>
          </a:xfrm>
        </p:spPr>
        <p:txBody>
          <a:bodyPr/>
          <a:lstStyle/>
          <a:p>
            <a:r>
              <a:rPr lang="en-US" sz="2400" b="1" dirty="0"/>
              <a:t>Does your city have a Code of Conduct?  </a:t>
            </a:r>
          </a:p>
          <a:p>
            <a:endParaRPr lang="en-US" sz="2400" b="1" dirty="0"/>
          </a:p>
          <a:p>
            <a:r>
              <a:rPr lang="en-US" sz="2400" b="1" dirty="0"/>
              <a:t>Do you have an Ethics Code?  </a:t>
            </a:r>
          </a:p>
          <a:p>
            <a:endParaRPr lang="en-US" sz="2400" b="1" dirty="0"/>
          </a:p>
          <a:p>
            <a:r>
              <a:rPr lang="en-US" sz="2400" b="1" dirty="0"/>
              <a:t>If yes, How often is it reviewed with your employees?</a:t>
            </a:r>
          </a:p>
          <a:p>
            <a:endParaRPr lang="en-US" sz="2400" b="1" dirty="0"/>
          </a:p>
          <a:p>
            <a:r>
              <a:rPr lang="en-US" sz="2400" b="1" dirty="0"/>
              <a:t>	Boy Scout Oath and Law</a:t>
            </a:r>
          </a:p>
        </p:txBody>
      </p:sp>
      <p:sp>
        <p:nvSpPr>
          <p:cNvPr id="4" name="Slide Number Placeholder 3"/>
          <p:cNvSpPr>
            <a:spLocks noGrp="1"/>
          </p:cNvSpPr>
          <p:nvPr>
            <p:ph type="sldNum" sz="quarter" idx="10"/>
          </p:nvPr>
        </p:nvSpPr>
        <p:spPr/>
        <p:txBody>
          <a:bodyPr/>
          <a:lstStyle/>
          <a:p>
            <a:fld id="{F9FAF165-8234-448C-B9FC-5140817A6D9F}" type="slidenum">
              <a:rPr lang="en-US" smtClean="0"/>
              <a:t>5</a:t>
            </a:fld>
            <a:endParaRPr lang="en-US" dirty="0"/>
          </a:p>
        </p:txBody>
      </p:sp>
      <p:sp>
        <p:nvSpPr>
          <p:cNvPr id="5" name="Footer Placeholder 4"/>
          <p:cNvSpPr>
            <a:spLocks noGrp="1"/>
          </p:cNvSpPr>
          <p:nvPr>
            <p:ph type="ftr" sz="quarter" idx="11"/>
          </p:nvPr>
        </p:nvSpPr>
        <p:spPr/>
        <p:txBody>
          <a:bodyPr/>
          <a:lstStyle/>
          <a:p>
            <a:r>
              <a:rPr lang="en-US"/>
              <a:t>SIP #4 - City of Yukon - 6/4/2019</a:t>
            </a:r>
            <a:endParaRPr lang="en-US" dirty="0"/>
          </a:p>
        </p:txBody>
      </p:sp>
      <p:sp>
        <p:nvSpPr>
          <p:cNvPr id="6" name="Header Placeholder 5"/>
          <p:cNvSpPr>
            <a:spLocks noGrp="1"/>
          </p:cNvSpPr>
          <p:nvPr>
            <p:ph type="hdr" sz="quarter" idx="12"/>
          </p:nvPr>
        </p:nvSpPr>
        <p:spPr/>
        <p:txBody>
          <a:bodyPr/>
          <a:lstStyle/>
          <a:p>
            <a:r>
              <a:rPr lang="en-US" dirty="0"/>
              <a:t>ETHICS</a:t>
            </a:r>
          </a:p>
        </p:txBody>
      </p:sp>
    </p:spTree>
    <p:extLst>
      <p:ext uri="{BB962C8B-B14F-4D97-AF65-F5344CB8AC3E}">
        <p14:creationId xmlns:p14="http://schemas.microsoft.com/office/powerpoint/2010/main" val="4178761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2800" dirty="0">
                <a:ea typeface="Calibri"/>
                <a:cs typeface="Times New Roman"/>
              </a:rPr>
              <a:t>WARNING!  Each individual will need to </a:t>
            </a:r>
            <a:r>
              <a:rPr lang="en-US" sz="2800" b="1" u="sng" dirty="0">
                <a:ea typeface="Calibri"/>
                <a:cs typeface="Times New Roman"/>
              </a:rPr>
              <a:t>hold themselves accountable</a:t>
            </a:r>
            <a:r>
              <a:rPr lang="en-US" sz="2800" dirty="0">
                <a:ea typeface="Calibri"/>
                <a:cs typeface="Times New Roman"/>
              </a:rPr>
              <a:t> for their own ethical behavior. </a:t>
            </a:r>
          </a:p>
          <a:p>
            <a:pPr defTabSz="931774">
              <a:defRPr/>
            </a:pPr>
            <a:endParaRPr lang="en-US" sz="2000" dirty="0">
              <a:ea typeface="Calibri"/>
              <a:cs typeface="Times New Roman"/>
            </a:endParaRPr>
          </a:p>
          <a:p>
            <a:pPr defTabSz="931774">
              <a:defRPr/>
            </a:pPr>
            <a:r>
              <a:rPr lang="en-US" sz="2400" b="1" dirty="0">
                <a:ea typeface="Calibri"/>
                <a:cs typeface="Times New Roman"/>
              </a:rPr>
              <a:t>You are responsible for your own actions!</a:t>
            </a:r>
          </a:p>
          <a:p>
            <a:endParaRPr lang="en-US" sz="2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AF165-8234-448C-B9FC-5140817A6D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SIP #4 - City of Yukon - 6/4/2019</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ETHICS</a:t>
            </a:r>
          </a:p>
        </p:txBody>
      </p:sp>
    </p:spTree>
    <p:extLst>
      <p:ext uri="{BB962C8B-B14F-4D97-AF65-F5344CB8AC3E}">
        <p14:creationId xmlns:p14="http://schemas.microsoft.com/office/powerpoint/2010/main" val="3603562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ETHICS</a:t>
            </a:r>
            <a:endParaRPr lang="en-US" dirty="0"/>
          </a:p>
        </p:txBody>
      </p:sp>
      <p:sp>
        <p:nvSpPr>
          <p:cNvPr id="5" name="Footer Placeholder 4"/>
          <p:cNvSpPr>
            <a:spLocks noGrp="1"/>
          </p:cNvSpPr>
          <p:nvPr>
            <p:ph type="ftr" sz="quarter" idx="4"/>
          </p:nvPr>
        </p:nvSpPr>
        <p:spPr/>
        <p:txBody>
          <a:bodyPr/>
          <a:lstStyle/>
          <a:p>
            <a:r>
              <a:rPr lang="en-US"/>
              <a:t>SIP #4 - City of Yukon - 6/4/2019</a:t>
            </a:r>
            <a:endParaRPr lang="en-US" dirty="0"/>
          </a:p>
        </p:txBody>
      </p:sp>
      <p:sp>
        <p:nvSpPr>
          <p:cNvPr id="6" name="Slide Number Placeholder 5"/>
          <p:cNvSpPr>
            <a:spLocks noGrp="1"/>
          </p:cNvSpPr>
          <p:nvPr>
            <p:ph type="sldNum" sz="quarter" idx="5"/>
          </p:nvPr>
        </p:nvSpPr>
        <p:spPr/>
        <p:txBody>
          <a:bodyPr/>
          <a:lstStyle/>
          <a:p>
            <a:fld id="{F9FAF165-8234-448C-B9FC-5140817A6D9F}" type="slidenum">
              <a:rPr lang="en-US" smtClean="0"/>
              <a:t>7</a:t>
            </a:fld>
            <a:endParaRPr lang="en-US" dirty="0"/>
          </a:p>
        </p:txBody>
      </p:sp>
    </p:spTree>
    <p:extLst>
      <p:ext uri="{BB962C8B-B14F-4D97-AF65-F5344CB8AC3E}">
        <p14:creationId xmlns:p14="http://schemas.microsoft.com/office/powerpoint/2010/main" val="3773079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2000" dirty="0"/>
              <a:t>It makes no difference what you role is in local government  You may be:  City Manager, County Administrator, Director of Public Works, Administrative Assistant, Sanitation engineer, Custodian, Utility Billing clerk.  </a:t>
            </a:r>
          </a:p>
          <a:p>
            <a:pPr defTabSz="931774">
              <a:defRPr/>
            </a:pPr>
            <a:endParaRPr lang="en-US" sz="2000" dirty="0"/>
          </a:p>
          <a:p>
            <a:pPr defTabSz="931774">
              <a:defRPr/>
            </a:pPr>
            <a:r>
              <a:rPr lang="en-US" sz="2000" b="1" dirty="0"/>
              <a:t>Regardless of your role, your work is done in the public eye</a:t>
            </a:r>
            <a:r>
              <a:rPr lang="en-US" sz="2000" dirty="0"/>
              <a:t>.  As a result, </a:t>
            </a:r>
            <a:r>
              <a:rPr lang="en-US" sz="2000" b="1" i="1" dirty="0"/>
              <a:t>expectations regarding your job performance are held to a higher standard than your counter parts in the private sector.  </a:t>
            </a:r>
          </a:p>
          <a:p>
            <a:endParaRPr lang="en-US" sz="2000" dirty="0"/>
          </a:p>
        </p:txBody>
      </p:sp>
      <p:sp>
        <p:nvSpPr>
          <p:cNvPr id="4" name="Slide Number Placeholder 3"/>
          <p:cNvSpPr>
            <a:spLocks noGrp="1"/>
          </p:cNvSpPr>
          <p:nvPr>
            <p:ph type="sldNum" sz="quarter" idx="10"/>
          </p:nvPr>
        </p:nvSpPr>
        <p:spPr/>
        <p:txBody>
          <a:bodyPr/>
          <a:lstStyle/>
          <a:p>
            <a:fld id="{F9FAF165-8234-448C-B9FC-5140817A6D9F}" type="slidenum">
              <a:rPr lang="en-US" smtClean="0"/>
              <a:t>8</a:t>
            </a:fld>
            <a:endParaRPr lang="en-US" dirty="0"/>
          </a:p>
        </p:txBody>
      </p:sp>
      <p:sp>
        <p:nvSpPr>
          <p:cNvPr id="5" name="Footer Placeholder 4"/>
          <p:cNvSpPr>
            <a:spLocks noGrp="1"/>
          </p:cNvSpPr>
          <p:nvPr>
            <p:ph type="ftr" sz="quarter" idx="11"/>
          </p:nvPr>
        </p:nvSpPr>
        <p:spPr/>
        <p:txBody>
          <a:bodyPr/>
          <a:lstStyle/>
          <a:p>
            <a:r>
              <a:rPr lang="en-US"/>
              <a:t>SIP #4 - City of Yukon - 6/4/2019</a:t>
            </a:r>
            <a:endParaRPr lang="en-US" dirty="0"/>
          </a:p>
        </p:txBody>
      </p:sp>
      <p:sp>
        <p:nvSpPr>
          <p:cNvPr id="6" name="Header Placeholder 5"/>
          <p:cNvSpPr>
            <a:spLocks noGrp="1"/>
          </p:cNvSpPr>
          <p:nvPr>
            <p:ph type="hdr" sz="quarter" idx="12"/>
          </p:nvPr>
        </p:nvSpPr>
        <p:spPr/>
        <p:txBody>
          <a:bodyPr/>
          <a:lstStyle/>
          <a:p>
            <a:r>
              <a:rPr lang="en-US" dirty="0"/>
              <a:t>ETHICS</a:t>
            </a:r>
          </a:p>
        </p:txBody>
      </p:sp>
    </p:spTree>
    <p:extLst>
      <p:ext uri="{BB962C8B-B14F-4D97-AF65-F5344CB8AC3E}">
        <p14:creationId xmlns:p14="http://schemas.microsoft.com/office/powerpoint/2010/main" val="1184125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1573" y="4260850"/>
            <a:ext cx="5997787" cy="4121150"/>
          </a:xfrm>
        </p:spPr>
        <p:txBody>
          <a:bodyPr/>
          <a:lstStyle/>
          <a:p>
            <a:r>
              <a:rPr lang="en-US" sz="2000" u="sng" dirty="0"/>
              <a:t>Why are Expectations Different?</a:t>
            </a:r>
          </a:p>
          <a:p>
            <a:pPr lvl="0"/>
            <a:r>
              <a:rPr lang="en-US" sz="2000" dirty="0"/>
              <a:t>The Citizens of your community are indirectly paying your salary.  </a:t>
            </a:r>
            <a:r>
              <a:rPr lang="en-US" sz="2000" b="1" dirty="0"/>
              <a:t>The income that allows you to have a regular paycheck and all the fringe benefits you take advantage of is derived from the fees and taxes that are paid by the citizens of your city. </a:t>
            </a:r>
            <a:r>
              <a:rPr lang="en-US" sz="2000" dirty="0"/>
              <a:t> </a:t>
            </a:r>
            <a:r>
              <a:rPr lang="en-US" sz="2000" u="sng" dirty="0"/>
              <a:t>This gives them more of a sense of ownership in what goes on. </a:t>
            </a:r>
          </a:p>
          <a:p>
            <a:pPr lvl="0"/>
            <a:r>
              <a:rPr lang="en-US" sz="2000" u="sng" dirty="0"/>
              <a:t>Your city’s sole reason for existence is to serve the needs of the community</a:t>
            </a:r>
            <a:r>
              <a:rPr lang="en-US" sz="2000" dirty="0"/>
              <a:t>. </a:t>
            </a:r>
          </a:p>
          <a:p>
            <a:pPr lvl="0"/>
            <a:endParaRPr lang="en-US" sz="2000" dirty="0"/>
          </a:p>
          <a:p>
            <a:pPr lvl="0"/>
            <a:r>
              <a:rPr lang="en-US" sz="2000" dirty="0"/>
              <a:t> Simply stated, most businesses exist to make money.  </a:t>
            </a:r>
            <a:r>
              <a:rPr lang="en-US" sz="2000" b="1" i="1" dirty="0"/>
              <a:t>Local Government exists to serve; therefore, you are held to a higher standard</a:t>
            </a:r>
            <a:r>
              <a:rPr lang="en-US" sz="2000" dirty="0"/>
              <a:t>.  </a:t>
            </a:r>
            <a:endParaRPr lang="en-US" dirty="0"/>
          </a:p>
        </p:txBody>
      </p:sp>
      <p:sp>
        <p:nvSpPr>
          <p:cNvPr id="4" name="Slide Number Placeholder 3"/>
          <p:cNvSpPr>
            <a:spLocks noGrp="1"/>
          </p:cNvSpPr>
          <p:nvPr>
            <p:ph type="sldNum" sz="quarter" idx="10"/>
          </p:nvPr>
        </p:nvSpPr>
        <p:spPr/>
        <p:txBody>
          <a:bodyPr/>
          <a:lstStyle/>
          <a:p>
            <a:fld id="{F9FAF165-8234-448C-B9FC-5140817A6D9F}" type="slidenum">
              <a:rPr lang="en-US" smtClean="0"/>
              <a:t>9</a:t>
            </a:fld>
            <a:endParaRPr lang="en-US" dirty="0"/>
          </a:p>
        </p:txBody>
      </p:sp>
      <p:sp>
        <p:nvSpPr>
          <p:cNvPr id="5" name="Footer Placeholder 4"/>
          <p:cNvSpPr>
            <a:spLocks noGrp="1"/>
          </p:cNvSpPr>
          <p:nvPr>
            <p:ph type="ftr" sz="quarter" idx="11"/>
          </p:nvPr>
        </p:nvSpPr>
        <p:spPr/>
        <p:txBody>
          <a:bodyPr/>
          <a:lstStyle/>
          <a:p>
            <a:r>
              <a:rPr lang="en-US"/>
              <a:t>SIP #4 - City of Yukon - 6/4/2019</a:t>
            </a:r>
            <a:endParaRPr lang="en-US" dirty="0"/>
          </a:p>
        </p:txBody>
      </p:sp>
      <p:sp>
        <p:nvSpPr>
          <p:cNvPr id="6" name="Header Placeholder 5"/>
          <p:cNvSpPr>
            <a:spLocks noGrp="1"/>
          </p:cNvSpPr>
          <p:nvPr>
            <p:ph type="hdr" sz="quarter" idx="12"/>
          </p:nvPr>
        </p:nvSpPr>
        <p:spPr/>
        <p:txBody>
          <a:bodyPr/>
          <a:lstStyle/>
          <a:p>
            <a:r>
              <a:rPr lang="en-US" dirty="0"/>
              <a:t>ETHICS</a:t>
            </a:r>
          </a:p>
        </p:txBody>
      </p:sp>
    </p:spTree>
    <p:extLst>
      <p:ext uri="{BB962C8B-B14F-4D97-AF65-F5344CB8AC3E}">
        <p14:creationId xmlns:p14="http://schemas.microsoft.com/office/powerpoint/2010/main" val="2349119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E19CD74-C560-4D48-B790-302E77FE0253}" type="datetimeFigureOut">
              <a:rPr lang="en-US" smtClean="0"/>
              <a:t>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CDB16B-ECEE-4C18-900A-4D0A3B082565}" type="slidenum">
              <a:rPr lang="en-US" smtClean="0"/>
              <a:t>‹#›</a:t>
            </a:fld>
            <a:endParaRPr lang="en-US" dirty="0"/>
          </a:p>
        </p:txBody>
      </p:sp>
    </p:spTree>
    <p:extLst>
      <p:ext uri="{BB962C8B-B14F-4D97-AF65-F5344CB8AC3E}">
        <p14:creationId xmlns:p14="http://schemas.microsoft.com/office/powerpoint/2010/main" val="796630736"/>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19CD74-C560-4D48-B790-302E77FE0253}" type="datetimeFigureOut">
              <a:rPr lang="en-US" smtClean="0"/>
              <a:t>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CDB16B-ECEE-4C18-900A-4D0A3B082565}" type="slidenum">
              <a:rPr lang="en-US" smtClean="0"/>
              <a:t>‹#›</a:t>
            </a:fld>
            <a:endParaRPr lang="en-US" dirty="0"/>
          </a:p>
        </p:txBody>
      </p:sp>
    </p:spTree>
    <p:extLst>
      <p:ext uri="{BB962C8B-B14F-4D97-AF65-F5344CB8AC3E}">
        <p14:creationId xmlns:p14="http://schemas.microsoft.com/office/powerpoint/2010/main" val="325490514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19CD74-C560-4D48-B790-302E77FE0253}" type="datetimeFigureOut">
              <a:rPr lang="en-US" smtClean="0"/>
              <a:t>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CDB16B-ECEE-4C18-900A-4D0A3B082565}" type="slidenum">
              <a:rPr lang="en-US" smtClean="0"/>
              <a:t>‹#›</a:t>
            </a:fld>
            <a:endParaRPr lang="en-US" dirty="0"/>
          </a:p>
        </p:txBody>
      </p:sp>
    </p:spTree>
    <p:extLst>
      <p:ext uri="{BB962C8B-B14F-4D97-AF65-F5344CB8AC3E}">
        <p14:creationId xmlns:p14="http://schemas.microsoft.com/office/powerpoint/2010/main" val="28944862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19CD74-C560-4D48-B790-302E77FE0253}" type="datetimeFigureOut">
              <a:rPr lang="en-US" smtClean="0"/>
              <a:t>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CDB16B-ECEE-4C18-900A-4D0A3B082565}" type="slidenum">
              <a:rPr lang="en-US" smtClean="0"/>
              <a:t>‹#›</a:t>
            </a:fld>
            <a:endParaRPr lang="en-US" dirty="0"/>
          </a:p>
        </p:txBody>
      </p:sp>
    </p:spTree>
    <p:extLst>
      <p:ext uri="{BB962C8B-B14F-4D97-AF65-F5344CB8AC3E}">
        <p14:creationId xmlns:p14="http://schemas.microsoft.com/office/powerpoint/2010/main" val="415598516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19CD74-C560-4D48-B790-302E77FE0253}" type="datetimeFigureOut">
              <a:rPr lang="en-US" smtClean="0"/>
              <a:t>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CDB16B-ECEE-4C18-900A-4D0A3B082565}" type="slidenum">
              <a:rPr lang="en-US" smtClean="0"/>
              <a:t>‹#›</a:t>
            </a:fld>
            <a:endParaRPr lang="en-US" dirty="0"/>
          </a:p>
        </p:txBody>
      </p:sp>
    </p:spTree>
    <p:extLst>
      <p:ext uri="{BB962C8B-B14F-4D97-AF65-F5344CB8AC3E}">
        <p14:creationId xmlns:p14="http://schemas.microsoft.com/office/powerpoint/2010/main" val="334584717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19CD74-C560-4D48-B790-302E77FE0253}" type="datetimeFigureOut">
              <a:rPr lang="en-US" smtClean="0"/>
              <a:t>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CDB16B-ECEE-4C18-900A-4D0A3B082565}" type="slidenum">
              <a:rPr lang="en-US" smtClean="0"/>
              <a:t>‹#›</a:t>
            </a:fld>
            <a:endParaRPr lang="en-US" dirty="0"/>
          </a:p>
        </p:txBody>
      </p:sp>
    </p:spTree>
    <p:extLst>
      <p:ext uri="{BB962C8B-B14F-4D97-AF65-F5344CB8AC3E}">
        <p14:creationId xmlns:p14="http://schemas.microsoft.com/office/powerpoint/2010/main" val="188068940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19CD74-C560-4D48-B790-302E77FE0253}" type="datetimeFigureOut">
              <a:rPr lang="en-US" smtClean="0"/>
              <a:t>1/24/2020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FCDB16B-ECEE-4C18-900A-4D0A3B082565}" type="slidenum">
              <a:rPr lang="en-US" smtClean="0"/>
              <a:t>‹#›</a:t>
            </a:fld>
            <a:endParaRPr lang="en-US" dirty="0"/>
          </a:p>
        </p:txBody>
      </p:sp>
    </p:spTree>
    <p:extLst>
      <p:ext uri="{BB962C8B-B14F-4D97-AF65-F5344CB8AC3E}">
        <p14:creationId xmlns:p14="http://schemas.microsoft.com/office/powerpoint/2010/main" val="3977804102"/>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19CD74-C560-4D48-B790-302E77FE0253}" type="datetimeFigureOut">
              <a:rPr lang="en-US" smtClean="0"/>
              <a:t>1/24/2020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FCDB16B-ECEE-4C18-900A-4D0A3B082565}" type="slidenum">
              <a:rPr lang="en-US" smtClean="0"/>
              <a:t>‹#›</a:t>
            </a:fld>
            <a:endParaRPr lang="en-US" dirty="0"/>
          </a:p>
        </p:txBody>
      </p:sp>
    </p:spTree>
    <p:extLst>
      <p:ext uri="{BB962C8B-B14F-4D97-AF65-F5344CB8AC3E}">
        <p14:creationId xmlns:p14="http://schemas.microsoft.com/office/powerpoint/2010/main" val="419164329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19CD74-C560-4D48-B790-302E77FE0253}" type="datetimeFigureOut">
              <a:rPr lang="en-US" smtClean="0"/>
              <a:t>1/24/2020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FCDB16B-ECEE-4C18-900A-4D0A3B082565}" type="slidenum">
              <a:rPr lang="en-US" smtClean="0"/>
              <a:t>‹#›</a:t>
            </a:fld>
            <a:endParaRPr lang="en-US" dirty="0"/>
          </a:p>
        </p:txBody>
      </p:sp>
    </p:spTree>
    <p:extLst>
      <p:ext uri="{BB962C8B-B14F-4D97-AF65-F5344CB8AC3E}">
        <p14:creationId xmlns:p14="http://schemas.microsoft.com/office/powerpoint/2010/main" val="150649739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19CD74-C560-4D48-B790-302E77FE0253}" type="datetimeFigureOut">
              <a:rPr lang="en-US" smtClean="0"/>
              <a:t>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CDB16B-ECEE-4C18-900A-4D0A3B082565}" type="slidenum">
              <a:rPr lang="en-US" smtClean="0"/>
              <a:t>‹#›</a:t>
            </a:fld>
            <a:endParaRPr lang="en-US" dirty="0"/>
          </a:p>
        </p:txBody>
      </p:sp>
    </p:spTree>
    <p:extLst>
      <p:ext uri="{BB962C8B-B14F-4D97-AF65-F5344CB8AC3E}">
        <p14:creationId xmlns:p14="http://schemas.microsoft.com/office/powerpoint/2010/main" val="288234625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19CD74-C560-4D48-B790-302E77FE0253}" type="datetimeFigureOut">
              <a:rPr lang="en-US" smtClean="0"/>
              <a:t>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CDB16B-ECEE-4C18-900A-4D0A3B082565}" type="slidenum">
              <a:rPr lang="en-US" smtClean="0"/>
              <a:t>‹#›</a:t>
            </a:fld>
            <a:endParaRPr lang="en-US" dirty="0"/>
          </a:p>
        </p:txBody>
      </p:sp>
    </p:spTree>
    <p:extLst>
      <p:ext uri="{BB962C8B-B14F-4D97-AF65-F5344CB8AC3E}">
        <p14:creationId xmlns:p14="http://schemas.microsoft.com/office/powerpoint/2010/main" val="130837857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9CD74-C560-4D48-B790-302E77FE0253}" type="datetimeFigureOut">
              <a:rPr lang="en-US" smtClean="0"/>
              <a:t>1/24/2020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CDB16B-ECEE-4C18-900A-4D0A3B082565}" type="slidenum">
              <a:rPr lang="en-US" smtClean="0"/>
              <a:t>‹#›</a:t>
            </a:fld>
            <a:endParaRPr lang="en-US" dirty="0"/>
          </a:p>
        </p:txBody>
      </p:sp>
    </p:spTree>
    <p:extLst>
      <p:ext uri="{BB962C8B-B14F-4D97-AF65-F5344CB8AC3E}">
        <p14:creationId xmlns:p14="http://schemas.microsoft.com/office/powerpoint/2010/main" val="1645351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omag.org/788"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2.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0"/>
            <a:ext cx="7772400" cy="1470025"/>
          </a:xfrm>
        </p:spPr>
        <p:txBody>
          <a:bodyPr>
            <a:normAutofit/>
          </a:bodyPr>
          <a:lstStyle/>
          <a:p>
            <a:r>
              <a:rPr lang="en-US" sz="4800" b="1" dirty="0"/>
              <a:t>Ethics</a:t>
            </a:r>
          </a:p>
        </p:txBody>
      </p:sp>
      <p:sp>
        <p:nvSpPr>
          <p:cNvPr id="3" name="Subtitle 2"/>
          <p:cNvSpPr>
            <a:spLocks noGrp="1"/>
          </p:cNvSpPr>
          <p:nvPr>
            <p:ph type="subTitle" idx="1"/>
          </p:nvPr>
        </p:nvSpPr>
        <p:spPr>
          <a:xfrm>
            <a:off x="799305" y="4800600"/>
            <a:ext cx="7620000" cy="1752600"/>
          </a:xfrm>
        </p:spPr>
        <p:txBody>
          <a:bodyPr>
            <a:normAutofit fontScale="85000" lnSpcReduction="10000"/>
          </a:bodyPr>
          <a:lstStyle/>
          <a:p>
            <a:pPr lvl="0">
              <a:lnSpc>
                <a:spcPct val="115000"/>
              </a:lnSpc>
              <a:spcBef>
                <a:spcPts val="0"/>
              </a:spcBef>
              <a:spcAft>
                <a:spcPts val="1000"/>
              </a:spcAft>
            </a:pPr>
            <a:r>
              <a:rPr lang="en-US" sz="4700" b="1" dirty="0">
                <a:solidFill>
                  <a:prstClr val="black"/>
                </a:solidFill>
                <a:ea typeface="Calibri"/>
                <a:cs typeface="Times New Roman"/>
              </a:rPr>
              <a:t>Because you are a public servant, Ethics is a Critical topic to you.  </a:t>
            </a:r>
          </a:p>
          <a:p>
            <a:endParaRPr 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449" y="914400"/>
            <a:ext cx="5827713"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24200" y="268069"/>
            <a:ext cx="2590800" cy="646331"/>
          </a:xfrm>
          <a:prstGeom prst="rect">
            <a:avLst/>
          </a:prstGeom>
          <a:noFill/>
        </p:spPr>
        <p:txBody>
          <a:bodyPr wrap="square" rtlCol="0">
            <a:spAutoFit/>
          </a:bodyPr>
          <a:lstStyle/>
          <a:p>
            <a:pPr algn="ctr"/>
            <a:r>
              <a:rPr lang="en-US" sz="3600" b="1" dirty="0"/>
              <a:t>SIP #4</a:t>
            </a:r>
          </a:p>
        </p:txBody>
      </p:sp>
    </p:spTree>
    <p:extLst>
      <p:ext uri="{BB962C8B-B14F-4D97-AF65-F5344CB8AC3E}">
        <p14:creationId xmlns:p14="http://schemas.microsoft.com/office/powerpoint/2010/main" val="142752875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Cities Provide Infrastructure</a:t>
            </a:r>
          </a:p>
        </p:txBody>
      </p:sp>
      <p:sp>
        <p:nvSpPr>
          <p:cNvPr id="3" name="Content Placeholder 2"/>
          <p:cNvSpPr>
            <a:spLocks noGrp="1"/>
          </p:cNvSpPr>
          <p:nvPr>
            <p:ph idx="1"/>
          </p:nvPr>
        </p:nvSpPr>
        <p:spPr/>
        <p:txBody>
          <a:bodyPr numCol="2">
            <a:noAutofit/>
          </a:bodyPr>
          <a:lstStyle/>
          <a:p>
            <a:pPr marL="0" indent="0">
              <a:buNone/>
            </a:pPr>
            <a:r>
              <a:rPr lang="en-US" sz="3600" b="1" dirty="0"/>
              <a:t>Water</a:t>
            </a:r>
          </a:p>
          <a:p>
            <a:pPr marL="0" indent="0">
              <a:buNone/>
            </a:pPr>
            <a:r>
              <a:rPr lang="en-US" sz="3600" b="1" dirty="0"/>
              <a:t>Sanitation</a:t>
            </a:r>
          </a:p>
          <a:p>
            <a:pPr marL="0" indent="0">
              <a:buNone/>
            </a:pPr>
            <a:r>
              <a:rPr lang="en-US" sz="3600" b="1" dirty="0"/>
              <a:t>Streets</a:t>
            </a:r>
          </a:p>
          <a:p>
            <a:pPr marL="0" indent="0">
              <a:buNone/>
            </a:pPr>
            <a:r>
              <a:rPr lang="en-US" sz="3600" b="1" dirty="0"/>
              <a:t>Police </a:t>
            </a:r>
          </a:p>
          <a:p>
            <a:pPr marL="0" indent="0">
              <a:buNone/>
            </a:pPr>
            <a:r>
              <a:rPr lang="en-US" sz="3600" b="1" dirty="0"/>
              <a:t>Fire</a:t>
            </a:r>
          </a:p>
          <a:p>
            <a:pPr marL="0" indent="0">
              <a:buNone/>
            </a:pPr>
            <a:r>
              <a:rPr lang="en-US" sz="3600" b="1" dirty="0"/>
              <a:t>Sanitary Sewers</a:t>
            </a:r>
          </a:p>
          <a:p>
            <a:pPr marL="0" indent="0">
              <a:buNone/>
            </a:pPr>
            <a:endParaRPr lang="en-US" sz="3600" b="1" dirty="0"/>
          </a:p>
          <a:p>
            <a:pPr marL="0" indent="0">
              <a:buNone/>
            </a:pPr>
            <a:r>
              <a:rPr lang="en-US" sz="3600" b="1" u="sng" dirty="0"/>
              <a:t>Enforces standards</a:t>
            </a:r>
            <a:r>
              <a:rPr lang="en-US" sz="3600" b="1" dirty="0"/>
              <a:t>:</a:t>
            </a:r>
          </a:p>
          <a:p>
            <a:pPr marL="0" indent="0">
              <a:buNone/>
            </a:pPr>
            <a:r>
              <a:rPr lang="en-US" sz="3600" b="1" dirty="0"/>
              <a:t>Building Codes</a:t>
            </a:r>
          </a:p>
          <a:p>
            <a:pPr marL="0" indent="0">
              <a:buNone/>
            </a:pPr>
            <a:r>
              <a:rPr lang="en-US" sz="3600" b="1" dirty="0"/>
              <a:t>Traffic safety laws</a:t>
            </a:r>
          </a:p>
          <a:p>
            <a:pPr marL="0" indent="0">
              <a:buNone/>
            </a:pPr>
            <a:r>
              <a:rPr lang="en-US" sz="3600" b="1" dirty="0"/>
              <a:t>Zoning</a:t>
            </a:r>
          </a:p>
          <a:p>
            <a:pPr marL="0" indent="0">
              <a:buNone/>
            </a:pPr>
            <a:r>
              <a:rPr lang="en-US" sz="3600" b="1" dirty="0"/>
              <a:t>Animal Control</a:t>
            </a:r>
          </a:p>
          <a:p>
            <a:pPr marL="0" indent="0">
              <a:buNone/>
            </a:pPr>
            <a:r>
              <a:rPr lang="en-US" sz="3600" b="1" dirty="0"/>
              <a:t>Licenses</a:t>
            </a:r>
          </a:p>
        </p:txBody>
      </p:sp>
    </p:spTree>
    <p:extLst>
      <p:ext uri="{BB962C8B-B14F-4D97-AF65-F5344CB8AC3E}">
        <p14:creationId xmlns:p14="http://schemas.microsoft.com/office/powerpoint/2010/main" val="73151925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09650"/>
          </a:xfrm>
        </p:spPr>
        <p:txBody>
          <a:bodyPr>
            <a:normAutofit/>
          </a:bodyPr>
          <a:lstStyle/>
          <a:p>
            <a:r>
              <a:rPr lang="en-US" b="1" dirty="0"/>
              <a:t>Citizens are a “Captive Audience”</a:t>
            </a:r>
          </a:p>
        </p:txBody>
      </p:sp>
      <p:sp>
        <p:nvSpPr>
          <p:cNvPr id="3" name="Content Placeholder 2"/>
          <p:cNvSpPr>
            <a:spLocks noGrp="1"/>
          </p:cNvSpPr>
          <p:nvPr>
            <p:ph idx="1"/>
          </p:nvPr>
        </p:nvSpPr>
        <p:spPr>
          <a:xfrm>
            <a:off x="609600" y="969893"/>
            <a:ext cx="8229600" cy="3790950"/>
          </a:xfrm>
        </p:spPr>
        <p:txBody>
          <a:bodyPr>
            <a:normAutofit/>
          </a:bodyPr>
          <a:lstStyle/>
          <a:p>
            <a:r>
              <a:rPr lang="en-US" b="1" dirty="0"/>
              <a:t>Customers like to have options.  </a:t>
            </a:r>
          </a:p>
          <a:p>
            <a:r>
              <a:rPr lang="en-US" b="1" dirty="0"/>
              <a:t>Citizens have no other options to get the services provided by your city.</a:t>
            </a:r>
          </a:p>
          <a:p>
            <a:r>
              <a:rPr lang="en-US" b="1" dirty="0"/>
              <a:t>This </a:t>
            </a:r>
            <a:r>
              <a:rPr lang="en-US" b="1" i="1" dirty="0"/>
              <a:t>raises their expectations</a:t>
            </a:r>
            <a:r>
              <a:rPr lang="en-US" b="1" dirty="0"/>
              <a:t>.</a:t>
            </a:r>
          </a:p>
          <a:p>
            <a:pPr marL="0" indent="0">
              <a:buNone/>
            </a:pPr>
            <a:r>
              <a:rPr lang="en-US" b="1" dirty="0">
                <a:solidFill>
                  <a:srgbClr val="0000FF"/>
                </a:solidFill>
                <a:latin typeface="Comic Sans MS" panose="030F0702030302020204" pitchFamily="66" charset="0"/>
              </a:rPr>
              <a:t>If expectations are not met, how will they make their unhappiness known?</a:t>
            </a:r>
          </a:p>
        </p:txBody>
      </p:sp>
      <p:pic>
        <p:nvPicPr>
          <p:cNvPr id="5" name="Picture 4">
            <a:extLst>
              <a:ext uri="{FF2B5EF4-FFF2-40B4-BE49-F238E27FC236}">
                <a16:creationId xmlns:a16="http://schemas.microsoft.com/office/drawing/2014/main" id="{CCCAEACB-8165-47DE-ACB1-198AC767E7C7}"/>
              </a:ext>
            </a:extLst>
          </p:cNvPr>
          <p:cNvPicPr>
            <a:picLocks noChangeAspect="1"/>
          </p:cNvPicPr>
          <p:nvPr/>
        </p:nvPicPr>
        <p:blipFill>
          <a:blip r:embed="rId3"/>
          <a:stretch>
            <a:fillRect/>
          </a:stretch>
        </p:blipFill>
        <p:spPr>
          <a:xfrm>
            <a:off x="685800" y="4343400"/>
            <a:ext cx="7429500" cy="3333750"/>
          </a:xfrm>
          <a:prstGeom prst="rect">
            <a:avLst/>
          </a:prstGeom>
        </p:spPr>
      </p:pic>
    </p:spTree>
    <p:extLst>
      <p:ext uri="{BB962C8B-B14F-4D97-AF65-F5344CB8AC3E}">
        <p14:creationId xmlns:p14="http://schemas.microsoft.com/office/powerpoint/2010/main" val="1631623065"/>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10;&#10;Description generated with very high confidence">
            <a:extLst>
              <a:ext uri="{FF2B5EF4-FFF2-40B4-BE49-F238E27FC236}">
                <a16:creationId xmlns:a16="http://schemas.microsoft.com/office/drawing/2014/main" id="{0C560513-DBC9-45B7-97E2-71233321672F}"/>
              </a:ext>
            </a:extLst>
          </p:cNvPr>
          <p:cNvPicPr>
            <a:picLocks noChangeAspect="1"/>
          </p:cNvPicPr>
          <p:nvPr/>
        </p:nvPicPr>
        <p:blipFill rotWithShape="1">
          <a:blip r:embed="rId3">
            <a:alphaModFix/>
            <a:extLst/>
          </a:blip>
          <a:srcRect l="15648" r="14425"/>
          <a:stretch/>
        </p:blipFill>
        <p:spPr>
          <a:xfrm>
            <a:off x="5943600" y="1519040"/>
            <a:ext cx="3481258" cy="3733790"/>
          </a:xfrm>
          <a:prstGeom prst="rect">
            <a:avLst/>
          </a:prstGeom>
        </p:spPr>
      </p:pic>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sp>
        <p:nvSpPr>
          <p:cNvPr id="2" name="Title 1"/>
          <p:cNvSpPr>
            <a:spLocks noGrp="1"/>
          </p:cNvSpPr>
          <p:nvPr>
            <p:ph type="title"/>
          </p:nvPr>
        </p:nvSpPr>
        <p:spPr>
          <a:xfrm>
            <a:off x="381000" y="119940"/>
            <a:ext cx="4273051" cy="1633382"/>
          </a:xfrm>
        </p:spPr>
        <p:txBody>
          <a:bodyPr>
            <a:normAutofit/>
          </a:bodyPr>
          <a:lstStyle/>
          <a:p>
            <a:pPr>
              <a:lnSpc>
                <a:spcPct val="90000"/>
              </a:lnSpc>
            </a:pPr>
            <a:r>
              <a:rPr lang="en-US" sz="3700" b="1" dirty="0">
                <a:solidFill>
                  <a:srgbClr val="000000"/>
                </a:solidFill>
              </a:rPr>
              <a:t>Conflicting Financial Interests</a:t>
            </a:r>
            <a:r>
              <a:rPr lang="en-US" sz="3700" dirty="0">
                <a:solidFill>
                  <a:srgbClr val="000000"/>
                </a:solidFill>
              </a:rPr>
              <a:t> </a:t>
            </a:r>
          </a:p>
        </p:txBody>
      </p:sp>
      <p:sp>
        <p:nvSpPr>
          <p:cNvPr id="3" name="Content Placeholder 2"/>
          <p:cNvSpPr>
            <a:spLocks noGrp="1"/>
          </p:cNvSpPr>
          <p:nvPr>
            <p:ph idx="1"/>
          </p:nvPr>
        </p:nvSpPr>
        <p:spPr>
          <a:xfrm>
            <a:off x="304800" y="1873261"/>
            <a:ext cx="5357942" cy="3733790"/>
          </a:xfrm>
        </p:spPr>
        <p:txBody>
          <a:bodyPr anchor="ctr">
            <a:noAutofit/>
          </a:bodyPr>
          <a:lstStyle/>
          <a:p>
            <a:r>
              <a:rPr lang="en-US" sz="2800" dirty="0">
                <a:solidFill>
                  <a:srgbClr val="000000"/>
                </a:solidFill>
              </a:rPr>
              <a:t>Employees receive their pay and benefits, nothing else.</a:t>
            </a:r>
          </a:p>
          <a:p>
            <a:r>
              <a:rPr lang="en-US" sz="2800" dirty="0">
                <a:solidFill>
                  <a:srgbClr val="000000"/>
                </a:solidFill>
              </a:rPr>
              <a:t>A company owned by a municipal employee or an elected official will not be eligible to participate in the bidding process for goods and services contracted by the city. </a:t>
            </a:r>
          </a:p>
          <a:p>
            <a:r>
              <a:rPr lang="en-US" sz="2800" b="1" dirty="0">
                <a:solidFill>
                  <a:srgbClr val="000000"/>
                </a:solidFill>
              </a:rPr>
              <a:t>Public funds may not be used to benefit an individual.  </a:t>
            </a:r>
          </a:p>
        </p:txBody>
      </p:sp>
    </p:spTree>
    <p:extLst>
      <p:ext uri="{BB962C8B-B14F-4D97-AF65-F5344CB8AC3E}">
        <p14:creationId xmlns:p14="http://schemas.microsoft.com/office/powerpoint/2010/main" val="333504528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4691" y="1"/>
            <a:ext cx="3845274" cy="1219200"/>
          </a:xfrm>
        </p:spPr>
        <p:txBody>
          <a:bodyPr>
            <a:normAutofit/>
          </a:bodyPr>
          <a:lstStyle/>
          <a:p>
            <a:r>
              <a:rPr lang="en-US" b="1" dirty="0"/>
              <a:t>Accepting gifts</a:t>
            </a:r>
            <a:r>
              <a:rPr lang="en-US" dirty="0"/>
              <a:t> </a:t>
            </a:r>
          </a:p>
        </p:txBody>
      </p:sp>
      <p:sp>
        <p:nvSpPr>
          <p:cNvPr id="3" name="Content Placeholder 2"/>
          <p:cNvSpPr>
            <a:spLocks noGrp="1"/>
          </p:cNvSpPr>
          <p:nvPr>
            <p:ph idx="1"/>
          </p:nvPr>
        </p:nvSpPr>
        <p:spPr>
          <a:xfrm>
            <a:off x="304799" y="1295400"/>
            <a:ext cx="4096293" cy="3785419"/>
          </a:xfrm>
        </p:spPr>
        <p:txBody>
          <a:bodyPr>
            <a:noAutofit/>
          </a:bodyPr>
          <a:lstStyle/>
          <a:p>
            <a:pPr marL="0" indent="0">
              <a:lnSpc>
                <a:spcPct val="90000"/>
              </a:lnSpc>
              <a:buNone/>
            </a:pPr>
            <a:r>
              <a:rPr lang="en-US" b="1" dirty="0"/>
              <a:t>City employees and officials </a:t>
            </a:r>
            <a:r>
              <a:rPr lang="en-US" b="1" u="sng" dirty="0"/>
              <a:t>are prohibited</a:t>
            </a:r>
            <a:r>
              <a:rPr lang="en-US" b="1" dirty="0"/>
              <a:t> from accepting gifts, usually over a specific dollar amount, from a person either doing business or attempting to do business with the city. </a:t>
            </a:r>
          </a:p>
        </p:txBody>
      </p:sp>
      <p:pic>
        <p:nvPicPr>
          <p:cNvPr id="4098" name="Picture 2" descr="C:\Users\pspinks\AppData\Local\Microsoft\Windows\Temporary Internet Files\Content.IE5\HANHTIIM\gift-of-desperation[1].png"/>
          <p:cNvPicPr>
            <a:picLocks noChangeAspect="1" noChangeArrowheads="1"/>
          </p:cNvPicPr>
          <p:nvPr/>
        </p:nvPicPr>
        <p:blipFill rotWithShape="1">
          <a:blip r:embed="rId3">
            <a:extLst>
              <a:ext uri="{28A0092B-C50C-407E-A947-70E740481C1C}">
                <a14:useLocalDpi xmlns:a14="http://schemas.microsoft.com/office/drawing/2010/main" val="0"/>
              </a:ext>
            </a:extLst>
          </a:blip>
          <a:srcRect l="9343" r="14540" b="-1"/>
          <a:stretch/>
        </p:blipFill>
        <p:spPr bwMode="auto">
          <a:xfrm>
            <a:off x="4567959" y="640082"/>
            <a:ext cx="4096293" cy="55778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82269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637" y="282679"/>
            <a:ext cx="2629122" cy="1622321"/>
          </a:xfrm>
        </p:spPr>
        <p:txBody>
          <a:bodyPr>
            <a:normAutofit/>
          </a:bodyPr>
          <a:lstStyle/>
          <a:p>
            <a:pPr>
              <a:lnSpc>
                <a:spcPct val="90000"/>
              </a:lnSpc>
            </a:pPr>
            <a:r>
              <a:rPr lang="en-US" sz="3700" b="1" dirty="0"/>
              <a:t>Divulging Confidential Information</a:t>
            </a:r>
            <a:r>
              <a:rPr lang="en-US" sz="3700" dirty="0"/>
              <a:t> </a:t>
            </a:r>
          </a:p>
        </p:txBody>
      </p:sp>
      <p:sp>
        <p:nvSpPr>
          <p:cNvPr id="3" name="Content Placeholder 2"/>
          <p:cNvSpPr>
            <a:spLocks noGrp="1"/>
          </p:cNvSpPr>
          <p:nvPr>
            <p:ph idx="1"/>
          </p:nvPr>
        </p:nvSpPr>
        <p:spPr>
          <a:xfrm>
            <a:off x="304800" y="1981200"/>
            <a:ext cx="2811018" cy="4242619"/>
          </a:xfrm>
        </p:spPr>
        <p:txBody>
          <a:bodyPr>
            <a:noAutofit/>
          </a:bodyPr>
          <a:lstStyle/>
          <a:p>
            <a:pPr marL="0" indent="0">
              <a:buNone/>
            </a:pPr>
            <a:r>
              <a:rPr lang="en-US" sz="2800" b="1" dirty="0"/>
              <a:t>City employees and officials </a:t>
            </a:r>
            <a:r>
              <a:rPr lang="en-US" sz="2800" b="1" u="sng" dirty="0"/>
              <a:t>are prohibited </a:t>
            </a:r>
            <a:r>
              <a:rPr lang="en-US" sz="2800" b="1" dirty="0"/>
              <a:t>from disclosing confidential or privileged information about any aspect of government business.  </a:t>
            </a:r>
          </a:p>
        </p:txBody>
      </p:sp>
      <p:sp>
        <p:nvSpPr>
          <p:cNvPr id="72" name="Rectangle 7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484632"/>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http://www.logosnoesis.com/sites/default/files/styles/adaptive/public/pays%20to%20keep%20your%20mouth%20shut.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06239" y="2115372"/>
            <a:ext cx="4211126" cy="24740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123" name="Picture 3" descr="A close up of a logo&#10;&#10;Description generated with high confid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6140" y="4827104"/>
            <a:ext cx="4986338"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10766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ipe(down)">
                                      <p:cBhvr>
                                        <p:cTn id="7" dur="580">
                                          <p:stCondLst>
                                            <p:cond delay="0"/>
                                          </p:stCondLst>
                                        </p:cTn>
                                        <p:tgtEl>
                                          <p:spTgt spid="5123"/>
                                        </p:tgtEl>
                                      </p:cBhvr>
                                    </p:animEffect>
                                    <p:anim calcmode="lin" valueType="num">
                                      <p:cBhvr>
                                        <p:cTn id="8" dur="1822" tmFilter="0,0; 0.14,0.36; 0.43,0.73; 0.71,0.91; 1.0,1.0">
                                          <p:stCondLst>
                                            <p:cond delay="0"/>
                                          </p:stCondLst>
                                        </p:cTn>
                                        <p:tgtEl>
                                          <p:spTgt spid="51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23"/>
                                        </p:tgtEl>
                                        <p:attrNameLst>
                                          <p:attrName>ppt_y</p:attrName>
                                        </p:attrNameLst>
                                      </p:cBhvr>
                                      <p:tavLst>
                                        <p:tav tm="0" fmla="#ppt_y-sin(pi*$)/81">
                                          <p:val>
                                            <p:fltVal val="0"/>
                                          </p:val>
                                        </p:tav>
                                        <p:tav tm="100000">
                                          <p:val>
                                            <p:fltVal val="1"/>
                                          </p:val>
                                        </p:tav>
                                      </p:tavLst>
                                    </p:anim>
                                    <p:animScale>
                                      <p:cBhvr>
                                        <p:cTn id="13" dur="26">
                                          <p:stCondLst>
                                            <p:cond delay="650"/>
                                          </p:stCondLst>
                                        </p:cTn>
                                        <p:tgtEl>
                                          <p:spTgt spid="5123"/>
                                        </p:tgtEl>
                                      </p:cBhvr>
                                      <p:to x="100000" y="60000"/>
                                    </p:animScale>
                                    <p:animScale>
                                      <p:cBhvr>
                                        <p:cTn id="14" dur="166" decel="50000">
                                          <p:stCondLst>
                                            <p:cond delay="676"/>
                                          </p:stCondLst>
                                        </p:cTn>
                                        <p:tgtEl>
                                          <p:spTgt spid="5123"/>
                                        </p:tgtEl>
                                      </p:cBhvr>
                                      <p:to x="100000" y="100000"/>
                                    </p:animScale>
                                    <p:animScale>
                                      <p:cBhvr>
                                        <p:cTn id="15" dur="26">
                                          <p:stCondLst>
                                            <p:cond delay="1312"/>
                                          </p:stCondLst>
                                        </p:cTn>
                                        <p:tgtEl>
                                          <p:spTgt spid="5123"/>
                                        </p:tgtEl>
                                      </p:cBhvr>
                                      <p:to x="100000" y="80000"/>
                                    </p:animScale>
                                    <p:animScale>
                                      <p:cBhvr>
                                        <p:cTn id="16" dur="166" decel="50000">
                                          <p:stCondLst>
                                            <p:cond delay="1338"/>
                                          </p:stCondLst>
                                        </p:cTn>
                                        <p:tgtEl>
                                          <p:spTgt spid="5123"/>
                                        </p:tgtEl>
                                      </p:cBhvr>
                                      <p:to x="100000" y="100000"/>
                                    </p:animScale>
                                    <p:animScale>
                                      <p:cBhvr>
                                        <p:cTn id="17" dur="26">
                                          <p:stCondLst>
                                            <p:cond delay="1642"/>
                                          </p:stCondLst>
                                        </p:cTn>
                                        <p:tgtEl>
                                          <p:spTgt spid="5123"/>
                                        </p:tgtEl>
                                      </p:cBhvr>
                                      <p:to x="100000" y="90000"/>
                                    </p:animScale>
                                    <p:animScale>
                                      <p:cBhvr>
                                        <p:cTn id="18" dur="166" decel="50000">
                                          <p:stCondLst>
                                            <p:cond delay="1668"/>
                                          </p:stCondLst>
                                        </p:cTn>
                                        <p:tgtEl>
                                          <p:spTgt spid="5123"/>
                                        </p:tgtEl>
                                      </p:cBhvr>
                                      <p:to x="100000" y="100000"/>
                                    </p:animScale>
                                    <p:animScale>
                                      <p:cBhvr>
                                        <p:cTn id="19" dur="26">
                                          <p:stCondLst>
                                            <p:cond delay="1808"/>
                                          </p:stCondLst>
                                        </p:cTn>
                                        <p:tgtEl>
                                          <p:spTgt spid="5123"/>
                                        </p:tgtEl>
                                      </p:cBhvr>
                                      <p:to x="100000" y="95000"/>
                                    </p:animScale>
                                    <p:animScale>
                                      <p:cBhvr>
                                        <p:cTn id="20" dur="166" decel="50000">
                                          <p:stCondLst>
                                            <p:cond delay="1834"/>
                                          </p:stCondLst>
                                        </p:cTn>
                                        <p:tgtEl>
                                          <p:spTgt spid="51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581400"/>
            <a:ext cx="2468166" cy="2452687"/>
          </a:xfrm>
        </p:spPr>
        <p:txBody>
          <a:bodyPr anchor="ctr">
            <a:normAutofit/>
          </a:bodyPr>
          <a:lstStyle/>
          <a:p>
            <a:r>
              <a:rPr lang="en-US" sz="3100" b="1" dirty="0"/>
              <a:t>Employing Family Members</a:t>
            </a:r>
            <a:r>
              <a:rPr lang="en-US" sz="3100" dirty="0"/>
              <a:t> </a:t>
            </a:r>
          </a:p>
        </p:txBody>
      </p:sp>
      <p:pic>
        <p:nvPicPr>
          <p:cNvPr id="6146" name="Picture 2" descr="A group of people posing for the camera&#10;&#10;Description generated with very high confidence"/>
          <p:cNvPicPr>
            <a:picLocks noChangeAspect="1" noChangeArrowheads="1"/>
          </p:cNvPicPr>
          <p:nvPr/>
        </p:nvPicPr>
        <p:blipFill rotWithShape="1">
          <a:blip r:embed="rId3">
            <a:extLst>
              <a:ext uri="{28A0092B-C50C-407E-A947-70E740481C1C}">
                <a14:useLocalDpi xmlns:a14="http://schemas.microsoft.com/office/drawing/2010/main" val="0"/>
              </a:ext>
            </a:extLst>
          </a:blip>
          <a:srcRect t="32109" b="7097"/>
          <a:stretch/>
        </p:blipFill>
        <p:spPr bwMode="auto">
          <a:xfrm>
            <a:off x="20" y="10"/>
            <a:ext cx="9143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3167986" y="3752850"/>
            <a:ext cx="5614060" cy="2452687"/>
          </a:xfrm>
        </p:spPr>
        <p:txBody>
          <a:bodyPr anchor="ctr">
            <a:normAutofit lnSpcReduction="10000"/>
          </a:bodyPr>
          <a:lstStyle/>
          <a:p>
            <a:pPr marL="0" indent="0">
              <a:buNone/>
            </a:pPr>
            <a:r>
              <a:rPr lang="en-US" b="1" dirty="0"/>
              <a:t>City employees and officials will usually be prohibited from hiring or appointing relatives to work in any department of the city.  </a:t>
            </a:r>
          </a:p>
          <a:p>
            <a:endParaRPr lang="en-US" sz="1600" dirty="0"/>
          </a:p>
        </p:txBody>
      </p:sp>
    </p:spTree>
    <p:extLst>
      <p:ext uri="{BB962C8B-B14F-4D97-AF65-F5344CB8AC3E}">
        <p14:creationId xmlns:p14="http://schemas.microsoft.com/office/powerpoint/2010/main" val="233766331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n-US" sz="4100" b="1"/>
              <a:t>Making Campaign Contributions</a:t>
            </a:r>
            <a:r>
              <a:rPr lang="en-US" sz="4100"/>
              <a:t> </a:t>
            </a:r>
          </a:p>
        </p:txBody>
      </p:sp>
      <p:pic>
        <p:nvPicPr>
          <p:cNvPr id="4" name="Picture 3">
            <a:extLst>
              <a:ext uri="{FF2B5EF4-FFF2-40B4-BE49-F238E27FC236}">
                <a16:creationId xmlns:a16="http://schemas.microsoft.com/office/drawing/2014/main" id="{7A7D3DD2-C467-47BF-AA92-0244D184EAA3}"/>
              </a:ext>
            </a:extLst>
          </p:cNvPr>
          <p:cNvPicPr>
            <a:picLocks noChangeAspect="1"/>
          </p:cNvPicPr>
          <p:nvPr/>
        </p:nvPicPr>
        <p:blipFill rotWithShape="1">
          <a:blip r:embed="rId3"/>
          <a:srcRect l="27733" r="34246"/>
          <a:stretch/>
        </p:blipFill>
        <p:spPr>
          <a:xfrm>
            <a:off x="20" y="10"/>
            <a:ext cx="3476673"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a:solidFill>
              <a:srgbClr val="E3593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527006" y="2128369"/>
            <a:ext cx="5333999" cy="3785419"/>
          </a:xfrm>
        </p:spPr>
        <p:txBody>
          <a:bodyPr>
            <a:noAutofit/>
          </a:bodyPr>
          <a:lstStyle/>
          <a:p>
            <a:pPr lvl="0">
              <a:spcBef>
                <a:spcPts val="0"/>
              </a:spcBef>
              <a:buFont typeface="+mj-lt"/>
              <a:buAutoNum type="arabicParenR"/>
            </a:pPr>
            <a:r>
              <a:rPr lang="en-US" sz="2800" dirty="0">
                <a:ea typeface="Calibri"/>
                <a:cs typeface="Times New Roman"/>
              </a:rPr>
              <a:t>Individuals who are doing any kind of business with the city may be prohibited from making campaign contributions to city officials.</a:t>
            </a:r>
          </a:p>
          <a:p>
            <a:pPr lvl="0">
              <a:spcBef>
                <a:spcPts val="0"/>
              </a:spcBef>
              <a:spcAft>
                <a:spcPts val="1000"/>
              </a:spcAft>
              <a:buFont typeface="+mj-lt"/>
              <a:buAutoNum type="arabicParenR"/>
            </a:pPr>
            <a:r>
              <a:rPr lang="en-US" sz="2800" dirty="0">
                <a:ea typeface="Calibri"/>
                <a:cs typeface="Times New Roman"/>
              </a:rPr>
              <a:t>Local government officials are prohibited from compelling, coercing or intimidating any city employee to make a contribution to their political campaign. </a:t>
            </a:r>
            <a:endParaRPr lang="en-US" sz="2800" dirty="0"/>
          </a:p>
        </p:txBody>
      </p:sp>
    </p:spTree>
    <p:extLst>
      <p:ext uri="{BB962C8B-B14F-4D97-AF65-F5344CB8AC3E}">
        <p14:creationId xmlns:p14="http://schemas.microsoft.com/office/powerpoint/2010/main" val="418226975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rockthecapital.com/wp-content/uploads/2014/04/Ethics-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0"/>
            <a:ext cx="89154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918436"/>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5098"/>
          </a:xfrm>
        </p:spPr>
        <p:txBody>
          <a:bodyPr/>
          <a:lstStyle/>
          <a:p>
            <a:r>
              <a:rPr lang="en-US" b="1" dirty="0"/>
              <a:t>Drug Testing</a:t>
            </a:r>
            <a:endParaRPr lang="en-US" dirty="0"/>
          </a:p>
        </p:txBody>
      </p:sp>
      <p:sp>
        <p:nvSpPr>
          <p:cNvPr id="3" name="Content Placeholder 2"/>
          <p:cNvSpPr>
            <a:spLocks noGrp="1"/>
          </p:cNvSpPr>
          <p:nvPr>
            <p:ph idx="1"/>
          </p:nvPr>
        </p:nvSpPr>
        <p:spPr>
          <a:xfrm>
            <a:off x="533400" y="855098"/>
            <a:ext cx="8153400" cy="4250302"/>
          </a:xfrm>
        </p:spPr>
        <p:txBody>
          <a:bodyPr>
            <a:normAutofit lnSpcReduction="10000"/>
          </a:bodyPr>
          <a:lstStyle/>
          <a:p>
            <a:r>
              <a:rPr lang="en-US" sz="3400" dirty="0"/>
              <a:t>Mandatory drug testing is one way to give the city confidence in the fact that their public servants are not engaged in an activity that is not only a violation of ethical standards, but in many instances a misdemeanor or felony!  </a:t>
            </a:r>
          </a:p>
          <a:p>
            <a:r>
              <a:rPr lang="en-US" sz="3400" b="1" dirty="0"/>
              <a:t>Drug use by anyone is indefensible, but particularly so for public employees.   </a:t>
            </a:r>
          </a:p>
          <a:p>
            <a:endParaRPr lang="en-US" dirty="0"/>
          </a:p>
        </p:txBody>
      </p:sp>
      <p:sp>
        <p:nvSpPr>
          <p:cNvPr id="4" name="Rectangle 3">
            <a:extLst>
              <a:ext uri="{FF2B5EF4-FFF2-40B4-BE49-F238E27FC236}">
                <a16:creationId xmlns:a16="http://schemas.microsoft.com/office/drawing/2014/main" id="{5D8D794F-6F2F-4F91-8935-911EC47AA590}"/>
              </a:ext>
            </a:extLst>
          </p:cNvPr>
          <p:cNvSpPr/>
          <p:nvPr/>
        </p:nvSpPr>
        <p:spPr>
          <a:xfrm>
            <a:off x="868138" y="4953000"/>
            <a:ext cx="5490606" cy="646331"/>
          </a:xfrm>
          <a:prstGeom prst="rect">
            <a:avLst/>
          </a:prstGeom>
        </p:spPr>
        <p:txBody>
          <a:bodyPr wrap="none">
            <a:spAutoFit/>
          </a:bodyPr>
          <a:lstStyle/>
          <a:p>
            <a:r>
              <a:rPr lang="en-US" sz="3600" dirty="0">
                <a:hlinkClick r:id="rId3"/>
              </a:rPr>
              <a:t>https://www.omag.org/788</a:t>
            </a:r>
            <a:r>
              <a:rPr lang="en-US" sz="3600" dirty="0"/>
              <a:t> </a:t>
            </a:r>
          </a:p>
        </p:txBody>
      </p:sp>
      <p:pic>
        <p:nvPicPr>
          <p:cNvPr id="5" name="Picture 4">
            <a:extLst>
              <a:ext uri="{FF2B5EF4-FFF2-40B4-BE49-F238E27FC236}">
                <a16:creationId xmlns:a16="http://schemas.microsoft.com/office/drawing/2014/main" id="{325D8748-9A64-493A-8962-3AA2845A7EA2}"/>
              </a:ext>
            </a:extLst>
          </p:cNvPr>
          <p:cNvPicPr>
            <a:picLocks noChangeAspect="1"/>
          </p:cNvPicPr>
          <p:nvPr/>
        </p:nvPicPr>
        <p:blipFill>
          <a:blip r:embed="rId4"/>
          <a:stretch>
            <a:fillRect/>
          </a:stretch>
        </p:blipFill>
        <p:spPr>
          <a:xfrm>
            <a:off x="6358744" y="4686240"/>
            <a:ext cx="1985010" cy="2548515"/>
          </a:xfrm>
          <a:prstGeom prst="rect">
            <a:avLst/>
          </a:prstGeom>
        </p:spPr>
      </p:pic>
    </p:spTree>
    <p:extLst>
      <p:ext uri="{BB962C8B-B14F-4D97-AF65-F5344CB8AC3E}">
        <p14:creationId xmlns:p14="http://schemas.microsoft.com/office/powerpoint/2010/main" val="400149951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ualr.edu/vspillai/images/Embedding_Ethics_in_Engineering_Education-hero.jpg"/>
          <p:cNvPicPr>
            <a:picLocks noChangeAspect="1" noChangeArrowheads="1"/>
          </p:cNvPicPr>
          <p:nvPr/>
        </p:nvPicPr>
        <p:blipFill rotWithShape="1">
          <a:blip r:embed="rId3">
            <a:extLst>
              <a:ext uri="{28A0092B-C50C-407E-A947-70E740481C1C}">
                <a14:useLocalDpi xmlns:a14="http://schemas.microsoft.com/office/drawing/2010/main" val="0"/>
              </a:ext>
            </a:extLst>
          </a:blip>
          <a:srcRect t="18379" b="16187"/>
          <a:stretch/>
        </p:blipFill>
        <p:spPr bwMode="auto">
          <a:xfrm>
            <a:off x="20" y="10"/>
            <a:ext cx="9143980" cy="466692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3" name="Oval 72">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524000" y="4572000"/>
            <a:ext cx="6705600" cy="1509935"/>
          </a:xfrm>
        </p:spPr>
        <p:txBody>
          <a:bodyPr anchor="ctr">
            <a:noAutofit/>
          </a:bodyPr>
          <a:lstStyle/>
          <a:p>
            <a:pPr marL="0" indent="0">
              <a:buNone/>
            </a:pPr>
            <a:r>
              <a:rPr lang="en-US" b="1" dirty="0">
                <a:solidFill>
                  <a:srgbClr val="000000"/>
                </a:solidFill>
                <a:latin typeface="Arial" panose="020B0604020202020204" pitchFamily="34" charset="0"/>
                <a:cs typeface="Arial" panose="020B0604020202020204" pitchFamily="34" charset="0"/>
              </a:rPr>
              <a:t>Knowledge of Ethics is one thing; </a:t>
            </a:r>
            <a:r>
              <a:rPr lang="en-US" b="1" u="sng" dirty="0">
                <a:solidFill>
                  <a:srgbClr val="000000"/>
                </a:solidFill>
                <a:latin typeface="Arial" panose="020B0604020202020204" pitchFamily="34" charset="0"/>
                <a:cs typeface="Arial" panose="020B0604020202020204" pitchFamily="34" charset="0"/>
              </a:rPr>
              <a:t>practicing ethical behavior</a:t>
            </a:r>
            <a:r>
              <a:rPr lang="en-US" b="1" dirty="0">
                <a:solidFill>
                  <a:srgbClr val="000000"/>
                </a:solidFill>
                <a:latin typeface="Arial" panose="020B0604020202020204" pitchFamily="34" charset="0"/>
                <a:cs typeface="Arial" panose="020B0604020202020204" pitchFamily="34" charset="0"/>
              </a:rPr>
              <a:t> is all together different.  </a:t>
            </a:r>
          </a:p>
        </p:txBody>
      </p:sp>
    </p:spTree>
    <p:extLst>
      <p:ext uri="{BB962C8B-B14F-4D97-AF65-F5344CB8AC3E}">
        <p14:creationId xmlns:p14="http://schemas.microsoft.com/office/powerpoint/2010/main" val="318361820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135" y="3810000"/>
            <a:ext cx="8610600" cy="3429000"/>
          </a:xfrm>
        </p:spPr>
        <p:txBody>
          <a:bodyPr>
            <a:noAutofit/>
          </a:bodyPr>
          <a:lstStyle/>
          <a:p>
            <a:pPr>
              <a:buFont typeface="Wingdings" panose="05000000000000000000" pitchFamily="2" charset="2"/>
              <a:buChar char="Ø"/>
            </a:pPr>
            <a:r>
              <a:rPr lang="en-US" sz="2800" dirty="0"/>
              <a:t>Can mean different things to different people.</a:t>
            </a:r>
          </a:p>
          <a:p>
            <a:pPr>
              <a:buFont typeface="Wingdings" panose="05000000000000000000" pitchFamily="2" charset="2"/>
              <a:buChar char="Ø"/>
            </a:pPr>
            <a:r>
              <a:rPr lang="en-US" sz="2800" dirty="0"/>
              <a:t>Ethical behavior involves the performance of our everyday activities based on some type of code of conduct.</a:t>
            </a:r>
          </a:p>
          <a:p>
            <a:pPr>
              <a:buFont typeface="Wingdings" panose="05000000000000000000" pitchFamily="2" charset="2"/>
              <a:buChar char="Ø"/>
            </a:pPr>
            <a:r>
              <a:rPr lang="en-US" sz="2800" dirty="0"/>
              <a:t>It should permeate local government at every level.  </a:t>
            </a:r>
          </a:p>
        </p:txBody>
      </p:sp>
      <p:pic>
        <p:nvPicPr>
          <p:cNvPr id="4" name="Picture 3"/>
          <p:cNvPicPr>
            <a:picLocks noChangeAspect="1"/>
          </p:cNvPicPr>
          <p:nvPr/>
        </p:nvPicPr>
        <p:blipFill>
          <a:blip r:embed="rId3"/>
          <a:stretch>
            <a:fillRect/>
          </a:stretch>
        </p:blipFill>
        <p:spPr>
          <a:xfrm>
            <a:off x="1752600" y="304800"/>
            <a:ext cx="5867671" cy="3393501"/>
          </a:xfrm>
          <a:prstGeom prst="rect">
            <a:avLst/>
          </a:prstGeom>
        </p:spPr>
      </p:pic>
    </p:spTree>
    <p:extLst>
      <p:ext uri="{BB962C8B-B14F-4D97-AF65-F5344CB8AC3E}">
        <p14:creationId xmlns:p14="http://schemas.microsoft.com/office/powerpoint/2010/main" val="1800884795"/>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fontScale="90000"/>
          </a:bodyPr>
          <a:lstStyle/>
          <a:p>
            <a:r>
              <a:rPr lang="en-US" b="1" dirty="0"/>
              <a:t>“I don’t steal. I don’t accept gifts from vendors?  I’m an honest person.” </a:t>
            </a:r>
            <a:br>
              <a:rPr lang="en-US" dirty="0"/>
            </a:br>
            <a:endParaRPr lang="en-US" dirty="0"/>
          </a:p>
        </p:txBody>
      </p:sp>
      <p:sp>
        <p:nvSpPr>
          <p:cNvPr id="3" name="Content Placeholder 2"/>
          <p:cNvSpPr>
            <a:spLocks noGrp="1"/>
          </p:cNvSpPr>
          <p:nvPr>
            <p:ph idx="1"/>
          </p:nvPr>
        </p:nvSpPr>
        <p:spPr>
          <a:xfrm>
            <a:off x="533400" y="1371600"/>
            <a:ext cx="8229600" cy="4876800"/>
          </a:xfrm>
        </p:spPr>
        <p:txBody>
          <a:bodyPr>
            <a:normAutofit fontScale="77500" lnSpcReduction="20000"/>
          </a:bodyPr>
          <a:lstStyle/>
          <a:p>
            <a:pPr marL="0" marR="0" indent="0">
              <a:lnSpc>
                <a:spcPct val="115000"/>
              </a:lnSpc>
              <a:spcBef>
                <a:spcPts val="0"/>
              </a:spcBef>
              <a:spcAft>
                <a:spcPts val="1000"/>
              </a:spcAft>
              <a:buNone/>
            </a:pPr>
            <a:r>
              <a:rPr lang="en-US" sz="3500" i="1" dirty="0">
                <a:ea typeface="Calibri"/>
                <a:cs typeface="Times New Roman"/>
              </a:rPr>
              <a:t>However, this same person may be:</a:t>
            </a:r>
          </a:p>
          <a:p>
            <a:pPr lvl="0">
              <a:lnSpc>
                <a:spcPct val="115000"/>
              </a:lnSpc>
              <a:spcBef>
                <a:spcPts val="0"/>
              </a:spcBef>
              <a:buFont typeface="Symbol"/>
              <a:buChar char=""/>
            </a:pPr>
            <a:r>
              <a:rPr lang="en-US" sz="4600" dirty="0">
                <a:ea typeface="Calibri"/>
                <a:cs typeface="Times New Roman"/>
              </a:rPr>
              <a:t>Coming to work 15 minutes late every morning.</a:t>
            </a:r>
          </a:p>
          <a:p>
            <a:pPr lvl="0">
              <a:lnSpc>
                <a:spcPct val="115000"/>
              </a:lnSpc>
              <a:spcBef>
                <a:spcPts val="0"/>
              </a:spcBef>
              <a:buFont typeface="Symbol"/>
              <a:buChar char=""/>
            </a:pPr>
            <a:r>
              <a:rPr lang="en-US" sz="4600" dirty="0">
                <a:ea typeface="Calibri"/>
                <a:cs typeface="Times New Roman"/>
              </a:rPr>
              <a:t>Taking extended lunches and breaks.</a:t>
            </a:r>
          </a:p>
          <a:p>
            <a:pPr lvl="0">
              <a:lnSpc>
                <a:spcPct val="115000"/>
              </a:lnSpc>
              <a:spcBef>
                <a:spcPts val="0"/>
              </a:spcBef>
              <a:buFont typeface="Symbol"/>
              <a:buChar char=""/>
            </a:pPr>
            <a:r>
              <a:rPr lang="en-US" sz="4600" dirty="0">
                <a:ea typeface="Calibri"/>
                <a:cs typeface="Times New Roman"/>
              </a:rPr>
              <a:t>Using the office copier for their personal projects.</a:t>
            </a:r>
          </a:p>
          <a:p>
            <a:pPr lvl="0">
              <a:lnSpc>
                <a:spcPct val="115000"/>
              </a:lnSpc>
              <a:spcBef>
                <a:spcPts val="0"/>
              </a:spcBef>
              <a:buFont typeface="Symbol"/>
              <a:buChar char=""/>
            </a:pPr>
            <a:r>
              <a:rPr lang="en-US" sz="4600" dirty="0">
                <a:ea typeface="Calibri"/>
                <a:cs typeface="Times New Roman"/>
              </a:rPr>
              <a:t>Taking more supplies from the supply closet than necessary because some are for work, but a few are for home.  </a:t>
            </a:r>
            <a:endParaRPr lang="en-US" sz="4600" dirty="0"/>
          </a:p>
        </p:txBody>
      </p:sp>
    </p:spTree>
    <p:extLst>
      <p:ext uri="{BB962C8B-B14F-4D97-AF65-F5344CB8AC3E}">
        <p14:creationId xmlns:p14="http://schemas.microsoft.com/office/powerpoint/2010/main" val="4235745286"/>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391" y="228600"/>
            <a:ext cx="8229600" cy="1378226"/>
          </a:xfrm>
        </p:spPr>
        <p:txBody>
          <a:bodyPr>
            <a:normAutofit fontScale="90000"/>
          </a:bodyPr>
          <a:lstStyle/>
          <a:p>
            <a:r>
              <a:rPr lang="en-US" b="1" dirty="0"/>
              <a:t>I don’t steal. I don’t accept gifts from vendors?  I’m an honest person.” </a:t>
            </a:r>
            <a:br>
              <a:rPr lang="en-US" dirty="0"/>
            </a:br>
            <a:endParaRPr lang="en-US" dirty="0"/>
          </a:p>
        </p:txBody>
      </p:sp>
      <p:sp>
        <p:nvSpPr>
          <p:cNvPr id="3" name="Content Placeholder 2"/>
          <p:cNvSpPr>
            <a:spLocks noGrp="1"/>
          </p:cNvSpPr>
          <p:nvPr>
            <p:ph idx="1"/>
          </p:nvPr>
        </p:nvSpPr>
        <p:spPr>
          <a:xfrm>
            <a:off x="480391" y="1225826"/>
            <a:ext cx="8229600" cy="5410200"/>
          </a:xfrm>
        </p:spPr>
        <p:txBody>
          <a:bodyPr>
            <a:normAutofit/>
          </a:bodyPr>
          <a:lstStyle/>
          <a:p>
            <a:pPr marL="0" marR="0" indent="0">
              <a:lnSpc>
                <a:spcPct val="115000"/>
              </a:lnSpc>
              <a:spcBef>
                <a:spcPts val="0"/>
              </a:spcBef>
              <a:spcAft>
                <a:spcPts val="1000"/>
              </a:spcAft>
              <a:buNone/>
            </a:pPr>
            <a:r>
              <a:rPr lang="en-US" i="1" dirty="0">
                <a:ea typeface="Calibri"/>
                <a:cs typeface="Times New Roman"/>
              </a:rPr>
              <a:t>However, this same person may be:</a:t>
            </a:r>
          </a:p>
          <a:p>
            <a:pPr lvl="0">
              <a:lnSpc>
                <a:spcPct val="115000"/>
              </a:lnSpc>
              <a:spcBef>
                <a:spcPts val="0"/>
              </a:spcBef>
              <a:buFont typeface="Symbol"/>
              <a:buChar char=""/>
            </a:pPr>
            <a:r>
              <a:rPr lang="en-US" sz="3600" dirty="0">
                <a:ea typeface="Calibri"/>
                <a:cs typeface="Times New Roman"/>
              </a:rPr>
              <a:t>Making long and repeated personal telephone calls.</a:t>
            </a:r>
          </a:p>
          <a:p>
            <a:pPr lvl="0">
              <a:lnSpc>
                <a:spcPct val="115000"/>
              </a:lnSpc>
              <a:spcBef>
                <a:spcPts val="0"/>
              </a:spcBef>
              <a:buFont typeface="Symbol"/>
              <a:buChar char=""/>
            </a:pPr>
            <a:r>
              <a:rPr lang="en-US" sz="3600" dirty="0">
                <a:ea typeface="Calibri"/>
                <a:cs typeface="Times New Roman"/>
              </a:rPr>
              <a:t>Spending office time updating their Facebook and other social media postings.</a:t>
            </a:r>
          </a:p>
          <a:p>
            <a:pPr lvl="0">
              <a:lnSpc>
                <a:spcPct val="115000"/>
              </a:lnSpc>
              <a:spcBef>
                <a:spcPts val="0"/>
              </a:spcBef>
              <a:spcAft>
                <a:spcPts val="1000"/>
              </a:spcAft>
              <a:buFont typeface="Symbol"/>
              <a:buChar char=""/>
            </a:pPr>
            <a:r>
              <a:rPr lang="en-US" sz="3600" dirty="0">
                <a:ea typeface="Calibri"/>
                <a:cs typeface="Times New Roman"/>
              </a:rPr>
              <a:t>Using public vehicles for uses that are personal.  </a:t>
            </a:r>
            <a:endParaRPr lang="en-US" dirty="0"/>
          </a:p>
        </p:txBody>
      </p:sp>
    </p:spTree>
    <p:extLst>
      <p:ext uri="{BB962C8B-B14F-4D97-AF65-F5344CB8AC3E}">
        <p14:creationId xmlns:p14="http://schemas.microsoft.com/office/powerpoint/2010/main" val="1976128313"/>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8374071"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543432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1B38-8B82-4927-85BA-8D5DCCCD5AD8}"/>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4918EE14-0BC3-46EA-8E39-5A0662372932}"/>
              </a:ext>
            </a:extLst>
          </p:cNvPr>
          <p:cNvSpPr>
            <a:spLocks noGrp="1"/>
          </p:cNvSpPr>
          <p:nvPr>
            <p:ph type="sldNum" sz="quarter" idx="4"/>
          </p:nvPr>
        </p:nvSpPr>
        <p:spPr/>
        <p:txBody>
          <a:bodyPr/>
          <a:lstStyle/>
          <a:p>
            <a:fld id="{7DBF0252-7E28-4167-AFBF-72F3F18C7404}" type="slidenum">
              <a:rPr lang="en-US" smtClean="0"/>
              <a:pPr/>
              <a:t>23</a:t>
            </a:fld>
            <a:endParaRPr lang="en-US" dirty="0"/>
          </a:p>
        </p:txBody>
      </p:sp>
      <p:sp>
        <p:nvSpPr>
          <p:cNvPr id="4" name="Content Placeholder 3">
            <a:extLst>
              <a:ext uri="{FF2B5EF4-FFF2-40B4-BE49-F238E27FC236}">
                <a16:creationId xmlns:a16="http://schemas.microsoft.com/office/drawing/2014/main" id="{40ACD281-2924-41EF-9A4A-04FB1779B81B}"/>
              </a:ext>
            </a:extLst>
          </p:cNvPr>
          <p:cNvSpPr>
            <a:spLocks noGrp="1"/>
          </p:cNvSpPr>
          <p:nvPr>
            <p:ph sz="half" idx="1"/>
          </p:nvPr>
        </p:nvSpPr>
        <p:spPr>
          <a:xfrm>
            <a:off x="5357812" y="1871663"/>
            <a:ext cx="2614201" cy="3757004"/>
          </a:xfrm>
        </p:spPr>
        <p:txBody>
          <a:bodyPr/>
          <a:lstStyle/>
          <a:p>
            <a:pPr marL="0" indent="0">
              <a:buNone/>
            </a:pPr>
            <a:endParaRPr lang="en-US" dirty="0"/>
          </a:p>
        </p:txBody>
      </p:sp>
      <p:pic>
        <p:nvPicPr>
          <p:cNvPr id="5" name="Picture 4">
            <a:extLst>
              <a:ext uri="{FF2B5EF4-FFF2-40B4-BE49-F238E27FC236}">
                <a16:creationId xmlns:a16="http://schemas.microsoft.com/office/drawing/2014/main" id="{9F6CB632-B4E5-4D95-B6CC-10C3B6B73EF6}"/>
              </a:ext>
            </a:extLst>
          </p:cNvPr>
          <p:cNvPicPr>
            <a:picLocks noChangeAspect="1"/>
          </p:cNvPicPr>
          <p:nvPr/>
        </p:nvPicPr>
        <p:blipFill>
          <a:blip r:embed="rId3"/>
          <a:stretch>
            <a:fillRect/>
          </a:stretch>
        </p:blipFill>
        <p:spPr>
          <a:xfrm>
            <a:off x="1488423" y="193831"/>
            <a:ext cx="6470338" cy="6470338"/>
          </a:xfrm>
          <a:prstGeom prst="rect">
            <a:avLst/>
          </a:prstGeom>
        </p:spPr>
      </p:pic>
    </p:spTree>
    <p:extLst>
      <p:ext uri="{BB962C8B-B14F-4D97-AF65-F5344CB8AC3E}">
        <p14:creationId xmlns:p14="http://schemas.microsoft.com/office/powerpoint/2010/main" val="20884600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ighlight>
                  <a:srgbClr val="FFFF00"/>
                </a:highlight>
              </a:rPr>
              <a:t> </a:t>
            </a:r>
          </a:p>
        </p:txBody>
      </p:sp>
      <p:sp>
        <p:nvSpPr>
          <p:cNvPr id="5" name="Slide Number Placeholder 4"/>
          <p:cNvSpPr>
            <a:spLocks noGrp="1"/>
          </p:cNvSpPr>
          <p:nvPr>
            <p:ph type="sldNum" sz="quarter" idx="12"/>
          </p:nvPr>
        </p:nvSpPr>
        <p:spPr/>
        <p:txBody>
          <a:bodyPr/>
          <a:lstStyle/>
          <a:p>
            <a:fld id="{977F4D4F-8881-4ADA-A951-F99192890FAA}" type="slidenum">
              <a:rPr lang="en-US" smtClean="0">
                <a:solidFill>
                  <a:prstClr val="black">
                    <a:tint val="75000"/>
                  </a:prstClr>
                </a:solidFill>
              </a:rPr>
              <a:pPr/>
              <a:t>24</a:t>
            </a:fld>
            <a:endParaRPr lang="en-US">
              <a:solidFill>
                <a:prstClr val="black">
                  <a:tint val="75000"/>
                </a:prst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45" y="1335441"/>
            <a:ext cx="8661176" cy="4858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676400" y="289706"/>
            <a:ext cx="5567000" cy="900246"/>
          </a:xfrm>
          <a:prstGeom prst="rect">
            <a:avLst/>
          </a:prstGeom>
          <a:solidFill>
            <a:srgbClr val="FFFF00"/>
          </a:solidFill>
          <a:ln w="53975">
            <a:solidFill>
              <a:schemeClr val="tx1">
                <a:lumMod val="65000"/>
                <a:lumOff val="35000"/>
              </a:schemeClr>
            </a:solidFill>
          </a:ln>
        </p:spPr>
        <p:txBody>
          <a:bodyPr wrap="square" lIns="68580" tIns="34290" rIns="68580" bIns="3429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  </a:t>
            </a:r>
            <a:r>
              <a:rPr lang="en-US" sz="5400" b="1" dirty="0">
                <a:ln w="9525">
                  <a:solidFill>
                    <a:schemeClr val="bg1"/>
                  </a:solidFill>
                  <a:prstDash val="solid"/>
                </a:ln>
                <a:solidFill>
                  <a:srgbClr val="C00000"/>
                </a:solidFill>
                <a:effectLst>
                  <a:outerShdw blurRad="12700" dist="38100" dir="2700000" algn="tl" rotWithShape="0">
                    <a:srgbClr val="0000FF"/>
                  </a:outerShdw>
                </a:effectLst>
              </a:rPr>
              <a:t>Shame on You!  </a:t>
            </a:r>
          </a:p>
        </p:txBody>
      </p:sp>
    </p:spTree>
    <p:extLst>
      <p:ext uri="{BB962C8B-B14F-4D97-AF65-F5344CB8AC3E}">
        <p14:creationId xmlns:p14="http://schemas.microsoft.com/office/powerpoint/2010/main" val="38447100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C648F-C5D2-44EB-A664-B445318C17B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59E4E0B9-5F0D-4101-8118-C2B11FA922D2}"/>
              </a:ext>
            </a:extLst>
          </p:cNvPr>
          <p:cNvSpPr>
            <a:spLocks noGrp="1"/>
          </p:cNvSpPr>
          <p:nvPr>
            <p:ph type="sldNum" sz="quarter" idx="4"/>
          </p:nvPr>
        </p:nvSpPr>
        <p:spPr/>
        <p:txBody>
          <a:bodyPr/>
          <a:lstStyle/>
          <a:p>
            <a:fld id="{7DBF0252-7E28-4167-AFBF-72F3F18C7404}" type="slidenum">
              <a:rPr lang="en-US" smtClean="0"/>
              <a:pPr/>
              <a:t>25</a:t>
            </a:fld>
            <a:endParaRPr lang="en-US" dirty="0"/>
          </a:p>
        </p:txBody>
      </p:sp>
      <p:sp>
        <p:nvSpPr>
          <p:cNvPr id="4" name="Content Placeholder 3">
            <a:extLst>
              <a:ext uri="{FF2B5EF4-FFF2-40B4-BE49-F238E27FC236}">
                <a16:creationId xmlns:a16="http://schemas.microsoft.com/office/drawing/2014/main" id="{D9723008-7AE9-4E1C-B5F7-561D0E62663C}"/>
              </a:ext>
            </a:extLst>
          </p:cNvPr>
          <p:cNvSpPr>
            <a:spLocks noGrp="1"/>
          </p:cNvSpPr>
          <p:nvPr>
            <p:ph sz="half" idx="1"/>
          </p:nvPr>
        </p:nvSpPr>
        <p:spPr/>
        <p:txBody>
          <a:bodyPr/>
          <a:lstStyle/>
          <a:p>
            <a:endParaRPr lang="en-US"/>
          </a:p>
        </p:txBody>
      </p:sp>
      <p:pic>
        <p:nvPicPr>
          <p:cNvPr id="11266" name="Picture 2" descr="Related image">
            <a:extLst>
              <a:ext uri="{FF2B5EF4-FFF2-40B4-BE49-F238E27FC236}">
                <a16:creationId xmlns:a16="http://schemas.microsoft.com/office/drawing/2014/main" id="{B9357E6C-2C3F-4B29-BA47-787EB3644F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004" y="65915"/>
            <a:ext cx="4181359" cy="70619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A6EF65-3888-4405-B734-D95EF6F0E190}"/>
              </a:ext>
            </a:extLst>
          </p:cNvPr>
          <p:cNvPicPr>
            <a:picLocks noChangeAspect="1"/>
          </p:cNvPicPr>
          <p:nvPr/>
        </p:nvPicPr>
        <p:blipFill>
          <a:blip r:embed="rId4"/>
          <a:stretch>
            <a:fillRect/>
          </a:stretch>
        </p:blipFill>
        <p:spPr>
          <a:xfrm>
            <a:off x="4558748" y="92419"/>
            <a:ext cx="4499418" cy="4525963"/>
          </a:xfrm>
          <a:prstGeom prst="rect">
            <a:avLst/>
          </a:prstGeom>
        </p:spPr>
      </p:pic>
    </p:spTree>
    <p:extLst>
      <p:ext uri="{BB962C8B-B14F-4D97-AF65-F5344CB8AC3E}">
        <p14:creationId xmlns:p14="http://schemas.microsoft.com/office/powerpoint/2010/main" val="40877963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19D8-63D4-471B-9F9C-2BAD5633E7E5}"/>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6A62F537-DCF1-4274-8B93-295E0D3509B1}"/>
              </a:ext>
            </a:extLst>
          </p:cNvPr>
          <p:cNvSpPr>
            <a:spLocks noGrp="1"/>
          </p:cNvSpPr>
          <p:nvPr>
            <p:ph type="sldNum" sz="quarter" idx="4"/>
          </p:nvPr>
        </p:nvSpPr>
        <p:spPr/>
        <p:txBody>
          <a:bodyPr/>
          <a:lstStyle/>
          <a:p>
            <a:fld id="{7DBF0252-7E28-4167-AFBF-72F3F18C7404}" type="slidenum">
              <a:rPr lang="en-US" smtClean="0"/>
              <a:pPr/>
              <a:t>26</a:t>
            </a:fld>
            <a:endParaRPr lang="en-US" dirty="0"/>
          </a:p>
        </p:txBody>
      </p:sp>
      <p:sp>
        <p:nvSpPr>
          <p:cNvPr id="4" name="Content Placeholder 3">
            <a:extLst>
              <a:ext uri="{FF2B5EF4-FFF2-40B4-BE49-F238E27FC236}">
                <a16:creationId xmlns:a16="http://schemas.microsoft.com/office/drawing/2014/main" id="{6A8F1DB7-5BFB-43A8-9CD5-58B0CE7FCD1D}"/>
              </a:ext>
            </a:extLst>
          </p:cNvPr>
          <p:cNvSpPr>
            <a:spLocks noGrp="1"/>
          </p:cNvSpPr>
          <p:nvPr>
            <p:ph sz="half" idx="1"/>
          </p:nvPr>
        </p:nvSpPr>
        <p:spPr/>
        <p:txBody>
          <a:bodyPr/>
          <a:lstStyle/>
          <a:p>
            <a:endParaRPr lang="en-US" dirty="0"/>
          </a:p>
        </p:txBody>
      </p:sp>
      <p:pic>
        <p:nvPicPr>
          <p:cNvPr id="22530" name="Picture 2" descr="Jackie Chan Bullying Quote">
            <a:extLst>
              <a:ext uri="{FF2B5EF4-FFF2-40B4-BE49-F238E27FC236}">
                <a16:creationId xmlns:a16="http://schemas.microsoft.com/office/drawing/2014/main" id="{C67FE726-F733-43E5-9AAA-A89F66014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0287"/>
            <a:ext cx="7214282" cy="675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262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72100"/>
            <a:ext cx="8305800" cy="400050"/>
          </a:xfrm>
        </p:spPr>
        <p:txBody>
          <a:bodyPr>
            <a:noAutofit/>
          </a:bodyPr>
          <a:lstStyle/>
          <a:p>
            <a:pPr eaLnBrk="1" hangingPunct="1">
              <a:buNone/>
              <a:defRPr/>
            </a:pPr>
            <a:r>
              <a:rPr lang="en-US" sz="2400" dirty="0"/>
              <a:t>   </a:t>
            </a:r>
            <a:r>
              <a:rPr lang="en-US" sz="3600" b="1" dirty="0">
                <a:solidFill>
                  <a:schemeClr val="bg2">
                    <a:lumMod val="10000"/>
                  </a:schemeClr>
                </a:solidFill>
              </a:rPr>
              <a:t>Are you using your Social Media to Bully?  </a:t>
            </a:r>
          </a:p>
        </p:txBody>
      </p:sp>
      <p:pic>
        <p:nvPicPr>
          <p:cNvPr id="2" name="Picture 1">
            <a:extLst>
              <a:ext uri="{FF2B5EF4-FFF2-40B4-BE49-F238E27FC236}">
                <a16:creationId xmlns:a16="http://schemas.microsoft.com/office/drawing/2014/main" id="{93E4BB5A-B5F3-4007-9271-7F7F2FBB9AEF}"/>
              </a:ext>
            </a:extLst>
          </p:cNvPr>
          <p:cNvPicPr>
            <a:picLocks noChangeAspect="1"/>
          </p:cNvPicPr>
          <p:nvPr/>
        </p:nvPicPr>
        <p:blipFill>
          <a:blip r:embed="rId3"/>
          <a:stretch>
            <a:fillRect/>
          </a:stretch>
        </p:blipFill>
        <p:spPr>
          <a:xfrm>
            <a:off x="1187900" y="762000"/>
            <a:ext cx="6539600" cy="43660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cstate="print"/>
          <a:srcRect/>
          <a:stretch>
            <a:fillRect/>
          </a:stretch>
        </p:blipFill>
        <p:spPr bwMode="auto">
          <a:xfrm>
            <a:off x="1145488" y="571518"/>
            <a:ext cx="6972300" cy="4327208"/>
          </a:xfrm>
          <a:prstGeom prst="rect">
            <a:avLst/>
          </a:prstGeom>
          <a:noFill/>
          <a:ln w="9525">
            <a:noFill/>
            <a:miter lim="800000"/>
            <a:headEnd/>
            <a:tailEnd/>
          </a:ln>
        </p:spPr>
      </p:pic>
      <p:sp>
        <p:nvSpPr>
          <p:cNvPr id="5" name="TextBox 4"/>
          <p:cNvSpPr txBox="1"/>
          <p:nvPr/>
        </p:nvSpPr>
        <p:spPr>
          <a:xfrm>
            <a:off x="1143000" y="4914901"/>
            <a:ext cx="6858000" cy="1200329"/>
          </a:xfrm>
          <a:prstGeom prst="rect">
            <a:avLst/>
          </a:prstGeom>
          <a:solidFill>
            <a:srgbClr val="FFFFCC"/>
          </a:solidFill>
          <a:ln>
            <a:solidFill>
              <a:schemeClr val="tx1"/>
            </a:solidFill>
          </a:ln>
        </p:spPr>
        <p:txBody>
          <a:bodyPr>
            <a:spAutoFit/>
          </a:bodyPr>
          <a:lstStyle/>
          <a:p>
            <a:pPr algn="ctr">
              <a:defRPr/>
            </a:pPr>
            <a:r>
              <a:rPr lang="en-US" sz="3600" b="1" dirty="0">
                <a:effectLst>
                  <a:outerShdw blurRad="38100" dist="38100" dir="2700000" algn="tl">
                    <a:srgbClr val="000000">
                      <a:alpha val="43137"/>
                    </a:srgbClr>
                  </a:outerShdw>
                </a:effectLst>
                <a:latin typeface="Tempus Sans ITC" pitchFamily="82" charset="0"/>
              </a:rPr>
              <a:t>EVIDENCE can </a:t>
            </a:r>
          </a:p>
          <a:p>
            <a:pPr algn="ctr">
              <a:defRPr/>
            </a:pPr>
            <a:r>
              <a:rPr lang="en-US" sz="3600" b="1" i="1" dirty="0">
                <a:effectLst>
                  <a:outerShdw blurRad="38100" dist="38100" dir="2700000" algn="tl">
                    <a:srgbClr val="000000">
                      <a:alpha val="43137"/>
                    </a:srgbClr>
                  </a:outerShdw>
                </a:effectLst>
                <a:latin typeface="Tempus Sans ITC" pitchFamily="82" charset="0"/>
              </a:rPr>
              <a:t>Blow Up  </a:t>
            </a:r>
            <a:r>
              <a:rPr lang="en-US" sz="3600" b="1" dirty="0">
                <a:effectLst>
                  <a:outerShdw blurRad="38100" dist="38100" dir="2700000" algn="tl">
                    <a:srgbClr val="000000">
                      <a:alpha val="43137"/>
                    </a:srgbClr>
                  </a:outerShdw>
                </a:effectLst>
                <a:latin typeface="Tempus Sans ITC" pitchFamily="82" charset="0"/>
              </a:rPr>
              <a:t>your Career</a:t>
            </a:r>
          </a:p>
        </p:txBody>
      </p:sp>
      <p:sp>
        <p:nvSpPr>
          <p:cNvPr id="2" name="TextBox 1"/>
          <p:cNvSpPr txBox="1"/>
          <p:nvPr/>
        </p:nvSpPr>
        <p:spPr>
          <a:xfrm rot="20489543">
            <a:off x="1407662" y="3828454"/>
            <a:ext cx="2023552" cy="969496"/>
          </a:xfrm>
          <a:prstGeom prst="rect">
            <a:avLst/>
          </a:prstGeom>
          <a:solidFill>
            <a:srgbClr val="FFFF99"/>
          </a:solidFill>
          <a:ln>
            <a:solidFill>
              <a:schemeClr val="tx1"/>
            </a:solidFill>
          </a:ln>
        </p:spPr>
        <p:txBody>
          <a:bodyPr wrap="square" rtlCol="0">
            <a:spAutoFit/>
          </a:bodyPr>
          <a:lstStyle/>
          <a:p>
            <a:pPr algn="ctr"/>
            <a:r>
              <a:rPr lang="en-US" sz="2850" b="1" dirty="0">
                <a:solidFill>
                  <a:srgbClr val="0000FF"/>
                </a:solidFill>
                <a:latin typeface="Comic Sans MS" panose="030F0702030302020204" pitchFamily="66" charset="0"/>
              </a:rPr>
              <a:t>Electronic</a:t>
            </a:r>
          </a:p>
          <a:p>
            <a:pPr algn="ctr"/>
            <a:r>
              <a:rPr lang="en-US" sz="2850" b="1" dirty="0">
                <a:solidFill>
                  <a:srgbClr val="0000FF"/>
                </a:solidFill>
                <a:latin typeface="Comic Sans MS" panose="030F0702030302020204" pitchFamily="66" charset="0"/>
              </a:rPr>
              <a:t>Media</a:t>
            </a:r>
          </a:p>
        </p:txBody>
      </p:sp>
      <p:cxnSp>
        <p:nvCxnSpPr>
          <p:cNvPr id="4" name="Straight Arrow Connector 3"/>
          <p:cNvCxnSpPr>
            <a:stCxn id="2" idx="2"/>
          </p:cNvCxnSpPr>
          <p:nvPr/>
        </p:nvCxnSpPr>
        <p:spPr>
          <a:xfrm>
            <a:off x="2573312" y="4772880"/>
            <a:ext cx="741389" cy="310224"/>
          </a:xfrm>
          <a:prstGeom prst="straightConnector1">
            <a:avLst/>
          </a:prstGeom>
          <a:ln w="381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7C19A1-C0A3-4ED9-A5D7-EC0A2034726D}"/>
              </a:ext>
            </a:extLst>
          </p:cNvPr>
          <p:cNvSpPr>
            <a:spLocks noGrp="1"/>
          </p:cNvSpPr>
          <p:nvPr>
            <p:ph type="sldNum" sz="quarter" idx="12"/>
          </p:nvPr>
        </p:nvSpPr>
        <p:spPr/>
        <p:txBody>
          <a:bodyPr/>
          <a:lstStyle/>
          <a:p>
            <a:pPr>
              <a:defRPr/>
            </a:pPr>
            <a:fld id="{2E436CE9-B43B-40D3-BCE0-B3813F59189E}" type="slidenum">
              <a:rPr lang="en-US" sz="750">
                <a:solidFill>
                  <a:srgbClr val="000000"/>
                </a:solidFill>
                <a:latin typeface="Arial"/>
              </a:rPr>
              <a:pPr>
                <a:defRPr/>
              </a:pPr>
              <a:t>29</a:t>
            </a:fld>
            <a:endParaRPr lang="en-US" sz="750">
              <a:solidFill>
                <a:srgbClr val="000000"/>
              </a:solidFill>
              <a:latin typeface="Arial"/>
            </a:endParaRPr>
          </a:p>
        </p:txBody>
      </p:sp>
      <p:graphicFrame>
        <p:nvGraphicFramePr>
          <p:cNvPr id="5" name="Object 4">
            <a:extLst>
              <a:ext uri="{FF2B5EF4-FFF2-40B4-BE49-F238E27FC236}">
                <a16:creationId xmlns:a16="http://schemas.microsoft.com/office/drawing/2014/main" id="{29131E33-0CDE-47E4-A118-C76B2C47F13E}"/>
              </a:ext>
            </a:extLst>
          </p:cNvPr>
          <p:cNvGraphicFramePr>
            <a:graphicFrameLocks noChangeAspect="1"/>
          </p:cNvGraphicFramePr>
          <p:nvPr>
            <p:extLst>
              <p:ext uri="{D42A27DB-BD31-4B8C-83A1-F6EECF244321}">
                <p14:modId xmlns:p14="http://schemas.microsoft.com/office/powerpoint/2010/main" val="3347644832"/>
              </p:ext>
            </p:extLst>
          </p:nvPr>
        </p:nvGraphicFramePr>
        <p:xfrm>
          <a:off x="-381000" y="355072"/>
          <a:ext cx="9279954" cy="6001278"/>
        </p:xfrm>
        <a:graphic>
          <a:graphicData uri="http://schemas.openxmlformats.org/presentationml/2006/ole">
            <mc:AlternateContent xmlns:mc="http://schemas.openxmlformats.org/markup-compatibility/2006">
              <mc:Choice xmlns:v="urn:schemas-microsoft-com:vml" Requires="v">
                <p:oleObj spid="_x0000_s1043" name="Acrobat Document" r:id="rId4" imgW="6119684" imgH="3957264" progId="AcroExch.Document.DC">
                  <p:embed/>
                </p:oleObj>
              </mc:Choice>
              <mc:Fallback>
                <p:oleObj name="Acrobat Document" r:id="rId4" imgW="6119684" imgH="3957264" progId="AcroExch.Document.DC">
                  <p:embed/>
                  <p:pic>
                    <p:nvPicPr>
                      <p:cNvPr id="5" name="Object 4">
                        <a:extLst>
                          <a:ext uri="{FF2B5EF4-FFF2-40B4-BE49-F238E27FC236}">
                            <a16:creationId xmlns:a16="http://schemas.microsoft.com/office/drawing/2014/main" id="{29131E33-0CDE-47E4-A118-C76B2C47F13E}"/>
                          </a:ext>
                        </a:extLst>
                      </p:cNvPr>
                      <p:cNvPicPr/>
                      <p:nvPr/>
                    </p:nvPicPr>
                    <p:blipFill>
                      <a:blip r:embed="rId5"/>
                      <a:stretch>
                        <a:fillRect/>
                      </a:stretch>
                    </p:blipFill>
                    <p:spPr>
                      <a:xfrm>
                        <a:off x="-381000" y="355072"/>
                        <a:ext cx="9279954" cy="600127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8A811181-CDB2-443A-B94A-28B27EA79997}"/>
              </a:ext>
            </a:extLst>
          </p:cNvPr>
          <p:cNvSpPr txBox="1"/>
          <p:nvPr/>
        </p:nvSpPr>
        <p:spPr>
          <a:xfrm>
            <a:off x="1726037" y="1905000"/>
            <a:ext cx="2536253" cy="1408078"/>
          </a:xfrm>
          <a:prstGeom prst="rect">
            <a:avLst/>
          </a:prstGeom>
          <a:solidFill>
            <a:srgbClr val="FFFF99"/>
          </a:solidFill>
          <a:ln w="31750">
            <a:solidFill>
              <a:schemeClr val="tx1"/>
            </a:solidFill>
          </a:ln>
        </p:spPr>
        <p:txBody>
          <a:bodyPr wrap="square" rtlCol="0">
            <a:spAutoFit/>
          </a:bodyPr>
          <a:lstStyle/>
          <a:p>
            <a:pPr>
              <a:defRPr/>
            </a:pPr>
            <a:r>
              <a:rPr lang="en-US" b="1" dirty="0">
                <a:solidFill>
                  <a:srgbClr val="FF0000"/>
                </a:solidFill>
                <a:latin typeface="Arial"/>
              </a:rPr>
              <a:t>Teacher CONVICTED…</a:t>
            </a:r>
          </a:p>
          <a:p>
            <a:pPr>
              <a:defRPr/>
            </a:pPr>
            <a:r>
              <a:rPr lang="en-US" sz="1350" b="1" dirty="0">
                <a:solidFill>
                  <a:srgbClr val="FF0000"/>
                </a:solidFill>
                <a:latin typeface="Arial"/>
              </a:rPr>
              <a:t>  </a:t>
            </a:r>
          </a:p>
          <a:p>
            <a:pPr>
              <a:defRPr/>
            </a:pPr>
            <a:r>
              <a:rPr lang="en-US" b="1" u="sng" dirty="0">
                <a:solidFill>
                  <a:srgbClr val="FF0000"/>
                </a:solidFill>
                <a:latin typeface="Arial"/>
              </a:rPr>
              <a:t>Main Evidence:</a:t>
            </a:r>
          </a:p>
          <a:p>
            <a:pPr>
              <a:defRPr/>
            </a:pPr>
            <a:r>
              <a:rPr lang="en-US" b="1" dirty="0">
                <a:solidFill>
                  <a:srgbClr val="FF0000"/>
                </a:solidFill>
                <a:latin typeface="Arial"/>
              </a:rPr>
              <a:t>9,000 Text Messages!</a:t>
            </a:r>
          </a:p>
        </p:txBody>
      </p:sp>
    </p:spTree>
    <p:extLst>
      <p:ext uri="{BB962C8B-B14F-4D97-AF65-F5344CB8AC3E}">
        <p14:creationId xmlns:p14="http://schemas.microsoft.com/office/powerpoint/2010/main" val="1926168210"/>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85800"/>
            <a:ext cx="134112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3190402"/>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p:spPr>
        <p:txBody>
          <a:bodyPr>
            <a:normAutofit/>
          </a:bodyPr>
          <a:lstStyle/>
          <a:p>
            <a:r>
              <a:rPr lang="en-US" b="1" dirty="0"/>
              <a:t>Ethics Checklist </a:t>
            </a:r>
            <a:endParaRPr lang="en-US" dirty="0"/>
          </a:p>
        </p:txBody>
      </p:sp>
      <p:sp>
        <p:nvSpPr>
          <p:cNvPr id="3" name="Content Placeholder 2"/>
          <p:cNvSpPr>
            <a:spLocks noGrp="1"/>
          </p:cNvSpPr>
          <p:nvPr>
            <p:ph idx="1"/>
          </p:nvPr>
        </p:nvSpPr>
        <p:spPr>
          <a:xfrm>
            <a:off x="381000" y="1521648"/>
            <a:ext cx="4191000" cy="4351338"/>
          </a:xfrm>
        </p:spPr>
        <p:txBody>
          <a:bodyPr>
            <a:noAutofit/>
          </a:bodyPr>
          <a:lstStyle/>
          <a:p>
            <a:r>
              <a:rPr lang="en-US" sz="2800" b="1" dirty="0"/>
              <a:t>Is it legal? </a:t>
            </a:r>
            <a:endParaRPr lang="en-US" sz="2800" dirty="0"/>
          </a:p>
          <a:p>
            <a:r>
              <a:rPr lang="en-US" sz="2800" b="1" dirty="0"/>
              <a:t>Does it violate rules or regulations?</a:t>
            </a:r>
            <a:r>
              <a:rPr lang="en-US" sz="2800" dirty="0"/>
              <a:t> </a:t>
            </a:r>
          </a:p>
          <a:p>
            <a:endParaRPr lang="en-US" sz="2800" dirty="0"/>
          </a:p>
          <a:p>
            <a:pPr marL="0" indent="0">
              <a:buNone/>
            </a:pPr>
            <a:r>
              <a:rPr lang="en-US" sz="2800" b="1" dirty="0"/>
              <a:t>Can you live with the consequences?  </a:t>
            </a:r>
          </a:p>
          <a:p>
            <a:pPr marL="0" indent="0">
              <a:buNone/>
            </a:pPr>
            <a:r>
              <a:rPr lang="en-US" sz="2000" b="1" dirty="0"/>
              <a:t> </a:t>
            </a:r>
          </a:p>
          <a:p>
            <a:pPr marL="0" indent="0">
              <a:buNone/>
            </a:pPr>
            <a:r>
              <a:rPr lang="en-US" sz="2800" b="1" dirty="0"/>
              <a:t>What if it meant losing your job?</a:t>
            </a:r>
          </a:p>
        </p:txBody>
      </p:sp>
      <p:pic>
        <p:nvPicPr>
          <p:cNvPr id="4" name="Picture 3">
            <a:extLst>
              <a:ext uri="{FF2B5EF4-FFF2-40B4-BE49-F238E27FC236}">
                <a16:creationId xmlns:a16="http://schemas.microsoft.com/office/drawing/2014/main" id="{C9D43F26-1D36-4C1A-9BF5-39AC57EF84AC}"/>
              </a:ext>
            </a:extLst>
          </p:cNvPr>
          <p:cNvPicPr>
            <a:picLocks noChangeAspect="1"/>
          </p:cNvPicPr>
          <p:nvPr/>
        </p:nvPicPr>
        <p:blipFill rotWithShape="1">
          <a:blip r:embed="rId3"/>
          <a:srcRect l="6943" r="5800"/>
          <a:stretch/>
        </p:blipFill>
        <p:spPr>
          <a:xfrm>
            <a:off x="4572000" y="1825625"/>
            <a:ext cx="4095750" cy="3743384"/>
          </a:xfrm>
          <a:prstGeom prst="rect">
            <a:avLst/>
          </a:prstGeom>
        </p:spPr>
      </p:pic>
    </p:spTree>
    <p:extLst>
      <p:ext uri="{BB962C8B-B14F-4D97-AF65-F5344CB8AC3E}">
        <p14:creationId xmlns:p14="http://schemas.microsoft.com/office/powerpoint/2010/main" val="1167966928"/>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p:spPr>
        <p:txBody>
          <a:bodyPr>
            <a:normAutofit/>
          </a:bodyPr>
          <a:lstStyle/>
          <a:p>
            <a:r>
              <a:rPr lang="en-US" b="1" dirty="0"/>
              <a:t>Ethics Checklist </a:t>
            </a:r>
            <a:endParaRPr lang="en-US" dirty="0"/>
          </a:p>
        </p:txBody>
      </p:sp>
      <p:sp>
        <p:nvSpPr>
          <p:cNvPr id="3" name="Content Placeholder 2"/>
          <p:cNvSpPr>
            <a:spLocks noGrp="1"/>
          </p:cNvSpPr>
          <p:nvPr>
            <p:ph idx="1"/>
          </p:nvPr>
        </p:nvSpPr>
        <p:spPr>
          <a:xfrm>
            <a:off x="381000" y="1521648"/>
            <a:ext cx="4191000" cy="4351338"/>
          </a:xfrm>
        </p:spPr>
        <p:txBody>
          <a:bodyPr>
            <a:noAutofit/>
          </a:bodyPr>
          <a:lstStyle/>
          <a:p>
            <a:r>
              <a:rPr lang="en-US" sz="2800" b="1" dirty="0"/>
              <a:t>Is it in line with our values?  </a:t>
            </a:r>
          </a:p>
          <a:p>
            <a:pPr marL="0" indent="0">
              <a:buNone/>
            </a:pPr>
            <a:endParaRPr lang="en-US" sz="2800" b="1" dirty="0"/>
          </a:p>
          <a:p>
            <a:r>
              <a:rPr lang="en-US" sz="2800" b="1" dirty="0"/>
              <a:t>Will I feel guilt?</a:t>
            </a:r>
            <a:r>
              <a:rPr lang="en-US" sz="2800" dirty="0"/>
              <a:t>  </a:t>
            </a:r>
          </a:p>
          <a:p>
            <a:pPr marL="0" indent="0">
              <a:buNone/>
            </a:pPr>
            <a:endParaRPr lang="en-US" sz="2800" dirty="0"/>
          </a:p>
          <a:p>
            <a:r>
              <a:rPr lang="en-US" sz="2800" b="1" dirty="0"/>
              <a:t>How would I feel if someone did it to me?</a:t>
            </a:r>
            <a:r>
              <a:rPr lang="en-US" sz="2800" dirty="0"/>
              <a:t> </a:t>
            </a:r>
          </a:p>
          <a:p>
            <a:endParaRPr lang="en-US" sz="2800" b="1" dirty="0"/>
          </a:p>
        </p:txBody>
      </p:sp>
      <p:pic>
        <p:nvPicPr>
          <p:cNvPr id="4" name="Picture 3">
            <a:extLst>
              <a:ext uri="{FF2B5EF4-FFF2-40B4-BE49-F238E27FC236}">
                <a16:creationId xmlns:a16="http://schemas.microsoft.com/office/drawing/2014/main" id="{C9D43F26-1D36-4C1A-9BF5-39AC57EF84AC}"/>
              </a:ext>
            </a:extLst>
          </p:cNvPr>
          <p:cNvPicPr>
            <a:picLocks noChangeAspect="1"/>
          </p:cNvPicPr>
          <p:nvPr/>
        </p:nvPicPr>
        <p:blipFill rotWithShape="1">
          <a:blip r:embed="rId3"/>
          <a:srcRect l="6943" r="5800"/>
          <a:stretch/>
        </p:blipFill>
        <p:spPr>
          <a:xfrm>
            <a:off x="4572000" y="1825625"/>
            <a:ext cx="4095750" cy="3743384"/>
          </a:xfrm>
          <a:prstGeom prst="rect">
            <a:avLst/>
          </a:prstGeom>
        </p:spPr>
      </p:pic>
    </p:spTree>
    <p:extLst>
      <p:ext uri="{BB962C8B-B14F-4D97-AF65-F5344CB8AC3E}">
        <p14:creationId xmlns:p14="http://schemas.microsoft.com/office/powerpoint/2010/main" val="649209181"/>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prstClr val="black"/>
                </a:solidFill>
              </a:rPr>
              <a:t>Ethics Checklist</a:t>
            </a:r>
            <a:endParaRPr lang="en-US" dirty="0"/>
          </a:p>
        </p:txBody>
      </p:sp>
      <p:sp>
        <p:nvSpPr>
          <p:cNvPr id="3" name="Content Placeholder 2"/>
          <p:cNvSpPr>
            <a:spLocks noGrp="1"/>
          </p:cNvSpPr>
          <p:nvPr>
            <p:ph idx="1"/>
          </p:nvPr>
        </p:nvSpPr>
        <p:spPr>
          <a:xfrm>
            <a:off x="457200" y="1600200"/>
            <a:ext cx="8229600" cy="1828800"/>
          </a:xfrm>
        </p:spPr>
        <p:txBody>
          <a:bodyPr>
            <a:normAutofit/>
          </a:bodyPr>
          <a:lstStyle/>
          <a:p>
            <a:pPr>
              <a:buFont typeface="Wingdings" panose="05000000000000000000" pitchFamily="2" charset="2"/>
              <a:buChar char="ü"/>
            </a:pPr>
            <a:r>
              <a:rPr lang="en-US" b="1" dirty="0"/>
              <a:t>Would the most ethical person I know do it?</a:t>
            </a:r>
            <a:endParaRPr lang="en-US" dirty="0"/>
          </a:p>
          <a:p>
            <a:pPr marL="0" indent="0">
              <a:buNone/>
            </a:pPr>
            <a:r>
              <a:rPr lang="en-US" sz="2000" b="1" dirty="0"/>
              <a:t>  </a:t>
            </a:r>
          </a:p>
          <a:p>
            <a:pPr>
              <a:buFont typeface="Wingdings" panose="05000000000000000000" pitchFamily="2" charset="2"/>
              <a:buChar char="ü"/>
            </a:pPr>
            <a:r>
              <a:rPr lang="en-US" b="1" dirty="0"/>
              <a:t>The Golden Rule</a:t>
            </a:r>
            <a:r>
              <a:rPr lang="en-US" dirty="0"/>
              <a:t> </a:t>
            </a:r>
          </a:p>
        </p:txBody>
      </p:sp>
      <p:pic>
        <p:nvPicPr>
          <p:cNvPr id="4" name="Picture 3">
            <a:extLst>
              <a:ext uri="{FF2B5EF4-FFF2-40B4-BE49-F238E27FC236}">
                <a16:creationId xmlns:a16="http://schemas.microsoft.com/office/drawing/2014/main" id="{A39C6BB0-066B-4D77-A55B-F02FC69F4CAF}"/>
              </a:ext>
            </a:extLst>
          </p:cNvPr>
          <p:cNvPicPr>
            <a:picLocks noChangeAspect="1"/>
          </p:cNvPicPr>
          <p:nvPr/>
        </p:nvPicPr>
        <p:blipFill>
          <a:blip r:embed="rId3"/>
          <a:stretch>
            <a:fillRect/>
          </a:stretch>
        </p:blipFill>
        <p:spPr>
          <a:xfrm>
            <a:off x="1905000" y="3134218"/>
            <a:ext cx="6043370" cy="3418981"/>
          </a:xfrm>
          <a:prstGeom prst="rect">
            <a:avLst/>
          </a:prstGeom>
        </p:spPr>
      </p:pic>
    </p:spTree>
    <p:extLst>
      <p:ext uri="{BB962C8B-B14F-4D97-AF65-F5344CB8AC3E}">
        <p14:creationId xmlns:p14="http://schemas.microsoft.com/office/powerpoint/2010/main" val="3945133818"/>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620962"/>
          </a:xfrm>
        </p:spPr>
        <p:txBody>
          <a:bodyPr>
            <a:normAutofit/>
          </a:bodyPr>
          <a:lstStyle/>
          <a:p>
            <a:pPr>
              <a:spcBef>
                <a:spcPts val="0"/>
              </a:spcBef>
              <a:defRPr/>
            </a:pPr>
            <a:r>
              <a:rPr lang="en-US" b="1" dirty="0"/>
              <a:t>How can you make sure your decisions are grounded in ethical behavior?</a:t>
            </a:r>
            <a:endParaRPr lang="en-US" dirty="0"/>
          </a:p>
        </p:txBody>
      </p:sp>
      <p:sp>
        <p:nvSpPr>
          <p:cNvPr id="4" name="TextBox 3"/>
          <p:cNvSpPr txBox="1"/>
          <p:nvPr/>
        </p:nvSpPr>
        <p:spPr>
          <a:xfrm>
            <a:off x="1066800" y="3048000"/>
            <a:ext cx="7010400" cy="2862322"/>
          </a:xfrm>
          <a:prstGeom prst="rect">
            <a:avLst/>
          </a:prstGeom>
          <a:solidFill>
            <a:srgbClr val="FFCC00"/>
          </a:solidFill>
          <a:ln w="57150">
            <a:solidFill>
              <a:schemeClr val="tx1"/>
            </a:solidFill>
          </a:ln>
        </p:spPr>
        <p:txBody>
          <a:bodyPr wrap="square" rtlCol="0">
            <a:spAutoFit/>
          </a:bodyPr>
          <a:lstStyle/>
          <a:p>
            <a:r>
              <a:rPr lang="en-US" sz="3600" b="1" dirty="0">
                <a:latin typeface="Comic Sans MS" panose="030F0702030302020204" pitchFamily="66" charset="0"/>
              </a:rPr>
              <a:t>Do Your Best </a:t>
            </a:r>
            <a:r>
              <a:rPr lang="en-US" sz="3600" dirty="0">
                <a:latin typeface="Comic Sans MS" panose="030F0702030302020204" pitchFamily="66" charset="0"/>
              </a:rPr>
              <a:t>- Make the best decision you can, based on the options you have before you and the facts that you have to consider. </a:t>
            </a:r>
          </a:p>
        </p:txBody>
      </p:sp>
    </p:spTree>
    <p:extLst>
      <p:ext uri="{BB962C8B-B14F-4D97-AF65-F5344CB8AC3E}">
        <p14:creationId xmlns:p14="http://schemas.microsoft.com/office/powerpoint/2010/main" val="2682258788"/>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304800"/>
            <a:ext cx="9124950" cy="73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066347"/>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8305800" cy="708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35480" y="225474"/>
            <a:ext cx="5105400"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  SUMMARY – </a:t>
            </a:r>
            <a:r>
              <a:rPr kumimoji="0" lang="en-US" sz="3600" b="1" i="1" u="none" strike="noStrike" kern="1200" cap="none" spc="0" normalizeH="0" baseline="0" noProof="0" dirty="0">
                <a:ln>
                  <a:noFill/>
                </a:ln>
                <a:solidFill>
                  <a:prstClr val="black"/>
                </a:solidFill>
                <a:effectLst/>
                <a:uLnTx/>
                <a:uFillTx/>
                <a:latin typeface="Calibri"/>
                <a:ea typeface="+mn-ea"/>
                <a:cs typeface="+mn-cs"/>
              </a:rPr>
              <a:t>CAUTION!</a:t>
            </a:r>
          </a:p>
        </p:txBody>
      </p:sp>
    </p:spTree>
    <p:extLst>
      <p:ext uri="{BB962C8B-B14F-4D97-AF65-F5344CB8AC3E}">
        <p14:creationId xmlns:p14="http://schemas.microsoft.com/office/powerpoint/2010/main" val="3462067818"/>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1882CB-0A2D-4B4E-AE48-97F4D152BC8C}"/>
              </a:ext>
            </a:extLst>
          </p:cNvPr>
          <p:cNvPicPr>
            <a:picLocks noChangeAspect="1"/>
          </p:cNvPicPr>
          <p:nvPr/>
        </p:nvPicPr>
        <p:blipFill>
          <a:blip r:embed="rId3"/>
          <a:stretch>
            <a:fillRect/>
          </a:stretch>
        </p:blipFill>
        <p:spPr>
          <a:xfrm>
            <a:off x="-4665785" y="990600"/>
            <a:ext cx="13792200" cy="4752173"/>
          </a:xfrm>
          <a:prstGeom prst="rect">
            <a:avLst/>
          </a:prstGeom>
        </p:spPr>
      </p:pic>
    </p:spTree>
    <p:extLst>
      <p:ext uri="{BB962C8B-B14F-4D97-AF65-F5344CB8AC3E}">
        <p14:creationId xmlns:p14="http://schemas.microsoft.com/office/powerpoint/2010/main" val="363258559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952500"/>
          </a:xfrm>
        </p:spPr>
        <p:txBody>
          <a:bodyPr/>
          <a:lstStyle/>
          <a:p>
            <a:r>
              <a:rPr lang="en-US" b="1" dirty="0"/>
              <a:t>Historical Codes of Conduct</a:t>
            </a:r>
          </a:p>
        </p:txBody>
      </p:sp>
      <p:sp>
        <p:nvSpPr>
          <p:cNvPr id="3" name="Content Placeholder 2"/>
          <p:cNvSpPr>
            <a:spLocks noGrp="1"/>
          </p:cNvSpPr>
          <p:nvPr>
            <p:ph idx="1"/>
          </p:nvPr>
        </p:nvSpPr>
        <p:spPr>
          <a:xfrm>
            <a:off x="457200" y="914400"/>
            <a:ext cx="8229600" cy="4525963"/>
          </a:xfrm>
        </p:spPr>
        <p:txBody>
          <a:bodyPr/>
          <a:lstStyle/>
          <a:p>
            <a:r>
              <a:rPr lang="en-US" b="1" dirty="0"/>
              <a:t>The Ten Commandments</a:t>
            </a:r>
          </a:p>
          <a:p>
            <a:r>
              <a:rPr lang="en-US" b="1" dirty="0"/>
              <a:t>US Constitution</a:t>
            </a:r>
          </a:p>
          <a:p>
            <a:r>
              <a:rPr lang="en-US" b="1" dirty="0"/>
              <a:t>Local, state and federal laws</a:t>
            </a:r>
          </a:p>
          <a:p>
            <a:r>
              <a:rPr lang="en-US" b="1" dirty="0"/>
              <a:t>The Hippocratic Oath </a:t>
            </a:r>
            <a:r>
              <a:rPr lang="en-US" dirty="0"/>
              <a:t>(Physicians’ oath)</a:t>
            </a:r>
          </a:p>
          <a:p>
            <a:r>
              <a:rPr lang="en-US" b="1" dirty="0"/>
              <a:t>Honor Codes </a:t>
            </a:r>
            <a:r>
              <a:rPr lang="en-US" dirty="0"/>
              <a:t>(such as with military or academic institutions)</a:t>
            </a:r>
          </a:p>
        </p:txBody>
      </p:sp>
      <p:pic>
        <p:nvPicPr>
          <p:cNvPr id="4" name="Picture 3"/>
          <p:cNvPicPr>
            <a:picLocks noChangeAspect="1"/>
          </p:cNvPicPr>
          <p:nvPr/>
        </p:nvPicPr>
        <p:blipFill>
          <a:blip r:embed="rId3"/>
          <a:stretch>
            <a:fillRect/>
          </a:stretch>
        </p:blipFill>
        <p:spPr>
          <a:xfrm>
            <a:off x="1638300" y="4419600"/>
            <a:ext cx="6362700" cy="2314872"/>
          </a:xfrm>
          <a:prstGeom prst="rect">
            <a:avLst/>
          </a:prstGeom>
        </p:spPr>
      </p:pic>
    </p:spTree>
    <p:extLst>
      <p:ext uri="{BB962C8B-B14F-4D97-AF65-F5344CB8AC3E}">
        <p14:creationId xmlns:p14="http://schemas.microsoft.com/office/powerpoint/2010/main" val="306508952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a:t>
            </a:r>
          </a:p>
        </p:txBody>
      </p:sp>
      <p:sp>
        <p:nvSpPr>
          <p:cNvPr id="3" name="Content Placeholder 2"/>
          <p:cNvSpPr>
            <a:spLocks noGrp="1"/>
          </p:cNvSpPr>
          <p:nvPr>
            <p:ph idx="1"/>
          </p:nvPr>
        </p:nvSpPr>
        <p:spPr/>
        <p:txBody>
          <a:bodyPr/>
          <a:lstStyle/>
          <a:p>
            <a:endParaRPr lang="en-US" dirty="0"/>
          </a:p>
        </p:txBody>
      </p:sp>
      <p:pic>
        <p:nvPicPr>
          <p:cNvPr id="2056" name="Picture 8" descr="C:\Users\pspinks\AppData\Local\Microsoft\Windows\Temporary Internet Files\Content.IE5\HANHTIIM\warni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025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0784">
            <a:off x="558405" y="1726529"/>
            <a:ext cx="8509002" cy="5334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7727AFF2-DC1F-4521-A664-D4F777A523D2}"/>
              </a:ext>
            </a:extLst>
          </p:cNvPr>
          <p:cNvSpPr txBox="1"/>
          <p:nvPr/>
        </p:nvSpPr>
        <p:spPr>
          <a:xfrm>
            <a:off x="571500" y="3018817"/>
            <a:ext cx="8001000" cy="3293209"/>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Each individual will need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hold themselves accountable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for their own ethical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389180800"/>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D38C47-2880-4DFE-9392-2FAEE05CA614}"/>
              </a:ext>
            </a:extLst>
          </p:cNvPr>
          <p:cNvPicPr>
            <a:picLocks noChangeAspect="1"/>
          </p:cNvPicPr>
          <p:nvPr/>
        </p:nvPicPr>
        <p:blipFill>
          <a:blip r:embed="rId3"/>
          <a:stretch>
            <a:fillRect/>
          </a:stretch>
        </p:blipFill>
        <p:spPr>
          <a:xfrm>
            <a:off x="1524000" y="381000"/>
            <a:ext cx="6172200" cy="6172200"/>
          </a:xfrm>
          <a:prstGeom prst="rect">
            <a:avLst/>
          </a:prstGeom>
        </p:spPr>
      </p:pic>
    </p:spTree>
    <p:extLst>
      <p:ext uri="{BB962C8B-B14F-4D97-AF65-F5344CB8AC3E}">
        <p14:creationId xmlns:p14="http://schemas.microsoft.com/office/powerpoint/2010/main" val="244421840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2321" y="304800"/>
            <a:ext cx="5605629" cy="1325563"/>
          </a:xfrm>
        </p:spPr>
        <p:txBody>
          <a:bodyPr>
            <a:normAutofit/>
          </a:bodyPr>
          <a:lstStyle/>
          <a:p>
            <a:pPr>
              <a:lnSpc>
                <a:spcPct val="90000"/>
              </a:lnSpc>
            </a:pPr>
            <a:r>
              <a:rPr lang="en-US" dirty="0"/>
              <a:t>Your role makes no difference</a:t>
            </a:r>
          </a:p>
        </p:txBody>
      </p:sp>
      <p:sp>
        <p:nvSpPr>
          <p:cNvPr id="3" name="Content Placeholder 2"/>
          <p:cNvSpPr>
            <a:spLocks noGrp="1"/>
          </p:cNvSpPr>
          <p:nvPr>
            <p:ph idx="1"/>
          </p:nvPr>
        </p:nvSpPr>
        <p:spPr>
          <a:xfrm>
            <a:off x="311010" y="1447800"/>
            <a:ext cx="6248400" cy="4836698"/>
          </a:xfrm>
        </p:spPr>
        <p:txBody>
          <a:bodyPr anchor="ctr">
            <a:normAutofit/>
          </a:bodyPr>
          <a:lstStyle/>
          <a:p>
            <a:pPr>
              <a:lnSpc>
                <a:spcPct val="90000"/>
              </a:lnSpc>
            </a:pPr>
            <a:r>
              <a:rPr lang="en-US" sz="2800" dirty="0"/>
              <a:t>City Manager</a:t>
            </a:r>
          </a:p>
          <a:p>
            <a:pPr>
              <a:lnSpc>
                <a:spcPct val="90000"/>
              </a:lnSpc>
            </a:pPr>
            <a:r>
              <a:rPr lang="en-US" sz="2800" dirty="0"/>
              <a:t>Director of Public Works</a:t>
            </a:r>
          </a:p>
          <a:p>
            <a:pPr>
              <a:lnSpc>
                <a:spcPct val="90000"/>
              </a:lnSpc>
            </a:pPr>
            <a:r>
              <a:rPr lang="en-US" sz="2800" dirty="0"/>
              <a:t>Utility Billing Clerk</a:t>
            </a:r>
          </a:p>
          <a:p>
            <a:pPr>
              <a:lnSpc>
                <a:spcPct val="90000"/>
              </a:lnSpc>
            </a:pPr>
            <a:r>
              <a:rPr lang="en-US" sz="2800" dirty="0"/>
              <a:t>Sanitation Engineer</a:t>
            </a:r>
          </a:p>
          <a:p>
            <a:pPr>
              <a:lnSpc>
                <a:spcPct val="90000"/>
              </a:lnSpc>
            </a:pPr>
            <a:r>
              <a:rPr lang="en-US" sz="2800" dirty="0"/>
              <a:t>Custodian</a:t>
            </a:r>
          </a:p>
          <a:p>
            <a:pPr marL="0" indent="0">
              <a:lnSpc>
                <a:spcPct val="90000"/>
              </a:lnSpc>
              <a:buNone/>
            </a:pPr>
            <a:r>
              <a:rPr lang="en-US" b="1" i="1" dirty="0"/>
              <a:t>Your work is done in the public eye.  </a:t>
            </a:r>
            <a:r>
              <a:rPr lang="en-US" sz="2800" b="1" dirty="0"/>
              <a:t>Expectations regarding your job performance are held to a higher standard than if you worked in the private sector.  </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6550" y="2358913"/>
            <a:ext cx="1605129"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6" descr="Checkmark">
            <a:extLst>
              <a:ext uri="{FF2B5EF4-FFF2-40B4-BE49-F238E27FC236}">
                <a16:creationId xmlns:a16="http://schemas.microsoft.com/office/drawing/2014/main" id="{55C0139B-FEB3-4BE0-9212-A2EE0CDC29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40831" y="2880717"/>
            <a:ext cx="1096566" cy="1096566"/>
          </a:xfrm>
          <a:prstGeom prst="rect">
            <a:avLst/>
          </a:prstGeom>
        </p:spPr>
      </p:pic>
    </p:spTree>
    <p:extLst>
      <p:ext uri="{BB962C8B-B14F-4D97-AF65-F5344CB8AC3E}">
        <p14:creationId xmlns:p14="http://schemas.microsoft.com/office/powerpoint/2010/main" val="3383169135"/>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0252" y="152400"/>
            <a:ext cx="3845274" cy="1676603"/>
          </a:xfrm>
        </p:spPr>
        <p:txBody>
          <a:bodyPr>
            <a:normAutofit/>
          </a:bodyPr>
          <a:lstStyle/>
          <a:p>
            <a:pPr>
              <a:lnSpc>
                <a:spcPct val="90000"/>
              </a:lnSpc>
            </a:pPr>
            <a:r>
              <a:rPr lang="en-US" sz="3700" dirty="0"/>
              <a:t>Why are Expectations Different?</a:t>
            </a:r>
          </a:p>
        </p:txBody>
      </p:sp>
      <p:sp>
        <p:nvSpPr>
          <p:cNvPr id="3" name="Content Placeholder 2"/>
          <p:cNvSpPr>
            <a:spLocks noGrp="1"/>
          </p:cNvSpPr>
          <p:nvPr>
            <p:ph idx="1"/>
          </p:nvPr>
        </p:nvSpPr>
        <p:spPr>
          <a:xfrm>
            <a:off x="304800" y="1829003"/>
            <a:ext cx="3845272" cy="3785419"/>
          </a:xfrm>
        </p:spPr>
        <p:txBody>
          <a:bodyPr>
            <a:noAutofit/>
          </a:bodyPr>
          <a:lstStyle/>
          <a:p>
            <a:pPr marL="514350" indent="-514350">
              <a:lnSpc>
                <a:spcPct val="90000"/>
              </a:lnSpc>
              <a:buFont typeface="+mj-lt"/>
              <a:buAutoNum type="arabicParenR"/>
            </a:pPr>
            <a:r>
              <a:rPr lang="en-US" sz="3000" dirty="0"/>
              <a:t>Citizens are indirectly paying your salary.  </a:t>
            </a:r>
          </a:p>
          <a:p>
            <a:pPr marL="514350" indent="-514350">
              <a:lnSpc>
                <a:spcPct val="90000"/>
              </a:lnSpc>
              <a:buFont typeface="+mj-lt"/>
              <a:buAutoNum type="arabicParenR"/>
            </a:pPr>
            <a:r>
              <a:rPr lang="en-US" sz="3000" dirty="0"/>
              <a:t>Your city’s sole reason for existence is to serve the needs of the community. </a:t>
            </a:r>
          </a:p>
          <a:p>
            <a:pPr marL="0" indent="0">
              <a:lnSpc>
                <a:spcPct val="90000"/>
              </a:lnSpc>
              <a:buNone/>
            </a:pPr>
            <a:r>
              <a:rPr lang="en-US" sz="1050" dirty="0"/>
              <a:t> </a:t>
            </a:r>
          </a:p>
          <a:p>
            <a:pPr marL="0" indent="0">
              <a:lnSpc>
                <a:spcPct val="90000"/>
              </a:lnSpc>
              <a:buNone/>
            </a:pPr>
            <a:r>
              <a:rPr lang="en-US" sz="3000" dirty="0"/>
              <a:t>Therefore, you are held to a higher standard.  </a:t>
            </a:r>
          </a:p>
        </p:txBody>
      </p:sp>
      <p:pic>
        <p:nvPicPr>
          <p:cNvPr id="4" name="Picture 3">
            <a:extLst>
              <a:ext uri="{FF2B5EF4-FFF2-40B4-BE49-F238E27FC236}">
                <a16:creationId xmlns:a16="http://schemas.microsoft.com/office/drawing/2014/main" id="{E22C259F-38B2-4671-9599-CC40043E46F5}"/>
              </a:ext>
            </a:extLst>
          </p:cNvPr>
          <p:cNvPicPr>
            <a:picLocks noChangeAspect="1"/>
          </p:cNvPicPr>
          <p:nvPr/>
        </p:nvPicPr>
        <p:blipFill rotWithShape="1">
          <a:blip r:embed="rId3"/>
          <a:srcRect l="25657" r="25505" b="-1"/>
          <a:stretch/>
        </p:blipFill>
        <p:spPr>
          <a:xfrm>
            <a:off x="4567959" y="640082"/>
            <a:ext cx="4096293" cy="5577837"/>
          </a:xfrm>
          <a:prstGeom prst="rect">
            <a:avLst/>
          </a:prstGeom>
          <a:effectLst/>
        </p:spPr>
      </p:pic>
    </p:spTree>
    <p:extLst>
      <p:ext uri="{BB962C8B-B14F-4D97-AF65-F5344CB8AC3E}">
        <p14:creationId xmlns:p14="http://schemas.microsoft.com/office/powerpoint/2010/main" val="1716660841"/>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3826</Words>
  <Application>Microsoft Office PowerPoint</Application>
  <PresentationFormat>On-screen Show (4:3)</PresentationFormat>
  <Paragraphs>366</Paragraphs>
  <Slides>35</Slides>
  <Notes>35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3" baseType="lpstr">
      <vt:lpstr>Arial</vt:lpstr>
      <vt:lpstr>Calibri</vt:lpstr>
      <vt:lpstr>Comic Sans MS</vt:lpstr>
      <vt:lpstr>Symbol</vt:lpstr>
      <vt:lpstr>Tempus Sans ITC</vt:lpstr>
      <vt:lpstr>Wingdings</vt:lpstr>
      <vt:lpstr>Office Theme</vt:lpstr>
      <vt:lpstr>Acrobat Document</vt:lpstr>
      <vt:lpstr>Ethics</vt:lpstr>
      <vt:lpstr>PowerPoint Presentation</vt:lpstr>
      <vt:lpstr>PowerPoint Presentation</vt:lpstr>
      <vt:lpstr>PowerPoint Presentation</vt:lpstr>
      <vt:lpstr>Historical Codes of Conduct</vt:lpstr>
      <vt:lpstr>ni</vt:lpstr>
      <vt:lpstr>PowerPoint Presentation</vt:lpstr>
      <vt:lpstr>Your role makes no difference</vt:lpstr>
      <vt:lpstr>Why are Expectations Different?</vt:lpstr>
      <vt:lpstr>Cities Provide Infrastructure</vt:lpstr>
      <vt:lpstr>Citizens are a “Captive Audience”</vt:lpstr>
      <vt:lpstr>Conflicting Financial Interests </vt:lpstr>
      <vt:lpstr>Accepting gifts </vt:lpstr>
      <vt:lpstr>Divulging Confidential Information </vt:lpstr>
      <vt:lpstr>Employing Family Members </vt:lpstr>
      <vt:lpstr>Making Campaign Contributions </vt:lpstr>
      <vt:lpstr>PowerPoint Presentation</vt:lpstr>
      <vt:lpstr>Drug Testing</vt:lpstr>
      <vt:lpstr>PowerPoint Presentation</vt:lpstr>
      <vt:lpstr>“I don’t steal. I don’t accept gifts from vendors?  I’m an honest person.”  </vt:lpstr>
      <vt:lpstr>I don’t steal. I don’t accept gifts from vendors?  I’m an honest person.”  </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Ethics Checklist </vt:lpstr>
      <vt:lpstr>Ethics Checklist </vt:lpstr>
      <vt:lpstr>Ethics Checklist</vt:lpstr>
      <vt:lpstr>How can you make sure your decisions are grounded in ethical behavior?</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Ethics</dc:title>
  <dc:creator>Pam Spinks</dc:creator>
  <cp:lastModifiedBy>Pam Spinks</cp:lastModifiedBy>
  <cp:revision>6</cp:revision>
  <dcterms:created xsi:type="dcterms:W3CDTF">2019-05-23T21:22:21Z</dcterms:created>
  <dcterms:modified xsi:type="dcterms:W3CDTF">2020-01-24T20:25:59Z</dcterms:modified>
</cp:coreProperties>
</file>