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81" r:id="rId18"/>
    <p:sldId id="282" r:id="rId19"/>
    <p:sldId id="283" r:id="rId20"/>
    <p:sldId id="284" r:id="rId21"/>
    <p:sldId id="285" r:id="rId22"/>
    <p:sldId id="273" r:id="rId23"/>
    <p:sldId id="280" r:id="rId24"/>
    <p:sldId id="264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11.04.2015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11.04.2015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11.04.2015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11.04.2015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11.04.2015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0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books.iqbuy.ru/categories_offer/9789851380318/frazeologicheskii-slovar-russkogo-yazyka" TargetMode="External"/><Relationship Id="rId3" Type="http://schemas.openxmlformats.org/officeDocument/2006/relationships/hyperlink" Target="http://technopromo.ru/otnosheniya/id-page2290.html" TargetMode="External"/><Relationship Id="rId7" Type="http://schemas.openxmlformats.org/officeDocument/2006/relationships/hyperlink" Target="http://900igr.net/kartinki/russkij-jazyk/Vidy-slovarej/035-Vidy-slovarej.html" TargetMode="External"/><Relationship Id="rId12" Type="http://schemas.openxmlformats.org/officeDocument/2006/relationships/hyperlink" Target="http://www.100book.ru/bolshoj_slovar_inostrannyh_slov_b115162.html" TargetMode="External"/><Relationship Id="rId2" Type="http://schemas.openxmlformats.org/officeDocument/2006/relationships/hyperlink" Target="http://www.ezobook.com/product/tovar-23948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libex.ru/ppl/usr40101/cat/ref/dict/ru.html?pg=0" TargetMode="External"/><Relationship Id="rId11" Type="http://schemas.openxmlformats.org/officeDocument/2006/relationships/hyperlink" Target="http://bookfinder.su/" TargetMode="External"/><Relationship Id="rId5" Type="http://schemas.openxmlformats.org/officeDocument/2006/relationships/hyperlink" Target="http://mycliparts.ru/clips/16726.html" TargetMode="External"/><Relationship Id="rId10" Type="http://schemas.openxmlformats.org/officeDocument/2006/relationships/hyperlink" Target="http://www.bookin.org.ru/book/2951552" TargetMode="External"/><Relationship Id="rId4" Type="http://schemas.openxmlformats.org/officeDocument/2006/relationships/hyperlink" Target="http://yafanat.ru/product/5-17-038821-7" TargetMode="External"/><Relationship Id="rId9" Type="http://schemas.openxmlformats.org/officeDocument/2006/relationships/hyperlink" Target="http://znaniya15.blogspot.ru/p/blog-page.html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slide" Target="slide22.xml"/><Relationship Id="rId5" Type="http://schemas.openxmlformats.org/officeDocument/2006/relationships/slide" Target="slide7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10.jpeg"/><Relationship Id="rId4" Type="http://schemas.openxmlformats.org/officeDocument/2006/relationships/slide" Target="slide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76672"/>
            <a:ext cx="8496944" cy="1080120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Словари русского языка</a:t>
            </a:r>
            <a:endParaRPr lang="ru-RU" sz="5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852936"/>
            <a:ext cx="5688632" cy="175260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Гороховик Елена Валентиновна, учитель начальных классов</a:t>
            </a:r>
          </a:p>
          <a:p>
            <a:r>
              <a:rPr lang="ru-RU" dirty="0" smtClean="0"/>
              <a:t>МАОУ г. Новосибирска</a:t>
            </a:r>
          </a:p>
          <a:p>
            <a:r>
              <a:rPr lang="ru-RU" dirty="0" smtClean="0"/>
              <a:t>«Лицей № 9»</a:t>
            </a:r>
            <a:endParaRPr lang="ru-RU" dirty="0"/>
          </a:p>
        </p:txBody>
      </p:sp>
      <p:pic>
        <p:nvPicPr>
          <p:cNvPr id="9218" name="Picture 2" descr="Клипарты: Клипарты различных книг на прозрачном фоне - скача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2996952"/>
            <a:ext cx="2987824" cy="341465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3528" y="5949280"/>
            <a:ext cx="5472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Презентация к уроку по учебному предмету «Олимпиадный курс русского языка» в 4-ом классе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Бухгалтерский учет: Шпаргалка ; 2009 ; РИОР ; 978-5-369-0050…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1772816"/>
            <a:ext cx="2118624" cy="302433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943216"/>
          </a:xfrm>
        </p:spPr>
        <p:txBody>
          <a:bodyPr/>
          <a:lstStyle/>
          <a:p>
            <a:pPr algn="l"/>
            <a:r>
              <a:rPr lang="ru-RU" b="1" dirty="0" smtClean="0"/>
              <a:t>Словарь иностранных слов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6236"/>
            <a:ext cx="6707088" cy="4879107"/>
          </a:xfrm>
        </p:spPr>
        <p:txBody>
          <a:bodyPr/>
          <a:lstStyle/>
          <a:p>
            <a:r>
              <a:rPr lang="ru-RU" b="1" dirty="0" smtClean="0"/>
              <a:t>Словарь иностранных слов </a:t>
            </a:r>
            <a:r>
              <a:rPr lang="ru-RU" dirty="0" smtClean="0"/>
              <a:t>содержит слова, заимствованные из иностранных  языков.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Заглянув в этот словарь, мы найдём толкование слова, узнаем,  из какого языка пришло это слово в наш язык.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Стрелка влево 3">
            <a:hlinkClick r:id="rId4" action="ppaction://hlinksldjump"/>
          </p:cNvPr>
          <p:cNvSpPr/>
          <p:nvPr/>
        </p:nvSpPr>
        <p:spPr>
          <a:xfrm>
            <a:off x="251520" y="5949280"/>
            <a:ext cx="648072" cy="64807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943216"/>
          </a:xfrm>
        </p:spPr>
        <p:txBody>
          <a:bodyPr/>
          <a:lstStyle/>
          <a:p>
            <a:pPr algn="l"/>
            <a:r>
              <a:rPr lang="ru-RU" b="1" dirty="0" smtClean="0"/>
              <a:t>Топонимический словарь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6237"/>
            <a:ext cx="7427168" cy="4526280"/>
          </a:xfrm>
        </p:spPr>
        <p:txBody>
          <a:bodyPr/>
          <a:lstStyle/>
          <a:p>
            <a:r>
              <a:rPr lang="ru-RU" b="1" dirty="0" smtClean="0"/>
              <a:t>Топонимический словарь </a:t>
            </a:r>
            <a:r>
              <a:rPr lang="ru-RU" dirty="0" smtClean="0"/>
              <a:t>– </a:t>
            </a:r>
            <a:r>
              <a:rPr lang="ru-RU" dirty="0" smtClean="0"/>
              <a:t>словарь</a:t>
            </a:r>
            <a:r>
              <a:rPr lang="ru-RU" dirty="0" smtClean="0"/>
              <a:t>, содержащий географические названия.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В топонимических словарях содержится информация о происхождении, значении, написании, произношении названий стран, городов, рек, морей, гор…</a:t>
            </a:r>
            <a:endParaRPr lang="ru-RU" dirty="0"/>
          </a:p>
        </p:txBody>
      </p:sp>
      <p:pic>
        <p:nvPicPr>
          <p:cNvPr id="15362" name="Picture 2" descr="Топонимический словарь. . Около 1500 единиц - Евгений Михайлович Поспелов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1556792"/>
            <a:ext cx="2160240" cy="3428952"/>
          </a:xfrm>
          <a:prstGeom prst="rect">
            <a:avLst/>
          </a:prstGeom>
          <a:noFill/>
        </p:spPr>
      </p:pic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251520" y="5949280"/>
            <a:ext cx="648072" cy="64807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188640"/>
            <a:ext cx="7056784" cy="72719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Как работать со словарём</a:t>
            </a:r>
            <a:endParaRPr lang="ru-RU" dirty="0"/>
          </a:p>
        </p:txBody>
      </p:sp>
      <p:pic>
        <p:nvPicPr>
          <p:cNvPr id="1026" name="Picture 2" descr="C:\Users\Администратор\Desktop\сл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836712"/>
            <a:ext cx="3180121" cy="57606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3851920" y="1340768"/>
            <a:ext cx="504056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Это словарная статья из  «Словаря русского языка» С.И.Ожегова.</a:t>
            </a:r>
          </a:p>
          <a:p>
            <a:r>
              <a:rPr lang="ru-RU" sz="2000" dirty="0" smtClean="0"/>
              <a:t>Слово </a:t>
            </a:r>
            <a:r>
              <a:rPr lang="ru-RU" sz="2000" b="1" i="1" u="sng" dirty="0" smtClean="0"/>
              <a:t>«тень» </a:t>
            </a:r>
            <a:r>
              <a:rPr lang="ru-RU" sz="2000" dirty="0" smtClean="0"/>
              <a:t>– многозначное, цифрой указано каждое новое значение. Причём, 4, 5, 6, 7 значения – переносные.</a:t>
            </a:r>
          </a:p>
          <a:p>
            <a:r>
              <a:rPr lang="ru-RU" sz="2000" dirty="0" smtClean="0"/>
              <a:t>После толкования каждого значения даются словосочетания или предложения, которые помогают точнее понять значение слова и  способ его употребления.</a:t>
            </a:r>
          </a:p>
          <a:p>
            <a:r>
              <a:rPr lang="ru-RU" sz="2000" dirty="0" smtClean="0"/>
              <a:t>В начале статьи указываются некоторые грамматические формы слова.</a:t>
            </a:r>
          </a:p>
          <a:p>
            <a:r>
              <a:rPr lang="ru-RU" sz="2000" dirty="0" smtClean="0"/>
              <a:t>В конце словарной статьи указаны устойчивые сочетания слов (фразеологизмы) со словом «тень».  Они выделены жирным шрифтом и помечены значком </a:t>
            </a:r>
            <a:endParaRPr lang="ru-RU" sz="2000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827584" y="980728"/>
            <a:ext cx="504056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2915816" y="2060848"/>
            <a:ext cx="864096" cy="14401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683568" y="332656"/>
            <a:ext cx="144016" cy="72008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323528" y="3068960"/>
            <a:ext cx="1080120" cy="21602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251520" y="3717032"/>
            <a:ext cx="432048" cy="7920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2123728" y="3789040"/>
            <a:ext cx="1440160" cy="28803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2411760" y="2924944"/>
            <a:ext cx="1224136" cy="64807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467544" y="3861048"/>
            <a:ext cx="936104" cy="93610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323528" y="4365104"/>
            <a:ext cx="360040" cy="72008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3059832" y="4653136"/>
            <a:ext cx="0" cy="57606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Овал 31"/>
          <p:cNvSpPr/>
          <p:nvPr/>
        </p:nvSpPr>
        <p:spPr>
          <a:xfrm>
            <a:off x="2483768" y="3501008"/>
            <a:ext cx="576064" cy="216024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Ромб 33"/>
          <p:cNvSpPr/>
          <p:nvPr/>
        </p:nvSpPr>
        <p:spPr>
          <a:xfrm>
            <a:off x="5004048" y="6309320"/>
            <a:ext cx="288032" cy="360040"/>
          </a:xfrm>
          <a:prstGeom prst="diamond">
            <a:avLst/>
          </a:prstGeom>
          <a:noFill/>
          <a:ln w="254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трелка влево 37">
            <a:hlinkClick r:id="rId3" action="ppaction://hlinksldjump"/>
          </p:cNvPr>
          <p:cNvSpPr/>
          <p:nvPr/>
        </p:nvSpPr>
        <p:spPr>
          <a:xfrm>
            <a:off x="0" y="6021288"/>
            <a:ext cx="432048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TextBox 40"/>
          <p:cNvSpPr txBox="1"/>
          <p:nvPr/>
        </p:nvSpPr>
        <p:spPr>
          <a:xfrm>
            <a:off x="7668344" y="6309320"/>
            <a:ext cx="1296144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i="1" dirty="0" smtClean="0">
                <a:hlinkClick r:id="rId4" action="ppaction://hlinksldjump"/>
              </a:rPr>
              <a:t>Омонимы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871208"/>
          </a:xfrm>
        </p:spPr>
        <p:txBody>
          <a:bodyPr/>
          <a:lstStyle/>
          <a:p>
            <a:r>
              <a:rPr lang="ru-RU" dirty="0" smtClean="0"/>
              <a:t>Как работать со словарём</a:t>
            </a:r>
            <a:endParaRPr lang="ru-RU" dirty="0"/>
          </a:p>
        </p:txBody>
      </p:sp>
      <p:pic>
        <p:nvPicPr>
          <p:cNvPr id="2050" name="Picture 2" descr="C:\Users\Администратор\Desktop\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3356992"/>
            <a:ext cx="5558927" cy="273630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 rot="10800000" flipV="1">
            <a:off x="251520" y="1556792"/>
            <a:ext cx="84969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Так в толковом словаре представлены слова, совпадающие по произношению и написанию, но имеющие разные  значения (</a:t>
            </a:r>
            <a:r>
              <a:rPr lang="ru-RU" sz="2400" b="1" dirty="0" smtClean="0"/>
              <a:t>омонимы</a:t>
            </a:r>
            <a:r>
              <a:rPr lang="ru-RU" sz="2400" dirty="0" smtClean="0"/>
              <a:t>). Для каждого слова – отдельная словарная статья.</a:t>
            </a:r>
            <a:endParaRPr lang="ru-RU" sz="2400" dirty="0"/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3491880" y="2852936"/>
            <a:ext cx="2880320" cy="57606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3419872" y="2780928"/>
            <a:ext cx="3528392" cy="230425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267744" y="3645024"/>
            <a:ext cx="108012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339752" y="5301208"/>
            <a:ext cx="108012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Стрелка влево 16">
            <a:hlinkClick r:id="rId3" action="ppaction://hlinksldjump"/>
          </p:cNvPr>
          <p:cNvSpPr/>
          <p:nvPr/>
        </p:nvSpPr>
        <p:spPr>
          <a:xfrm>
            <a:off x="323528" y="6165304"/>
            <a:ext cx="432048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799200"/>
          </a:xfrm>
        </p:spPr>
        <p:txBody>
          <a:bodyPr/>
          <a:lstStyle/>
          <a:p>
            <a:r>
              <a:rPr lang="ru-RU" dirty="0" smtClean="0"/>
              <a:t>Как работать со словарём</a:t>
            </a:r>
            <a:endParaRPr lang="ru-RU" dirty="0"/>
          </a:p>
        </p:txBody>
      </p:sp>
      <p:pic>
        <p:nvPicPr>
          <p:cNvPr id="3074" name="Picture 2" descr="C:\Users\Администратор\Desktop\ор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84784"/>
            <a:ext cx="3054315" cy="3456384"/>
          </a:xfrm>
          <a:prstGeom prst="rect">
            <a:avLst/>
          </a:prstGeom>
          <a:noFill/>
        </p:spPr>
      </p:pic>
      <p:pic>
        <p:nvPicPr>
          <p:cNvPr id="3075" name="Picture 3" descr="C:\Users\Администратор\Desktop\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4077072"/>
            <a:ext cx="2592288" cy="242726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635896" y="1484784"/>
            <a:ext cx="511256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 орфографических словарях  не только указано  правильное написание слова. Здесь же мы можем узнать, как правильно поставить ударение.  </a:t>
            </a:r>
          </a:p>
          <a:p>
            <a:r>
              <a:rPr lang="ru-RU" sz="2400" dirty="0" smtClean="0"/>
              <a:t>Указываются некоторые особенности образования и написания.</a:t>
            </a:r>
            <a:endParaRPr lang="ru-RU" sz="2400" dirty="0"/>
          </a:p>
        </p:txBody>
      </p:sp>
      <p:cxnSp>
        <p:nvCxnSpPr>
          <p:cNvPr id="8" name="Прямая со стрелкой 7"/>
          <p:cNvCxnSpPr/>
          <p:nvPr/>
        </p:nvCxnSpPr>
        <p:spPr>
          <a:xfrm flipH="1" flipV="1">
            <a:off x="2051720" y="1700808"/>
            <a:ext cx="1512168" cy="208823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 flipV="1">
            <a:off x="2339752" y="4509120"/>
            <a:ext cx="1800200" cy="64807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 flipV="1">
            <a:off x="2195736" y="4797152"/>
            <a:ext cx="2088232" cy="43204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148064" y="4149080"/>
            <a:ext cx="2063080" cy="127099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5652120" y="4005064"/>
            <a:ext cx="2639144" cy="55091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7092280" y="5589240"/>
            <a:ext cx="86409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95536" y="5085184"/>
            <a:ext cx="58326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Принадлежность слова к той или иной части речи даётся в том случае, когда необходимо разграничить написание.</a:t>
            </a:r>
            <a:endParaRPr lang="ru-RU" sz="2400" dirty="0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1043608" y="4869160"/>
            <a:ext cx="28803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1115616" y="4653136"/>
            <a:ext cx="3600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Стрелка влево 33">
            <a:hlinkClick r:id="rId4" action="ppaction://hlinksldjump"/>
          </p:cNvPr>
          <p:cNvSpPr/>
          <p:nvPr/>
        </p:nvSpPr>
        <p:spPr>
          <a:xfrm>
            <a:off x="323528" y="6165304"/>
            <a:ext cx="432048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871208"/>
          </a:xfrm>
        </p:spPr>
        <p:txBody>
          <a:bodyPr>
            <a:normAutofit/>
          </a:bodyPr>
          <a:lstStyle/>
          <a:p>
            <a:r>
              <a:rPr lang="ru-RU" dirty="0" smtClean="0"/>
              <a:t>Как работать со словарём</a:t>
            </a:r>
            <a:endParaRPr lang="ru-RU" dirty="0"/>
          </a:p>
        </p:txBody>
      </p:sp>
      <p:pic>
        <p:nvPicPr>
          <p:cNvPr id="4098" name="Picture 2" descr="C:\Users\Администратор\Desktop\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5112568" cy="514688"/>
          </a:xfrm>
          <a:prstGeom prst="rect">
            <a:avLst/>
          </a:prstGeom>
          <a:noFill/>
        </p:spPr>
      </p:pic>
      <p:pic>
        <p:nvPicPr>
          <p:cNvPr id="4099" name="Picture 3" descr="C:\Users\Администратор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2348880"/>
            <a:ext cx="3168352" cy="299358"/>
          </a:xfrm>
          <a:prstGeom prst="rect">
            <a:avLst/>
          </a:prstGeom>
          <a:noFill/>
        </p:spPr>
      </p:pic>
      <p:pic>
        <p:nvPicPr>
          <p:cNvPr id="4100" name="Picture 4" descr="C:\Users\Администратор\Desktop\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204864"/>
            <a:ext cx="5040560" cy="179327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51521" y="4077072"/>
            <a:ext cx="61926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Орфоэпические словари дают сведения о нормах произношения, ударения, об образовании грамматических форм. Особенно это касается  всех нестандартных случаев: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разные варианты ударения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/>
              <a:t>особенности произношения и др.</a:t>
            </a:r>
          </a:p>
          <a:p>
            <a:pPr>
              <a:buFont typeface="Wingdings" pitchFamily="2" charset="2"/>
              <a:buChar char="ü"/>
            </a:pPr>
            <a:endParaRPr lang="ru-RU" sz="2400" dirty="0"/>
          </a:p>
        </p:txBody>
      </p:sp>
      <p:cxnSp>
        <p:nvCxnSpPr>
          <p:cNvPr id="11" name="Соединительная линия уступом 10"/>
          <p:cNvCxnSpPr/>
          <p:nvPr/>
        </p:nvCxnSpPr>
        <p:spPr>
          <a:xfrm rot="5400000" flipH="1" flipV="1">
            <a:off x="4427984" y="3789040"/>
            <a:ext cx="3816424" cy="1800200"/>
          </a:xfrm>
          <a:prstGeom prst="bentConnector3">
            <a:avLst>
              <a:gd name="adj1" fmla="val 50000"/>
            </a:avLst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Овал 20"/>
          <p:cNvSpPr/>
          <p:nvPr/>
        </p:nvSpPr>
        <p:spPr>
          <a:xfrm>
            <a:off x="467544" y="1556792"/>
            <a:ext cx="720080" cy="216024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755576" y="1772816"/>
            <a:ext cx="648072" cy="216024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5" name="Прямая со стрелкой 24"/>
          <p:cNvCxnSpPr/>
          <p:nvPr/>
        </p:nvCxnSpPr>
        <p:spPr>
          <a:xfrm flipV="1">
            <a:off x="251520" y="1844824"/>
            <a:ext cx="216024" cy="432048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 flipV="1">
            <a:off x="3779912" y="3140968"/>
            <a:ext cx="3456384" cy="151216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3419872" y="3068960"/>
            <a:ext cx="64807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Стрелка влево 34">
            <a:hlinkClick r:id="rId5" action="ppaction://hlinksldjump"/>
          </p:cNvPr>
          <p:cNvSpPr/>
          <p:nvPr/>
        </p:nvSpPr>
        <p:spPr>
          <a:xfrm>
            <a:off x="8532440" y="6093296"/>
            <a:ext cx="432048" cy="57606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799200"/>
          </a:xfrm>
        </p:spPr>
        <p:txBody>
          <a:bodyPr/>
          <a:lstStyle/>
          <a:p>
            <a:r>
              <a:rPr lang="ru-RU" dirty="0" smtClean="0"/>
              <a:t>Как работать со словарём</a:t>
            </a:r>
            <a:endParaRPr lang="ru-RU" dirty="0"/>
          </a:p>
        </p:txBody>
      </p:sp>
      <p:pic>
        <p:nvPicPr>
          <p:cNvPr id="5122" name="Picture 2" descr="C:\Users\Администратор\Desktop\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4941168"/>
            <a:ext cx="3075770" cy="1584176"/>
          </a:xfrm>
          <a:prstGeom prst="rect">
            <a:avLst/>
          </a:prstGeom>
          <a:noFill/>
        </p:spPr>
      </p:pic>
      <p:pic>
        <p:nvPicPr>
          <p:cNvPr id="5123" name="Picture 3" descr="C:\Users\Администратор\Desktop\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3933056"/>
            <a:ext cx="3024336" cy="889511"/>
          </a:xfrm>
          <a:prstGeom prst="rect">
            <a:avLst/>
          </a:prstGeom>
          <a:noFill/>
        </p:spPr>
      </p:pic>
      <p:pic>
        <p:nvPicPr>
          <p:cNvPr id="5124" name="Picture 4" descr="C:\Users\Администратор\Desktop\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1412776"/>
            <a:ext cx="2995590" cy="244827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51520" y="1556792"/>
            <a:ext cx="554461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 smtClean="0"/>
              <a:t>Словарь иностранных слов по строению похож на  толковый словарь русского языка. Омонимы расположены в разных словарных статьях. Указаны все значения слова,    в том числе, переносное (обозначено *). Указаны некоторые  грамматические формы.</a:t>
            </a:r>
          </a:p>
          <a:p>
            <a:r>
              <a:rPr lang="ru-RU" sz="2600" dirty="0" smtClean="0"/>
              <a:t>В квадратных скобках  приведены сведения о происхождении слова.</a:t>
            </a:r>
          </a:p>
          <a:p>
            <a:endParaRPr lang="ru-RU" sz="2800" dirty="0"/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5580112" y="1628800"/>
            <a:ext cx="504056" cy="86409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508104" y="2780928"/>
            <a:ext cx="576064" cy="57606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067944" y="3573016"/>
            <a:ext cx="4608512" cy="43204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148064" y="3933056"/>
            <a:ext cx="1656184" cy="50405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4139952" y="4581128"/>
            <a:ext cx="3816424" cy="43204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Овал 25"/>
          <p:cNvSpPr/>
          <p:nvPr/>
        </p:nvSpPr>
        <p:spPr>
          <a:xfrm>
            <a:off x="6804248" y="4365104"/>
            <a:ext cx="288032" cy="216024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8" name="Прямая со стрелкой 27"/>
          <p:cNvCxnSpPr/>
          <p:nvPr/>
        </p:nvCxnSpPr>
        <p:spPr>
          <a:xfrm>
            <a:off x="5364088" y="5373216"/>
            <a:ext cx="576064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8244408" y="5157192"/>
            <a:ext cx="64807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6012160" y="5373216"/>
            <a:ext cx="57606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8244408" y="5157192"/>
            <a:ext cx="57606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Стрелка влево 39">
            <a:hlinkClick r:id="rId5" action="ppaction://hlinksldjump"/>
          </p:cNvPr>
          <p:cNvSpPr/>
          <p:nvPr/>
        </p:nvSpPr>
        <p:spPr>
          <a:xfrm>
            <a:off x="251520" y="5949280"/>
            <a:ext cx="648072" cy="64807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943216"/>
          </a:xfrm>
        </p:spPr>
        <p:txBody>
          <a:bodyPr>
            <a:normAutofit/>
          </a:bodyPr>
          <a:lstStyle/>
          <a:p>
            <a:r>
              <a:rPr lang="ru-RU" dirty="0" smtClean="0"/>
              <a:t>Как работать  со словарём</a:t>
            </a:r>
            <a:endParaRPr lang="ru-RU" dirty="0"/>
          </a:p>
        </p:txBody>
      </p:sp>
      <p:pic>
        <p:nvPicPr>
          <p:cNvPr id="1027" name="Picture 3" descr="C:\Users\Администратор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6552728" cy="3060399"/>
          </a:xfrm>
          <a:prstGeom prst="rect">
            <a:avLst/>
          </a:prstGeom>
          <a:noFill/>
        </p:spPr>
      </p:pic>
      <p:sp>
        <p:nvSpPr>
          <p:cNvPr id="7" name="Стрелка влево 6">
            <a:hlinkClick r:id="rId3" action="ppaction://hlinksldjump"/>
          </p:cNvPr>
          <p:cNvSpPr/>
          <p:nvPr/>
        </p:nvSpPr>
        <p:spPr>
          <a:xfrm>
            <a:off x="251520" y="5949280"/>
            <a:ext cx="648072" cy="64807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899592" y="4653136"/>
            <a:ext cx="78488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Слова в этом словаре записаны антонимическими парами. К каждой паре слов даётся толкование, причем   к каждому значению. Понять оттенки каждого значения помогают примеры (предложения). В примерах поясняемое слово выделено курсивом.</a:t>
            </a:r>
            <a:endParaRPr lang="ru-RU" sz="2400" dirty="0"/>
          </a:p>
        </p:txBody>
      </p:sp>
      <p:cxnSp>
        <p:nvCxnSpPr>
          <p:cNvPr id="6" name="Прямая со стрелкой 5"/>
          <p:cNvCxnSpPr/>
          <p:nvPr/>
        </p:nvCxnSpPr>
        <p:spPr>
          <a:xfrm flipH="1" flipV="1">
            <a:off x="395537" y="4005064"/>
            <a:ext cx="720079" cy="129614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 flipV="1">
            <a:off x="539552" y="1628800"/>
            <a:ext cx="576064" cy="352839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Овал 8"/>
          <p:cNvSpPr/>
          <p:nvPr/>
        </p:nvSpPr>
        <p:spPr>
          <a:xfrm>
            <a:off x="251520" y="1484784"/>
            <a:ext cx="2736304" cy="36004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323528" y="3717032"/>
            <a:ext cx="2880320" cy="43204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3059832" y="1844824"/>
            <a:ext cx="36004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11560" y="1988840"/>
            <a:ext cx="403244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5148064" y="2492896"/>
            <a:ext cx="158417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755576" y="2636912"/>
            <a:ext cx="5976664" cy="7200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755576" y="2852936"/>
            <a:ext cx="129614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755576" y="3284984"/>
            <a:ext cx="590465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683568" y="3573016"/>
            <a:ext cx="424847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6444208" y="3140968"/>
            <a:ext cx="28803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Овал 60"/>
          <p:cNvSpPr/>
          <p:nvPr/>
        </p:nvSpPr>
        <p:spPr>
          <a:xfrm>
            <a:off x="2987824" y="1556792"/>
            <a:ext cx="288032" cy="288032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Овал 61"/>
          <p:cNvSpPr/>
          <p:nvPr/>
        </p:nvSpPr>
        <p:spPr>
          <a:xfrm>
            <a:off x="5076056" y="2204864"/>
            <a:ext cx="288032" cy="288032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Овал 62"/>
          <p:cNvSpPr/>
          <p:nvPr/>
        </p:nvSpPr>
        <p:spPr>
          <a:xfrm>
            <a:off x="6444208" y="2852936"/>
            <a:ext cx="288032" cy="288032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5300464" y="2645296"/>
            <a:ext cx="158417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015224"/>
          </a:xfrm>
        </p:spPr>
        <p:txBody>
          <a:bodyPr/>
          <a:lstStyle/>
          <a:p>
            <a:r>
              <a:rPr lang="ru-RU" dirty="0" smtClean="0"/>
              <a:t>Как работать со словарём </a:t>
            </a:r>
            <a:endParaRPr lang="ru-RU" dirty="0"/>
          </a:p>
        </p:txBody>
      </p:sp>
      <p:pic>
        <p:nvPicPr>
          <p:cNvPr id="2050" name="Picture 2" descr="C:\Users\Администратор\Desktop\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50080" y="3284984"/>
            <a:ext cx="4693920" cy="1653540"/>
          </a:xfrm>
          <a:prstGeom prst="rect">
            <a:avLst/>
          </a:prstGeom>
          <a:noFill/>
        </p:spPr>
      </p:pic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251520" y="5949280"/>
            <a:ext cx="648072" cy="64807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51520" y="1556792"/>
            <a:ext cx="410445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Слова в словарях синонимов образуют синонимические ряды.  Заглавное слово ряда выделено жирным шрифтом. Если заглавное слово многозначное, то к его другому значению образуется  другой синонимический ряд,           на него даётся ссылка </a:t>
            </a:r>
            <a:r>
              <a:rPr lang="ru-RU" sz="2400" i="1" dirty="0" smtClean="0"/>
              <a:t>См. </a:t>
            </a:r>
            <a:endParaRPr lang="ru-RU" sz="2400" i="1" dirty="0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2915816" y="3068960"/>
            <a:ext cx="1800200" cy="36004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508104" y="4869160"/>
            <a:ext cx="18002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3995936" y="4941168"/>
            <a:ext cx="1728192" cy="57606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799200"/>
          </a:xfrm>
        </p:spPr>
        <p:txBody>
          <a:bodyPr/>
          <a:lstStyle/>
          <a:p>
            <a:r>
              <a:rPr lang="ru-RU" dirty="0" smtClean="0"/>
              <a:t>Как работать со словарём</a:t>
            </a:r>
            <a:endParaRPr lang="ru-RU" dirty="0"/>
          </a:p>
        </p:txBody>
      </p:sp>
      <p:pic>
        <p:nvPicPr>
          <p:cNvPr id="3074" name="Picture 2" descr="C:\Users\Администратор\Desktop\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2708920"/>
            <a:ext cx="4890268" cy="3024336"/>
          </a:xfrm>
          <a:prstGeom prst="rect">
            <a:avLst/>
          </a:prstGeom>
          <a:noFill/>
        </p:spPr>
      </p:pic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8172400" y="6209928"/>
            <a:ext cx="648072" cy="64807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79512" y="1412776"/>
            <a:ext cx="87129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Словарная статья  включает сам фразеологизм,  некоторые грамматические характеристики . Указано, к какому стилю фразеологизм относится.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79512" y="2492896"/>
            <a:ext cx="396044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Предлагается толкование фразеологического оборота. Затем даются фразеологизмы-синонимы и фразеологизмы-антонимы. Для лучшего понимания значения в конце словарной статьи  можно найти предложения с этим фразеологизмом.</a:t>
            </a:r>
            <a:endParaRPr lang="ru-RU" sz="2400" dirty="0"/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4427984" y="2204864"/>
            <a:ext cx="3600400" cy="64807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427984" y="2204864"/>
            <a:ext cx="2448272" cy="64807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8316416" y="2132856"/>
            <a:ext cx="144016" cy="72008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Овал 26"/>
          <p:cNvSpPr/>
          <p:nvPr/>
        </p:nvSpPr>
        <p:spPr>
          <a:xfrm>
            <a:off x="6300192" y="2996952"/>
            <a:ext cx="504056" cy="216024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4572000" y="3717032"/>
            <a:ext cx="504056" cy="216024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" name="Прямая со стрелкой 29"/>
          <p:cNvCxnSpPr/>
          <p:nvPr/>
        </p:nvCxnSpPr>
        <p:spPr>
          <a:xfrm>
            <a:off x="3779912" y="2852936"/>
            <a:ext cx="432048" cy="28803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4211960" y="3212976"/>
            <a:ext cx="208823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flipV="1">
            <a:off x="1979712" y="5085184"/>
            <a:ext cx="2232248" cy="86409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Загадка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6237"/>
            <a:ext cx="8686800" cy="20707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i="1" dirty="0" smtClean="0"/>
              <a:t>По улице не ходит, в окно не глядит, </a:t>
            </a:r>
          </a:p>
          <a:p>
            <a:pPr>
              <a:buNone/>
            </a:pPr>
            <a:r>
              <a:rPr lang="ru-RU" sz="3600" i="1" dirty="0" smtClean="0"/>
              <a:t>никого не спрашивает, но всё знает. </a:t>
            </a:r>
          </a:p>
          <a:p>
            <a:pPr>
              <a:buNone/>
            </a:pPr>
            <a:r>
              <a:rPr lang="ru-RU" sz="3600" i="1" dirty="0" smtClean="0"/>
              <a:t>Кто его открывает, тот всё понимает. </a:t>
            </a:r>
            <a:endParaRPr lang="ru-RU" sz="3600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1763688" y="2924944"/>
            <a:ext cx="5931647" cy="3933056"/>
            <a:chOff x="974400" y="2924944"/>
            <a:chExt cx="5931647" cy="3933056"/>
          </a:xfrm>
        </p:grpSpPr>
        <p:pic>
          <p:nvPicPr>
            <p:cNvPr id="7170" name="Picture 2" descr="предпринимательский всеобуч - Словарь терминов Н-Ф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74400" y="2924944"/>
              <a:ext cx="5931647" cy="3933056"/>
            </a:xfrm>
            <a:prstGeom prst="rect">
              <a:avLst/>
            </a:prstGeom>
            <a:noFill/>
          </p:spPr>
        </p:pic>
        <p:sp>
          <p:nvSpPr>
            <p:cNvPr id="5" name="TextBox 4"/>
            <p:cNvSpPr txBox="1"/>
            <p:nvPr/>
          </p:nvSpPr>
          <p:spPr>
            <a:xfrm>
              <a:off x="2195736" y="3933056"/>
              <a:ext cx="22322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 smtClean="0">
                  <a:solidFill>
                    <a:schemeClr val="bg1"/>
                  </a:solidFill>
                </a:rPr>
                <a:t>Словарь</a:t>
              </a:r>
              <a:endParaRPr lang="ru-RU" sz="32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работать со словарём</a:t>
            </a:r>
            <a:endParaRPr lang="ru-RU" dirty="0"/>
          </a:p>
        </p:txBody>
      </p:sp>
      <p:pic>
        <p:nvPicPr>
          <p:cNvPr id="4098" name="Picture 2" descr="C:\Users\Администратор\Desktop\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5085184"/>
            <a:ext cx="8229600" cy="883599"/>
          </a:xfrm>
          <a:prstGeom prst="rect">
            <a:avLst/>
          </a:prstGeom>
          <a:noFill/>
        </p:spPr>
      </p:pic>
      <p:pic>
        <p:nvPicPr>
          <p:cNvPr id="4099" name="Picture 3" descr="C:\Users\Администратор\Desktop\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484784"/>
            <a:ext cx="8296349" cy="887845"/>
          </a:xfrm>
          <a:prstGeom prst="rect">
            <a:avLst/>
          </a:prstGeom>
          <a:noFill/>
        </p:spPr>
      </p:pic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251520" y="5949280"/>
            <a:ext cx="648072" cy="64807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83568" y="2708920"/>
            <a:ext cx="80648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 этимологических словарях  обычно указывается, из какого языка заимствовано  слово. </a:t>
            </a:r>
          </a:p>
          <a:p>
            <a:r>
              <a:rPr lang="ru-RU" sz="2400" dirty="0" smtClean="0"/>
              <a:t>Иногда указывается время появления слова в русском языке.</a:t>
            </a:r>
          </a:p>
          <a:p>
            <a:r>
              <a:rPr lang="ru-RU" sz="2400" dirty="0" smtClean="0"/>
              <a:t> Затем даётся толкование слова.</a:t>
            </a:r>
            <a:endParaRPr lang="ru-RU" sz="2400" dirty="0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5796136" y="1772816"/>
            <a:ext cx="165618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3563888" y="5445224"/>
            <a:ext cx="158417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Овал 22"/>
          <p:cNvSpPr/>
          <p:nvPr/>
        </p:nvSpPr>
        <p:spPr>
          <a:xfrm>
            <a:off x="5148064" y="5085184"/>
            <a:ext cx="1440160" cy="36004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435280" cy="799200"/>
          </a:xfrm>
        </p:spPr>
        <p:txBody>
          <a:bodyPr/>
          <a:lstStyle/>
          <a:p>
            <a:r>
              <a:rPr lang="ru-RU" dirty="0" smtClean="0"/>
              <a:t>Как работать со словарём</a:t>
            </a:r>
            <a:endParaRPr lang="ru-RU" dirty="0"/>
          </a:p>
        </p:txBody>
      </p:sp>
      <p:pic>
        <p:nvPicPr>
          <p:cNvPr id="1026" name="Picture 2" descr="C:\Users\Администратор\Desktop\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84784"/>
            <a:ext cx="8712968" cy="1401300"/>
          </a:xfrm>
          <a:prstGeom prst="rect">
            <a:avLst/>
          </a:prstGeom>
          <a:noFill/>
        </p:spPr>
      </p:pic>
      <p:pic>
        <p:nvPicPr>
          <p:cNvPr id="1027" name="Picture 3" descr="C:\Users\Администратор\Desktop\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300" y="4077072"/>
            <a:ext cx="8723188" cy="1428750"/>
          </a:xfrm>
          <a:prstGeom prst="rect">
            <a:avLst/>
          </a:prstGeom>
          <a:noFill/>
        </p:spPr>
      </p:pic>
      <p:sp>
        <p:nvSpPr>
          <p:cNvPr id="6" name="Стрелка влево 5">
            <a:hlinkClick r:id="rId4" action="ppaction://hlinksldjump"/>
          </p:cNvPr>
          <p:cNvSpPr/>
          <p:nvPr/>
        </p:nvSpPr>
        <p:spPr>
          <a:xfrm>
            <a:off x="0" y="5949280"/>
            <a:ext cx="648072" cy="64807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403648" y="4941168"/>
            <a:ext cx="1440160" cy="288032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251520" y="2060848"/>
            <a:ext cx="604867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7092280" y="5229200"/>
            <a:ext cx="158417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67544" y="5445224"/>
            <a:ext cx="482453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827584" y="2996952"/>
            <a:ext cx="72728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Указано происхождение, значение географического названия (топонима).  </a:t>
            </a:r>
            <a:endParaRPr lang="ru-RU" sz="2800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H="1">
            <a:off x="6516216" y="3501008"/>
            <a:ext cx="72008" cy="14401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53536"/>
            <a:ext cx="843528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Основные правила работы со словарями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6237"/>
            <a:ext cx="8435280" cy="4526280"/>
          </a:xfrm>
        </p:spPr>
        <p:txBody>
          <a:bodyPr/>
          <a:lstStyle/>
          <a:p>
            <a:r>
              <a:rPr lang="ru-RU" dirty="0" smtClean="0"/>
              <a:t>Слова в словарях располагаются в </a:t>
            </a:r>
            <a:r>
              <a:rPr lang="ru-RU" b="1" i="1" dirty="0" smtClean="0"/>
              <a:t>алфавитном</a:t>
            </a:r>
            <a:r>
              <a:rPr lang="ru-RU" dirty="0" smtClean="0"/>
              <a:t> порядке.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В начале словаря вы найдёте предисловие, где указано, </a:t>
            </a:r>
            <a:r>
              <a:rPr lang="ru-RU" b="1" i="1" dirty="0" smtClean="0"/>
              <a:t>как пользоваться словарём</a:t>
            </a:r>
            <a:r>
              <a:rPr lang="ru-RU" dirty="0" smtClean="0"/>
              <a:t>, указаны условные обозначения, особенности строения словаря, то есть вся необходимая для работы информация. </a:t>
            </a:r>
            <a:endParaRPr lang="ru-RU" dirty="0"/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251520" y="5949280"/>
            <a:ext cx="648072" cy="64807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94321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Литературные источники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412776"/>
            <a:ext cx="8784976" cy="5256584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sz="3000" dirty="0" smtClean="0"/>
              <a:t>Ожегов С.И. Словарь русского языка: 70 000 слов/ Под ред. Н.Ю. Шведовой. – М.: Рус. яз., 1990.</a:t>
            </a:r>
          </a:p>
          <a:p>
            <a:pPr algn="just"/>
            <a:r>
              <a:rPr lang="ru-RU" sz="3000" dirty="0" smtClean="0"/>
              <a:t>Орфоэпический словарь: Произношение, ударение, грамматические формы: </a:t>
            </a:r>
            <a:r>
              <a:rPr lang="ru-RU" sz="3000" dirty="0" err="1" smtClean="0"/>
              <a:t>Ок</a:t>
            </a:r>
            <a:r>
              <a:rPr lang="ru-RU" sz="3000" dirty="0" smtClean="0"/>
              <a:t>. 65 000 слов/ Под ред. Р.И. Аванесова, АН СССР.– М.: Рус. яз.., 1989.</a:t>
            </a:r>
          </a:p>
          <a:p>
            <a:pPr algn="just"/>
            <a:r>
              <a:rPr lang="ru-RU" sz="3000" dirty="0" smtClean="0"/>
              <a:t>Орфографический словарь русского языка: около 100 000 слов/ В.В.Лопатин, </a:t>
            </a:r>
            <a:r>
              <a:rPr lang="ru-RU" sz="3000" dirty="0" err="1" smtClean="0"/>
              <a:t>Б.З.Букчина</a:t>
            </a:r>
            <a:r>
              <a:rPr lang="ru-RU" sz="3000" dirty="0" smtClean="0"/>
              <a:t> и др., АН СССР. – М.: </a:t>
            </a:r>
            <a:r>
              <a:rPr lang="ru-RU" sz="3000" dirty="0" err="1" smtClean="0"/>
              <a:t>Рус.яз</a:t>
            </a:r>
            <a:r>
              <a:rPr lang="ru-RU" sz="3000" dirty="0" smtClean="0"/>
              <a:t>., 1991.</a:t>
            </a:r>
          </a:p>
          <a:p>
            <a:pPr algn="just"/>
            <a:r>
              <a:rPr lang="ru-RU" sz="3000" dirty="0" smtClean="0"/>
              <a:t>Краткий словарь иностранных слов: </a:t>
            </a:r>
            <a:r>
              <a:rPr lang="ru-RU" sz="3000" dirty="0" err="1" smtClean="0"/>
              <a:t>Ок</a:t>
            </a:r>
            <a:r>
              <a:rPr lang="ru-RU" sz="3000" dirty="0" smtClean="0"/>
              <a:t>. 8 000 единиц/ Авт.-сост. Е.А.Гришина. – М.: ООО «Издательство </a:t>
            </a:r>
            <a:r>
              <a:rPr lang="ru-RU" sz="3000" dirty="0" err="1" smtClean="0"/>
              <a:t>Астрель</a:t>
            </a:r>
            <a:r>
              <a:rPr lang="ru-RU" sz="3000" dirty="0" smtClean="0"/>
              <a:t>», 2002.</a:t>
            </a:r>
          </a:p>
          <a:p>
            <a:pPr algn="just"/>
            <a:r>
              <a:rPr lang="ru-RU" sz="3000" dirty="0" smtClean="0"/>
              <a:t>Поспелов Е.М. Школьный топонимический словарь: Пособие для учащихся сред. и ст.  возраста. – М.: Просвещение, 1988.</a:t>
            </a:r>
          </a:p>
          <a:p>
            <a:pPr algn="just"/>
            <a:r>
              <a:rPr lang="ru-RU" sz="3000" dirty="0" smtClean="0"/>
              <a:t>Новейший школьный словарь синонимов и антонимов. – М.: ООО «Дом Славянской книги», 2014.</a:t>
            </a:r>
          </a:p>
          <a:p>
            <a:pPr algn="just"/>
            <a:r>
              <a:rPr lang="ru-RU" sz="3000" dirty="0" err="1" smtClean="0"/>
              <a:t>Шанский</a:t>
            </a:r>
            <a:r>
              <a:rPr lang="ru-RU" sz="3000" dirty="0" smtClean="0"/>
              <a:t> Н.М. и др. Краткий этимологический словарь русского языка. – М.: «Просвещение», 1971.</a:t>
            </a:r>
          </a:p>
          <a:p>
            <a:pPr algn="just"/>
            <a:r>
              <a:rPr lang="ru-RU" sz="3000" dirty="0" smtClean="0"/>
              <a:t>Тихонов А.Н., Ковалева Н.А. Учебный фразеологический словарь русского языка. – М.: АЙРИС-пресс, 2014.</a:t>
            </a:r>
          </a:p>
          <a:p>
            <a:endParaRPr lang="ru-RU" sz="26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53536"/>
            <a:ext cx="843528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Источники информации и иллюстраций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412776"/>
            <a:ext cx="8784976" cy="4759741"/>
          </a:xfrm>
        </p:spPr>
        <p:txBody>
          <a:bodyPr/>
          <a:lstStyle/>
          <a:p>
            <a:r>
              <a:rPr lang="ru-RU" sz="1800" dirty="0" smtClean="0"/>
              <a:t>Справочно-информационный портал </a:t>
            </a:r>
            <a:r>
              <a:rPr lang="ru-RU" sz="1800" b="1" dirty="0" smtClean="0"/>
              <a:t>ГРАМОТА.РУ</a:t>
            </a:r>
            <a:r>
              <a:rPr lang="ru-RU" sz="1800" dirty="0" smtClean="0"/>
              <a:t> – русский язык для всех   </a:t>
            </a:r>
            <a:r>
              <a:rPr lang="en-US" sz="1800" dirty="0" smtClean="0">
                <a:hlinkClick r:id="rId2"/>
              </a:rPr>
              <a:t>http://www.gramota.ru</a:t>
            </a:r>
            <a:endParaRPr lang="ru-RU" sz="1800" dirty="0" smtClean="0">
              <a:hlinkClick r:id="rId2"/>
            </a:endParaRPr>
          </a:p>
          <a:p>
            <a:pPr>
              <a:buNone/>
            </a:pPr>
            <a:r>
              <a:rPr lang="ru-RU" sz="1800" dirty="0" smtClean="0"/>
              <a:t>Иллюстрации:</a:t>
            </a:r>
            <a:endParaRPr lang="ru-RU" sz="1800" dirty="0" smtClean="0">
              <a:hlinkClick r:id="rId2"/>
            </a:endParaRPr>
          </a:p>
          <a:p>
            <a:r>
              <a:rPr lang="en-US" sz="1800" dirty="0" smtClean="0">
                <a:hlinkClick r:id="rId2"/>
              </a:rPr>
              <a:t>http://www.ezobook.com/product/tovar-23948</a:t>
            </a:r>
            <a:endParaRPr lang="ru-RU" sz="1800" dirty="0" smtClean="0"/>
          </a:p>
          <a:p>
            <a:r>
              <a:rPr lang="en-US" sz="1800" dirty="0" smtClean="0">
                <a:hlinkClick r:id="rId3"/>
              </a:rPr>
              <a:t>http://technopromo.ru/otnosheniya/id-page2290.html</a:t>
            </a:r>
            <a:endParaRPr lang="ru-RU" sz="1800" dirty="0" smtClean="0"/>
          </a:p>
          <a:p>
            <a:r>
              <a:rPr lang="en-US" sz="1800" dirty="0" smtClean="0">
                <a:hlinkClick r:id="rId4"/>
              </a:rPr>
              <a:t>http://yafanat.ru/product/5-17-038821-7</a:t>
            </a:r>
            <a:endParaRPr lang="ru-RU" sz="1800" dirty="0" smtClean="0"/>
          </a:p>
          <a:p>
            <a:r>
              <a:rPr lang="en-US" sz="1800" dirty="0" smtClean="0">
                <a:hlinkClick r:id="rId5"/>
              </a:rPr>
              <a:t>http://mycliparts.ru/clips/16726.html</a:t>
            </a:r>
            <a:endParaRPr lang="ru-RU" sz="1800" dirty="0" smtClean="0"/>
          </a:p>
          <a:p>
            <a:r>
              <a:rPr lang="en-US" sz="1800" dirty="0" smtClean="0">
                <a:hlinkClick r:id="rId6"/>
              </a:rPr>
              <a:t>http://www.libex.ru/ppl/usr40101/cat/ref/dict/ru.html?pg=0</a:t>
            </a:r>
            <a:endParaRPr lang="ru-RU" sz="1800" dirty="0" smtClean="0"/>
          </a:p>
          <a:p>
            <a:r>
              <a:rPr lang="en-US" sz="1800" dirty="0" smtClean="0">
                <a:hlinkClick r:id="rId7"/>
              </a:rPr>
              <a:t>http://900igr.net/kartinki/russkij-jazyk/Vidy-slovarej/035-Vidy-slovarej.html</a:t>
            </a:r>
            <a:endParaRPr lang="ru-RU" sz="1800" dirty="0" smtClean="0"/>
          </a:p>
          <a:p>
            <a:r>
              <a:rPr lang="en-US" sz="1800" dirty="0" smtClean="0">
                <a:hlinkClick r:id="rId8"/>
              </a:rPr>
              <a:t>http://books.iqbuy.ru/categories_offer/9789851380318/frazeologicheskii-slovar-russkogo-yazyka</a:t>
            </a:r>
            <a:endParaRPr lang="ru-RU" sz="1800" dirty="0" smtClean="0"/>
          </a:p>
          <a:p>
            <a:r>
              <a:rPr lang="en-US" sz="1800" dirty="0" smtClean="0">
                <a:hlinkClick r:id="rId9"/>
              </a:rPr>
              <a:t>http://znaniya15.blogspot.ru/p/blog-page.html</a:t>
            </a:r>
            <a:endParaRPr lang="ru-RU" sz="1800" dirty="0" smtClean="0"/>
          </a:p>
          <a:p>
            <a:r>
              <a:rPr lang="en-US" sz="1800" dirty="0" smtClean="0">
                <a:hlinkClick r:id="rId10"/>
              </a:rPr>
              <a:t>http://www.bookin.org.ru/book/2951552</a:t>
            </a:r>
            <a:endParaRPr lang="ru-RU" sz="1800" dirty="0" smtClean="0"/>
          </a:p>
          <a:p>
            <a:r>
              <a:rPr lang="en-US" sz="1800" dirty="0" smtClean="0">
                <a:hlinkClick r:id="rId11"/>
              </a:rPr>
              <a:t>http://bookfinder.su</a:t>
            </a:r>
            <a:endParaRPr lang="ru-RU" sz="1800" dirty="0" smtClean="0"/>
          </a:p>
          <a:p>
            <a:r>
              <a:rPr lang="en-US" sz="1800" dirty="0" smtClean="0">
                <a:hlinkClick r:id="rId12"/>
              </a:rPr>
              <a:t>http://www.100book.ru/bolshoj_slovar_inostrannyh_slov_b115162.html</a:t>
            </a:r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Сочинение словарь это книга книг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2F4F3"/>
              </a:clrFrom>
              <a:clrTo>
                <a:srgbClr val="F2F4F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528770">
            <a:off x="377434" y="2181401"/>
            <a:ext cx="4152561" cy="311442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Лингвистические словари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1646237"/>
            <a:ext cx="4114800" cy="4526280"/>
          </a:xfrm>
        </p:spPr>
        <p:txBody>
          <a:bodyPr/>
          <a:lstStyle/>
          <a:p>
            <a:r>
              <a:rPr lang="ru-RU" dirty="0" smtClean="0">
                <a:hlinkClick r:id="rId3" action="ppaction://hlinksldjump"/>
              </a:rPr>
              <a:t>Орфографический</a:t>
            </a:r>
            <a:endParaRPr lang="ru-RU" dirty="0" smtClean="0"/>
          </a:p>
          <a:p>
            <a:r>
              <a:rPr lang="ru-RU" dirty="0" smtClean="0">
                <a:hlinkClick r:id="rId4" action="ppaction://hlinksldjump"/>
              </a:rPr>
              <a:t>Орфоэпический</a:t>
            </a:r>
            <a:endParaRPr lang="ru-RU" dirty="0" smtClean="0">
              <a:hlinkClick r:id="rId5" action="ppaction://hlinksldjump"/>
            </a:endParaRPr>
          </a:p>
          <a:p>
            <a:r>
              <a:rPr lang="ru-RU" dirty="0" smtClean="0">
                <a:hlinkClick r:id="rId6" action="ppaction://hlinksldjump"/>
              </a:rPr>
              <a:t>Толковый</a:t>
            </a:r>
            <a:endParaRPr lang="ru-RU" dirty="0" smtClean="0">
              <a:hlinkClick r:id="rId5" action="ppaction://hlinksldjump"/>
            </a:endParaRPr>
          </a:p>
          <a:p>
            <a:r>
              <a:rPr lang="ru-RU" dirty="0" smtClean="0">
                <a:hlinkClick r:id="rId7" action="ppaction://hlinksldjump"/>
              </a:rPr>
              <a:t>Синонимов</a:t>
            </a:r>
            <a:endParaRPr lang="ru-RU" dirty="0" smtClean="0">
              <a:hlinkClick r:id="rId5" action="ppaction://hlinksldjump"/>
            </a:endParaRPr>
          </a:p>
          <a:p>
            <a:r>
              <a:rPr lang="ru-RU" dirty="0" smtClean="0">
                <a:hlinkClick r:id="rId7" action="ppaction://hlinksldjump"/>
              </a:rPr>
              <a:t>Антонимов</a:t>
            </a:r>
            <a:endParaRPr lang="ru-RU" dirty="0" smtClean="0">
              <a:hlinkClick r:id="rId5" action="ppaction://hlinksldjump"/>
            </a:endParaRPr>
          </a:p>
          <a:p>
            <a:r>
              <a:rPr lang="ru-RU" dirty="0" smtClean="0">
                <a:hlinkClick r:id="rId5" action="ppaction://hlinksldjump"/>
              </a:rPr>
              <a:t>Фразеологический</a:t>
            </a:r>
          </a:p>
          <a:p>
            <a:r>
              <a:rPr lang="ru-RU" dirty="0" smtClean="0">
                <a:hlinkClick r:id="rId8" action="ppaction://hlinksldjump"/>
              </a:rPr>
              <a:t>Этимологический</a:t>
            </a:r>
            <a:endParaRPr lang="ru-RU" dirty="0" smtClean="0">
              <a:hlinkClick r:id="rId5" action="ppaction://hlinksldjump"/>
            </a:endParaRPr>
          </a:p>
          <a:p>
            <a:r>
              <a:rPr lang="ru-RU" dirty="0" smtClean="0">
                <a:hlinkClick r:id="rId9" action="ppaction://hlinksldjump"/>
              </a:rPr>
              <a:t>Иностранных слов</a:t>
            </a:r>
            <a:endParaRPr lang="ru-RU" dirty="0" smtClean="0">
              <a:hlinkClick r:id="rId5" action="ppaction://hlinksldjump"/>
            </a:endParaRPr>
          </a:p>
          <a:p>
            <a:r>
              <a:rPr lang="ru-RU" dirty="0" smtClean="0">
                <a:hlinkClick r:id="rId10" action="ppaction://hlinksldjump"/>
              </a:rPr>
              <a:t>Топонимический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Прямоугольник 5">
            <a:hlinkClick r:id="rId11" action="ppaction://hlinksldjump"/>
          </p:cNvPr>
          <p:cNvSpPr/>
          <p:nvPr/>
        </p:nvSpPr>
        <p:spPr>
          <a:xfrm>
            <a:off x="323528" y="5733256"/>
            <a:ext cx="648072" cy="923330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  <a:beve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!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Школьный орфографический словарь русского языка. . Справочники, словари, энциклопедии-Словари иностранных и русского языков КНИЖ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1412776"/>
            <a:ext cx="1905000" cy="29718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064896" cy="1008112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/>
              <a:t>Орфографический словарь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700808"/>
            <a:ext cx="7920880" cy="4615724"/>
          </a:xfrm>
        </p:spPr>
        <p:txBody>
          <a:bodyPr/>
          <a:lstStyle/>
          <a:p>
            <a:r>
              <a:rPr lang="ru-RU" b="1" dirty="0" smtClean="0"/>
              <a:t>Орфографический словарь</a:t>
            </a:r>
            <a:r>
              <a:rPr lang="ru-RU" dirty="0" smtClean="0"/>
              <a:t> – </a:t>
            </a:r>
          </a:p>
          <a:p>
            <a:pPr>
              <a:buNone/>
            </a:pPr>
            <a:r>
              <a:rPr lang="ru-RU" dirty="0" smtClean="0"/>
              <a:t>   словарь, содержащий алфавитный перечень слов в их нормативном написании. </a:t>
            </a:r>
          </a:p>
          <a:p>
            <a:pPr>
              <a:buNone/>
            </a:pPr>
            <a:r>
              <a:rPr lang="ru-RU" dirty="0" smtClean="0"/>
              <a:t>   </a:t>
            </a:r>
          </a:p>
          <a:p>
            <a:r>
              <a:rPr lang="ru-RU" dirty="0" smtClean="0"/>
              <a:t> В орфографическом словаре  мы найдём информацию о том, как правильно, без ошибок,  </a:t>
            </a:r>
            <a:r>
              <a:rPr lang="ru-RU" i="1" u="sng" dirty="0" smtClean="0"/>
              <a:t>написать</a:t>
            </a:r>
            <a:r>
              <a:rPr lang="ru-RU" dirty="0" smtClean="0"/>
              <a:t> слово.</a:t>
            </a:r>
            <a:endParaRPr lang="ru-RU" dirty="0"/>
          </a:p>
        </p:txBody>
      </p:sp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251520" y="5949280"/>
            <a:ext cx="648072" cy="64807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knigadostup: Каталог книг: Русский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1412776"/>
            <a:ext cx="1800200" cy="250288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53536"/>
            <a:ext cx="8496944" cy="1087232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/>
              <a:t>Орфоэпический словарь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16831"/>
            <a:ext cx="7859216" cy="4255685"/>
          </a:xfrm>
        </p:spPr>
        <p:txBody>
          <a:bodyPr/>
          <a:lstStyle/>
          <a:p>
            <a:r>
              <a:rPr lang="ru-RU" b="1" dirty="0" smtClean="0"/>
              <a:t>Орфоэпический словарь </a:t>
            </a:r>
            <a:r>
              <a:rPr lang="ru-RU" dirty="0" smtClean="0"/>
              <a:t>-  </a:t>
            </a:r>
          </a:p>
          <a:p>
            <a:pPr>
              <a:buNone/>
            </a:pPr>
            <a:r>
              <a:rPr lang="ru-RU" dirty="0" smtClean="0"/>
              <a:t>   словарь, отражающий правила литературного произношения.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В орфоэпическом словаре мы найдём информацию о том, как правильно, без ошибок, </a:t>
            </a:r>
            <a:r>
              <a:rPr lang="ru-RU" i="1" u="sng" dirty="0" smtClean="0"/>
              <a:t>произносить</a:t>
            </a:r>
            <a:r>
              <a:rPr lang="ru-RU" dirty="0" smtClean="0"/>
              <a:t> слово . </a:t>
            </a:r>
          </a:p>
          <a:p>
            <a:endParaRPr lang="ru-RU" dirty="0"/>
          </a:p>
        </p:txBody>
      </p:sp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251520" y="5949280"/>
            <a:ext cx="648072" cy="64807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Толковый словарь - Картинка 21431/3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2636912"/>
            <a:ext cx="1948586" cy="25202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7859216" cy="871208"/>
          </a:xfrm>
        </p:spPr>
        <p:txBody>
          <a:bodyPr/>
          <a:lstStyle/>
          <a:p>
            <a:pPr algn="l"/>
            <a:r>
              <a:rPr lang="ru-RU" b="1" dirty="0" smtClean="0"/>
              <a:t>Толковый словарь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7139136" cy="4759741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Толковый словарь </a:t>
            </a:r>
            <a:r>
              <a:rPr lang="ru-RU" dirty="0" smtClean="0"/>
              <a:t>– </a:t>
            </a:r>
            <a:r>
              <a:rPr lang="ru-RU" dirty="0" smtClean="0"/>
              <a:t>словарь</a:t>
            </a:r>
            <a:r>
              <a:rPr lang="ru-RU" dirty="0" smtClean="0"/>
              <a:t>,                       в котором объясняются  значения слов и фразеологизмов.</a:t>
            </a:r>
          </a:p>
          <a:p>
            <a:endParaRPr lang="ru-RU" dirty="0" smtClean="0"/>
          </a:p>
          <a:p>
            <a:r>
              <a:rPr lang="ru-RU" dirty="0" smtClean="0"/>
              <a:t>В толковом словаре мы найдём информацию, которая поможет правильно </a:t>
            </a:r>
            <a:r>
              <a:rPr lang="ru-RU" i="1" u="sng" dirty="0" smtClean="0"/>
              <a:t>употреблять</a:t>
            </a:r>
            <a:r>
              <a:rPr lang="ru-RU" dirty="0" smtClean="0"/>
              <a:t> слово в зависимости от его значения. 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Этот словарь повышает  культуру нашей речи.</a:t>
            </a:r>
          </a:p>
          <a:p>
            <a:pPr>
              <a:buNone/>
            </a:pPr>
            <a:endParaRPr lang="ru-RU" dirty="0" smtClean="0"/>
          </a:p>
        </p:txBody>
      </p:sp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251520" y="5949280"/>
            <a:ext cx="648072" cy="64807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Фразеологический словарь русского языка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3789040"/>
            <a:ext cx="2065412" cy="26299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53536"/>
            <a:ext cx="8352928" cy="943216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/>
              <a:t>Фразеологический словарь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6237"/>
            <a:ext cx="7139136" cy="4526280"/>
          </a:xfrm>
        </p:spPr>
        <p:txBody>
          <a:bodyPr/>
          <a:lstStyle/>
          <a:p>
            <a:r>
              <a:rPr lang="ru-RU" b="1" dirty="0" smtClean="0"/>
              <a:t>Фразеологический словарь </a:t>
            </a:r>
            <a:r>
              <a:rPr lang="ru-RU" dirty="0" smtClean="0"/>
              <a:t>– </a:t>
            </a:r>
            <a:r>
              <a:rPr lang="ru-RU" dirty="0" smtClean="0"/>
              <a:t>словарь</a:t>
            </a:r>
            <a:r>
              <a:rPr lang="ru-RU" dirty="0" smtClean="0"/>
              <a:t>, в котором объясняются значения устойчивых  словосочетаний (фразеологизмов).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В этом словаре можно найти информацию о происхождении фразеологизмов, примеры употребления их в речи.</a:t>
            </a:r>
            <a:endParaRPr lang="ru-RU" dirty="0"/>
          </a:p>
        </p:txBody>
      </p:sp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251520" y="5949280"/>
            <a:ext cx="648072" cy="64807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аксессуар Словарь синонимов русского языка. В 2-х томах. Том 1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27776" y="1340768"/>
            <a:ext cx="2016224" cy="2688299"/>
          </a:xfrm>
          <a:prstGeom prst="rect">
            <a:avLst/>
          </a:prstGeom>
          <a:noFill/>
        </p:spPr>
      </p:pic>
      <p:pic>
        <p:nvPicPr>
          <p:cNvPr id="18436" name="Picture 4" descr="Словарь антонимов русского языка Воспроизведено в оригинальной авторской орфографии издания 1982 года (издательство &quot;Русский язы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0272" y="3501008"/>
            <a:ext cx="1831774" cy="259228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53536"/>
            <a:ext cx="8892480" cy="871208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/>
              <a:t>Словари синонимов и антонимов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12776"/>
            <a:ext cx="7488832" cy="5040560"/>
          </a:xfrm>
        </p:spPr>
        <p:txBody>
          <a:bodyPr>
            <a:normAutofit/>
          </a:bodyPr>
          <a:lstStyle/>
          <a:p>
            <a:r>
              <a:rPr lang="ru-RU" b="1" dirty="0" smtClean="0"/>
              <a:t>Словарь синонимов </a:t>
            </a:r>
            <a:r>
              <a:rPr lang="ru-RU" dirty="0" smtClean="0"/>
              <a:t>описывает слова, разные по звучанию и написанию, но близкие по значению. Слова в этом словаре расположены группами.</a:t>
            </a:r>
          </a:p>
          <a:p>
            <a:pPr>
              <a:buNone/>
            </a:pPr>
            <a:endParaRPr lang="ru-RU" dirty="0" smtClean="0"/>
          </a:p>
          <a:p>
            <a:r>
              <a:rPr lang="ru-RU" b="1" dirty="0" smtClean="0"/>
              <a:t>Словарь антонимов </a:t>
            </a:r>
            <a:r>
              <a:rPr lang="ru-RU" dirty="0" smtClean="0"/>
              <a:t>объясняет значения слов, противоположных по значению. Антонимы представлены в словарях попарно.</a:t>
            </a:r>
          </a:p>
          <a:p>
            <a:endParaRPr lang="ru-RU" dirty="0"/>
          </a:p>
        </p:txBody>
      </p:sp>
      <p:sp>
        <p:nvSpPr>
          <p:cNvPr id="4" name="Стрелка влево 3">
            <a:hlinkClick r:id="rId6" action="ppaction://hlinksldjump"/>
          </p:cNvPr>
          <p:cNvSpPr/>
          <p:nvPr/>
        </p:nvSpPr>
        <p:spPr>
          <a:xfrm>
            <a:off x="251520" y="6021288"/>
            <a:ext cx="648072" cy="64807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Этимологический словарь русского языка. . В 4 томах. . Том 1…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1700808"/>
            <a:ext cx="2291163" cy="302433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/>
              <a:t>Этимологический словарь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6237"/>
            <a:ext cx="6923112" cy="4526280"/>
          </a:xfrm>
        </p:spPr>
        <p:txBody>
          <a:bodyPr/>
          <a:lstStyle/>
          <a:p>
            <a:r>
              <a:rPr lang="ru-RU" b="1" dirty="0" smtClean="0"/>
              <a:t>Этимологический словарь </a:t>
            </a:r>
            <a:r>
              <a:rPr lang="ru-RU" dirty="0" smtClean="0"/>
              <a:t>– </a:t>
            </a:r>
            <a:r>
              <a:rPr lang="ru-RU" dirty="0" smtClean="0"/>
              <a:t>словарь</a:t>
            </a:r>
            <a:r>
              <a:rPr lang="ru-RU" dirty="0" smtClean="0"/>
              <a:t>, содержащий информацию об истории слов,        а иногда и морфем.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В таком словаре мы узнаем о происхождении некоторых слов, истории появления слов в русском языке.</a:t>
            </a:r>
            <a:endParaRPr lang="ru-RU" dirty="0"/>
          </a:p>
        </p:txBody>
      </p:sp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251520" y="5949280"/>
            <a:ext cx="648072" cy="64807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994</TotalTime>
  <Words>1007</Words>
  <Application>Microsoft Office PowerPoint</Application>
  <PresentationFormat>Экран (4:3)</PresentationFormat>
  <Paragraphs>127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Литейная</vt:lpstr>
      <vt:lpstr>Словари русского языка</vt:lpstr>
      <vt:lpstr>Загадка</vt:lpstr>
      <vt:lpstr>Лингвистические словари</vt:lpstr>
      <vt:lpstr>Орфографический словарь</vt:lpstr>
      <vt:lpstr>Орфоэпический словарь</vt:lpstr>
      <vt:lpstr>Толковый словарь</vt:lpstr>
      <vt:lpstr>Фразеологический словарь</vt:lpstr>
      <vt:lpstr>Словари синонимов и антонимов</vt:lpstr>
      <vt:lpstr>Этимологический словарь</vt:lpstr>
      <vt:lpstr>Словарь иностранных слов</vt:lpstr>
      <vt:lpstr>Топонимический словарь</vt:lpstr>
      <vt:lpstr>Как работать со словарём</vt:lpstr>
      <vt:lpstr>Как работать со словарём</vt:lpstr>
      <vt:lpstr>Как работать со словарём</vt:lpstr>
      <vt:lpstr>Как работать со словарём</vt:lpstr>
      <vt:lpstr>Как работать со словарём</vt:lpstr>
      <vt:lpstr>Как работать  со словарём</vt:lpstr>
      <vt:lpstr>Как работать со словарём </vt:lpstr>
      <vt:lpstr>Как работать со словарём</vt:lpstr>
      <vt:lpstr>Как работать со словарём</vt:lpstr>
      <vt:lpstr>Как работать со словарём</vt:lpstr>
      <vt:lpstr>Основные правила работы со словарями</vt:lpstr>
      <vt:lpstr> Литературные источники</vt:lpstr>
      <vt:lpstr>Источники информации и иллюстраций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Работа со словарями </dc:title>
  <dc:creator>Администратор</dc:creator>
  <cp:lastModifiedBy>DNA7 X64</cp:lastModifiedBy>
  <cp:revision>92</cp:revision>
  <dcterms:created xsi:type="dcterms:W3CDTF">2015-03-11T15:50:36Z</dcterms:created>
  <dcterms:modified xsi:type="dcterms:W3CDTF">2015-04-11T17:14:30Z</dcterms:modified>
</cp:coreProperties>
</file>