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1" r:id="rId7"/>
    <p:sldId id="260" r:id="rId8"/>
    <p:sldId id="266" r:id="rId9"/>
    <p:sldId id="262" r:id="rId10"/>
    <p:sldId id="268" r:id="rId11"/>
    <p:sldId id="267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F7B0-2CF1-4E36-AB78-AF40B04A4951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218-E6EE-4556-A08C-963DA54901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F7B0-2CF1-4E36-AB78-AF40B04A4951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218-E6EE-4556-A08C-963DA54901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F7B0-2CF1-4E36-AB78-AF40B04A4951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218-E6EE-4556-A08C-963DA54901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F7B0-2CF1-4E36-AB78-AF40B04A4951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218-E6EE-4556-A08C-963DA54901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F7B0-2CF1-4E36-AB78-AF40B04A4951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218-E6EE-4556-A08C-963DA54901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F7B0-2CF1-4E36-AB78-AF40B04A4951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218-E6EE-4556-A08C-963DA54901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F7B0-2CF1-4E36-AB78-AF40B04A4951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218-E6EE-4556-A08C-963DA54901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F7B0-2CF1-4E36-AB78-AF40B04A4951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218-E6EE-4556-A08C-963DA54901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F7B0-2CF1-4E36-AB78-AF40B04A4951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218-E6EE-4556-A08C-963DA54901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F7B0-2CF1-4E36-AB78-AF40B04A4951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218-E6EE-4556-A08C-963DA54901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0F7B0-2CF1-4E36-AB78-AF40B04A4951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D56218-E6EE-4556-A08C-963DA54901D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0F7B0-2CF1-4E36-AB78-AF40B04A4951}" type="datetimeFigureOut">
              <a:rPr lang="ru-RU" smtClean="0"/>
              <a:pPr/>
              <a:t>29.03.2017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56218-E6EE-4556-A08C-963DA54901D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900igr.net/up/datas/81541/009.jpg" TargetMode="External"/><Relationship Id="rId2" Type="http://schemas.openxmlformats.org/officeDocument/2006/relationships/hyperlink" Target="https://farm4.staticflickr.com/3838/14510438860_0478daeba7_c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images.myshared.ru/6/602957/slide_30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785794"/>
            <a:ext cx="7143800" cy="3929090"/>
          </a:xfrm>
        </p:spPr>
        <p:txBody>
          <a:bodyPr>
            <a:noAutofit/>
          </a:bodyPr>
          <a:lstStyle/>
          <a:p>
            <a:pPr algn="r"/>
            <a:r>
              <a:rPr lang="ru-RU" sz="2800" b="1" dirty="0" smtClean="0">
                <a:latin typeface="Franklin Gothic Medium" pitchFamily="34" charset="0"/>
              </a:rPr>
              <a:t>Презентация к уроку по «Истории Средних веков» в 6 классе на тему</a:t>
            </a:r>
            <a:br>
              <a:rPr lang="ru-RU" sz="2800" b="1" dirty="0" smtClean="0">
                <a:latin typeface="Franklin Gothic Medium" pitchFamily="34" charset="0"/>
              </a:rPr>
            </a:br>
            <a:r>
              <a:rPr lang="ru-RU" sz="4000" b="1" dirty="0" smtClean="0">
                <a:latin typeface="Franklin Gothic Medium" pitchFamily="34" charset="0"/>
              </a:rPr>
              <a:t>Средневековая деревня</a:t>
            </a:r>
            <a:br>
              <a:rPr lang="ru-RU" sz="4000" b="1" dirty="0" smtClean="0">
                <a:latin typeface="Franklin Gothic Medium" pitchFamily="34" charset="0"/>
              </a:rPr>
            </a:br>
            <a:r>
              <a:rPr lang="ru-RU" sz="4000" b="1" dirty="0" smtClean="0">
                <a:latin typeface="Franklin Gothic Medium" pitchFamily="34" charset="0"/>
              </a:rPr>
              <a:t> </a:t>
            </a:r>
            <a:r>
              <a:rPr lang="ru-RU" sz="4000" b="1" dirty="0" smtClean="0">
                <a:latin typeface="Franklin Gothic Medium" pitchFamily="34" charset="0"/>
              </a:rPr>
              <a:t>и её </a:t>
            </a:r>
            <a:r>
              <a:rPr lang="ru-RU" sz="4000" b="1" dirty="0" smtClean="0">
                <a:latin typeface="Franklin Gothic Medium" pitchFamily="34" charset="0"/>
              </a:rPr>
              <a:t>обитатели</a:t>
            </a:r>
            <a:br>
              <a:rPr lang="ru-RU" sz="4000" b="1" dirty="0" smtClean="0">
                <a:latin typeface="Franklin Gothic Medium" pitchFamily="34" charset="0"/>
              </a:rPr>
            </a:br>
            <a:r>
              <a:rPr lang="ru-RU" sz="2400" b="1" dirty="0" smtClean="0">
                <a:latin typeface="Franklin Gothic Medium" pitchFamily="34" charset="0"/>
              </a:rPr>
              <a:t>по учебнику </a:t>
            </a:r>
            <a:r>
              <a:rPr lang="ru-RU" sz="2400" b="1" dirty="0" err="1" smtClean="0">
                <a:latin typeface="Franklin Gothic Medium" pitchFamily="34" charset="0"/>
              </a:rPr>
              <a:t>Агибаловой</a:t>
            </a:r>
            <a:r>
              <a:rPr lang="ru-RU" sz="2400" b="1" dirty="0" smtClean="0">
                <a:latin typeface="Franklin Gothic Medium" pitchFamily="34" charset="0"/>
              </a:rPr>
              <a:t> Е.В, Донского Г.М. </a:t>
            </a:r>
            <a:r>
              <a:rPr lang="ru-RU" sz="4000" b="1" dirty="0" smtClean="0">
                <a:latin typeface="Franklin Gothic Medium" pitchFamily="34" charset="0"/>
              </a:rPr>
              <a:t/>
            </a:r>
            <a:br>
              <a:rPr lang="ru-RU" sz="4000" b="1" dirty="0" smtClean="0">
                <a:latin typeface="Franklin Gothic Medium" pitchFamily="34" charset="0"/>
              </a:rPr>
            </a:br>
            <a:r>
              <a:rPr lang="ru-RU" sz="2400" b="1" dirty="0" smtClean="0">
                <a:latin typeface="Franklin Gothic Medium" pitchFamily="34" charset="0"/>
              </a:rPr>
              <a:t>Выполнила учитель истории МАОУ СОШ №9 Нижнего Тагила Свердловской области</a:t>
            </a:r>
            <a:br>
              <a:rPr lang="ru-RU" sz="2400" b="1" dirty="0" smtClean="0">
                <a:latin typeface="Franklin Gothic Medium" pitchFamily="34" charset="0"/>
              </a:rPr>
            </a:br>
            <a:r>
              <a:rPr lang="ru-RU" sz="2400" b="1" dirty="0" smtClean="0">
                <a:latin typeface="Franklin Gothic Medium" pitchFamily="34" charset="0"/>
              </a:rPr>
              <a:t> Вахрушева Елена Александровна</a:t>
            </a:r>
            <a:endParaRPr lang="ru-RU" sz="2400" b="1" dirty="0">
              <a:latin typeface="Franklin Gothic Medium" pitchFamily="34" charset="0"/>
            </a:endParaRPr>
          </a:p>
        </p:txBody>
      </p:sp>
      <p:pic>
        <p:nvPicPr>
          <p:cNvPr id="4" name="Рисунок 3" descr="крестьяне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670" y="4584311"/>
            <a:ext cx="4572032" cy="198629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928662" y="450057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928662" y="3929066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928662" y="3286124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928662" y="2714620"/>
            <a:ext cx="428628" cy="42862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Franklin Gothic Medium" pitchFamily="34" charset="0"/>
              </a:rPr>
              <a:t>Рефлексия</a:t>
            </a:r>
            <a:endParaRPr lang="ru-RU" b="1" dirty="0">
              <a:latin typeface="Franklin Gothic Medium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600200"/>
            <a:ext cx="7286676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Franklin Gothic Medium" pitchFamily="34" charset="0"/>
              </a:rPr>
              <a:t>Предлагаю </a:t>
            </a:r>
            <a:r>
              <a:rPr lang="ru-RU" dirty="0" smtClean="0">
                <a:latin typeface="Franklin Gothic Medium" pitchFamily="34" charset="0"/>
              </a:rPr>
              <a:t>на полях </a:t>
            </a:r>
            <a:r>
              <a:rPr lang="ru-RU" dirty="0" smtClean="0">
                <a:latin typeface="Franklin Gothic Medium" pitchFamily="34" charset="0"/>
              </a:rPr>
              <a:t>тетради оценить изученный материал:</a:t>
            </a:r>
          </a:p>
          <a:p>
            <a:pPr>
              <a:buNone/>
            </a:pPr>
            <a:r>
              <a:rPr lang="ru-RU" dirty="0" smtClean="0">
                <a:latin typeface="Franklin Gothic Medium" pitchFamily="34" charset="0"/>
              </a:rPr>
              <a:t>*   Новая и интересная информация</a:t>
            </a:r>
          </a:p>
          <a:p>
            <a:pPr>
              <a:buNone/>
            </a:pPr>
            <a:r>
              <a:rPr lang="ru-RU" dirty="0" smtClean="0">
                <a:latin typeface="Franklin Gothic Medium" pitchFamily="34" charset="0"/>
              </a:rPr>
              <a:t> !   Я думал(а) иначе</a:t>
            </a:r>
          </a:p>
          <a:p>
            <a:pPr>
              <a:buNone/>
            </a:pPr>
            <a:r>
              <a:rPr lang="ru-RU" dirty="0" smtClean="0">
                <a:latin typeface="Franklin Gothic Medium" pitchFamily="34" charset="0"/>
              </a:rPr>
              <a:t>?   Эта информация меня удивила</a:t>
            </a:r>
          </a:p>
          <a:p>
            <a:pPr>
              <a:buNone/>
            </a:pPr>
            <a:r>
              <a:rPr lang="ru-RU" dirty="0" smtClean="0">
                <a:latin typeface="Franklin Gothic Medium" pitchFamily="34" charset="0"/>
              </a:rPr>
              <a:t>Х   Мне было скучно</a:t>
            </a:r>
          </a:p>
          <a:p>
            <a:pPr>
              <a:buNone/>
            </a:pPr>
            <a:r>
              <a:rPr lang="ru-RU" dirty="0" smtClean="0">
                <a:latin typeface="Franklin Gothic Medium" pitchFamily="34" charset="0"/>
              </a:rPr>
              <a:t> </a:t>
            </a:r>
            <a:endParaRPr lang="ru-RU" dirty="0">
              <a:latin typeface="Franklin Gothic Medium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latin typeface="Franklin Gothic Medium" pitchFamily="34" charset="0"/>
              </a:rPr>
              <a:t>Домашнее задание</a:t>
            </a:r>
            <a:endParaRPr lang="ru-RU" b="1" dirty="0">
              <a:latin typeface="Franklin Gothic Medium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600200"/>
            <a:ext cx="7215238" cy="4525963"/>
          </a:xfrm>
        </p:spPr>
        <p:txBody>
          <a:bodyPr/>
          <a:lstStyle/>
          <a:p>
            <a:pPr>
              <a:buNone/>
            </a:pPr>
            <a:r>
              <a:rPr lang="ru-RU" sz="3600" dirty="0" smtClean="0">
                <a:latin typeface="Franklin Gothic Medium" pitchFamily="34" charset="0"/>
              </a:rPr>
              <a:t> 1. Читать параграф 11</a:t>
            </a:r>
          </a:p>
          <a:p>
            <a:pPr>
              <a:buNone/>
            </a:pPr>
            <a:r>
              <a:rPr lang="ru-RU" sz="3600" dirty="0" smtClean="0">
                <a:latin typeface="Franklin Gothic Medium" pitchFamily="34" charset="0"/>
              </a:rPr>
              <a:t>2. Ответить на вопросы на  стр.93 устно  (вопрос 5 письменно)</a:t>
            </a:r>
          </a:p>
          <a:p>
            <a:pPr>
              <a:buNone/>
            </a:pPr>
            <a:r>
              <a:rPr lang="ru-RU" sz="3600" dirty="0" smtClean="0">
                <a:latin typeface="Franklin Gothic Medium" pitchFamily="34" charset="0"/>
              </a:rPr>
              <a:t>3. По желанию вопрос 4 или 6 в рубрике «Подумайте»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4889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Ссылки на изображения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 Стрижка овец </a:t>
            </a:r>
            <a:r>
              <a:rPr lang="en-US" sz="2400" dirty="0" smtClean="0">
                <a:hlinkClick r:id="rId2"/>
              </a:rPr>
              <a:t>https</a:t>
            </a:r>
            <a:r>
              <a:rPr lang="en-US" sz="2400" dirty="0" smtClean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farm4.staticflickr.com/3838/14510438860_0478daeba7_c.jpg</a:t>
            </a:r>
            <a:endParaRPr lang="ru-RU" sz="2400" dirty="0" smtClean="0"/>
          </a:p>
          <a:p>
            <a:r>
              <a:rPr lang="ru-RU" sz="2400" dirty="0" smtClean="0"/>
              <a:t>Крестьянская община </a:t>
            </a:r>
            <a:r>
              <a:rPr lang="en-US" sz="2400" dirty="0" smtClean="0">
                <a:hlinkClick r:id="rId3"/>
              </a:rPr>
              <a:t>http://</a:t>
            </a:r>
            <a:r>
              <a:rPr lang="en-US" sz="2400" dirty="0" smtClean="0">
                <a:hlinkClick r:id="rId3"/>
              </a:rPr>
              <a:t>900igr.net/up/datas/81541/009.jpg</a:t>
            </a:r>
            <a:endParaRPr lang="ru-RU" sz="2400" dirty="0" smtClean="0"/>
          </a:p>
          <a:p>
            <a:r>
              <a:rPr lang="ru-RU" sz="2400" dirty="0" smtClean="0"/>
              <a:t>Крестьянский двор</a:t>
            </a:r>
          </a:p>
          <a:p>
            <a:r>
              <a:rPr lang="en-US" sz="2400" dirty="0" smtClean="0">
                <a:hlinkClick r:id="rId4"/>
              </a:rPr>
              <a:t>http://</a:t>
            </a:r>
            <a:r>
              <a:rPr lang="en-US" sz="2400" dirty="0" smtClean="0">
                <a:hlinkClick r:id="rId4"/>
              </a:rPr>
              <a:t>images.myshared.ru/6/602957/slide_30.jpg</a:t>
            </a:r>
            <a:endParaRPr lang="ru-RU" sz="2400" dirty="0" smtClean="0"/>
          </a:p>
          <a:p>
            <a:r>
              <a:rPr lang="ru-RU" sz="2400" dirty="0" smtClean="0"/>
              <a:t>Крестьянский дом</a:t>
            </a:r>
          </a:p>
          <a:p>
            <a:r>
              <a:rPr lang="en-US" sz="2400" dirty="0" smtClean="0"/>
              <a:t>http://mse-msu.ru/history/21/pic/original/pic-21-03.jpg</a:t>
            </a:r>
            <a:endParaRPr lang="ru-RU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114300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latin typeface="Franklin Gothic Medium" pitchFamily="34" charset="0"/>
              </a:rPr>
              <a:t>Обсудим средневековую пословицу:</a:t>
            </a:r>
            <a:endParaRPr lang="ru-RU" dirty="0">
              <a:latin typeface="Franklin Gothic Medium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600200"/>
            <a:ext cx="7286676" cy="45259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3600" b="1" dirty="0" smtClean="0">
                <a:latin typeface="Franklin Gothic Medium" pitchFamily="34" charset="0"/>
              </a:rPr>
              <a:t>« С кого раз сдерешь шкуру, того не подстрижешь дважды».</a:t>
            </a:r>
          </a:p>
          <a:p>
            <a:pPr>
              <a:spcBef>
                <a:spcPts val="0"/>
              </a:spcBef>
              <a:buNone/>
            </a:pPr>
            <a:r>
              <a:rPr lang="ru-RU" sz="3600" dirty="0" smtClean="0">
                <a:latin typeface="Franklin Gothic Medium" pitchFamily="34" charset="0"/>
              </a:rPr>
              <a:t>    </a:t>
            </a:r>
          </a:p>
          <a:p>
            <a:pPr>
              <a:spcBef>
                <a:spcPts val="0"/>
              </a:spcBef>
              <a:buNone/>
            </a:pPr>
            <a:r>
              <a:rPr lang="ru-RU" sz="3600" dirty="0" smtClean="0">
                <a:latin typeface="Franklin Gothic Medium" pitchFamily="34" charset="0"/>
              </a:rPr>
              <a:t> </a:t>
            </a:r>
            <a:r>
              <a:rPr lang="ru-RU" sz="3600" dirty="0" smtClean="0">
                <a:latin typeface="Franklin Gothic Medium" pitchFamily="34" charset="0"/>
              </a:rPr>
              <a:t>   О ком здесь</a:t>
            </a:r>
          </a:p>
          <a:p>
            <a:pPr>
              <a:spcBef>
                <a:spcPts val="0"/>
              </a:spcBef>
              <a:buNone/>
            </a:pPr>
            <a:r>
              <a:rPr lang="ru-RU" sz="3600" dirty="0" smtClean="0">
                <a:latin typeface="Franklin Gothic Medium" pitchFamily="34" charset="0"/>
              </a:rPr>
              <a:t>    говорится </a:t>
            </a:r>
          </a:p>
          <a:p>
            <a:pPr>
              <a:spcBef>
                <a:spcPts val="0"/>
              </a:spcBef>
              <a:buNone/>
            </a:pPr>
            <a:r>
              <a:rPr lang="ru-RU" sz="3600" dirty="0" smtClean="0">
                <a:latin typeface="Franklin Gothic Medium" pitchFamily="34" charset="0"/>
              </a:rPr>
              <a:t>    и в чем</a:t>
            </a:r>
          </a:p>
          <a:p>
            <a:pPr>
              <a:spcBef>
                <a:spcPts val="0"/>
              </a:spcBef>
              <a:buNone/>
            </a:pPr>
            <a:r>
              <a:rPr lang="ru-RU" sz="3600" dirty="0" smtClean="0">
                <a:latin typeface="Franklin Gothic Medium" pitchFamily="34" charset="0"/>
              </a:rPr>
              <a:t>    её смысл?</a:t>
            </a:r>
            <a:endParaRPr lang="ru-RU" sz="3600" dirty="0">
              <a:latin typeface="Franklin Gothic Medium" pitchFamily="34" charset="0"/>
            </a:endParaRPr>
          </a:p>
        </p:txBody>
      </p:sp>
      <p:pic>
        <p:nvPicPr>
          <p:cNvPr id="4" name="Рисунок 3" descr="овц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2" y="2902306"/>
            <a:ext cx="2786082" cy="365987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latin typeface="Franklin Gothic Medium" pitchFamily="34" charset="0"/>
              </a:rPr>
              <a:t>План урока</a:t>
            </a:r>
            <a:endParaRPr lang="ru-RU" sz="4800" b="1" dirty="0">
              <a:latin typeface="Franklin Gothic Medium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600200"/>
            <a:ext cx="7286676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Franklin Gothic Medium" pitchFamily="34" charset="0"/>
              </a:rPr>
              <a:t>Господская земля и крестьянские наделы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Franklin Gothic Medium" pitchFamily="34" charset="0"/>
              </a:rPr>
              <a:t>Феодал и зависимые крестьяне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Franklin Gothic Medium" pitchFamily="34" charset="0"/>
              </a:rPr>
              <a:t>Крестьянская община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Franklin Gothic Medium" pitchFamily="34" charset="0"/>
              </a:rPr>
              <a:t>Как жили и трудились крестьяне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Franklin Gothic Medium" pitchFamily="34" charset="0"/>
              </a:rPr>
              <a:t>Натуральное хозяйство</a:t>
            </a:r>
            <a:endParaRPr lang="ru-RU" sz="3600" dirty="0">
              <a:latin typeface="Franklin Gothic Medium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8728" y="4071942"/>
            <a:ext cx="2143140" cy="5715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2857496"/>
            <a:ext cx="1857388" cy="5715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latin typeface="Franklin Gothic Medium" pitchFamily="34" charset="0"/>
              </a:rPr>
              <a:t>Нет земли без сеньора…</a:t>
            </a:r>
            <a:endParaRPr lang="ru-RU" sz="4800" b="1" dirty="0">
              <a:latin typeface="Franklin Gothic Medium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600200"/>
            <a:ext cx="7286676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Franklin Gothic Medium" pitchFamily="34" charset="0"/>
              </a:rPr>
              <a:t>Вся земля к </a:t>
            </a:r>
            <a:r>
              <a:rPr lang="en-US" sz="3600" dirty="0" smtClean="0">
                <a:latin typeface="Franklin Gothic Medium" pitchFamily="34" charset="0"/>
              </a:rPr>
              <a:t>IX-X </a:t>
            </a:r>
            <a:r>
              <a:rPr lang="ru-RU" sz="3600" dirty="0" smtClean="0">
                <a:latin typeface="Franklin Gothic Medium" pitchFamily="34" charset="0"/>
              </a:rPr>
              <a:t>векам была захвачена феодалами.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Franklin Gothic Medium" pitchFamily="34" charset="0"/>
              </a:rPr>
              <a:t>Вотчина – наследственное земельное владение феодала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Franklin Gothic Medium" pitchFamily="34" charset="0"/>
              </a:rPr>
              <a:t>Поместье – хозяйство феодала, в котором работали зависимые крестьяне</a:t>
            </a:r>
            <a:endParaRPr lang="ru-RU" sz="3600" dirty="0">
              <a:latin typeface="Franklin Gothic Medium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latin typeface="Franklin Gothic Medium" pitchFamily="34" charset="0"/>
              </a:rPr>
              <a:t>Феодальное поместье</a:t>
            </a:r>
            <a:endParaRPr lang="ru-RU" sz="4800" b="1" dirty="0">
              <a:latin typeface="Franklin Gothic Medium" pitchFamily="34" charset="0"/>
            </a:endParaRPr>
          </a:p>
        </p:txBody>
      </p:sp>
      <p:pic>
        <p:nvPicPr>
          <p:cNvPr id="4" name="Содержимое 3" descr="вотчина.jpg"/>
          <p:cNvPicPr>
            <a:picLocks noGrp="1" noChangeAspect="1"/>
          </p:cNvPicPr>
          <p:nvPr>
            <p:ph idx="1"/>
          </p:nvPr>
        </p:nvPicPr>
        <p:blipFill>
          <a:blip r:embed="rId2"/>
          <a:srcRect l="11238" t="20952" r="48128" b="37422"/>
          <a:stretch>
            <a:fillRect/>
          </a:stretch>
        </p:blipFill>
        <p:spPr>
          <a:xfrm>
            <a:off x="2714612" y="1571612"/>
            <a:ext cx="5429288" cy="4071966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285720" y="1500174"/>
            <a:ext cx="2214578" cy="4786346"/>
          </a:xfrm>
          <a:prstGeom prst="roundRect">
            <a:avLst/>
          </a:prstGeom>
          <a:solidFill>
            <a:schemeClr val="bg1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  <a:latin typeface="Franklin Gothic Medium" pitchFamily="34" charset="0"/>
              </a:rPr>
              <a:t>Найдите на плане:</a:t>
            </a:r>
            <a:endParaRPr lang="ru-RU" sz="2400" dirty="0" smtClean="0">
              <a:solidFill>
                <a:schemeClr val="tx1"/>
              </a:solidFill>
              <a:latin typeface="Franklin Gothic Medium" pitchFamily="34" charset="0"/>
            </a:endParaRPr>
          </a:p>
          <a:p>
            <a:r>
              <a:rPr lang="ru-RU" sz="2400" i="1" dirty="0" smtClean="0">
                <a:solidFill>
                  <a:schemeClr val="tx1"/>
                </a:solidFill>
                <a:latin typeface="Franklin Gothic Medium" pitchFamily="34" charset="0"/>
              </a:rPr>
              <a:t>а</a:t>
            </a:r>
            <a:r>
              <a:rPr lang="ru-RU" sz="2400" i="1" dirty="0" smtClean="0">
                <a:solidFill>
                  <a:schemeClr val="tx1"/>
                </a:solidFill>
                <a:latin typeface="Franklin Gothic Medium" pitchFamily="34" charset="0"/>
              </a:rPr>
              <a:t>) замок; </a:t>
            </a:r>
            <a:endParaRPr lang="ru-RU" sz="2400" dirty="0" smtClean="0">
              <a:solidFill>
                <a:schemeClr val="tx1"/>
              </a:solidFill>
              <a:latin typeface="Franklin Gothic Medium" pitchFamily="34" charset="0"/>
            </a:endParaRPr>
          </a:p>
          <a:p>
            <a:r>
              <a:rPr lang="ru-RU" sz="2400" i="1" dirty="0" smtClean="0">
                <a:solidFill>
                  <a:schemeClr val="tx1"/>
                </a:solidFill>
                <a:latin typeface="Franklin Gothic Medium" pitchFamily="34" charset="0"/>
              </a:rPr>
              <a:t>б) деревню; </a:t>
            </a:r>
            <a:endParaRPr lang="ru-RU" sz="2400" dirty="0" smtClean="0">
              <a:solidFill>
                <a:schemeClr val="tx1"/>
              </a:solidFill>
              <a:latin typeface="Franklin Gothic Medium" pitchFamily="34" charset="0"/>
            </a:endParaRPr>
          </a:p>
          <a:p>
            <a:r>
              <a:rPr lang="ru-RU" sz="2400" i="1" dirty="0" smtClean="0">
                <a:solidFill>
                  <a:schemeClr val="tx1"/>
                </a:solidFill>
                <a:latin typeface="Franklin Gothic Medium" pitchFamily="34" charset="0"/>
              </a:rPr>
              <a:t>в) лесные угодья;</a:t>
            </a:r>
            <a:endParaRPr lang="ru-RU" sz="2400" dirty="0" smtClean="0">
              <a:solidFill>
                <a:schemeClr val="tx1"/>
              </a:solidFill>
              <a:latin typeface="Franklin Gothic Medium" pitchFamily="34" charset="0"/>
            </a:endParaRPr>
          </a:p>
          <a:p>
            <a:r>
              <a:rPr lang="ru-RU" sz="2400" i="1" dirty="0" smtClean="0">
                <a:solidFill>
                  <a:schemeClr val="tx1"/>
                </a:solidFill>
                <a:latin typeface="Franklin Gothic Medium" pitchFamily="34" charset="0"/>
              </a:rPr>
              <a:t>г</a:t>
            </a:r>
            <a:r>
              <a:rPr lang="ru-RU" sz="2400" i="1" dirty="0" smtClean="0">
                <a:solidFill>
                  <a:schemeClr val="tx1"/>
                </a:solidFill>
                <a:latin typeface="Franklin Gothic Medium" pitchFamily="34" charset="0"/>
              </a:rPr>
              <a:t>) реку;</a:t>
            </a:r>
            <a:endParaRPr lang="ru-RU" sz="2400" dirty="0" smtClean="0">
              <a:solidFill>
                <a:schemeClr val="tx1"/>
              </a:solidFill>
              <a:latin typeface="Franklin Gothic Medium" pitchFamily="34" charset="0"/>
            </a:endParaRPr>
          </a:p>
          <a:p>
            <a:r>
              <a:rPr lang="ru-RU" sz="2400" i="1" dirty="0" err="1" smtClean="0">
                <a:solidFill>
                  <a:schemeClr val="tx1"/>
                </a:solidFill>
                <a:latin typeface="Franklin Gothic Medium" pitchFamily="34" charset="0"/>
              </a:rPr>
              <a:t>д</a:t>
            </a:r>
            <a:r>
              <a:rPr lang="ru-RU" sz="2400" i="1" dirty="0" smtClean="0">
                <a:solidFill>
                  <a:schemeClr val="tx1"/>
                </a:solidFill>
                <a:latin typeface="Franklin Gothic Medium" pitchFamily="34" charset="0"/>
              </a:rPr>
              <a:t>) пастбище</a:t>
            </a:r>
            <a:r>
              <a:rPr lang="ru-RU" sz="2400" i="1" dirty="0" smtClean="0">
                <a:solidFill>
                  <a:schemeClr val="tx1"/>
                </a:solidFill>
                <a:latin typeface="Franklin Gothic Medium" pitchFamily="34" charset="0"/>
              </a:rPr>
              <a:t>;</a:t>
            </a:r>
            <a:endParaRPr lang="ru-RU" sz="2400" dirty="0" smtClean="0">
              <a:solidFill>
                <a:schemeClr val="tx1"/>
              </a:solidFill>
              <a:latin typeface="Franklin Gothic Medium" pitchFamily="34" charset="0"/>
            </a:endParaRPr>
          </a:p>
          <a:p>
            <a:r>
              <a:rPr lang="ru-RU" sz="2400" i="1" dirty="0" smtClean="0">
                <a:solidFill>
                  <a:schemeClr val="tx1"/>
                </a:solidFill>
                <a:latin typeface="Franklin Gothic Medium" pitchFamily="34" charset="0"/>
              </a:rPr>
              <a:t>е</a:t>
            </a:r>
            <a:r>
              <a:rPr lang="ru-RU" sz="2400" i="1" dirty="0" smtClean="0">
                <a:solidFill>
                  <a:schemeClr val="tx1"/>
                </a:solidFill>
                <a:latin typeface="Franklin Gothic Medium" pitchFamily="34" charset="0"/>
              </a:rPr>
              <a:t>) пахотные </a:t>
            </a:r>
            <a:r>
              <a:rPr lang="ru-RU" sz="2400" i="1" dirty="0" smtClean="0">
                <a:solidFill>
                  <a:schemeClr val="tx1"/>
                </a:solidFill>
                <a:latin typeface="Franklin Gothic Medium" pitchFamily="34" charset="0"/>
              </a:rPr>
              <a:t>земли;</a:t>
            </a:r>
            <a:endParaRPr lang="ru-RU" sz="2400" dirty="0" smtClean="0">
              <a:solidFill>
                <a:schemeClr val="tx1"/>
              </a:solidFill>
              <a:latin typeface="Franklin Gothic Medium" pitchFamily="34" charset="0"/>
            </a:endParaRPr>
          </a:p>
          <a:p>
            <a:r>
              <a:rPr lang="ru-RU" sz="2400" i="1" dirty="0" smtClean="0">
                <a:solidFill>
                  <a:schemeClr val="tx1"/>
                </a:solidFill>
                <a:latin typeface="Franklin Gothic Medium" pitchFamily="34" charset="0"/>
              </a:rPr>
              <a:t>ж) огороды</a:t>
            </a:r>
            <a:endParaRPr lang="ru-RU" sz="2400" dirty="0">
              <a:solidFill>
                <a:schemeClr val="tx1"/>
              </a:solidFill>
              <a:latin typeface="Franklin Gothic Medium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3108" y="5643578"/>
            <a:ext cx="6786610" cy="1214422"/>
          </a:xfrm>
          <a:prstGeom prst="roundRect">
            <a:avLst/>
          </a:prstGeom>
          <a:solidFill>
            <a:schemeClr val="bg1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i="1" dirty="0" err="1" smtClean="0">
                <a:solidFill>
                  <a:schemeClr val="tx1"/>
                </a:solidFill>
                <a:latin typeface="Franklin Gothic Medium" pitchFamily="34" charset="0"/>
              </a:rPr>
              <a:t>Эакрасьте</a:t>
            </a:r>
            <a:r>
              <a:rPr lang="ru-RU" sz="1400" b="1" i="1" dirty="0" smtClean="0">
                <a:solidFill>
                  <a:schemeClr val="tx1"/>
                </a:solidFill>
                <a:latin typeface="Franklin Gothic Medium" pitchFamily="34" charset="0"/>
              </a:rPr>
              <a:t> </a:t>
            </a:r>
            <a:r>
              <a:rPr lang="ru-RU" sz="1400" b="1" i="1" dirty="0" smtClean="0">
                <a:solidFill>
                  <a:schemeClr val="tx1"/>
                </a:solidFill>
                <a:latin typeface="Franklin Gothic Medium" pitchFamily="34" charset="0"/>
              </a:rPr>
              <a:t>любыми тремя выбранными цветами.</a:t>
            </a:r>
            <a:endParaRPr lang="ru-RU" sz="1400" dirty="0" smtClean="0">
              <a:solidFill>
                <a:schemeClr val="tx1"/>
              </a:solidFill>
              <a:latin typeface="Franklin Gothic Medium" pitchFamily="34" charset="0"/>
            </a:endParaRPr>
          </a:p>
          <a:p>
            <a:r>
              <a:rPr lang="ru-RU" sz="1400" dirty="0" smtClean="0">
                <a:solidFill>
                  <a:schemeClr val="tx1"/>
                </a:solidFill>
                <a:latin typeface="Franklin Gothic Medium" pitchFamily="34" charset="0"/>
              </a:rPr>
              <a:t>1 цвет — объекты и угодья, находящиеся в </a:t>
            </a:r>
            <a:r>
              <a:rPr lang="ru-RU" sz="1400" dirty="0" smtClean="0">
                <a:solidFill>
                  <a:schemeClr val="tx1"/>
                </a:solidFill>
                <a:latin typeface="Franklin Gothic Medium" pitchFamily="34" charset="0"/>
              </a:rPr>
              <a:t>пользовании </a:t>
            </a:r>
            <a:r>
              <a:rPr lang="ru-RU" sz="1400" dirty="0" smtClean="0">
                <a:solidFill>
                  <a:schemeClr val="tx1"/>
                </a:solidFill>
                <a:latin typeface="Franklin Gothic Medium" pitchFamily="34" charset="0"/>
              </a:rPr>
              <a:t>только феодала;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Franklin Gothic Medium" pitchFamily="34" charset="0"/>
              </a:rPr>
              <a:t>2 цвет — объекты и угодья, находящиеся в </a:t>
            </a:r>
            <a:r>
              <a:rPr lang="ru-RU" sz="1400" dirty="0" smtClean="0">
                <a:solidFill>
                  <a:schemeClr val="tx1"/>
                </a:solidFill>
                <a:latin typeface="Franklin Gothic Medium" pitchFamily="34" charset="0"/>
              </a:rPr>
              <a:t>пользовании </a:t>
            </a:r>
            <a:r>
              <a:rPr lang="ru-RU" sz="1400" dirty="0" smtClean="0">
                <a:solidFill>
                  <a:schemeClr val="tx1"/>
                </a:solidFill>
                <a:latin typeface="Franklin Gothic Medium" pitchFamily="34" charset="0"/>
              </a:rPr>
              <a:t>только крестьян;</a:t>
            </a:r>
          </a:p>
          <a:p>
            <a:r>
              <a:rPr lang="ru-RU" sz="1400" dirty="0" smtClean="0">
                <a:solidFill>
                  <a:schemeClr val="tx1"/>
                </a:solidFill>
                <a:latin typeface="Franklin Gothic Medium" pitchFamily="34" charset="0"/>
              </a:rPr>
              <a:t>3 цвет — объекты и угодья, находящиеся в </a:t>
            </a:r>
            <a:r>
              <a:rPr lang="ru-RU" sz="1400" dirty="0" smtClean="0">
                <a:solidFill>
                  <a:schemeClr val="tx1"/>
                </a:solidFill>
                <a:latin typeface="Franklin Gothic Medium" pitchFamily="34" charset="0"/>
              </a:rPr>
              <a:t>пользовании </a:t>
            </a:r>
            <a:r>
              <a:rPr lang="ru-RU" sz="1400" dirty="0" smtClean="0">
                <a:solidFill>
                  <a:schemeClr val="tx1"/>
                </a:solidFill>
                <a:latin typeface="Franklin Gothic Medium" pitchFamily="34" charset="0"/>
              </a:rPr>
              <a:t>и феодалов, и </a:t>
            </a:r>
            <a:r>
              <a:rPr lang="ru-RU" sz="1400" dirty="0" smtClean="0">
                <a:solidFill>
                  <a:schemeClr val="tx1"/>
                </a:solidFill>
                <a:latin typeface="Franklin Gothic Medium" pitchFamily="34" charset="0"/>
              </a:rPr>
              <a:t>крестьян</a:t>
            </a:r>
            <a:endParaRPr lang="ru-RU" sz="1400" dirty="0">
              <a:solidFill>
                <a:schemeClr val="tx1"/>
              </a:solidFill>
              <a:latin typeface="Franklin Gothic Medium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85926"/>
            <a:ext cx="8358246" cy="3357586"/>
          </a:xfrm>
        </p:spPr>
        <p:txBody>
          <a:bodyPr numCol="2">
            <a:normAutofit lnSpcReduction="10000"/>
          </a:bodyPr>
          <a:lstStyle/>
          <a:p>
            <a:pPr marL="514350" indent="-514350">
              <a:buNone/>
            </a:pPr>
            <a:r>
              <a:rPr lang="ru-RU" sz="3600" dirty="0" smtClean="0">
                <a:latin typeface="Franklin Gothic Medium" pitchFamily="34" charset="0"/>
              </a:rPr>
              <a:t>     Все работы крестьян</a:t>
            </a:r>
            <a:r>
              <a:rPr lang="ru-RU" sz="2800" dirty="0" smtClean="0">
                <a:latin typeface="Franklin Gothic Medium" pitchFamily="34" charset="0"/>
              </a:rPr>
              <a:t>:</a:t>
            </a:r>
          </a:p>
          <a:p>
            <a:pPr marL="514350" indent="-514350">
              <a:buNone/>
            </a:pPr>
            <a:r>
              <a:rPr lang="ru-RU" sz="2800" dirty="0">
                <a:latin typeface="Franklin Gothic Medium" pitchFamily="34" charset="0"/>
              </a:rPr>
              <a:t> </a:t>
            </a:r>
            <a:r>
              <a:rPr lang="ru-RU" sz="2800" dirty="0" smtClean="0">
                <a:latin typeface="Franklin Gothic Medium" pitchFamily="34" charset="0"/>
              </a:rPr>
              <a:t>   - обработка пашни, строительство дома и мостов </a:t>
            </a:r>
          </a:p>
          <a:p>
            <a:pPr marL="514350" indent="-514350">
              <a:buNone/>
            </a:pPr>
            <a:r>
              <a:rPr lang="ru-RU" sz="2800" dirty="0">
                <a:latin typeface="Franklin Gothic Medium" pitchFamily="34" charset="0"/>
              </a:rPr>
              <a:t> </a:t>
            </a:r>
            <a:r>
              <a:rPr lang="ru-RU" sz="2800" dirty="0" smtClean="0">
                <a:latin typeface="Franklin Gothic Medium" pitchFamily="34" charset="0"/>
              </a:rPr>
              <a:t>     -очистка прудов</a:t>
            </a:r>
          </a:p>
          <a:p>
            <a:pPr marL="514350" indent="-514350">
              <a:buNone/>
            </a:pPr>
            <a:r>
              <a:rPr lang="ru-RU" sz="2800" dirty="0" smtClean="0">
                <a:latin typeface="Franklin Gothic Medium" pitchFamily="34" charset="0"/>
              </a:rPr>
              <a:t>      -ловля рыбы</a:t>
            </a:r>
            <a:endParaRPr lang="ru-RU" sz="2800" dirty="0">
              <a:latin typeface="Franklin Gothic Medium" pitchFamily="34" charset="0"/>
            </a:endParaRPr>
          </a:p>
          <a:p>
            <a:pPr marL="514350" indent="-514350">
              <a:buNone/>
            </a:pPr>
            <a:r>
              <a:rPr lang="ru-RU" sz="3600" dirty="0" smtClean="0">
                <a:latin typeface="Franklin Gothic Medium" pitchFamily="34" charset="0"/>
              </a:rPr>
              <a:t>Крестьяне должны </a:t>
            </a:r>
            <a:r>
              <a:rPr lang="ru-RU" dirty="0" smtClean="0">
                <a:latin typeface="Franklin Gothic Medium" pitchFamily="34" charset="0"/>
              </a:rPr>
              <a:t>отдавать владельцу</a:t>
            </a:r>
            <a:r>
              <a:rPr lang="ru-RU" sz="3600" dirty="0" smtClean="0">
                <a:latin typeface="Franklin Gothic Medium" pitchFamily="34" charset="0"/>
              </a:rPr>
              <a:t>:</a:t>
            </a:r>
          </a:p>
          <a:p>
            <a:pPr marL="514350" indent="-514350">
              <a:buFontTx/>
              <a:buChar char="-"/>
            </a:pPr>
            <a:r>
              <a:rPr lang="ru-RU" sz="2800" dirty="0" smtClean="0">
                <a:latin typeface="Franklin Gothic Medium" pitchFamily="34" charset="0"/>
              </a:rPr>
              <a:t>Долю продуктов (зерно, скот, мед )</a:t>
            </a:r>
          </a:p>
          <a:p>
            <a:pPr marL="514350" indent="-514350">
              <a:buFontTx/>
              <a:buChar char="-"/>
            </a:pPr>
            <a:r>
              <a:rPr lang="ru-RU" sz="2800" dirty="0" smtClean="0">
                <a:latin typeface="Franklin Gothic Medium" pitchFamily="34" charset="0"/>
              </a:rPr>
              <a:t>Изготовленные изделия (полотно, пряжа) </a:t>
            </a:r>
            <a:endParaRPr lang="ru-RU" sz="2800" dirty="0">
              <a:latin typeface="Franklin Gothic Medium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3504" y="1142984"/>
            <a:ext cx="3071834" cy="50006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800" b="1" dirty="0" smtClean="0">
                <a:latin typeface="Franklin Gothic Medium" pitchFamily="34" charset="0"/>
              </a:rPr>
              <a:t>За пользованием землей крестьяне несли </a:t>
            </a:r>
            <a:r>
              <a:rPr lang="ru-RU" sz="4800" b="1" u="sng" dirty="0" smtClean="0">
                <a:solidFill>
                  <a:srgbClr val="FF0000"/>
                </a:solidFill>
                <a:latin typeface="Franklin Gothic Medium" pitchFamily="34" charset="0"/>
              </a:rPr>
              <a:t>повинности</a:t>
            </a:r>
            <a:endParaRPr lang="ru-RU" sz="4800" b="1" u="sng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5572140"/>
            <a:ext cx="3357586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Arial Black" pitchFamily="34" charset="0"/>
              </a:rPr>
              <a:t>Барщина</a:t>
            </a:r>
            <a:endParaRPr lang="ru-RU" sz="4400" b="1" dirty="0">
              <a:latin typeface="Arial Black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14876" y="5572140"/>
            <a:ext cx="3357586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Arial Black" pitchFamily="34" charset="0"/>
              </a:rPr>
              <a:t>Оброк</a:t>
            </a:r>
            <a:endParaRPr lang="ru-RU" sz="4400" b="1" dirty="0">
              <a:latin typeface="Arial Black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2143108" y="5143512"/>
            <a:ext cx="500066" cy="42862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6286512" y="5143512"/>
            <a:ext cx="500066" cy="42862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800" b="1" dirty="0" smtClean="0">
                <a:latin typeface="Franklin Gothic Medium" pitchFamily="34" charset="0"/>
              </a:rPr>
              <a:t>Причины объединения крестьян в </a:t>
            </a:r>
            <a:r>
              <a:rPr lang="ru-RU" sz="4800" b="1" dirty="0" smtClean="0">
                <a:latin typeface="Franklin Gothic Medium" pitchFamily="34" charset="0"/>
              </a:rPr>
              <a:t>общины в учебнике </a:t>
            </a:r>
            <a:r>
              <a:rPr lang="ru-RU" sz="4800" b="1" dirty="0" smtClean="0">
                <a:latin typeface="Franklin Gothic Medium" pitchFamily="34" charset="0"/>
              </a:rPr>
              <a:t>стр. 89</a:t>
            </a:r>
            <a:endParaRPr lang="ru-RU" sz="4800" b="1" dirty="0">
              <a:latin typeface="Franklin Gothic Medium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600200"/>
            <a:ext cx="7286676" cy="504351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Franklin Gothic Medium" pitchFamily="34" charset="0"/>
              </a:rPr>
              <a:t>Поровну распределяла участки земли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Franklin Gothic Medium" pitchFamily="34" charset="0"/>
              </a:rPr>
              <a:t>Поддерживала …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Franklin Gothic Medium" pitchFamily="34" charset="0"/>
              </a:rPr>
              <a:t>Разыскивала…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Franklin Gothic Medium" pitchFamily="34" charset="0"/>
              </a:rPr>
              <a:t>Помогала…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Franklin Gothic Medium" pitchFamily="34" charset="0"/>
              </a:rPr>
              <a:t>Опекала…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Franklin Gothic Medium" pitchFamily="34" charset="0"/>
              </a:rPr>
              <a:t>Проводила…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Franklin Gothic Medium" pitchFamily="34" charset="0"/>
              </a:rPr>
              <a:t>Ограничивала произвол господ</a:t>
            </a:r>
          </a:p>
          <a:p>
            <a:pPr marL="514350" indent="-514350">
              <a:buFont typeface="+mj-lt"/>
              <a:buAutoNum type="arabicPeriod"/>
            </a:pPr>
            <a:endParaRPr lang="ru-RU" dirty="0">
              <a:latin typeface="Franklin Gothic Medium" pitchFamily="34" charset="0"/>
            </a:endParaRPr>
          </a:p>
        </p:txBody>
      </p:sp>
      <p:pic>
        <p:nvPicPr>
          <p:cNvPr id="4" name="Рисунок 3" descr="община.jpg"/>
          <p:cNvPicPr>
            <a:picLocks noChangeAspect="1"/>
          </p:cNvPicPr>
          <p:nvPr/>
        </p:nvPicPr>
        <p:blipFill>
          <a:blip r:embed="rId2"/>
          <a:srcRect l="26978" t="8333" r="10156" b="30208"/>
          <a:stretch>
            <a:fillRect/>
          </a:stretch>
        </p:blipFill>
        <p:spPr>
          <a:xfrm>
            <a:off x="4643438" y="2143116"/>
            <a:ext cx="3571868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Franklin Gothic Medium" pitchFamily="34" charset="0"/>
              </a:rPr>
              <a:t>Как жили крестьяне</a:t>
            </a:r>
            <a:endParaRPr lang="ru-RU" b="1" dirty="0">
              <a:latin typeface="Franklin Gothic Medium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000108"/>
            <a:ext cx="7429552" cy="5572164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</a:t>
            </a:r>
            <a:r>
              <a:rPr lang="ru-RU" sz="2800" b="1" dirty="0" smtClean="0">
                <a:latin typeface="Franklin Gothic Medium" pitchFamily="34" charset="0"/>
              </a:rPr>
              <a:t>С помощью иллюстраций и текста учебника  стр. 91 опишите крестьянский быт:</a:t>
            </a:r>
          </a:p>
          <a:p>
            <a:pPr marL="742950" indent="-742950">
              <a:buAutoNum type="arabicPeriod"/>
            </a:pPr>
            <a:r>
              <a:rPr lang="ru-RU" sz="2800" b="1" dirty="0" smtClean="0">
                <a:latin typeface="Franklin Gothic Medium" pitchFamily="34" charset="0"/>
              </a:rPr>
              <a:t>Крестьянские дома строили из…</a:t>
            </a:r>
          </a:p>
          <a:p>
            <a:pPr marL="742950" indent="-742950">
              <a:buAutoNum type="arabicPeriod"/>
            </a:pPr>
            <a:r>
              <a:rPr lang="ru-RU" sz="2800" b="1" dirty="0" smtClean="0">
                <a:latin typeface="Franklin Gothic Medium" pitchFamily="34" charset="0"/>
              </a:rPr>
              <a:t>Обстановка дома состояла из…</a:t>
            </a:r>
          </a:p>
          <a:p>
            <a:pPr marL="742950" indent="-742950">
              <a:buAutoNum type="arabicPeriod"/>
            </a:pPr>
            <a:r>
              <a:rPr lang="ru-RU" sz="2800" b="1" dirty="0" smtClean="0">
                <a:latin typeface="Franklin Gothic Medium" pitchFamily="34" charset="0"/>
              </a:rPr>
              <a:t>Пищей крестьян были…</a:t>
            </a:r>
          </a:p>
          <a:p>
            <a:pPr marL="742950" indent="-742950">
              <a:buNone/>
            </a:pPr>
            <a:endParaRPr lang="ru-RU" dirty="0">
              <a:latin typeface="Franklin Gothic Medium" pitchFamily="34" charset="0"/>
            </a:endParaRPr>
          </a:p>
        </p:txBody>
      </p:sp>
      <p:pic>
        <p:nvPicPr>
          <p:cNvPr id="4" name="Рисунок 3" descr="двор.jpg"/>
          <p:cNvPicPr>
            <a:picLocks noChangeAspect="1"/>
          </p:cNvPicPr>
          <p:nvPr/>
        </p:nvPicPr>
        <p:blipFill>
          <a:blip r:embed="rId2"/>
          <a:srcRect l="4687" t="22916" r="3906" b="5208"/>
          <a:stretch>
            <a:fillRect/>
          </a:stretch>
        </p:blipFill>
        <p:spPr>
          <a:xfrm>
            <a:off x="928662" y="3571876"/>
            <a:ext cx="3357586" cy="3075497"/>
          </a:xfrm>
          <a:prstGeom prst="rect">
            <a:avLst/>
          </a:prstGeom>
        </p:spPr>
      </p:pic>
      <p:pic>
        <p:nvPicPr>
          <p:cNvPr id="5" name="Рисунок 4" descr="быт2.jpg"/>
          <p:cNvPicPr>
            <a:picLocks noChangeAspect="1"/>
          </p:cNvPicPr>
          <p:nvPr/>
        </p:nvPicPr>
        <p:blipFill>
          <a:blip r:embed="rId3"/>
          <a:srcRect l="6208" t="6250" r="3222" b="20833"/>
          <a:stretch>
            <a:fillRect/>
          </a:stretch>
        </p:blipFill>
        <p:spPr>
          <a:xfrm>
            <a:off x="4357686" y="3571876"/>
            <a:ext cx="3993384" cy="307183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100" y="1714488"/>
            <a:ext cx="4286280" cy="428628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4800" b="1" dirty="0" smtClean="0">
                <a:latin typeface="Franklin Gothic Medium" pitchFamily="34" charset="0"/>
              </a:rPr>
              <a:t>Натуральное хозяйство</a:t>
            </a:r>
            <a:endParaRPr lang="ru-RU" sz="4800" b="1" dirty="0">
              <a:latin typeface="Franklin Gothic Medium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600200"/>
            <a:ext cx="7286676" cy="504351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b="1" dirty="0" smtClean="0">
                <a:latin typeface="Franklin Gothic Medium" pitchFamily="34" charset="0"/>
              </a:rPr>
              <a:t>Натуральное хозяйство </a:t>
            </a:r>
            <a:r>
              <a:rPr lang="ru-RU" dirty="0" smtClean="0">
                <a:latin typeface="Franklin Gothic Medium" pitchFamily="34" charset="0"/>
              </a:rPr>
              <a:t>– тип хозяйства, при котором продукты и вещи производят не для продажи, а для собственного потребления</a:t>
            </a:r>
          </a:p>
          <a:p>
            <a:pPr marL="514350" indent="-514350">
              <a:buNone/>
            </a:pPr>
            <a:r>
              <a:rPr lang="ru-RU" u="sng" dirty="0" smtClean="0">
                <a:latin typeface="Franklin Gothic Medium" pitchFamily="34" charset="0"/>
              </a:rPr>
              <a:t>Вставьте слова</a:t>
            </a:r>
            <a:r>
              <a:rPr lang="ru-RU" dirty="0" smtClean="0">
                <a:latin typeface="Franklin Gothic Medium" pitchFamily="34" charset="0"/>
              </a:rPr>
              <a:t>: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Franklin Gothic Medium" pitchFamily="34" charset="0"/>
              </a:rPr>
              <a:t>Техника сельского хозяйства…, поэтому урожаи были…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Franklin Gothic Medium" pitchFamily="34" charset="0"/>
              </a:rPr>
              <a:t>Во всех поместьях производили …, поэтому нечем было….</a:t>
            </a:r>
            <a:endParaRPr lang="ru-RU" dirty="0">
              <a:latin typeface="Franklin Gothic Medium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417</Words>
  <Application>Microsoft Office PowerPoint</Application>
  <PresentationFormat>Экран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к уроку по «Истории Средних веков» в 6 классе на тему Средневековая деревня  и её обитатели по учебнику Агибаловой Е.В, Донского Г.М.  Выполнила учитель истории МАОУ СОШ №9 Нижнего Тагила Свердловской области  Вахрушева Елена Александровна</vt:lpstr>
      <vt:lpstr>Обсудим средневековую пословицу:</vt:lpstr>
      <vt:lpstr>План урока</vt:lpstr>
      <vt:lpstr>Нет земли без сеньора…</vt:lpstr>
      <vt:lpstr>Феодальное поместье</vt:lpstr>
      <vt:lpstr>За пользованием землей крестьяне несли повинности</vt:lpstr>
      <vt:lpstr>Причины объединения крестьян в общины в учебнике стр. 89</vt:lpstr>
      <vt:lpstr>Как жили крестьяне</vt:lpstr>
      <vt:lpstr>Натуральное хозяйство</vt:lpstr>
      <vt:lpstr>Рефлексия</vt:lpstr>
      <vt:lpstr>Домашнее задание</vt:lpstr>
      <vt:lpstr>Ссылки на изображения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Средневековая деревня и её обитатели</dc:title>
  <dc:creator>Я</dc:creator>
  <cp:lastModifiedBy>Я</cp:lastModifiedBy>
  <cp:revision>19</cp:revision>
  <dcterms:created xsi:type="dcterms:W3CDTF">2016-10-08T16:58:30Z</dcterms:created>
  <dcterms:modified xsi:type="dcterms:W3CDTF">2017-03-29T14:40:18Z</dcterms:modified>
</cp:coreProperties>
</file>