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37891" name="Rectangle 3" descr="Narrow vertical"/>
            <p:cNvSpPr>
              <a:spLocks noChangeArrowheads="1"/>
            </p:cNvSpPr>
            <p:nvPr/>
          </p:nvSpPr>
          <p:spPr bwMode="auto">
            <a:xfrm>
              <a:off x="288" y="48"/>
              <a:ext cx="5184" cy="240"/>
            </a:xfrm>
            <a:prstGeom prst="rect">
              <a:avLst/>
            </a:prstGeom>
            <a:pattFill prst="narVert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</a:pPr>
              <a:endParaRPr lang="ru-RU" sz="2400"/>
            </a:p>
          </p:txBody>
        </p:sp>
        <p:sp>
          <p:nvSpPr>
            <p:cNvPr id="37892" name="Rectangle 4" descr="Narrow horizontal"/>
            <p:cNvSpPr>
              <a:spLocks noChangeArrowheads="1"/>
            </p:cNvSpPr>
            <p:nvPr/>
          </p:nvSpPr>
          <p:spPr bwMode="auto">
            <a:xfrm>
              <a:off x="48" y="288"/>
              <a:ext cx="240" cy="3744"/>
            </a:xfrm>
            <a:prstGeom prst="rect">
              <a:avLst/>
            </a:prstGeom>
            <a:pattFill prst="narHorz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</a:pPr>
              <a:endParaRPr lang="ru-RU" sz="2400"/>
            </a:p>
          </p:txBody>
        </p:sp>
        <p:sp>
          <p:nvSpPr>
            <p:cNvPr id="37893" name="Rectangle 5" descr="Narrow vertical"/>
            <p:cNvSpPr>
              <a:spLocks noChangeArrowheads="1"/>
            </p:cNvSpPr>
            <p:nvPr/>
          </p:nvSpPr>
          <p:spPr bwMode="auto">
            <a:xfrm>
              <a:off x="288" y="4032"/>
              <a:ext cx="5184" cy="240"/>
            </a:xfrm>
            <a:prstGeom prst="rect">
              <a:avLst/>
            </a:prstGeom>
            <a:pattFill prst="narVert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</a:pPr>
              <a:endParaRPr lang="ru-RU" sz="2400"/>
            </a:p>
          </p:txBody>
        </p:sp>
        <p:sp>
          <p:nvSpPr>
            <p:cNvPr id="37894" name="Rectangle 6" descr="Narrow horizontal"/>
            <p:cNvSpPr>
              <a:spLocks noChangeArrowheads="1"/>
            </p:cNvSpPr>
            <p:nvPr/>
          </p:nvSpPr>
          <p:spPr bwMode="auto">
            <a:xfrm>
              <a:off x="5472" y="288"/>
              <a:ext cx="240" cy="3744"/>
            </a:xfrm>
            <a:prstGeom prst="rect">
              <a:avLst/>
            </a:prstGeom>
            <a:pattFill prst="narHorz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</a:pPr>
              <a:endParaRPr lang="ru-RU" sz="2400"/>
            </a:p>
          </p:txBody>
        </p:sp>
        <p:sp>
          <p:nvSpPr>
            <p:cNvPr id="37895" name="Rectangle 7"/>
            <p:cNvSpPr>
              <a:spLocks noChangeArrowheads="1"/>
            </p:cNvSpPr>
            <p:nvPr/>
          </p:nvSpPr>
          <p:spPr bwMode="auto">
            <a:xfrm>
              <a:off x="288" y="288"/>
              <a:ext cx="5184" cy="3744"/>
            </a:xfrm>
            <a:prstGeom prst="rect">
              <a:avLst/>
            </a:prstGeom>
            <a:noFill/>
            <a:ln w="57150" cap="sq" cmpd="tri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</a:pPr>
              <a:endParaRPr lang="ru-RU" sz="2400"/>
            </a:p>
          </p:txBody>
        </p:sp>
        <p:sp>
          <p:nvSpPr>
            <p:cNvPr id="37896" name="Rectangle 8"/>
            <p:cNvSpPr>
              <a:spLocks noChangeArrowheads="1"/>
            </p:cNvSpPr>
            <p:nvPr/>
          </p:nvSpPr>
          <p:spPr bwMode="auto">
            <a:xfrm>
              <a:off x="48" y="48"/>
              <a:ext cx="5664" cy="4224"/>
            </a:xfrm>
            <a:prstGeom prst="rect">
              <a:avLst/>
            </a:prstGeom>
            <a:noFill/>
            <a:ln w="12700" cap="sq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</a:pPr>
              <a:endParaRPr lang="ru-RU" sz="2400"/>
            </a:p>
          </p:txBody>
        </p:sp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0" y="0"/>
              <a:ext cx="384" cy="384"/>
              <a:chOff x="0" y="0"/>
              <a:chExt cx="384" cy="384"/>
            </a:xfrm>
          </p:grpSpPr>
          <p:sp>
            <p:nvSpPr>
              <p:cNvPr id="37898" name="Rectangle 10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84" cy="384"/>
              </a:xfrm>
              <a:prstGeom prst="rect">
                <a:avLst/>
              </a:prstGeom>
              <a:solidFill>
                <a:schemeClr val="bg1"/>
              </a:solidFill>
              <a:ln w="57150" cap="sq" cmpd="tri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899" name="Oval 11"/>
              <p:cNvSpPr>
                <a:spLocks noChangeArrowheads="1"/>
              </p:cNvSpPr>
              <p:nvPr/>
            </p:nvSpPr>
            <p:spPr bwMode="auto">
              <a:xfrm>
                <a:off x="101" y="101"/>
                <a:ext cx="182" cy="182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" name="Group 12"/>
            <p:cNvGrpSpPr>
              <a:grpSpLocks/>
            </p:cNvGrpSpPr>
            <p:nvPr/>
          </p:nvGrpSpPr>
          <p:grpSpPr bwMode="auto">
            <a:xfrm>
              <a:off x="0" y="3935"/>
              <a:ext cx="384" cy="384"/>
              <a:chOff x="0" y="3935"/>
              <a:chExt cx="384" cy="384"/>
            </a:xfrm>
          </p:grpSpPr>
          <p:sp>
            <p:nvSpPr>
              <p:cNvPr id="37901" name="Rectangle 13"/>
              <p:cNvSpPr>
                <a:spLocks noChangeArrowheads="1"/>
              </p:cNvSpPr>
              <p:nvPr/>
            </p:nvSpPr>
            <p:spPr bwMode="auto">
              <a:xfrm>
                <a:off x="0" y="3935"/>
                <a:ext cx="384" cy="384"/>
              </a:xfrm>
              <a:prstGeom prst="rect">
                <a:avLst/>
              </a:prstGeom>
              <a:solidFill>
                <a:schemeClr val="bg1"/>
              </a:solidFill>
              <a:ln w="57150" cap="sq" cmpd="tri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902" name="Oval 14"/>
              <p:cNvSpPr>
                <a:spLocks noChangeArrowheads="1"/>
              </p:cNvSpPr>
              <p:nvPr/>
            </p:nvSpPr>
            <p:spPr bwMode="auto">
              <a:xfrm>
                <a:off x="101" y="4036"/>
                <a:ext cx="182" cy="182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5" name="Group 15"/>
            <p:cNvGrpSpPr>
              <a:grpSpLocks/>
            </p:cNvGrpSpPr>
            <p:nvPr/>
          </p:nvGrpSpPr>
          <p:grpSpPr bwMode="auto">
            <a:xfrm>
              <a:off x="5375" y="3935"/>
              <a:ext cx="384" cy="384"/>
              <a:chOff x="5375" y="3935"/>
              <a:chExt cx="384" cy="384"/>
            </a:xfrm>
          </p:grpSpPr>
          <p:sp>
            <p:nvSpPr>
              <p:cNvPr id="37904" name="Rectangle 16"/>
              <p:cNvSpPr>
                <a:spLocks noChangeArrowheads="1"/>
              </p:cNvSpPr>
              <p:nvPr/>
            </p:nvSpPr>
            <p:spPr bwMode="auto">
              <a:xfrm>
                <a:off x="5375" y="3935"/>
                <a:ext cx="384" cy="384"/>
              </a:xfrm>
              <a:prstGeom prst="rect">
                <a:avLst/>
              </a:prstGeom>
              <a:solidFill>
                <a:schemeClr val="bg1"/>
              </a:solidFill>
              <a:ln w="57150" cap="sq" cmpd="tri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905" name="Oval 17"/>
              <p:cNvSpPr>
                <a:spLocks noChangeArrowheads="1"/>
              </p:cNvSpPr>
              <p:nvPr/>
            </p:nvSpPr>
            <p:spPr bwMode="auto">
              <a:xfrm>
                <a:off x="5476" y="4036"/>
                <a:ext cx="182" cy="182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" name="Group 18"/>
            <p:cNvGrpSpPr>
              <a:grpSpLocks/>
            </p:cNvGrpSpPr>
            <p:nvPr/>
          </p:nvGrpSpPr>
          <p:grpSpPr bwMode="auto">
            <a:xfrm>
              <a:off x="5375" y="0"/>
              <a:ext cx="384" cy="384"/>
              <a:chOff x="5375" y="0"/>
              <a:chExt cx="384" cy="384"/>
            </a:xfrm>
          </p:grpSpPr>
          <p:sp>
            <p:nvSpPr>
              <p:cNvPr id="37907" name="Rectangle 19"/>
              <p:cNvSpPr>
                <a:spLocks noChangeArrowheads="1"/>
              </p:cNvSpPr>
              <p:nvPr/>
            </p:nvSpPr>
            <p:spPr bwMode="auto">
              <a:xfrm>
                <a:off x="5375" y="0"/>
                <a:ext cx="384" cy="384"/>
              </a:xfrm>
              <a:prstGeom prst="rect">
                <a:avLst/>
              </a:prstGeom>
              <a:solidFill>
                <a:schemeClr val="bg1"/>
              </a:solidFill>
              <a:ln w="57150" cap="sq" cmpd="tri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908" name="Oval 20"/>
              <p:cNvSpPr>
                <a:spLocks noChangeArrowheads="1"/>
              </p:cNvSpPr>
              <p:nvPr/>
            </p:nvSpPr>
            <p:spPr bwMode="auto">
              <a:xfrm>
                <a:off x="5476" y="101"/>
                <a:ext cx="182" cy="182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37909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7910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>
    <p:wedg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gif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85852" y="3143248"/>
            <a:ext cx="6572295" cy="110799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«Добро </a:t>
            </a:r>
            <a:r>
              <a:rPr lang="ru-RU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и </a:t>
            </a:r>
            <a:r>
              <a:rPr lang="ru-RU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зло»</a:t>
            </a:r>
            <a:endParaRPr lang="ru-RU" sz="6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85918" y="1071546"/>
            <a:ext cx="550072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      Презентация  к  уроку  по</a:t>
            </a:r>
          </a:p>
          <a:p>
            <a:r>
              <a:rPr lang="ru-RU" sz="3200" b="1" dirty="0" smtClean="0">
                <a:solidFill>
                  <a:srgbClr val="0070C0"/>
                </a:solidFill>
              </a:rPr>
              <a:t>          учебному предмету</a:t>
            </a:r>
          </a:p>
          <a:p>
            <a:r>
              <a:rPr lang="ru-RU" sz="3200" b="1" dirty="0" smtClean="0">
                <a:solidFill>
                  <a:srgbClr val="0070C0"/>
                </a:solidFill>
              </a:rPr>
              <a:t>    «Основы светской этики» на тему: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868" y="4357694"/>
            <a:ext cx="478634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Автор: </a:t>
            </a:r>
            <a:r>
              <a:rPr lang="ru-RU" sz="2400" b="1" dirty="0" err="1" smtClean="0"/>
              <a:t>Кутлунина</a:t>
            </a:r>
            <a:r>
              <a:rPr lang="ru-RU" sz="2400" b="1" smtClean="0"/>
              <a:t> Вера </a:t>
            </a:r>
            <a:r>
              <a:rPr lang="ru-RU" sz="2400" b="1" dirty="0" smtClean="0"/>
              <a:t>Анатольевна,</a:t>
            </a:r>
          </a:p>
          <a:p>
            <a:r>
              <a:rPr lang="ru-RU" sz="2400" b="1" dirty="0"/>
              <a:t> </a:t>
            </a:r>
            <a:r>
              <a:rPr lang="ru-RU" sz="2400" b="1" dirty="0" smtClean="0"/>
              <a:t>             учитель начальных классов</a:t>
            </a:r>
          </a:p>
          <a:p>
            <a:r>
              <a:rPr lang="ru-RU" sz="2400" b="1" dirty="0"/>
              <a:t> </a:t>
            </a:r>
            <a:r>
              <a:rPr lang="ru-RU" sz="2400" b="1" dirty="0" smtClean="0"/>
              <a:t>              ГБОУ  Школа № 1002  </a:t>
            </a:r>
          </a:p>
          <a:p>
            <a:r>
              <a:rPr lang="ru-RU" sz="2400" b="1" dirty="0" smtClean="0"/>
              <a:t>              (школьное  отделение №3)</a:t>
            </a:r>
          </a:p>
          <a:p>
            <a:r>
              <a:rPr lang="ru-RU" sz="2400" b="1" dirty="0"/>
              <a:t> </a:t>
            </a:r>
            <a:r>
              <a:rPr lang="ru-RU" sz="2400" b="1" dirty="0" smtClean="0"/>
              <a:t>                ЗАО г. Москвы</a:t>
            </a:r>
          </a:p>
          <a:p>
            <a:r>
              <a:rPr lang="ru-RU" sz="2000" b="1" dirty="0"/>
              <a:t> </a:t>
            </a:r>
            <a:r>
              <a:rPr lang="ru-RU" sz="2000" b="1" dirty="0" smtClean="0"/>
              <a:t>              </a:t>
            </a:r>
            <a:endParaRPr lang="ru-RU" sz="2000" b="1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214290"/>
            <a:ext cx="6929486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  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Игра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«Торопись  обрадовать»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3554" name="Picture 2" descr="C:\Documents and Settings\Администратор\Мои документы\Разные картинки\дети в круге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857364"/>
            <a:ext cx="4572032" cy="421484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642918"/>
            <a:ext cx="6715172" cy="64633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Учитесь делать добрые дела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571472" y="1785926"/>
            <a:ext cx="7858180" cy="4113836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Друг просит у тебя списать задание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>
                <a:tab pos="914400" algn="l"/>
              </a:tabLs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Дам списать, чтоб выручить товарища.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>
                <a:tab pos="914400" algn="l"/>
              </a:tabLs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Помогу другу разобраться в задании, чтоб он сам смог его сделать.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8662" y="1357298"/>
            <a:ext cx="3214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Ситуация 1</a:t>
            </a:r>
            <a:endParaRPr lang="ru-RU" sz="3200" b="1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45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45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45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45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45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0166" y="571480"/>
            <a:ext cx="6115905" cy="64633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Учитесь делать добрые дела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42976" y="1357298"/>
            <a:ext cx="20217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Ситуация 2</a:t>
            </a:r>
            <a:endParaRPr lang="ru-RU" sz="3200" b="1" dirty="0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928662" y="1785926"/>
            <a:ext cx="7358114" cy="341696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71600" algn="l"/>
              </a:tabLs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Твой друг (подруга) обзывает другого ученика, унижает его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371600" algn="l"/>
              </a:tabLs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Остановлю друга, скажу, что мне неприятно это слышать от своего друга.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371600" algn="l"/>
              </a:tabLs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Поддержу друга.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56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56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56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56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857224" y="1857364"/>
            <a:ext cx="7572428" cy="446340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28800" algn="l"/>
              </a:tabLs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Приятель в компании беззастенчиво врёт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28800" algn="l"/>
              </a:tabLs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Скажу всем, что это неправда.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28800" algn="l"/>
              </a:tabLs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Попрошу друга перед всеми извиниться за ложь.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28800" algn="l"/>
              </a:tabLs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00166" y="571480"/>
            <a:ext cx="6115905" cy="64633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Учитесь делать добрые дела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1285860"/>
            <a:ext cx="20217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Ситуация 3</a:t>
            </a:r>
            <a:endParaRPr lang="ru-RU" sz="3200" b="1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6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66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66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66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66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upload.wikimedia.org/wikipedia/commons/b/ba/Vladimir-II-Vsevolodovich_Monomakh.jpg?uselang=ru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00034" y="500042"/>
            <a:ext cx="4071966" cy="585791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643438" y="571480"/>
            <a:ext cx="4000528" cy="6636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«А куда не пойдёте, где не остановитесь в пути, везде накормите и напоите всякого просящего… Вы же поступая хорошо, не ленитесь на всё доброе, не пройдите мимо человека, не приветствуя его, а скажите каждому при встрече доброе слово».</a:t>
            </a:r>
          </a:p>
          <a:p>
            <a:endParaRPr lang="ru-RU" sz="3200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ages.quizfarm.com/1136269552HEPHAISTOS01.JPG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285852" y="3571876"/>
            <a:ext cx="2571768" cy="2690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://stat17.privet.ru/lr/092d5fd7575f541856f02b85f40695a7"/>
          <p:cNvPicPr/>
          <p:nvPr/>
        </p:nvPicPr>
        <p:blipFill>
          <a:blip r:embed="rId3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714876" y="3857628"/>
            <a:ext cx="2857520" cy="2357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fanmedia.org.ua/uploads/posts/2009-11/1257614338_bscap0005.jpg"/>
          <p:cNvPicPr/>
          <p:nvPr/>
        </p:nvPicPr>
        <p:blipFill>
          <a:blip r:embed="rId4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500166" y="1285860"/>
            <a:ext cx="2643206" cy="2214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alex-project.com/index12.6.files/zevs.gif"/>
          <p:cNvPicPr/>
          <p:nvPr/>
        </p:nvPicPr>
        <p:blipFill>
          <a:blip r:embed="rId5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143504" y="1285860"/>
            <a:ext cx="2500330" cy="25003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928794" y="571480"/>
            <a:ext cx="4786378" cy="64633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Древнегреческая  легенда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57290" y="857232"/>
            <a:ext cx="6171882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ЛАРЕЦ </a:t>
            </a:r>
          </a:p>
          <a:p>
            <a:pPr algn="ctr"/>
            <a:r>
              <a:rPr lang="ru-RU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ДОБРОДЕТЕЛЕЙ</a:t>
            </a:r>
            <a:endParaRPr lang="ru-RU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357158" y="714356"/>
            <a:ext cx="7358114" cy="452495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Сколько есть на свете добрых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И отзывчивых людей!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И поэтому добро не победит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Даже самый злой злодей.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Если будем улыбаться,</a:t>
            </a:r>
            <a:r>
              <a:rPr kumimoji="0" lang="ru-RU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Станем мы добрее!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Ну, а доброта на свете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Нам всего нужнее!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7650" name="Picture 2" descr="C:\Documents and Settings\Администратор\Мои документы\с картинками\i_02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8" y="3643314"/>
            <a:ext cx="1714512" cy="221457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tolkopozitiv.com/wp-content/uploads/2012/04/SAM_34361.jpg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00034" y="428604"/>
            <a:ext cx="8215370" cy="585791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643174" y="1000108"/>
            <a:ext cx="457203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Акция</a:t>
            </a:r>
            <a:endParaRPr lang="ru-RU" sz="7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Oval 2"/>
          <p:cNvSpPr>
            <a:spLocks noChangeArrowheads="1"/>
          </p:cNvSpPr>
          <p:nvPr/>
        </p:nvSpPr>
        <p:spPr bwMode="auto">
          <a:xfrm>
            <a:off x="3779838" y="2708275"/>
            <a:ext cx="1368425" cy="1081088"/>
          </a:xfrm>
          <a:prstGeom prst="ellipse">
            <a:avLst/>
          </a:prstGeom>
          <a:solidFill>
            <a:srgbClr val="00CC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>
                <a:solidFill>
                  <a:srgbClr val="FF6600"/>
                </a:solidFill>
                <a:latin typeface="Comic Sans MS" pitchFamily="66" charset="0"/>
              </a:rPr>
              <a:t>Молодцы</a:t>
            </a:r>
            <a:r>
              <a:rPr lang="ru-RU" sz="2000" dirty="0" smtClean="0">
                <a:latin typeface="Comic Sans MS" pitchFamily="66" charset="0"/>
              </a:rPr>
              <a:t>!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Спасибо</a:t>
            </a:r>
          </a:p>
          <a:p>
            <a:pPr algn="ctr"/>
            <a:r>
              <a:rPr lang="ru-RU" sz="2000" dirty="0">
                <a:solidFill>
                  <a:srgbClr val="FF0000"/>
                </a:solidFill>
                <a:latin typeface="Comic Sans MS" pitchFamily="66" charset="0"/>
              </a:rPr>
              <a:t>з</a:t>
            </a:r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а урок!</a:t>
            </a:r>
            <a:endParaRPr lang="ru-RU" sz="2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7107" name="Oval 3"/>
          <p:cNvSpPr>
            <a:spLocks noChangeArrowheads="1"/>
          </p:cNvSpPr>
          <p:nvPr/>
        </p:nvSpPr>
        <p:spPr bwMode="auto">
          <a:xfrm rot="-689708">
            <a:off x="5076825" y="2133600"/>
            <a:ext cx="3382963" cy="1223963"/>
          </a:xfrm>
          <a:prstGeom prst="ellipse">
            <a:avLst/>
          </a:prstGeom>
          <a:solidFill>
            <a:srgbClr val="FF0000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400" b="1">
              <a:latin typeface="Comic Sans MS" pitchFamily="66" charset="0"/>
            </a:endParaRPr>
          </a:p>
        </p:txBody>
      </p:sp>
      <p:sp>
        <p:nvSpPr>
          <p:cNvPr id="47108" name="Oval 4"/>
          <p:cNvSpPr>
            <a:spLocks noChangeArrowheads="1"/>
          </p:cNvSpPr>
          <p:nvPr/>
        </p:nvSpPr>
        <p:spPr bwMode="auto">
          <a:xfrm rot="-2769003">
            <a:off x="4140994" y="764381"/>
            <a:ext cx="3382963" cy="1368425"/>
          </a:xfrm>
          <a:prstGeom prst="ellipse">
            <a:avLst/>
          </a:prstGeom>
          <a:solidFill>
            <a:srgbClr val="CCFFFF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latin typeface="Comic Sans MS" pitchFamily="66" charset="0"/>
              </a:rPr>
              <a:t>3. Я бы  хотел …</a:t>
            </a:r>
          </a:p>
        </p:txBody>
      </p:sp>
      <p:sp>
        <p:nvSpPr>
          <p:cNvPr id="47109" name="Oval 5"/>
          <p:cNvSpPr>
            <a:spLocks noChangeArrowheads="1"/>
          </p:cNvSpPr>
          <p:nvPr/>
        </p:nvSpPr>
        <p:spPr bwMode="auto">
          <a:xfrm rot="-2184237">
            <a:off x="900113" y="3860800"/>
            <a:ext cx="3382962" cy="1412875"/>
          </a:xfrm>
          <a:prstGeom prst="ellipse">
            <a:avLst/>
          </a:prstGeom>
          <a:solidFill>
            <a:srgbClr val="00FFFF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latin typeface="Comic Sans MS" pitchFamily="66" charset="0"/>
              </a:rPr>
              <a:t>1. Я  научился …</a:t>
            </a:r>
          </a:p>
        </p:txBody>
      </p:sp>
      <p:sp>
        <p:nvSpPr>
          <p:cNvPr id="47110" name="Oval 6"/>
          <p:cNvSpPr>
            <a:spLocks noChangeArrowheads="1"/>
          </p:cNvSpPr>
          <p:nvPr/>
        </p:nvSpPr>
        <p:spPr bwMode="auto">
          <a:xfrm rot="861562">
            <a:off x="539750" y="2133600"/>
            <a:ext cx="3382963" cy="1152525"/>
          </a:xfrm>
          <a:prstGeom prst="ellipse">
            <a:avLst/>
          </a:prstGeom>
          <a:solidFill>
            <a:srgbClr val="FFFF00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000" b="1">
              <a:latin typeface="Comic Sans MS" pitchFamily="66" charset="0"/>
            </a:endParaRPr>
          </a:p>
        </p:txBody>
      </p:sp>
      <p:sp>
        <p:nvSpPr>
          <p:cNvPr id="47111" name="Oval 7"/>
          <p:cNvSpPr>
            <a:spLocks noChangeArrowheads="1"/>
          </p:cNvSpPr>
          <p:nvPr/>
        </p:nvSpPr>
        <p:spPr bwMode="auto">
          <a:xfrm rot="2458139">
            <a:off x="4643438" y="4005263"/>
            <a:ext cx="3382962" cy="1152525"/>
          </a:xfrm>
          <a:prstGeom prst="ellipse">
            <a:avLst/>
          </a:prstGeom>
          <a:solidFill>
            <a:srgbClr val="FFCCFF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latin typeface="Comic Sans MS" pitchFamily="66" charset="0"/>
              </a:rPr>
              <a:t>4. Я  буду  всегда …</a:t>
            </a:r>
          </a:p>
        </p:txBody>
      </p:sp>
      <p:sp>
        <p:nvSpPr>
          <p:cNvPr id="47112" name="Oval 8"/>
          <p:cNvSpPr>
            <a:spLocks noChangeArrowheads="1"/>
          </p:cNvSpPr>
          <p:nvPr/>
        </p:nvSpPr>
        <p:spPr bwMode="auto">
          <a:xfrm rot="5014153">
            <a:off x="3109913" y="4603750"/>
            <a:ext cx="3068637" cy="1439863"/>
          </a:xfrm>
          <a:prstGeom prst="ellipse">
            <a:avLst/>
          </a:prstGeom>
          <a:solidFill>
            <a:srgbClr val="0000FF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sz="2000" b="1">
              <a:latin typeface="Comic Sans MS" pitchFamily="66" charset="0"/>
            </a:endParaRPr>
          </a:p>
        </p:txBody>
      </p:sp>
      <p:sp>
        <p:nvSpPr>
          <p:cNvPr id="47113" name="Oval 9"/>
          <p:cNvSpPr>
            <a:spLocks noChangeArrowheads="1"/>
          </p:cNvSpPr>
          <p:nvPr/>
        </p:nvSpPr>
        <p:spPr bwMode="auto">
          <a:xfrm rot="3317277">
            <a:off x="1886744" y="796131"/>
            <a:ext cx="3140076" cy="1303337"/>
          </a:xfrm>
          <a:prstGeom prst="ellipse">
            <a:avLst/>
          </a:prstGeom>
          <a:solidFill>
            <a:srgbClr val="FFFFCC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>
                <a:latin typeface="Comic Sans MS" pitchFamily="66" charset="0"/>
              </a:rPr>
              <a:t>2. Мне понравилось…</a:t>
            </a:r>
          </a:p>
        </p:txBody>
      </p:sp>
      <p:sp>
        <p:nvSpPr>
          <p:cNvPr id="47114" name="Oval 10"/>
          <p:cNvSpPr>
            <a:spLocks noChangeArrowheads="1"/>
          </p:cNvSpPr>
          <p:nvPr/>
        </p:nvSpPr>
        <p:spPr bwMode="auto">
          <a:xfrm>
            <a:off x="3786182" y="2714620"/>
            <a:ext cx="1368425" cy="1081088"/>
          </a:xfrm>
          <a:prstGeom prst="ellipse">
            <a:avLst/>
          </a:prstGeom>
          <a:solidFill>
            <a:srgbClr val="00CC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000">
              <a:latin typeface="Comic Sans MS" pitchFamily="66" charset="0"/>
            </a:endParaRPr>
          </a:p>
        </p:txBody>
      </p:sp>
      <p:pic>
        <p:nvPicPr>
          <p:cNvPr id="21515" name="Picture 11" descr="f5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32688" y="3068638"/>
            <a:ext cx="1611312" cy="357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47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7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47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47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decel="100000"/>
                                        <p:tgtEl>
                                          <p:spTgt spid="47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250" autoRev="1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7" dur="250" autoRev="1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8" dur="250" autoRev="1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autoRev="1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3" dur="500" fill="hold"/>
                                        <p:tgtEl>
                                          <p:spTgt spid="4710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4" dur="500" fill="hold"/>
                                        <p:tgtEl>
                                          <p:spTgt spid="4710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4710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66" dur="500" fill="hold"/>
                                        <p:tgtEl>
                                          <p:spTgt spid="4710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 animBg="1"/>
      <p:bldP spid="47106" grpId="1"/>
      <p:bldP spid="47107" grpId="0" animBg="1"/>
      <p:bldP spid="47108" grpId="0" animBg="1"/>
      <p:bldP spid="47109" grpId="0" animBg="1"/>
      <p:bldP spid="47110" grpId="0" animBg="1"/>
      <p:bldP spid="47111" grpId="0" animBg="1"/>
      <p:bldP spid="47112" grpId="0" animBg="1"/>
      <p:bldP spid="47113" grpId="0" animBg="1"/>
      <p:bldP spid="471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0232" y="428605"/>
            <a:ext cx="4857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 а г а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 и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Documents and Settings\учитель\Мои документы\Мои рисунки\po_7124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214422"/>
            <a:ext cx="192882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1214422"/>
            <a:ext cx="1858974" cy="221457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pic>
        <p:nvPicPr>
          <p:cNvPr id="5" name="Рисунок 4" descr="C:\Documents and Settings\учитель\Мои документы\Мои рисунки\9331798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1142984"/>
            <a:ext cx="185738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1538" y="3643314"/>
            <a:ext cx="1857388" cy="2428893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86116" y="3643314"/>
            <a:ext cx="2214578" cy="2357454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00760" y="3714752"/>
            <a:ext cx="2143140" cy="2286016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00166" y="1214422"/>
            <a:ext cx="6143668" cy="215443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Тема урока: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8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Добро и зло</a:t>
            </a:r>
            <a:endParaRPr lang="ru-RU" sz="8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1357298"/>
            <a:ext cx="785818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Прикоснись ко мне добротой- </a:t>
            </a:r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И </a:t>
            </a:r>
            <a:r>
              <a:rPr lang="ru-RU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болезни смоет волной,</a:t>
            </a:r>
          </a:p>
          <a:p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печаль обойдёт </a:t>
            </a:r>
            <a:r>
              <a:rPr lang="ru-RU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стороной</a:t>
            </a:r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Озарится </a:t>
            </a:r>
            <a:r>
              <a:rPr lang="ru-RU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душа красотой.</a:t>
            </a:r>
          </a:p>
          <a:p>
            <a:endParaRPr lang="ru-RU" sz="4400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928662" y="1857364"/>
            <a:ext cx="7072362" cy="3786294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Доброта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отзывчивость, душевное расположение к людям, стремление делать добро другим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добро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всё положительное, хорошее, полезное.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71670" y="642918"/>
            <a:ext cx="4429156" cy="70788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ИЗ  СЛОВАРЯ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www.wplanet.ru/images/zhiva.jpg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072198" y="571480"/>
            <a:ext cx="2214578" cy="2357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rg.foto.radikal.ru/0707/83/de652a7c953c.jpg"/>
          <p:cNvPicPr/>
          <p:nvPr/>
        </p:nvPicPr>
        <p:blipFill>
          <a:blip r:embed="rId3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786446" y="3643314"/>
            <a:ext cx="2286016" cy="2286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artnow.ru/img/165000/165625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000100" y="571480"/>
            <a:ext cx="1785950" cy="2286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nicholashram.zp.ua/wp-content/uploads/2010/09/prmam.jpg"/>
          <p:cNvPicPr/>
          <p:nvPr/>
        </p:nvPicPr>
        <p:blipFill>
          <a:blip r:embed="rId5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000364" y="2000240"/>
            <a:ext cx="2571768" cy="2928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5786" y="3643314"/>
            <a:ext cx="2000264" cy="221457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642910" y="1142984"/>
            <a:ext cx="7715304" cy="4740401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Делать добро спеши.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Добрые дела красят человека.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Без добрых дел нет доброго имени.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Злой не верит, что есть добрые люди.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Свет не без добрых людей.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Сделав добро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не хвались.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Худо тому, кто добра не делает никому.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Хозяин добр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дом хорош, хозяин худ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в доме то ж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24" y="571480"/>
            <a:ext cx="7500990" cy="64633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ПОСЛОВИЦЫ И ПОГОВОРКИ</a:t>
            </a:r>
            <a:endParaRPr lang="ru-RU" sz="3600" b="1" dirty="0">
              <a:solidFill>
                <a:srgbClr val="FF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04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04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04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04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04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04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04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204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04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04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204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204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204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204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204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204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0.liveinternet.ru/images/attach/c/5/88/192/88192794_0_2a633_d8c9a993_XL.jpg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00034" y="500042"/>
            <a:ext cx="8143932" cy="59293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000100" y="642918"/>
            <a:ext cx="7143800" cy="5632953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от тяги к суесловью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сложились не вчера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братское, с любовью.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Пожелания здоровья,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Пожелания добра.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живётся, вроде, лучше,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на сердце веселей,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Коль другим благополучья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Пожелаешь на земле.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ertificate">
  <a:themeElements>
    <a:clrScheme name="Certificate 1">
      <a:dk1>
        <a:srgbClr val="000000"/>
      </a:dk1>
      <a:lt1>
        <a:srgbClr val="FFFFCC"/>
      </a:lt1>
      <a:dk2>
        <a:srgbClr val="333300"/>
      </a:dk2>
      <a:lt2>
        <a:srgbClr val="808000"/>
      </a:lt2>
      <a:accent1>
        <a:srgbClr val="339933"/>
      </a:accent1>
      <a:accent2>
        <a:srgbClr val="A50021"/>
      </a:accent2>
      <a:accent3>
        <a:srgbClr val="FFFFE2"/>
      </a:accent3>
      <a:accent4>
        <a:srgbClr val="000000"/>
      </a:accent4>
      <a:accent5>
        <a:srgbClr val="ADCAAD"/>
      </a:accent5>
      <a:accent6>
        <a:srgbClr val="95001D"/>
      </a:accent6>
      <a:hlink>
        <a:srgbClr val="CC9900"/>
      </a:hlink>
      <a:folHlink>
        <a:srgbClr val="FFCC66"/>
      </a:folHlink>
    </a:clrScheme>
    <a:fontScheme name="Certificate">
      <a:majorFont>
        <a:latin typeface="Arial Narrow"/>
        <a:ea typeface=""/>
        <a:cs typeface=""/>
      </a:majorFont>
      <a:minorFont>
        <a:latin typeface="Monotype Corsiv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ertificate 1">
        <a:dk1>
          <a:srgbClr val="000000"/>
        </a:dk1>
        <a:lt1>
          <a:srgbClr val="FFFFCC"/>
        </a:lt1>
        <a:dk2>
          <a:srgbClr val="333300"/>
        </a:dk2>
        <a:lt2>
          <a:srgbClr val="808000"/>
        </a:lt2>
        <a:accent1>
          <a:srgbClr val="339933"/>
        </a:accent1>
        <a:accent2>
          <a:srgbClr val="A50021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95001D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ific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FFADCA"/>
        </a:accent5>
        <a:accent6>
          <a:srgbClr val="2D2DB9"/>
        </a:accent6>
        <a:hlink>
          <a:srgbClr val="FFCC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ific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DDDDDD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Изменение существительных по числам</Template>
  <TotalTime>182</TotalTime>
  <Words>445</Words>
  <Application>Microsoft Office PowerPoint</Application>
  <PresentationFormat>Экран (4:3)</PresentationFormat>
  <Paragraphs>74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Certificate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BEST XP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</dc:creator>
  <cp:lastModifiedBy>Комп</cp:lastModifiedBy>
  <cp:revision>22</cp:revision>
  <dcterms:created xsi:type="dcterms:W3CDTF">2013-04-09T13:15:05Z</dcterms:created>
  <dcterms:modified xsi:type="dcterms:W3CDTF">2015-03-26T13:49:03Z</dcterms:modified>
</cp:coreProperties>
</file>