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59" r:id="rId4"/>
    <p:sldId id="270" r:id="rId5"/>
    <p:sldId id="273" r:id="rId6"/>
    <p:sldId id="274" r:id="rId7"/>
    <p:sldId id="265" r:id="rId8"/>
    <p:sldId id="267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5B2D8"/>
    <a:srgbClr val="7F7B9A"/>
    <a:srgbClr val="43285E"/>
    <a:srgbClr val="3A0074"/>
    <a:srgbClr val="DFD6E6"/>
    <a:srgbClr val="5E5680"/>
    <a:srgbClr val="AE93C9"/>
    <a:srgbClr val="CCCCFF"/>
    <a:srgbClr val="C99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7" autoAdjust="0"/>
    <p:restoredTop sz="94660"/>
  </p:normalViewPr>
  <p:slideViewPr>
    <p:cSldViewPr>
      <p:cViewPr>
        <p:scale>
          <a:sx n="110" d="100"/>
          <a:sy n="110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96101-AFFF-4851-898F-CB97519DE73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71039-2AFB-45C0-83CE-2010AFE3B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849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5D483-95CB-4221-83B6-37DB35A62738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AD297-E7D0-4CE2-96EE-737635288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325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01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01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071" y="354168"/>
            <a:ext cx="8451761" cy="521594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9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rgbClr val="581D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1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00" b="1" baseline="0">
                <a:solidFill>
                  <a:srgbClr val="D8B088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071" y="1308100"/>
            <a:ext cx="8451761" cy="5016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2900" y="889000"/>
            <a:ext cx="8467725" cy="292100"/>
          </a:xfrm>
          <a:prstGeom prst="rect">
            <a:avLst/>
          </a:prstGeom>
        </p:spPr>
        <p:txBody>
          <a:bodyPr wrap="square" lIns="90000" tIns="0" rIns="90000" bIns="0" anchor="t">
            <a:noAutofit/>
          </a:bodyPr>
          <a:lstStyle>
            <a:lvl1pPr marL="0" indent="0" algn="l">
              <a:buNone/>
              <a:defRPr sz="1600" b="1" cap="all" baseline="0">
                <a:solidFill>
                  <a:srgbClr val="D8B088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338071" y="1308100"/>
            <a:ext cx="8451761" cy="5016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81D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7" name="Straight Line buttom"/>
          <p:cNvCxnSpPr/>
          <p:nvPr/>
        </p:nvCxnSpPr>
        <p:spPr>
          <a:xfrm>
            <a:off x="338070" y="5510725"/>
            <a:ext cx="8451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342900" y="5576551"/>
            <a:ext cx="8439150" cy="91440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i="1">
                <a:solidFill>
                  <a:srgbClr val="D8B088"/>
                </a:solidFill>
              </a:defRPr>
            </a:lvl1pPr>
            <a:lvl2pPr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2pPr>
            <a:lvl3pPr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4pPr>
            <a:lvl5pPr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550" y="0"/>
            <a:ext cx="30434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rgbClr val="581D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rgbClr val="581D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1"/>
            <a:ext cx="607618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78867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3854659"/>
            <a:ext cx="78867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9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rgbClr val="581D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1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00" b="1" baseline="0">
                <a:solidFill>
                  <a:srgbClr val="D8B088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8958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8709070" y="5852699"/>
            <a:ext cx="434930" cy="484900"/>
            <a:chOff x="11612093" y="581891"/>
            <a:chExt cx="579907" cy="484900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 t="4752" r="79886" b="13615"/>
            <a:stretch>
              <a:fillRect/>
            </a:stretch>
          </p:blipFill>
          <p:spPr bwMode="auto">
            <a:xfrm rot="10800000" flipV="1">
              <a:off x="11637818" y="665010"/>
              <a:ext cx="554182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Прямоугольный треугольник 28"/>
            <p:cNvSpPr/>
            <p:nvPr userDrawn="1"/>
          </p:nvSpPr>
          <p:spPr>
            <a:xfrm>
              <a:off x="11612093" y="852046"/>
              <a:ext cx="213756" cy="21474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/>
            <p:cNvSpPr/>
            <p:nvPr userDrawn="1"/>
          </p:nvSpPr>
          <p:spPr>
            <a:xfrm rot="5400000">
              <a:off x="11608129" y="611579"/>
              <a:ext cx="285008" cy="22563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071" y="354168"/>
            <a:ext cx="8451761" cy="521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8071" y="1155700"/>
            <a:ext cx="8451761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777312" y="5948818"/>
            <a:ext cx="381001" cy="366183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 flipV="1">
            <a:off x="0" y="6512464"/>
            <a:ext cx="9144000" cy="29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687404"/>
            <a:ext cx="2645228" cy="17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 flipV="1">
            <a:off x="2306782" y="6685809"/>
            <a:ext cx="2280008" cy="1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86719" y="6685808"/>
            <a:ext cx="2645228" cy="17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0800000" flipV="1">
            <a:off x="6902533" y="6685809"/>
            <a:ext cx="2250374" cy="1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мой бизнес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89218" y="0"/>
            <a:ext cx="1354782" cy="9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rgbClr val="581D00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rgbClr val="581D00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rgbClr val="581D00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rgbClr val="581D00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rgbClr val="581D00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rgbClr val="581D00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18" Type="http://schemas.openxmlformats.org/officeDocument/2006/relationships/image" Target="../media/image16.jpeg"/><Relationship Id="rId3" Type="http://schemas.openxmlformats.org/officeDocument/2006/relationships/image" Target="../media/image8.png"/><Relationship Id="rId21" Type="http://schemas.microsoft.com/office/2007/relationships/hdphoto" Target="../media/hdphoto8.wdp"/><Relationship Id="rId7" Type="http://schemas.microsoft.com/office/2007/relationships/hdphoto" Target="../media/hdphoto1.wdp"/><Relationship Id="rId12" Type="http://schemas.openxmlformats.org/officeDocument/2006/relationships/image" Target="../media/image13.jpeg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19" Type="http://schemas.microsoft.com/office/2007/relationships/hdphoto" Target="../media/hdphoto7.wdp"/><Relationship Id="rId4" Type="http://schemas.openxmlformats.org/officeDocument/2006/relationships/image" Target="../media/image6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1.wdp"/><Relationship Id="rId10" Type="http://schemas.microsoft.com/office/2007/relationships/hdphoto" Target="../media/hdphoto12.wdp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8.png"/><Relationship Id="rId10" Type="http://schemas.microsoft.com/office/2007/relationships/hdphoto" Target="../media/hdphoto15.wdp"/><Relationship Id="rId4" Type="http://schemas.microsoft.com/office/2007/relationships/hdphoto" Target="../media/hdphoto13.wdp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7.wdp"/><Relationship Id="rId5" Type="http://schemas.openxmlformats.org/officeDocument/2006/relationships/image" Target="../media/image34.png"/><Relationship Id="rId10" Type="http://schemas.openxmlformats.org/officeDocument/2006/relationships/image" Target="../media/image38.jpeg"/><Relationship Id="rId4" Type="http://schemas.microsoft.com/office/2007/relationships/hdphoto" Target="../media/hdphoto16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5580112" y="1556792"/>
            <a:ext cx="3563888" cy="417646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200" cap="none" dirty="0" smtClean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2200" cap="none" dirty="0" smtClean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</a:br>
            <a:r>
              <a:rPr lang="ru-RU" sz="2200" cap="none" dirty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2200" cap="none" dirty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</a:br>
            <a:r>
              <a:rPr lang="ru-RU" sz="2200" cap="none" dirty="0" smtClean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2200" cap="none" dirty="0" smtClean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</a:br>
            <a:r>
              <a:rPr lang="ru-RU" sz="2200" cap="none" dirty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2200" cap="none" dirty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</a:br>
            <a:r>
              <a:rPr lang="ru-RU" sz="2200" cap="none" dirty="0" smtClean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2200" cap="none" dirty="0" smtClean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</a:br>
            <a:r>
              <a:rPr lang="ru-RU" sz="2200" cap="none" dirty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2200" cap="none" dirty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</a:br>
            <a:endParaRPr lang="ru-RU" sz="2200" cap="none" dirty="0">
              <a:solidFill>
                <a:srgbClr val="53352B">
                  <a:lumMod val="50000"/>
                </a:srgbClr>
              </a:solidFill>
              <a:latin typeface="Calibri"/>
              <a:ea typeface="+mn-ea"/>
              <a:cs typeface="Arial" pitchFamily="34" charset="0"/>
            </a:endParaRPr>
          </a:p>
        </p:txBody>
      </p:sp>
      <p:cxnSp>
        <p:nvCxnSpPr>
          <p:cNvPr id="1037" name="Прямая соединительная линия 1036"/>
          <p:cNvCxnSpPr/>
          <p:nvPr/>
        </p:nvCxnSpPr>
        <p:spPr>
          <a:xfrm>
            <a:off x="-13735" y="1173263"/>
            <a:ext cx="8838220" cy="0"/>
          </a:xfrm>
          <a:prstGeom prst="line">
            <a:avLst/>
          </a:prstGeom>
          <a:ln w="76200">
            <a:solidFill>
              <a:srgbClr val="C99B6E">
                <a:alpha val="38824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H="1">
            <a:off x="8748459" y="6648508"/>
            <a:ext cx="386633" cy="20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1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" name="Picture 4" descr="http://xn--90abkhe5acaqlhe.xn--p1ai/public/uploads/(2018_05_18)_1jh1u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93" y="-15938"/>
            <a:ext cx="4104456" cy="124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мой бизне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66080"/>
            <a:ext cx="2019374" cy="1052736"/>
          </a:xfrm>
          <a:prstGeom prst="rect">
            <a:avLst/>
          </a:prstGeom>
          <a:ln>
            <a:noFill/>
          </a:ln>
        </p:spPr>
      </p:pic>
      <p:sp>
        <p:nvSpPr>
          <p:cNvPr id="22" name="Блок-схема: процесс 21"/>
          <p:cNvSpPr/>
          <p:nvPr/>
        </p:nvSpPr>
        <p:spPr>
          <a:xfrm>
            <a:off x="0" y="1268760"/>
            <a:ext cx="9171722" cy="1512166"/>
          </a:xfrm>
          <a:prstGeom prst="flowChartProcess">
            <a:avLst/>
          </a:prstGeom>
          <a:solidFill>
            <a:srgbClr val="F0E2D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rgbClr val="43285E"/>
                </a:solidFill>
                <a:latin typeface="Franklin Gothic Medium" pitchFamily="34" charset="0"/>
              </a:rPr>
              <a:t>Гарантийная поддержка бизнеса Ростовской области </a:t>
            </a:r>
            <a:r>
              <a:rPr lang="ru-RU" sz="2800" dirty="0" smtClean="0">
                <a:solidFill>
                  <a:srgbClr val="43285E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доступности кредитных средств для малого и среднего бизнеса и самозанятых граждан </a:t>
            </a:r>
            <a:endParaRPr lang="ru-RU" sz="26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-1860"/>
            <a:ext cx="683568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8"/>
            <a:ext cx="740386" cy="113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9896" t="14166" r="19791" b="70000"/>
          <a:stretch>
            <a:fillRect/>
          </a:stretch>
        </p:blipFill>
        <p:spPr bwMode="auto">
          <a:xfrm>
            <a:off x="959099" y="5604466"/>
            <a:ext cx="7236800" cy="101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/>
        </p:blipFill>
        <p:spPr>
          <a:xfrm>
            <a:off x="1995602" y="4192997"/>
            <a:ext cx="2066878" cy="1411644"/>
          </a:xfrm>
          <a:prstGeom prst="rect">
            <a:avLst/>
          </a:prstGeom>
        </p:spPr>
      </p:pic>
      <p:pic>
        <p:nvPicPr>
          <p:cNvPr id="32" name="Picture 1" descr="https://factor.invest-don.com/public/uploads/factor/4f5a61074ab707e538461e6e06ef1a0e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780927"/>
            <a:ext cx="2081783" cy="1392951"/>
          </a:xfrm>
          <a:prstGeom prst="rect">
            <a:avLst/>
          </a:prstGeom>
          <a:noFill/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222" r="-3380" b="-222"/>
          <a:stretch/>
        </p:blipFill>
        <p:spPr>
          <a:xfrm>
            <a:off x="4026622" y="2780926"/>
            <a:ext cx="2207810" cy="1408991"/>
          </a:xfrm>
          <a:prstGeom prst="rect">
            <a:avLst/>
          </a:prstGeom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9"/>
          <a:stretch/>
        </p:blipFill>
        <p:spPr bwMode="auto">
          <a:xfrm rot="5400000">
            <a:off x="4269484" y="2379024"/>
            <a:ext cx="209492" cy="87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6604909" y="2780926"/>
            <a:ext cx="2563332" cy="2823715"/>
          </a:xfrm>
          <a:prstGeom prst="rect">
            <a:avLst/>
          </a:prstGeom>
          <a:blipFill dpi="0"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25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6930006" y="6597352"/>
            <a:ext cx="2213994" cy="0"/>
          </a:xfrm>
          <a:prstGeom prst="line">
            <a:avLst/>
          </a:prstGeom>
          <a:ln w="38100">
            <a:solidFill>
              <a:srgbClr val="5E5680">
                <a:alpha val="3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\\192.168.0.111\обменник\_КРИЖАНОВСКАЯ Елена\картинки презентация\БИЗНЕС\IMG_598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73" y="4173878"/>
            <a:ext cx="2148673" cy="14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192.168.0.111\обменник\_КРИЖАНОВСКАЯ Елена\картинки презентация\БИЗНЕС\4200274b-eb10-4e6b-8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97" b="10891"/>
          <a:stretch/>
        </p:blipFill>
        <p:spPr bwMode="auto">
          <a:xfrm>
            <a:off x="2034818" y="2780928"/>
            <a:ext cx="1985556" cy="14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192.168.0.111\обменник\_КРИЖАНОВСКАЯ Елена\картинки презентация\БИЗНЕС\b4a841e4-02ee-41b9-8.jpg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8D8D96"/>
              </a:clrFrom>
              <a:clrTo>
                <a:srgbClr val="8D8D9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572"/>
          <a:stretch/>
        </p:blipFill>
        <p:spPr bwMode="auto">
          <a:xfrm>
            <a:off x="-13735" y="4173878"/>
            <a:ext cx="2065346" cy="142503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67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</p:pic>
      <p:sp>
        <p:nvSpPr>
          <p:cNvPr id="84" name="Прямоугольник 83"/>
          <p:cNvSpPr/>
          <p:nvPr/>
        </p:nvSpPr>
        <p:spPr>
          <a:xfrm>
            <a:off x="3923928" y="5098580"/>
            <a:ext cx="4271971" cy="500330"/>
          </a:xfrm>
          <a:prstGeom prst="rect">
            <a:avLst/>
          </a:prstGeom>
          <a:solidFill>
            <a:srgbClr val="5E568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7308303" y="2852936"/>
            <a:ext cx="1633471" cy="1320942"/>
          </a:xfrm>
          <a:prstGeom prst="rect">
            <a:avLst/>
          </a:prstGeom>
          <a:solidFill>
            <a:srgbClr val="AE93C9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6604908" y="3665807"/>
            <a:ext cx="1207451" cy="1059337"/>
          </a:xfrm>
          <a:prstGeom prst="rect">
            <a:avLst/>
          </a:prstGeom>
          <a:solidFill>
            <a:srgbClr val="3A0074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651264" y="-15938"/>
            <a:ext cx="1033374" cy="1134754"/>
          </a:xfrm>
          <a:prstGeom prst="rect">
            <a:avLst/>
          </a:prstGeom>
          <a:solidFill>
            <a:srgbClr val="AE93C9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305780" y="-15938"/>
            <a:ext cx="869213" cy="1145098"/>
          </a:xfrm>
          <a:prstGeom prst="rect">
            <a:avLst/>
          </a:prstGeom>
          <a:solidFill>
            <a:srgbClr val="3A0074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5652121" y="2780928"/>
            <a:ext cx="1368152" cy="2823538"/>
          </a:xfrm>
          <a:prstGeom prst="rect">
            <a:avLst/>
          </a:prstGeom>
          <a:solidFill>
            <a:srgbClr val="C5B2D8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305780" y="-1859"/>
            <a:ext cx="869213" cy="1120676"/>
          </a:xfrm>
          <a:prstGeom prst="rect">
            <a:avLst/>
          </a:prstGeom>
          <a:solidFill>
            <a:srgbClr val="3A0074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5580112" y="1556792"/>
            <a:ext cx="3563888" cy="417646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200" cap="none" dirty="0" smtClean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2200" cap="none" dirty="0" smtClean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</a:br>
            <a:r>
              <a:rPr lang="ru-RU" sz="2200" cap="none" dirty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2200" cap="none" dirty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</a:br>
            <a:r>
              <a:rPr lang="ru-RU" sz="2200" cap="none" dirty="0" smtClean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2200" cap="none" dirty="0" smtClean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</a:br>
            <a:r>
              <a:rPr lang="ru-RU" sz="2200" cap="none" dirty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2200" cap="none" dirty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</a:br>
            <a:r>
              <a:rPr lang="ru-RU" sz="2200" cap="none" dirty="0" smtClean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2200" cap="none" dirty="0" smtClean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</a:br>
            <a:r>
              <a:rPr lang="ru-RU" sz="2200" cap="none" dirty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2200" cap="none" dirty="0">
                <a:solidFill>
                  <a:srgbClr val="53352B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</a:br>
            <a:endParaRPr lang="ru-RU" sz="2200" cap="none" dirty="0">
              <a:solidFill>
                <a:srgbClr val="53352B">
                  <a:lumMod val="50000"/>
                </a:srgbClr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8748459" y="6648508"/>
            <a:ext cx="386633" cy="20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-1859"/>
            <a:ext cx="683568" cy="6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0"/>
            <a:ext cx="740386" cy="62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9"/>
          <a:stretch/>
        </p:blipFill>
        <p:spPr bwMode="auto">
          <a:xfrm rot="5400000">
            <a:off x="4269484" y="2379024"/>
            <a:ext cx="209492" cy="87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Прямая соединительная линия 57"/>
          <p:cNvCxnSpPr/>
          <p:nvPr/>
        </p:nvCxnSpPr>
        <p:spPr>
          <a:xfrm flipH="1">
            <a:off x="6930006" y="6597352"/>
            <a:ext cx="2213994" cy="0"/>
          </a:xfrm>
          <a:prstGeom prst="line">
            <a:avLst/>
          </a:prstGeom>
          <a:ln w="38100">
            <a:solidFill>
              <a:srgbClr val="5E5680">
                <a:alpha val="3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2997985" y="5215"/>
            <a:ext cx="5804231" cy="621053"/>
          </a:xfrm>
          <a:prstGeom prst="rect">
            <a:avLst/>
          </a:prstGeom>
          <a:solidFill>
            <a:srgbClr val="5E568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dirty="0" smtClean="0">
                <a:solidFill>
                  <a:srgbClr val="43285E"/>
                </a:solidFill>
              </a:rPr>
              <a:t>Гарантийный фонд Ростовской области</a:t>
            </a:r>
            <a:endParaRPr lang="ru-RU" sz="2500" dirty="0">
              <a:solidFill>
                <a:srgbClr val="43285E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92696"/>
            <a:ext cx="7743825" cy="0"/>
          </a:xfrm>
          <a:prstGeom prst="line">
            <a:avLst/>
          </a:prstGeom>
          <a:noFill/>
          <a:ln w="28575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142531" y="-3053"/>
            <a:ext cx="2773285" cy="629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РЕЗЮМЕ  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980728"/>
            <a:ext cx="3347864" cy="5354057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6" name="Пятиугольник 45"/>
          <p:cNvSpPr/>
          <p:nvPr/>
        </p:nvSpPr>
        <p:spPr>
          <a:xfrm>
            <a:off x="0" y="836713"/>
            <a:ext cx="1207451" cy="1008112"/>
          </a:xfrm>
          <a:prstGeom prst="homePlate">
            <a:avLst/>
          </a:prstGeom>
          <a:solidFill>
            <a:srgbClr val="3A0074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0193" y="1124744"/>
            <a:ext cx="5425943" cy="5112568"/>
          </a:xfrm>
        </p:spPr>
        <p:txBody>
          <a:bodyPr>
            <a:normAutofit fontScale="25000" lnSpcReduction="20000"/>
          </a:bodyPr>
          <a:lstStyle/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r>
              <a:rPr lang="ru-RU" sz="8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Единственный учредитель </a:t>
            </a:r>
            <a:r>
              <a:rPr lang="ru-RU" sz="88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– Министерство экономического развития Ростовской области</a:t>
            </a: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endParaRPr lang="ru-RU" sz="64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Организация </a:t>
            </a:r>
            <a:r>
              <a:rPr lang="ru-RU" sz="8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инфраструктуры поддержки </a:t>
            </a:r>
            <a:r>
              <a:rPr lang="ru-RU" sz="88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субъектов </a:t>
            </a:r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предпринимательства</a:t>
            </a: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endParaRPr lang="ru-RU" sz="64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Задача </a:t>
            </a:r>
            <a:r>
              <a:rPr lang="ru-RU" sz="8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– предоставление поручительства </a:t>
            </a:r>
            <a:r>
              <a:rPr lang="ru-RU" sz="88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по кредитным договорам, договорам займа, банковской гарантии, аккредитива, </a:t>
            </a:r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лизинга </a:t>
            </a:r>
            <a:r>
              <a:rPr lang="ru-RU" sz="88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субъектов малого и среднего </a:t>
            </a:r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предпринимательства и «самозанятых»</a:t>
            </a:r>
            <a:endParaRPr lang="ru-RU" sz="88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endParaRPr lang="ru-RU" sz="64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С </a:t>
            </a:r>
            <a:r>
              <a:rPr lang="ru-RU" sz="8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2009 </a:t>
            </a:r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года </a:t>
            </a:r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осуществляет деятельность</a:t>
            </a:r>
            <a:endParaRPr lang="ru-RU" sz="88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endParaRPr lang="ru-RU" sz="64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Поддержку получили </a:t>
            </a:r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более </a:t>
            </a:r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1,5 тыс. </a:t>
            </a:r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предпринимателей, предоставлено поручительств в сумме более </a:t>
            </a:r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14 млрд. </a:t>
            </a:r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руб.,  что </a:t>
            </a:r>
            <a:r>
              <a:rPr lang="ru-RU" sz="88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позволило </a:t>
            </a:r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привлечь предпринимателям  более </a:t>
            </a:r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32 млрд</a:t>
            </a:r>
            <a:r>
              <a:rPr lang="ru-RU" sz="8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. руб</a:t>
            </a:r>
            <a:r>
              <a:rPr lang="ru-RU" sz="88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endParaRPr lang="ru-RU" sz="88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4" name="Подзаголовок 2"/>
          <p:cNvSpPr txBox="1">
            <a:spLocks/>
          </p:cNvSpPr>
          <p:nvPr/>
        </p:nvSpPr>
        <p:spPr>
          <a:xfrm>
            <a:off x="297551" y="980728"/>
            <a:ext cx="5858625" cy="5375135"/>
          </a:xfrm>
          <a:prstGeom prst="rect">
            <a:avLst/>
          </a:prstGeom>
          <a:ln w="38100">
            <a:solidFill>
              <a:schemeClr val="accent1">
                <a:lumMod val="90000"/>
              </a:schemeClr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rgbClr val="581D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rgbClr val="581D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rgbClr val="581D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rgbClr val="581D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99992" y="5229200"/>
            <a:ext cx="4644008" cy="1248934"/>
          </a:xfrm>
          <a:prstGeom prst="rect">
            <a:avLst/>
          </a:prstGeom>
          <a:solidFill>
            <a:srgbClr val="AE93C9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3534" y="1991335"/>
            <a:ext cx="4532962" cy="4534009"/>
          </a:xfrm>
          <a:ln w="38100">
            <a:solidFill>
              <a:schemeClr val="accent1">
                <a:lumMod val="9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Для субъектов МСП </a:t>
            </a:r>
            <a:r>
              <a:rPr lang="ru-RU" sz="15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– регистрация в Едином реестре субъектов малого и среднего предпринимательства</a:t>
            </a: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endParaRPr lang="ru-RU" sz="600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r>
              <a:rPr lang="ru-RU" altLang="ru-RU" sz="15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Для </a:t>
            </a:r>
            <a:r>
              <a:rPr lang="ru-RU" altLang="ru-RU" sz="15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физ. лиц, применяющих НПД</a:t>
            </a:r>
            <a:r>
              <a:rPr lang="ru-RU" altLang="ru-RU" sz="15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— подтверждение статуса в публичном сервисе ФНС России «Проверка статуса налогоплательщика налога на профессиональный доход (самозанятого)»</a:t>
            </a: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endParaRPr lang="ru-RU" sz="600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Регистрация и ведение бизнеса на территории Ростовской области,</a:t>
            </a:r>
            <a:r>
              <a:rPr lang="ru-RU" sz="15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(в т.ч. в виде филиала, обособленного подразделения, представительства)</a:t>
            </a: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endParaRPr lang="ru-RU" sz="600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Отсутствие просроченной задолженности </a:t>
            </a:r>
            <a:r>
              <a:rPr lang="ru-RU" sz="15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по кредитным обязательствам в течение </a:t>
            </a: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3-х </a:t>
            </a:r>
            <a:r>
              <a:rPr lang="ru-RU" sz="15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месяцев до даты обращения за поручительством</a:t>
            </a: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endParaRPr lang="ru-RU" sz="6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Отсутствие просроченной задолженности </a:t>
            </a:r>
            <a:r>
              <a:rPr lang="ru-RU" sz="15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по налогам, сборам и иным обязательным платежам в сумме свыше </a:t>
            </a: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50 тыс. руб. </a:t>
            </a:r>
            <a:r>
              <a:rPr lang="ru-RU" sz="15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в течение 30 дней до даты заключения договора поручительства</a:t>
            </a: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endParaRPr lang="ru-RU" sz="600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marL="0" lvl="1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Отсутствие процедур банкротства, </a:t>
            </a:r>
            <a:r>
              <a:rPr lang="ru-RU" sz="15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финансового оздоровления, реорганизации</a:t>
            </a:r>
          </a:p>
          <a:p>
            <a:pPr marL="228600" lvl="1" indent="-228600" algn="just" defTabSz="889000"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defRPr/>
            </a:pPr>
            <a:endParaRPr lang="ru-RU" sz="15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Блок-схема: внутренняя память 7"/>
          <p:cNvSpPr/>
          <p:nvPr/>
        </p:nvSpPr>
        <p:spPr>
          <a:xfrm>
            <a:off x="1202150" y="0"/>
            <a:ext cx="7957385" cy="1545759"/>
          </a:xfrm>
          <a:prstGeom prst="flowChartInternalStorage">
            <a:avLst/>
          </a:prstGeom>
          <a:blipFill dpi="0" rotWithShape="1">
            <a:blip r:embed="rId2" cstate="print">
              <a:alphaModFix amt="7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1988840"/>
            <a:ext cx="3762670" cy="4536504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9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0" u="none" strike="noStrike" kern="0" cap="none" spc="0" normalizeH="0" baseline="0" noProof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18100E"/>
              </a:solidFill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0" u="none" strike="noStrike" kern="0" cap="none" spc="0" normalizeH="0" baseline="0" noProof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18100E"/>
              </a:solidFill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0" u="none" strike="noStrike" kern="0" cap="none" spc="0" normalizeH="0" baseline="0" noProof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18100E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132">
            <a:off x="3417571" y="912403"/>
            <a:ext cx="3526542" cy="50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79935" y="3135305"/>
            <a:ext cx="6873208" cy="5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542764" y="1525245"/>
            <a:ext cx="8589804" cy="3600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  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требования к получателям гарантийной поддержки фонда: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9"/>
          <a:stretch/>
        </p:blipFill>
        <p:spPr bwMode="auto">
          <a:xfrm rot="5400000">
            <a:off x="4269484" y="2379024"/>
            <a:ext cx="209492" cy="87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 flipH="1">
            <a:off x="8748459" y="6648508"/>
            <a:ext cx="386633" cy="20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3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6930006" y="6597352"/>
            <a:ext cx="2213994" cy="0"/>
          </a:xfrm>
          <a:prstGeom prst="line">
            <a:avLst/>
          </a:prstGeom>
          <a:ln w="38100">
            <a:solidFill>
              <a:srgbClr val="5E5680">
                <a:alpha val="3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ятиугольник 31"/>
          <p:cNvSpPr/>
          <p:nvPr/>
        </p:nvSpPr>
        <p:spPr>
          <a:xfrm>
            <a:off x="-29425" y="1991334"/>
            <a:ext cx="929017" cy="645577"/>
          </a:xfrm>
          <a:prstGeom prst="homePlate">
            <a:avLst/>
          </a:prstGeom>
          <a:solidFill>
            <a:srgbClr val="3A0074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9435" y="1931154"/>
            <a:ext cx="3654795" cy="236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rgbClr val="FFBF00"/>
              </a:buClr>
              <a:buSzPct val="100000"/>
            </a:pPr>
            <a:r>
              <a:rPr lang="ru-RU" altLang="ru-RU" b="1" dirty="0">
                <a:solidFill>
                  <a:srgbClr val="43285E"/>
                </a:solidFill>
              </a:rPr>
              <a:t>Субъекты малого и среднего предпринимательства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00000"/>
            </a:pPr>
            <a:r>
              <a:rPr lang="ru-RU" altLang="ru-RU" sz="1500" dirty="0" smtClean="0">
                <a:solidFill>
                  <a:schemeClr val="accent3">
                    <a:lumMod val="75000"/>
                  </a:schemeClr>
                </a:solidFill>
              </a:rPr>
              <a:t>Микробизнес </a:t>
            </a:r>
            <a:r>
              <a:rPr lang="ru-RU" altLang="ru-RU" sz="1500" dirty="0">
                <a:solidFill>
                  <a:schemeClr val="accent3">
                    <a:lumMod val="75000"/>
                  </a:schemeClr>
                </a:solidFill>
              </a:rPr>
              <a:t>(до 15 </a:t>
            </a:r>
            <a:r>
              <a:rPr lang="ru-RU" altLang="ru-RU" sz="1500" dirty="0" smtClean="0">
                <a:solidFill>
                  <a:schemeClr val="accent3">
                    <a:lumMod val="75000"/>
                  </a:schemeClr>
                </a:solidFill>
              </a:rPr>
              <a:t>сотрудников,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00000"/>
            </a:pPr>
            <a:r>
              <a:rPr lang="ru-RU" altLang="ru-RU" sz="1500" dirty="0" smtClean="0">
                <a:solidFill>
                  <a:schemeClr val="accent3">
                    <a:lumMod val="75000"/>
                  </a:schemeClr>
                </a:solidFill>
              </a:rPr>
              <a:t>доход </a:t>
            </a:r>
            <a:r>
              <a:rPr lang="ru-RU" altLang="ru-RU" sz="1500" b="1" dirty="0">
                <a:solidFill>
                  <a:schemeClr val="accent3">
                    <a:lumMod val="75000"/>
                  </a:schemeClr>
                </a:solidFill>
              </a:rPr>
              <a:t>до 120 млн. руб</a:t>
            </a:r>
            <a:r>
              <a:rPr lang="ru-RU" altLang="ru-RU" sz="1500" dirty="0">
                <a:solidFill>
                  <a:schemeClr val="accent3">
                    <a:lumMod val="75000"/>
                  </a:schemeClr>
                </a:solidFill>
              </a:rPr>
              <a:t>. / год</a:t>
            </a:r>
            <a:r>
              <a:rPr lang="ru-RU" altLang="ru-RU" sz="15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00000"/>
            </a:pPr>
            <a:endParaRPr lang="ru-RU" altLang="ru-RU" sz="10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00000"/>
            </a:pPr>
            <a:r>
              <a:rPr lang="ru-RU" altLang="ru-RU" sz="1500" dirty="0">
                <a:solidFill>
                  <a:schemeClr val="accent3">
                    <a:lumMod val="75000"/>
                  </a:schemeClr>
                </a:solidFill>
              </a:rPr>
              <a:t>Малый бизнес (до 100 </a:t>
            </a:r>
            <a:r>
              <a:rPr lang="ru-RU" altLang="ru-RU" sz="1500" dirty="0" smtClean="0">
                <a:solidFill>
                  <a:schemeClr val="accent3">
                    <a:lumMod val="75000"/>
                  </a:schemeClr>
                </a:solidFill>
              </a:rPr>
              <a:t>сотрудников,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00000"/>
            </a:pPr>
            <a:r>
              <a:rPr lang="ru-RU" altLang="ru-RU" sz="1500" dirty="0" smtClean="0">
                <a:solidFill>
                  <a:schemeClr val="accent3">
                    <a:lumMod val="75000"/>
                  </a:schemeClr>
                </a:solidFill>
              </a:rPr>
              <a:t>доход </a:t>
            </a:r>
            <a:r>
              <a:rPr lang="ru-RU" altLang="ru-RU" sz="1500" b="1" dirty="0">
                <a:solidFill>
                  <a:schemeClr val="accent3">
                    <a:lumMod val="75000"/>
                  </a:schemeClr>
                </a:solidFill>
              </a:rPr>
              <a:t>до 800 млн. руб. </a:t>
            </a:r>
            <a:r>
              <a:rPr lang="ru-RU" altLang="ru-RU" sz="1500" dirty="0">
                <a:solidFill>
                  <a:schemeClr val="accent3">
                    <a:lumMod val="75000"/>
                  </a:schemeClr>
                </a:solidFill>
              </a:rPr>
              <a:t>/ год)</a:t>
            </a:r>
          </a:p>
          <a:p>
            <a:pPr algn="just">
              <a:spcBef>
                <a:spcPts val="8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</a:pPr>
            <a:r>
              <a:rPr lang="ru-RU" altLang="ru-RU" sz="1500" dirty="0">
                <a:solidFill>
                  <a:schemeClr val="accent3">
                    <a:lumMod val="75000"/>
                  </a:schemeClr>
                </a:solidFill>
              </a:rPr>
              <a:t>Средний бизнес (до 250 </a:t>
            </a:r>
            <a:r>
              <a:rPr lang="ru-RU" altLang="ru-RU" sz="1500" dirty="0" smtClean="0">
                <a:solidFill>
                  <a:schemeClr val="accent3">
                    <a:lumMod val="75000"/>
                  </a:schemeClr>
                </a:solidFill>
              </a:rPr>
              <a:t>сотрудников, </a:t>
            </a:r>
            <a:r>
              <a:rPr lang="ru-RU" altLang="ru-RU" sz="1500" dirty="0">
                <a:solidFill>
                  <a:schemeClr val="accent3">
                    <a:lumMod val="75000"/>
                  </a:schemeClr>
                </a:solidFill>
              </a:rPr>
              <a:t>доход </a:t>
            </a:r>
            <a:r>
              <a:rPr lang="ru-RU" altLang="ru-RU" sz="1500" b="1" dirty="0">
                <a:solidFill>
                  <a:schemeClr val="accent3">
                    <a:lumMod val="75000"/>
                  </a:schemeClr>
                </a:solidFill>
              </a:rPr>
              <a:t>до 2 млрд. руб.</a:t>
            </a:r>
            <a:r>
              <a:rPr lang="ru-RU" altLang="ru-RU" sz="1500" dirty="0">
                <a:solidFill>
                  <a:schemeClr val="accent3">
                    <a:lumMod val="75000"/>
                  </a:schemeClr>
                </a:solidFill>
              </a:rPr>
              <a:t> / год)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9435" y="4257092"/>
            <a:ext cx="3654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BF00"/>
              </a:buClr>
              <a:buSzPct val="100000"/>
            </a:pPr>
            <a:r>
              <a:rPr lang="ru-RU" altLang="ru-RU" b="1" dirty="0">
                <a:solidFill>
                  <a:srgbClr val="43285E"/>
                </a:solidFill>
              </a:rPr>
              <a:t>Физические лица, </a:t>
            </a:r>
            <a:endParaRPr lang="ru-RU" altLang="ru-RU" b="1" dirty="0" smtClean="0">
              <a:solidFill>
                <a:srgbClr val="43285E"/>
              </a:solidFill>
            </a:endParaRPr>
          </a:p>
          <a:p>
            <a:pPr algn="ctr">
              <a:buClr>
                <a:srgbClr val="FFBF00"/>
              </a:buClr>
              <a:buSzPct val="100000"/>
            </a:pPr>
            <a:r>
              <a:rPr lang="ru-RU" altLang="ru-RU" b="1" dirty="0" smtClean="0">
                <a:solidFill>
                  <a:srgbClr val="43285E"/>
                </a:solidFill>
              </a:rPr>
              <a:t>применяющие </a:t>
            </a:r>
            <a:r>
              <a:rPr lang="ru-RU" altLang="ru-RU" b="1" dirty="0">
                <a:solidFill>
                  <a:srgbClr val="43285E"/>
                </a:solidFill>
              </a:rPr>
              <a:t>НПД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00000"/>
            </a:pPr>
            <a:r>
              <a:rPr lang="ru-RU" altLang="ru-RU" sz="1500" dirty="0" smtClean="0">
                <a:solidFill>
                  <a:schemeClr val="accent3">
                    <a:lumMod val="75000"/>
                  </a:schemeClr>
                </a:solidFill>
              </a:rPr>
              <a:t>Без </a:t>
            </a:r>
            <a:r>
              <a:rPr lang="ru-RU" altLang="ru-RU" sz="1500" dirty="0">
                <a:solidFill>
                  <a:schemeClr val="accent3">
                    <a:lumMod val="75000"/>
                  </a:schemeClr>
                </a:solidFill>
              </a:rPr>
              <a:t>наемных </a:t>
            </a:r>
            <a:r>
              <a:rPr lang="ru-RU" altLang="ru-RU" sz="1500" dirty="0" smtClean="0">
                <a:solidFill>
                  <a:schemeClr val="accent3">
                    <a:lumMod val="75000"/>
                  </a:schemeClr>
                </a:solidFill>
              </a:rPr>
              <a:t>сотрудников,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00000"/>
            </a:pPr>
            <a:r>
              <a:rPr lang="ru-RU" altLang="ru-RU" sz="1500" dirty="0" smtClean="0">
                <a:solidFill>
                  <a:schemeClr val="accent3">
                    <a:lumMod val="75000"/>
                  </a:schemeClr>
                </a:solidFill>
              </a:rPr>
              <a:t>доход </a:t>
            </a:r>
            <a:r>
              <a:rPr lang="ru-RU" altLang="ru-RU" sz="1500" b="1" dirty="0">
                <a:solidFill>
                  <a:schemeClr val="accent3">
                    <a:lumMod val="75000"/>
                  </a:schemeClr>
                </a:solidFill>
              </a:rPr>
              <a:t>до </a:t>
            </a:r>
            <a:r>
              <a:rPr lang="ru-RU" altLang="ru-RU" sz="1500" b="1" dirty="0" smtClean="0">
                <a:solidFill>
                  <a:schemeClr val="accent3">
                    <a:lumMod val="75000"/>
                  </a:schemeClr>
                </a:solidFill>
              </a:rPr>
              <a:t>2,4 </a:t>
            </a:r>
            <a:r>
              <a:rPr lang="ru-RU" altLang="ru-RU" sz="1500" b="1" dirty="0">
                <a:solidFill>
                  <a:schemeClr val="accent3">
                    <a:lumMod val="75000"/>
                  </a:schemeClr>
                </a:solidFill>
              </a:rPr>
              <a:t>млн. руб. </a:t>
            </a:r>
            <a:r>
              <a:rPr lang="ru-RU" altLang="ru-RU" sz="1500" dirty="0">
                <a:solidFill>
                  <a:schemeClr val="accent3">
                    <a:lumMod val="75000"/>
                  </a:schemeClr>
                </a:solidFill>
              </a:rPr>
              <a:t>/ год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00000"/>
            </a:pPr>
            <a:r>
              <a:rPr lang="ru-RU" altLang="ru-RU" sz="1500" dirty="0">
                <a:solidFill>
                  <a:schemeClr val="accent3">
                    <a:lumMod val="75000"/>
                  </a:schemeClr>
                </a:solidFill>
              </a:rPr>
              <a:t>Ограничения по осуществляемому виду деятельности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1" y="4257092"/>
            <a:ext cx="899591" cy="612068"/>
          </a:xfrm>
          <a:prstGeom prst="homePlate">
            <a:avLst/>
          </a:prstGeom>
          <a:solidFill>
            <a:srgbClr val="3A0074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" y="19963"/>
            <a:ext cx="9132566" cy="1529476"/>
          </a:xfrm>
          <a:prstGeom prst="rect">
            <a:avLst/>
          </a:prstGeom>
          <a:solidFill>
            <a:srgbClr val="AE93C9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-2" y="1885285"/>
            <a:ext cx="7743825" cy="0"/>
          </a:xfrm>
          <a:prstGeom prst="line">
            <a:avLst/>
          </a:prstGeom>
          <a:noFill/>
          <a:ln w="38100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37" name="Прямоугольник 36"/>
          <p:cNvSpPr/>
          <p:nvPr/>
        </p:nvSpPr>
        <p:spPr>
          <a:xfrm>
            <a:off x="449796" y="5880407"/>
            <a:ext cx="4050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rgbClr val="FFBF00"/>
              </a:buClr>
              <a:buSzPct val="100000"/>
            </a:pPr>
            <a:r>
              <a:rPr lang="ru-RU" altLang="ru-RU" b="1" dirty="0" smtClean="0">
                <a:solidFill>
                  <a:srgbClr val="43285E"/>
                </a:solidFill>
              </a:rPr>
              <a:t>Организации инфраструктуры поддержки субъектов МСП</a:t>
            </a:r>
          </a:p>
        </p:txBody>
      </p:sp>
      <p:sp>
        <p:nvSpPr>
          <p:cNvPr id="38" name="Пятиугольник 37"/>
          <p:cNvSpPr/>
          <p:nvPr/>
        </p:nvSpPr>
        <p:spPr>
          <a:xfrm>
            <a:off x="1" y="5880407"/>
            <a:ext cx="899591" cy="572930"/>
          </a:xfrm>
          <a:prstGeom prst="homePlate">
            <a:avLst/>
          </a:prstGeom>
          <a:solidFill>
            <a:srgbClr val="3A0074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325" y="160336"/>
            <a:ext cx="7926140" cy="67637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основные условия предоставления поручительства </a:t>
            </a:r>
            <a:r>
              <a:rPr lang="ru-RU" sz="2800" dirty="0" smtClean="0">
                <a:solidFill>
                  <a:srgbClr val="43285E"/>
                </a:solidFill>
                <a:latin typeface="+mn-lt"/>
              </a:rPr>
              <a:t>гарантийного фонда</a:t>
            </a:r>
            <a:endParaRPr lang="ru-RU" sz="2800" dirty="0">
              <a:solidFill>
                <a:srgbClr val="43285E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4048" y="2032248"/>
            <a:ext cx="3007246" cy="2116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AutoShape 4" descr="data:image/jpg;base64,%20/9j/4AAQSkZJRgABAQEAYABgAAD/2wBDAAUDBAQEAwUEBAQFBQUGBwwIBwcHBw8LCwkMEQ8SEhEPERETFhwXExQaFRERGCEYGh0dHx8fExciJCIeJBweHx7/2wBDAQUFBQcGBw4ICA4eFBEUHh4eHh4eHh4eHh4eHh4eHh4eHh4eHh4eHh4eHh4eHh4eHh4eHh4eHh4eHh4eHh4eHh7/wAARCABt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xPGfizw/4N0hdW8Saimn2TSrCJWRmG9s4GFBPY1maP8AErwPq/hfUfE+n+ILefSNNJF5cbHAiOAeQRnoR0HNLmV7XKUJNXS0Ouork/A/xI8F+Nr24s/C+uRajPbRiWZEikXYpOAcso711lCaeqFKLi7NBRRRTEFM86Hz/I82Pzdu7ZuG7Hrj0rz/AMe/EBbF5NN0NkkuV+WW46rGfRfU/oK8uN9fG/8A7QN5P9r3bvO3nfn6151fMYU5csVc76GXzqR5pOx9KV5/8TfGjab5mjaWxF4R++m/55AjoP8AaI79qi8B/EFbx49N11kjnb5Yrnorn0b0Pv0rd8eeErfxHZ+bFth1CJf3UvZh/db2/lWlSq69Fui9SIU1QrJVlocl8M/G0kMsWi6vI8kbsFt52yWUnoreo9DXqtcP8OvBK6Kq6jqipJqJHyLnKwj29W967iqwcasaSVQnFypyqN0wooorrOUKKKKACiiigAooooAKKKKACiiigAooooAKKKKACiiigAooooAKKKKACiioby7tbKBri8uYbaFeskrhFH4mgCaiuMv/AIp/D+ykMc3iiyZh1EW6T/0EGorf4t/Dudwq+J7VSf76Og/MrWvsKn8r+4v2U+zO4orO0fXdF1hN+larZXo/6YTK5H4A1o1m01uS1YKKKKQgooooAKKKKACiiigAooooAKKKKACiiigAooooAKKKKACiiigAooooAKKKKACqmr6ppuj2TX2q39tY2qkBpriURoCTgAk8Vbrx39sUZ+BepZ5/0q2/9GipnLli2XShzzUe56joeu6LrsUkui6vY6lHEwWRrW4WUITyAdpOK0SQASSAB1Jr86Pg38QtT+G/i+LWLHdLZyYjv7QHAuIs/ow6g+vHQmveP2lfjrp114RtvD3gfUfOk1i1Et5dRnBggYf6r2kbkEdVGfWsIYmLi2zsqYCcaijHVPqfQml+L/Cmq6gun6Z4k0i9vGztggvI3c45OFBzxWvdXEFrbvcXU0cEMY3PJIwVVHqSeBXwj+yGqj486LhQP3F12/6YtVr9qb4lan4t8d3/AIft7qSPQNJna3jt0YhZ5UOHkcfxfNkAdgPU0lifc5mhvA/vfZxelrn1oPix8NPt32P/AITjQvOztx9sXGf97p+tdhbTwXVulxbTRzwyDckkbBlYeoI4NfCT/s8fEhfBh8SGyssCD7QbDzj9pEeM/dxt3Y/hznt14q5+yv8AErU/Cnjqw8OXN1JLoGrTi3eB2JWCVuEkT+782AR3B9RSjiJcyU1a454KDi5U5XsfUfxj/wCEC8TeGdS8F+JvFOlaZNKqsPNu40lt5Bhkfax+nHcH3r5nP7NnxIYGPR9V0W/0q62utzDfskUydVYrjnrnv7GsL9rZVPx417Kg/u7ft/0xWvXPil8UP+EN+APhXwzo9xs13VtEtwWQ/NbW/lgM/szcqv4ntUTlCcpcy2NacKlKEfZu/MdX+zxoHgP4a6bPYv440DUvEOpTKly8V7HjIJCxRrnJwSfck9K9wr80vhsq/wDCxPDXyj/kLWvb/pqtfpbW2GnzRslaxzY6k4TTbu2FcB8WPFUmmwDRdPkKXU6ZmkU8xoew9z/Ku+dgiMzcADJr5x16/k1TWbvUJTlppWYey9h+AxXPmFd06fLHdlYCgqk+aWyI9K0+71S/isbGEyzyHCgdAO5J7AV6aPhbZ/2L5ZvpP7S+953/ACzz/d2+nv1/lVr4PaRDZeH21iVVE12Thz/DGpxj8SCfyqY/Evw+NS+y7bnyd237TsGz64znHviubD4ejCmpVt5HRiMRWnUcaOyPI9X0280rUJbC+hMc0Z5HYjsQe4NeofCbxVJfw/2HqEha4hXNvIx5kQfwn3H8vpVn4vaRDf8AhwavEFM1phg4/ijY4I/UGvJtGvpNM1a11CEkPBKr/Udx+IzWLvgq+j0/Q2VsZQ13/U+kqKbE6yRLIvKsAw+hp1e+eEFFFFABRRRQAUUUUAFFFFABRRRQAUUUUAFFFFABRRRQAUUUUAFFFFABRRWR4mvJ4bM29nOlvPKrFrl8bbaIfflOeOB0B6kjtmmld2GlcxPFniq/F/LoPhO1hvdUjXN1cztttdPUjO6Vu7Y5CDnueK8ou/7D1bVWWePXfifrSH5/JJi0+BvRccAfmK7fT/DMXiLTlF882leDImMkds0hjm1Nicme5c4IVjyF6nqccCt+Dxt8N/D8C6ba67otnDF8qxW7gqv/AHzxXbBqnpBXf9df0R0xfJpFXZxWneH/AB80ajT/AAD4E0OL+FZ4/NkA9yua0H8MeP2T/S/D/wAOdQXujWjofzxXTn4o/D//AKGmw/Nv8Kafin8Pv+hpsvyb/Ck51n9j8GLmqfy/gzgr3wjYwuJtb+GV5pMinP8AaPhq88wx++wYYfgpro/C+ra9plqbrT9YPjXQYztmBXbqVn/vLx5mO6kBvTNbJ+Kvw9/6Gi0/75f/AOJrI1Hxl8M9Sv0vrTxVZ6fqyjEd7GrIx/2XyAHX2b8MHmm3UkrSi/x/4cd5y0lFnoWmX1pqdhDfWM6T20y7kdehH9D7dqs1ynhq5jFy95btb7bghrxbZ90EjHhbiI+jdGHr15GT1dcclZnNJWYUUUVIgooooAKKKKACiiigAooooAKKKKACiiigAooooAKzfEOvaJ4esTfa7q1lptsP+WlzMsYJ9BnqfpUHjnxDaeE/CGqeI74FoNPtmmKg8uQPlUe5OB+NfL3wq+Her/HfVbz4gfEPVbz+zPPaK0toH278HlUznZGvTgZJzz3rKc2moxWpvSoqSc5OyR6x4k/aS+FukI/2fVLvV5FH3bK1Ygn/AHn2r+teq6FqdrrWi2Wr2L77W9gSeFvVWUEfzrjPDPwe+F2iFX07wlpc0sfHm3C/aHz9XJ5ruwLeztgoEVvBEuABhURR+gFOHP8AaFUdLRU0/mS0VHbzwXEfmW80cyZxuRgwz9RTppI4Y2kmkSNF6sxwB+NaGI6vHv2xf+SF6l/19W3/AKNFevQTRTxiSGRJUPRkYEH8RXnvxps/CPjLwnc+D9X8ZabozzSxuWNzF5ilGDY2sw64qKivBo1oO1SL7M+TvgJ8NrX4l6Z4s03zRb6paW0E2nTknasm5wVYd1YAA+nB7VqfDP4J6tc6b4p8QeMNOnsbPQrS6WK2lBU3F0kbEH3jU4ORwxxjjNfRfwH+EOmfDa51HUtM8RzazHqcMaAtEiqAhY5BUnOc16DrtvZeIND1TQkv41N3ay20jRsrNGHUqTjPbNc0MMuVOW53Vcc+dqD0dj4j/ZC/5Lvov/Xvc/8Aolq5j4yaLfeFvizr1jdRlXTUHuoGccSRu5dG9wQf0Ir6q+FP7POm/D/xrZ+KLfxReX0lrHIghltkRWDoVySD2zmuv+KPw28GfFKxSPUmX7bbArBf2ci+dCD/AAnqGXP8J/DFSsPJ07Pct42Crcy1Vjz2T9qHwS3gg3K2t/8A26bbb/Z/kHaJcY/1n3dme/XHbNfNXwV0O+8T/Fnw/Y2kZZ/t8d1OyjiOONg7sfQcY+pAr2jUf2VtP01zc6l8R4LPTg3Mk9msbAf7xk25r2b4H+Cfh34P0+aPwbqFnqt5KoF3fC6SaaQDsdvCrnsAB9afs6lSS5+gvbUKMJey1bPlP9rT/kvGu/8AXO3/APRK1b/Z78B6h8VPH0eo680lxoukJCLt36SBFAit19sKM4/hB7mvefin+zvp3jzxve+KLjxRe2Ml2samCO1R1XYgXqTntXoHgjQfCvwr8E2mhrqFrZ20WWkubuVIjcSn7zsSQMn07DA7UKg3UcpbCljIqiow+K1j4Q8JhV+MGlKqhVHiGIAAYAH2gcCv0gr5q8Kfs++D7rxbb+IdH+JA1N7a/W98m3WGQZEm/aSrEgds19K1phoSgncxxtaNRx5ehDfKZLKdF6tGwH5V804K8HqOK+nK+dvFlidN8S6hZ4wEnYr/ALpOR+hrhzWOkZG+Vy1lE9h8BJHffDuyt9xVZLd4WI6jlga84Pw78S/2l9jFvH5O7H2nzBs2+uOv4YrsfgnfedoFzYM3zW0+4D/ZYZ/mDXeeZH53k+Ynmbd2zPzY9celbxoU8TSg5dEYyr1MNVmo9Tm/G0aaf8O7233blitFhBPU9FFeEEZBFexfGq+EHhuCxB+e6nGR/sryf1xXl/hmyOpeIbCyAyJZ1Df7oOT+gNcOY+9WUF6HbgPdoubPoPS0aPTLWNvvLCin6hRVigcCivdSsjxG7sKKKKYgooooAKKKKACiiigAooooAKKKKACiiigAooooAKKKKACiiigArz/4u+ItL8O6abnU1M8TsuLUHBu5F5SL2jH3m/Ac5xXoFfLf7TWpT3fxINgzHybG1jWNe2XG5j+OR+VdWDpe1qpM3w1PnnY2PCOh+KPjJfzax4m1We10GGQokEHyozDqqL044yxyf6dj4q+Gfw18K+FL3WbvRLi5js4txU3kgaQ5wBnOMkkV0fwIezb4VaILNkIWJll29pNx3Z981zH7U+r/AGTwXZaSjYe/ugWGeqRjJ/UrW/tJzrqnF2V9loa88pVeRaI8obxD8Lv4fh5qH/g2YUj6x8Ox0+GuqD66tKP/AGWuZ8FWcd94q0+GcZgWXzp89PLjBd//AB1TWjcfETxtNcSzL4o1WNZHLBFnICgnOAPQV6bpa2jf72drhrZfmz1L4V+C/AXjrT72+bwjeaZFbTCJd2pSP5hxk+mMZH51b+J3wb8K6d4Qv9X0Z7iwuLKFpsSTl45AOqndyCexB615APiF45HTxZq3/f8AqnrPi3xRrVp9j1bX9QvLbIYxSzEqSOmR3rH6vX5+ZTsu12zP2NXnvzaHQfBXxVd6B4wsbMzMdOvZhDNCx+UF+NwHbnGf/rCvrlfujHpXxp8KtAu/EXjzS7O1jYpFOlxcOBxHGjAkn8sD3NfZlceZKKqK25z41LnVgooorzTiCiiigAooooAKKKKACiiigAooooAKKKKACiiigDxr9sq6kt/gfexoSBcXttE3037v/Za8r+E/g7x78UfAmlaXHrk/hTwPp0PkILcHzdQlyTJIQCMjcSMk4HYE5r2z9qDw/ceIvgtrdvaRtLcWqpexooyW8pgzAf8AAd1ZH7IXimx1z4Q2GkxzJ9u0YtbXEOfmCliyPj0IPX1BrmlFSq2fY76dRww14rVM8x8f/AfxN8OdHm8YeAfGmqzS6epnnhYmOXYvLMpU4fA5KkcjP0rq7f4iS/Eb9lPxXqGoLGurWVlLa32wYV2ABWQDsGBBx65r2D4q67pvhv4ea5qmqypHAlnIgVj/AKx2UqqD1JJAr5d+CulXlr+y58S9VmRkt72IpBno3lphiPbLY/A1MoqErR6plQm6sOae6asz1j9ifA+Czdh/atx/JK8s/ae+JOoeO7nUvDnhTfL4Z0HbLql3GfkuJN4Ree6BjgD+I5PQCud8AeOdb/4VLZ/CvwTFNJ4h13Up/PkjyDDA20YB7EgMS38Kg9zXrfxM+HmmfDf9lbWdFstst3IbeS+utuDPL5qZP+6OgHYe5NRdypcq2S1/yNXFU6/NLdvT/Mt/CDwzqPi79k7TtB0nXLjRLudptl1CxGALh8q2MEqRkEAils/2Vfh/FpjJqOqa3dXhUl7vz0jAb1C7SPzJ+tdL+ylNDb/APQZJ5Y4k3zrudgoyZ3AGT6k4qH4s/A6Hx/4pm12Txhq+l+ZbpAbWAAxfLnnGRnOea1UE4J2u7HO6so1ZR5uVXZ5j+yBcapo/xX8UeDbHU31Pw9aJKfMBzFvSUIki9lLDPA649qP2WSq/tEePCSBxd9T/ANPdWf2cdXvvAfxm1X4QzHT7+y3y7L23tljlMiJvBdhyw25BBJ2kcGuD+G3w9s/iP8avGWkXmrX+mJbXF1cLJaEBmP2krg57c1jFtKNu7OmaTc+bRNLX9T7V1aSP+yrv94v+ofv/ALJr5c/Yk1G20fw9471a8bbbWccNxKR/dRJWP6Cujvf2XNDgs55x428SMY42bBZOcDPpXA/sxabdav8ACn4p6ZZKWubjT1jiUdWYxy4H49K0lKXtI3XcxpwgqM1GV9unmS/D7wvrf7RnjDVPFPjDVrq10Czl8uG2hb7pPIijB4XC4LNgkkj8Nn4w/Au2+HXh9/Hnw51rVLK60krNNG84ZtmQC6MADxnJU5BGa4r9nL4ZaP8AEjTdTim8X6to+pWUwLWlqwAeJgMSYPJ5BB9OPWvWJf2WtLaJll+IHiNoyPmD7SpHvms4Qc4X5bvvc2qVI06nLz2S6WOq0z4wr/wzoPiRdwxvqEVuYXgHCvdhvLA9lLYb6GvJvhP8I9U+MsMnxA+JHiDUZLe7lYWsMTANIqnBIJBEaAggKo7Z+vT/ABX+GcPhP9lzUNF0HUp9XtrW+TVDMwXLRlhuxt4IA+b8DXbfsm+JNN1v4OaVp9rNH9s0lWtbuEH5kIYlWx6MpBz9fStbOU1GfYw5lTpynS7/AIHJax+y3o9rcwX/AIJ8Vavol7DIrb5HD8Z52su1lOM46ivoS1i8i2ih8ySXy0C75DlmwMZJ7k06aWOGMyTSJGgxlmOAMnA5p1bxpxj8KOOpWnUtzO4V5N8bNL8nVLXVo1+S4TypD/tL0/T+Ves1h+OdH/tvwzdWarmYL5kP++vI/Pp+NY4ul7Wk49TTC1fZVVLoePeCPEb+G9QuLoQmZZYCnl5wC3VSfbP86qN4h1dtf/tz7W323dkN2A/u4/u+1ZeCDtIOc4xjnNdgvw91lvDX9qY/0n74s8fP5fr/AL3t/WvAp+2nHlhstT3ansYS5pbvQz/G/iWTxLeWtw0JhWGAIUzkbycsR7dPyroPgppfn6zc6q6/JbJ5aH/bbr+Q/nXn+DnGDnOMY5zXv3gHR/7E8MW1q64ncebP/vt2/AYH4V04KMq9fnl0OfGSjRockepvUUUV754QUUUUAFFFFABRRRQAUUUUAFFFFABRRRQAUUUUAFFFFABRRRQAUUUUAFfPn7TfhK6k1ZfFVlE0sYgVLxVGSoU4WT6c4Pp8vrX0HWB4qVsw/vI4mkbZBJKMxrKePLcf3JB8v1x3xW+HqulUUka0ajhO6PjvRtf1zRlddI1i+sFkOXWCZkDH1IHFM1fWdX1h431bU7y/aIERm4lL7QeuM9Ole+v8KvA/iy7uHsze+H9TgbF7p8TqRCx7hWB+U9Qy/KR09KX/AIZ60D/oYNU/74j/AMK9f67QTu1Z+h6P1mle73PFPCo+y6L4h1boYrMWcR/2522n/wAcWSsSwtpLy+t7OEZknlWJB7sQB/OvSfjN4Z07wHpVh4a028uLpr2dr64ebaGwq7EHA6cuayPgTpLav8T9JXYXitHN1KcZA2Alc/8AAttbKqvZyqrY0VRcjmj0X/hnaHA/4qyXPf8A0If/ABdSW/7O9mJVNx4quXjzysdoqk/iWOPyr3OqGu6vp+iae19qNwIogQqjGWkY9EVRyzE9AK8ZY3EPTmPN+s1X1Mrwh4W0DwVpy2GjWux52AeRzulmYd2b0Az7CukrldInvNS1V/tUflXBQNPCGz9jhPKxEjjzH6t6AY9Ceqrnndu8nqYzvfXcKKKKgkKKKKACiiigAooooAKKKKACiiigAooooAKKKKAEYBlKsAQeCD3r568Zfs76haeKZfE3wt8VP4aupmLPbFnWNCTkhHTkKT/CQR/KvoTzEwTvXA689KC6BN+5duM5zxionCM9zSnVnTfunzXD+z7488WanbzfFD4iS6jZQNkW9tI7sfUAsAqZ9QpNez+J/A1je/Cq+8BaGIdKtJrE2duQhZYge5Gcn1POSTXWl0VQxZQp6EninZHqKUaUY3KniJzau9jyb4B/BbTvhkLu/ubyPVtZuf3YuhDsEMX9xAScZPJPfj0rq/jB4Qm8d/D7UfC8F8ljJd+Xid4y4Xa6t0BGeldZ5iZxvXP1p2R6imoRUeVbEyqzlPnb1PHx8E0uvgbZfDXUPEVwjWk7TreWke1WfzGdQyEnco3dMjkA5rhv+FN/Hiwtzpel/FgNpuNq77qdWC+n3WI/Bq+mQQR1FIzKv3mA+pqXRizSOJqK/X5HkPwK+CFh8Or6fXtR1NtZ8QXCFDcFCqQqxy20EkknuxOfpzl3wl+D934H+JXiHxdNrkF7Hqwm226W5Qx75vM5Ysc46dK9bLou3cyjccLk9acSAOeKapRVrLYmVepK93uRXkJuLOaANtMkbJn0yMV5Z+z18Jbr4Wx6yt1rcOqf2i0TL5cBj2bA3XJOc7v0r1csozlgMdeaQyJ5fmb12Yzuzxj61Tim0+xCqSUXFbM8E+Iv7PLXXimTxZ8O/EcnhjVZHMjxDcsW8/eZGT5kyeowR7CsSf4K/GzxCn9n+K/isDpjcSJDNLIXHuuEB/E19LllC7iwA9c0BlOMEHPSs3Qg2bLFVErfoc54D8H2HhPwLZ+EY7i41GytoWhLXmHLq2cqRjG3kgL0A4rxLxL+zfq+k+IpNc+FnjCTQHkJItpXdPLB52rImSV9mB+tfR5kQdXUfjS7l3bdw3YzjPNVKnGSSZEK84NtPc+aY/gH8SvE93D/AMLD+J1xc2MTh/JtZZJGJByMbgqqffBxX0naxeRbRQeZJL5aBN8hyzYGMk9yafuGM5GPWlpwpqOwqlaVS1woooqzI5Sw8Eabb+KrnXJMSh38yCAr8sbn7ze/PT0pjfETw2vjAeGzdfvfum4yPKEuf9Xn1/TPFTfFQ6wvgXUZNEmaK5SPcxUfMYx98Kexxnmvln3/AFrxsbi/qclCnHfVn1+Q5HDNac6tae2iS3T7v+tT6j1TwRpt54otdaXEWyTzLiEL8srDofY5xn1rq65P4SHWG8B6fJrUzSzyJuiLj5xF/AGPc45z7iusr06Cjy88Vbm1PmcXGVOq6Upc3K2r+gUUUVscwUUUUAFFFFABRRRQAUUUUAFFFFABRRRQAUUUUAFFFFABRRRQAUUUUAFQajZ22oWM1leQrNbzIUkRu4/z3qeigDyHxra3Ohywt4jfUvs1t8un+KNPGbq0U/8ALO5UffX/AGsEHuAean0nxx4xtLUTf2fp/jbTQOL7RJgJ8f7cJ6H6V6s6q6FHUMpGCCMgiuC8QfCTwjqd219Zw3OiXpOfP02Yw8+u0fL+QFdcKsJK1Rf1/X/DHRGpFq0ked+JPEHw18QeLBrfjCx8TxTJCkKWNxZskUYXJOdvLZJPeup0r4sfDnSbVbPQNL1ARj7sNlphXJ/TNTN8N/Gdt8unfFDVTGPurdwCbH4lqfD4B+IDjbcfFC5jXv8AZ7BFP55raUqMkk5aer/yNG6TVm/z/wAhZvH3jDVoWbQPBj6Xa451HXphbxIP723qfzrH8Pfbdc1z7RpWpP4m1pCUl12aLbp+mA/eFtH0eT6ficcV0ll8JdEkuFufEmqax4lmU5A1C6Zos/7g4/PNd9Z2ttZ2yWtpbxW8EYwkcSBVUegArGVWnFWgv6/P8jN1IRXuoq6DpVto2mpZ27SScl5ZpW3STSH7zue7E/4dKv0UVyt3dznbuFFFFIAooooAKKKKACiiigAooooAKKKKACiiigAooooA8G8LWvhjR/gp4fvJvDWn6he+Ip4LSX7TL5UU8pd2VppDn5RtJ6HJwMc1n+FLPS7+Tw3pGrrp7aOvifWIfskdyXswiRMVjUnG6MNyARj2r3q50TR7nSP7HuNJsZdOwB9ke3Uw4ByPkxjr7Vz3iXwDoutaloTSadpn9mabPNNNYtaKY5y8JjBx0BHBzjtWLpvQ6lXWt+tzye2udFuPCdn4bl0fStWtDc6vPpE2rXpitoLGKYopRsMWOGAXA4UZyKZZ3viR9DSXTVs71pPhvbtdyXl5IjBf33zLtVtzfXHQc17zd6Bod5b2lvd6Np08NkQ1rHJbIywEDA2AjC49qmj0nS40KR6daIpg+zELCoBi5/d9Pu8njpyaPZvuL267Hkdh4Y8O3njb4d3V1pNrNPdeH5bieR1yZZIktfLc+pXJwfeud8H32sX+s+E/3s0Oj2Hiu9tcFj/pdw5u3ZvdI1CqP9pm/u19BJY2SSW8iWkCvbRmKBhGAYkOMqp7D5RwPQU1dN09UgRbG2C28hlhAiXEbnOWXjgnc3I55PrT9mL2+mq/rX/M8B+Fd9q+oax8PJpZZodItp76zt42J/0qURTNJMfVVOEX3Dn0rs/iNouk658TPs+sWMF7FB4Vup4klGQkgmQBgPX3r0uPTtPjFsI7G2QWufs4WJR5ORg7ePlyCRx60+SztJLg3MlrC8xiMJkaMFvLJyVz12k9ulCp6WFKteXMkfPVlb6HqmhsviyWIpYeAbG50ozzbTExjkMk0Rz/AKwMsY3DkYUd67vx9c6nJ+z/AGV1d5Opvb6Y8vmsU3SmWHIYjkZbr+Nd5f8Ahrw7frZLfaFplytjj7IJbVGEGMYCZHy9B09BWhd2tteQG3u7eK4hJBKSIGUkHIOD6EA/hQqbSYSrJtOx4Vt0/VND8PRa0zNf3PjJ4/EcM8m0C4EUwMR55i2iMKOjJt9TWXNCHNloOmjS5fC0njC+htINQlcWEgS3DJFlc5QTedtX7u5QO1exeNvBGm+JrjTWmtbHyoNSS9vY5bZXF4FieMK3qfmGCc4xW1ceH9CuNEXQ59H0+TS1UKtm1uphUDphMYGKXs2X7ZI8kuNGsLXSfA3gvxFf6RfWzapd3jxJcE262yJMUjBc5KoZEQZ9AO1YHhvUNSjsvh3ZeH5PM1C+0K+s7eQNuS3Jmi3TN/1zQMeepwO9eyy+APCM2qJfXGg6dOsVmlnBbSWsbQwxq7P8ilflJLnOPQVc8MeFdF8OrOul2UMKy3EsyhY1Ai8wgsiYA2qSoOKPZsPbRt/XmeL6H4b0HVvC/wAKLjVNPhv57u5a1uJrjLPPEsFywVz/ABfMA31FW9RvtLvvibo+paRo+labND4q/s2W7+2H7fceXE6yKYgOIjgcFuynHNe2xaZp0UVrFHYWqR2jbrZViUCE4Iygx8pwSOPU1B/YGhf2pJqn9jaf9vkZWe5+zJ5rFfuktjORT9mT7fXU+cDb+LF+HBtGln/4Rz+0U1ZbzzDncb4R/ZM5zgSfvfpxX1DVU6bp5sP7PNjbfZM58jyl8vO7dnbjH3ufrzVqqhDlIq1efoFFFFWZCMqspVlDKRgg9CK+d5vh7J/wtweHVjYacz/aw3YW+ckfn8lfRNR+RD9p+0+UnnbPL8zHzbc5xn0zXLisJDEcvN0f9I9XK82q5d7T2f2lb0fR/IfGixxrHGoVFACgdAB2paKK6jygooooAKKKKACiiigDEm8V6DD4qi8LyX6rq8qb0t9jZIwTnOMdAe9L4r8U6D4Wt4LjXr9bOKdzHGxRm3MBnHyg9q8W+IuvWPhn9o211vUvNNrbWab/ACl3N80bqMDI7kVj/HL4jeHvG2k6ZaaKt6JLa5MknnxBBgrjjk13wwfNKGjs1qdccNzOPZnv+o+LfD+n67Y6HeagsWoX6q1tD5bEyAkgcgYHIPWn+K/FGheFrSG612/Wzimk8uMlGYs2M4AUE9K8X+MuqWuifF7wfq96JDbWdnFNL5a5baHbOBUGra9a/F/4o6Bp2nK8GkWBM0guWVHlwQz4XJySFAwOep6Uo4RNRk/htdiWHTSl0tqe6a54h0XQ9LXU9X1GGytXA2vKcFsjIAHUn2AzWP4c+JHgvxBfrYaZrkL3TnCRSK0bOf8AZ3AZ+grzX4wWkWvfHXwtoGol5NOaFN0IYgHLOW/PaB9Ki/aO8I+H/D/hvTdZ0LTYNNu47xYt1sNmRtLAkDuCowetEMPTfLGTd5BGjB8qb1Z73RVPQ5pLjRbG4lbdJLbxu59SVBNYfjPxpY+G9S0vSvslxqGp6nL5dva2+N2P77ZPC+/19K41ByfKjnUW3ZHUE4BJ6Vwsnxd+HsbsjeIowykqR5EvUf8AAav6F41ste8U6poOmWdxNHpq7bm+BXyRJ/cBzknOfyNeU/s6+G9B15PEb6zpFnftDeKIzPEGKA7sgZrop0YqMpVL6W/E1hSXK3PpY9g8J+NPDPiqa4h0HU1vHt1DSgRuu0E4H3gPQ10NedeKbLVPCElunw38D6ZLPfZW5nGI1jC8jcOOOTyTVPwD8QPEtx45bwZ4z0e1stReEzQyWzZVgBnB5IIIB5B7YqXR5k5Q29VcTpXTlHb8T1GivD9J+KHxE16fU7Lw/wCE7K+ms7hkM4ZlREBIAILDLHHr+FdZ8N/iBqXi3wXqmoJo8bazppZGtI5CqTPtyoBOSM8jHPIonhqkFd/mEqE4q7PRKK8S1j4ifFLw7axa54h8I6dBpDSKrxrJ+9Td0B+YkH6jrXTeJPiBeWfjjwjpWnwWr6drsSTSSSg+YiseMc4HHrQ8NP8AryB0JHo9FefeMfHGo6T8TPDvhmxhs5rTU1zNI2S6ncRwQcdh1rj9f+InxU0TW7DSL/w7okV1qMhSzQSFt/zADJD4HUdaIYacrW6hGhKVj3GivJNb8feOPD58M2uuaRpdtfarfPBPGrFwsYdApUhjzhj1qTx98V5NI+IGn+FdFgtbkm4jhv5ZcnYzsBtXB6gHJ9yBQsNUb08/wBUJvY7nxJ4u0Tw7qmnafrFw1odQLiGd1xCCo5DP0U8ipPCXifSfFFvd3OjySzW9tcNbmYphJGXqUP8AEOetcRJ4kh8RfEzXPBXiTS9KuNE022NyHnj3MCAhJJJwMbjyBWb8NPiQNY8S6roeiaTYWOg2FnNPYiOMqzBCACQDgA5Jxiq+rvkvbW1/Ir2Pu7ansdFeefC7x1qHifwFf69qMVlBd28kqpHFkKQqBhkE56muZj+LHiBvg9J4xNjp325dTFoI9r+XswDnrnPPrUrDVG3HzsR7Cd7fI9porP0HUotR0uzuPOgM81ukjpG4OCVBPH41wOlfEHV7rxR430uS1shDoFvLLbMFbc5XON/Pt2xWcaUpXt0JVNu/kbWofE7whp/9rpfXz29xpU3kz28iYldj08terg+orr7SZbm1iuFV0WVFcK64YAjOCOxrxVfGWhXnw3T4ieJPDujT6/5729kog5eRT8vJycDqT2Ar0D4Q+KL7xf4Lh1rUYbeG4eaSMrACFwrYHUk1rVocseZLZ2fqaVKXLG9jr6x9F8T6HrOrX+labfrPeae226jCMPLOSMZIweQelc38VvH03hOXT9K0nTf7T1rUm220BJCgZAyccnJOAPrzxXi3g7xV4v8ADPivxXrkegW93Is2/WYd2BB+8bO0gnjJIzzVUsLKpBy+4dOg5Rb+4+paK818XfFaz03wJpPiHSbF7y51htlpbucbXH3g2PQ8YHU1jad8S/Gmi+JtM0zx74btrG21RwkE0BOUJIHPzMDgkZHBGahYao1e39IlUJtXPY6K8/0HxvqF98XNa8I3MNnHY2EHmRSjIkY/JwSTj+I9qPC3jbUtW+LGu+E5YLQWOnw+ZDLGDvY5Tqc4/iPapdCav6XJ9lL8LnoFFeP3Pjz4ial401/Q/CuiaPeQ6TPsZpnKNt7EksATweldF8FfGeqeNNH1C71a2tYJrW78gLbggEbQeck9zTlh5xjzP+rjlRlGPMdT4o8RaP4Z00ajrd4LS1MgiDlGb5jnAwAT2Nc5B8W/h5NKsa+JIFLHALxSKPxJXArA/al/5JrFjr/aMX/oL1wnibWPhDJ8NTa2dnanXvsUao0NqySCcKMkvgDGc555rehhozgpNPV20NaVGMoptPXsfQupatpmm6W2qX1/b29iqhjO8gCYPTB757Y61zOlfFLwHqeoLY2viGATO21PNRo1c+gZgBXh/i2DU28B/DfQdWeaOK5lctEchgjSKEz7hG49M13vxy8BeE9K+GlzfaXo1tZ3Nk0flyxDDMC4Uhj/ABZB701hqaspN3baVvWw1RgrKT3PZqK800XxsfDfwh8N69q1ne38EkEUVzPDhjEOgdgTkjjr6/Wt6z8eaXP40g8MvBPE95bC5sLskGG7QjPyEHOcZ6+lcrozV9O/4GDpyVzraKKKyMwooooAKKKKACiiigArz/446w2haLoGqD7Qyw6/alooCd83D4jAHXccDHqRXoFV72xs73yPtlrFP9nmWeHzEDeXIucOM9CMnBpSV0VBpSuzhfglLrclv4oHiK6NxqK65J5oDEpCTBC3lJ/sru2j6Z71yc8STfE+PXo57kyt40GnIwuZPLMKaeSybN23HmA9uor2WzsLOze5e1tYoWupTNOUXBkkIALN6nCgZ9hVOz8OaDZ2tpa2ukWcMFnO1zbIkQAilbdl19GO9uf9o1HI7JGiqpNvueH/AA41nWta1LwLDLeXaaLFPf2Um6Vg15P5UzO5bOSsY2qD/e3egpNfnPhOLxjast3o9tbS6PeR2sWoyXaeR9sCvMHJ3K8gUgp6KOuTXua+H9DW3tLddJs1hsw4tkEQCxb1KvtHbIZgfXJqnpXgvwnpVjNY6f4e063tppUmljWAYd0IZCc9dpAI9McVPs3bcv20b3t/V7njdxq3ixr3Wb2989tSl8SaJLBpxuTEsEchBW3LchflwGOCCxbrVqZr/XNUnsfEEM9qLjx1DBcWcWoOyrH/AGfu2CRNp2kgNgY5r2ifQtGnupLqbTLWSeWaKeSRowWaSL/VuT6r2Pag6Ho5uTdHTLUzm6F4ZPLG7zwmwSZ/vbflz6U/ZvuHtl2PKfiHDdeGdbufD+k3F1Ba+KdMt9OsF892MNwkyxOVJJIPkzbs9f3ea9kgjWGFIY87EUKuTk4Ax1rh9djOs/GHQ9OuBELXRbN9WiHl5d533Qj5s8BVZjjHJI9K7uqitWZ1HdIKKKKsyCiiigAooooAKKKKACiiigAooooA8Q1+2E/7UmnCa282A2g3b49yH91J1zxR+1Jp9vD4f0U2NhHGxvW3eTCAcbD1wK9vorqjiWpxlb4VY3VdqUXbY8N+JEDTfHPwMGgaSLyIQ+Uyv3269qb+0JpP/CP+IPDnjTRbIRSw3ASf7PHjcVIZSceo3ivdKKI4pxcXbZW9QVdprTY8O+Mtvq1j408N/EnSdPl1Gwt4YzKkaklRkkZxyAVfr2I5rB+IPjC/+LUeneGfDfhy/jxcCWaWYDCnBXkjgKMkkk/hX0fSKqr91QPoKcMUopXjqthxrpJaarYg023+x6dbWm7d5EKR59doAz+leUeOtIvtB+KsHiv7Pe6hpurW7afcSQRtJNpxZdu+PAJUd8/73rXr9FYU6rg2+5lCbi7nlPwSgvvC8+seB9T02VJIJmuLbUFhby7yNscl+m4DHGfbtWZ+y3HJHD4n8yN0zepjcpGeG9a9porSWI5lJW+K34FutdS03PBv2hbnUYvHGkJq/wDa58KeSDImnsVLvlt3PTd93r26VhfC2CzX44aTNpelazY6e9tK0X9pEtI48t/myegPYe1fSxGevNFaRxdqfJbpYtYi0OWx8y/DD4g2fge/8Spe6Tf3iXV8zLJbgEKylvlbPTOau+BrLxZY/BnxZq+k2t3a3OoXSyQbFIlMQP7xkHXoTgj0OK6r9m6ILceLw2GDaiDgj3evY61xFeMJtKPa/wAjStVUZNJdj441RdHu/BqtY6V4on1iPab66uJGa2Rs88d89BnFd9450ePW/Evw00q8juBbXOlwRTNFlWUEDPOODX0TgelFTLHNtNLv17kvFO+iPnnVPBem+Dfjb4OtNGF9JBM4lkad/Mw25h1xwMCui+NUcjfFnwCyxuyrcjJCkgfvU617JRWX1puSk1dpWM/bu6b6I8Q/adGoDVvCculwyy3kc8jQBE3fvMx7f1xXO+MPB8nha78CRTB7nVLrUjc6lcAFi8rSRE5PoOn5nvX0jRThi3CMY22uOGIcUo22PmzxNoOteIvjxrui6Y01tb32yO+nCnC24WMtz74Ax36VteFNLh0n42eKrCxtWgs7fR2ihUKduBHH37mveaKbxbceW2lrf8EbxDta3Sx80/Cn4b6H4k+H2oa3qn9pR3lvJMsaxy7FIVARlSOeTVCCGf8A4ZomTyZfMOvA7dhz91e1fUtGKr69Ju7XW4/rUm7vvc+S3t9DuZdEj+Huk+I7fxGs0ZllfcI845I5OBu5zwMZzXceG4ph48+KpeN8tYXHOw4Y89PWvfKKJYzmVrfj53CWJutj5j+FfhK/1fwfqOuazHIdN0mxul0y2dCA07IS0mO+OPxx6V6j+zUjp8LLVZEZG+0zcMCD96vS6KzrYp1U01uyKldzTVjxz47WeqaZ4z8M+ObTTptQs9LbbcxwgllAbOTjoCCeegIGa8v0/wAXq2oeN1sNKvrqfxLujtYlTLRhnYncBznDdB3r6zrxv4Kx7fix4+b1uT26fvXrehXXsnzL4V+prSqrkd1t/mc54x8H+IdH+FHg2YadLcXGj3L3N5BGNzRh2DgED0xg46Zo8SeIrj4reMfC9roOhahBHp1yJrmW4TCoNyFskcAAL9ST0r6HoAA6ACsli+rjrr+JCxHVrXX8T5+l8H6f4w+P3iWw1gXqWyQiVHgcxksFjHXHI5NReBUsPh98UPGUqw3smmaVpzMu75pHXdEcZOATk19DVmeKtFt/EPh6+0W6kkihvIjG7x43AH0zxQsW2uWW1kv+CCxDfuvbY+fPhb8RdN0HU/Emsaxp2qTXGs3PmoLaDeqLljjJI/vfpXTfssapA0evaP5UyXH2j7X8y4ARvlA9c5FeveF9Ht9A8P2Oi20kksNnEIkeTG5gO5xxWZoXg6x0jxjrHieC6uZLnVQoljcrsTGPu4Ge3c1VTEU5qaSte34DnWhJSVt/0OP/AGo0kf4bRCNHdv7QiOFUk/df0rovB3gvwmugaPenw3pf2r7JDIZGtVLbygJJyOua7Oiuf2z9moIx9o+RRR5F+0doGsXkGieIdHtHvG0icvLCilmC5Vg2ByQCvOPWuU8e/E668feGf+EV0PwtqQv7x0EwI3BdrA4XHuBycYFfRFIFUEkKAT1OOtaU8SoxSlG9ti4Vkkrq9tjzDxLHfeFPgtY+GU0qTV9TuLRbFYI4TIgdh8zNjgBc9T3xXLab4T1SXWfCXgpEvdmgMb6/1bYyiNz83kQueCucDjPr2r3milHEuKencSrNLY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data:image/jpg;base64,%20/9j/4AAQSkZJRgABAQEAYABgAAD/2wBDAAUDBAQEAwUEBAQFBQUGBwwIBwcHBw8LCwkMEQ8SEhEPERETFhwXExQaFRERGCEYGh0dHx8fExciJCIeJBweHx7/2wBDAQUFBQcGBw4ICA4eFBEUHh4eHh4eHh4eHh4eHh4eHh4eHh4eHh4eHh4eHh4eHh4eHh4eHh4eHh4eHh4eHh4eHh7/wAARCABt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xPGfizw/4N0hdW8Saimn2TSrCJWRmG9s4GFBPY1maP8AErwPq/hfUfE+n+ILefSNNJF5cbHAiOAeQRnoR0HNLmV7XKUJNXS0Ouork/A/xI8F+Nr24s/C+uRajPbRiWZEikXYpOAcso711lCaeqFKLi7NBRRRTEFM86Hz/I82Pzdu7ZuG7Hrj0rz/AMe/EBbF5NN0NkkuV+WW46rGfRfU/oK8uN9fG/8A7QN5P9r3bvO3nfn6151fMYU5csVc76GXzqR5pOx9KV5/8TfGjab5mjaWxF4R++m/55AjoP8AaI79qi8B/EFbx49N11kjnb5Yrnorn0b0Pv0rd8eeErfxHZ+bFth1CJf3UvZh/db2/lWlSq69Fui9SIU1QrJVlocl8M/G0kMsWi6vI8kbsFt52yWUnoreo9DXqtcP8OvBK6Kq6jqipJqJHyLnKwj29W967iqwcasaSVQnFypyqN0wooorrOUKKKKACiiigAooooAKKKKACiiigAooooAKKKKACiiigAooooAKKKKACiioby7tbKBri8uYbaFeskrhFH4mgCaiuMv/AIp/D+ykMc3iiyZh1EW6T/0EGorf4t/Dudwq+J7VSf76Og/MrWvsKn8r+4v2U+zO4orO0fXdF1hN+larZXo/6YTK5H4A1o1m01uS1YKKKKQgooooAKKKKACiiigAooooAKKKKACiiigAooooAKKKKACiiigAooooAKKKKACqmr6ppuj2TX2q39tY2qkBpriURoCTgAk8Vbrx39sUZ+BepZ5/0q2/9GipnLli2XShzzUe56joeu6LrsUkui6vY6lHEwWRrW4WUITyAdpOK0SQASSAB1Jr86Pg38QtT+G/i+LWLHdLZyYjv7QHAuIs/ow6g+vHQmveP2lfjrp114RtvD3gfUfOk1i1Et5dRnBggYf6r2kbkEdVGfWsIYmLi2zsqYCcaijHVPqfQml+L/Cmq6gun6Z4k0i9vGztggvI3c45OFBzxWvdXEFrbvcXU0cEMY3PJIwVVHqSeBXwj+yGqj486LhQP3F12/6YtVr9qb4lan4t8d3/AIft7qSPQNJna3jt0YhZ5UOHkcfxfNkAdgPU0lifc5mhvA/vfZxelrn1oPix8NPt32P/AITjQvOztx9sXGf97p+tdhbTwXVulxbTRzwyDckkbBlYeoI4NfCT/s8fEhfBh8SGyssCD7QbDzj9pEeM/dxt3Y/hznt14q5+yv8AErU/Cnjqw8OXN1JLoGrTi3eB2JWCVuEkT+782AR3B9RSjiJcyU1a454KDi5U5XsfUfxj/wCEC8TeGdS8F+JvFOlaZNKqsPNu40lt5Bhkfax+nHcH3r5nP7NnxIYGPR9V0W/0q62utzDfskUydVYrjnrnv7GsL9rZVPx417Kg/u7ft/0xWvXPil8UP+EN+APhXwzo9xs13VtEtwWQ/NbW/lgM/szcqv4ntUTlCcpcy2NacKlKEfZu/MdX+zxoHgP4a6bPYv440DUvEOpTKly8V7HjIJCxRrnJwSfck9K9wr80vhsq/wDCxPDXyj/kLWvb/pqtfpbW2GnzRslaxzY6k4TTbu2FcB8WPFUmmwDRdPkKXU6ZmkU8xoew9z/Ku+dgiMzcADJr5x16/k1TWbvUJTlppWYey9h+AxXPmFd06fLHdlYCgqk+aWyI9K0+71S/isbGEyzyHCgdAO5J7AV6aPhbZ/2L5ZvpP7S+953/ACzz/d2+nv1/lVr4PaRDZeH21iVVE12Thz/DGpxj8SCfyqY/Evw+NS+y7bnyd237TsGz64znHviubD4ejCmpVt5HRiMRWnUcaOyPI9X0280rUJbC+hMc0Z5HYjsQe4NeofCbxVJfw/2HqEha4hXNvIx5kQfwn3H8vpVn4vaRDf8AhwavEFM1phg4/ijY4I/UGvJtGvpNM1a11CEkPBKr/Udx+IzWLvgq+j0/Q2VsZQ13/U+kqKbE6yRLIvKsAw+hp1e+eEFFFFABRRRQAUUUUAFFFFABRRRQAUUUUAFFFFABRRRQAUUUUAFFFFABRRWR4mvJ4bM29nOlvPKrFrl8bbaIfflOeOB0B6kjtmmld2GlcxPFniq/F/LoPhO1hvdUjXN1cztttdPUjO6Vu7Y5CDnueK8ou/7D1bVWWePXfifrSH5/JJi0+BvRccAfmK7fT/DMXiLTlF882leDImMkds0hjm1Nicme5c4IVjyF6nqccCt+Dxt8N/D8C6ba67otnDF8qxW7gqv/AHzxXbBqnpBXf9df0R0xfJpFXZxWneH/AB80ajT/AAD4E0OL+FZ4/NkA9yua0H8MeP2T/S/D/wAOdQXujWjofzxXTn4o/D//AKGmw/Nv8Kafin8Pv+hpsvyb/Ck51n9j8GLmqfy/gzgr3wjYwuJtb+GV5pMinP8AaPhq88wx++wYYfgpro/C+ra9plqbrT9YPjXQYztmBXbqVn/vLx5mO6kBvTNbJ+Kvw9/6Gi0/75f/AOJrI1Hxl8M9Sv0vrTxVZ6fqyjEd7GrIx/2XyAHX2b8MHmm3UkrSi/x/4cd5y0lFnoWmX1pqdhDfWM6T20y7kdehH9D7dqs1ynhq5jFy95btb7bghrxbZ90EjHhbiI+jdGHr15GT1dcclZnNJWYUUUVIgooooAKKKKACiiigAooooAKKKKACiiigAooooAKzfEOvaJ4esTfa7q1lptsP+WlzMsYJ9BnqfpUHjnxDaeE/CGqeI74FoNPtmmKg8uQPlUe5OB+NfL3wq+Her/HfVbz4gfEPVbz+zPPaK0toH278HlUznZGvTgZJzz3rKc2moxWpvSoqSc5OyR6x4k/aS+FukI/2fVLvV5FH3bK1Ygn/AHn2r+teq6FqdrrWi2Wr2L77W9gSeFvVWUEfzrjPDPwe+F2iFX07wlpc0sfHm3C/aHz9XJ5ruwLeztgoEVvBEuABhURR+gFOHP8AaFUdLRU0/mS0VHbzwXEfmW80cyZxuRgwz9RTppI4Y2kmkSNF6sxwB+NaGI6vHv2xf+SF6l/19W3/AKNFevQTRTxiSGRJUPRkYEH8RXnvxps/CPjLwnc+D9X8ZabozzSxuWNzF5ilGDY2sw64qKivBo1oO1SL7M+TvgJ8NrX4l6Z4s03zRb6paW0E2nTknasm5wVYd1YAA+nB7VqfDP4J6tc6b4p8QeMNOnsbPQrS6WK2lBU3F0kbEH3jU4ORwxxjjNfRfwH+EOmfDa51HUtM8RzazHqcMaAtEiqAhY5BUnOc16DrtvZeIND1TQkv41N3ay20jRsrNGHUqTjPbNc0MMuVOW53Vcc+dqD0dj4j/ZC/5Lvov/Xvc/8Aolq5j4yaLfeFvizr1jdRlXTUHuoGccSRu5dG9wQf0Ir6q+FP7POm/D/xrZ+KLfxReX0lrHIghltkRWDoVySD2zmuv+KPw28GfFKxSPUmX7bbArBf2ci+dCD/AAnqGXP8J/DFSsPJ07Pct42Crcy1Vjz2T9qHwS3gg3K2t/8A26bbb/Z/kHaJcY/1n3dme/XHbNfNXwV0O+8T/Fnw/Y2kZZ/t8d1OyjiOONg7sfQcY+pAr2jUf2VtP01zc6l8R4LPTg3Mk9msbAf7xk25r2b4H+Cfh34P0+aPwbqFnqt5KoF3fC6SaaQDsdvCrnsAB9afs6lSS5+gvbUKMJey1bPlP9rT/kvGu/8AXO3/APRK1b/Z78B6h8VPH0eo680lxoukJCLt36SBFAit19sKM4/hB7mvefin+zvp3jzxve+KLjxRe2Ml2samCO1R1XYgXqTntXoHgjQfCvwr8E2mhrqFrZ20WWkubuVIjcSn7zsSQMn07DA7UKg3UcpbCljIqiow+K1j4Q8JhV+MGlKqhVHiGIAAYAH2gcCv0gr5q8Kfs++D7rxbb+IdH+JA1N7a/W98m3WGQZEm/aSrEgds19K1phoSgncxxtaNRx5ehDfKZLKdF6tGwH5V804K8HqOK+nK+dvFlidN8S6hZ4wEnYr/ALpOR+hrhzWOkZG+Vy1lE9h8BJHffDuyt9xVZLd4WI6jlga84Pw78S/2l9jFvH5O7H2nzBs2+uOv4YrsfgnfedoFzYM3zW0+4D/ZYZ/mDXeeZH53k+Ynmbd2zPzY9celbxoU8TSg5dEYyr1MNVmo9Tm/G0aaf8O7233blitFhBPU9FFeEEZBFexfGq+EHhuCxB+e6nGR/sryf1xXl/hmyOpeIbCyAyJZ1Df7oOT+gNcOY+9WUF6HbgPdoubPoPS0aPTLWNvvLCin6hRVigcCivdSsjxG7sKKKKYgooooAKKKKACiiigAooooAKKKKACiiigAooooAKKKKACiiigArz/4u+ItL8O6abnU1M8TsuLUHBu5F5SL2jH3m/Ac5xXoFfLf7TWpT3fxINgzHybG1jWNe2XG5j+OR+VdWDpe1qpM3w1PnnY2PCOh+KPjJfzax4m1We10GGQokEHyozDqqL044yxyf6dj4q+Gfw18K+FL3WbvRLi5js4txU3kgaQ5wBnOMkkV0fwIezb4VaILNkIWJll29pNx3Z981zH7U+r/AGTwXZaSjYe/ugWGeqRjJ/UrW/tJzrqnF2V9loa88pVeRaI8obxD8Lv4fh5qH/g2YUj6x8Ox0+GuqD66tKP/AGWuZ8FWcd94q0+GcZgWXzp89PLjBd//AB1TWjcfETxtNcSzL4o1WNZHLBFnICgnOAPQV6bpa2jf72drhrZfmz1L4V+C/AXjrT72+bwjeaZFbTCJd2pSP5hxk+mMZH51b+J3wb8K6d4Qv9X0Z7iwuLKFpsSTl45AOqndyCexB615APiF45HTxZq3/f8AqnrPi3xRrVp9j1bX9QvLbIYxSzEqSOmR3rH6vX5+ZTsu12zP2NXnvzaHQfBXxVd6B4wsbMzMdOvZhDNCx+UF+NwHbnGf/rCvrlfujHpXxp8KtAu/EXjzS7O1jYpFOlxcOBxHGjAkn8sD3NfZlceZKKqK25z41LnVgooorzTiCiiigAooooAKKKKACiiigAooooAKKKKACiiigDxr9sq6kt/gfexoSBcXttE3037v/Za8r+E/g7x78UfAmlaXHrk/hTwPp0PkILcHzdQlyTJIQCMjcSMk4HYE5r2z9qDw/ceIvgtrdvaRtLcWqpexooyW8pgzAf8AAd1ZH7IXimx1z4Q2GkxzJ9u0YtbXEOfmCliyPj0IPX1BrmlFSq2fY76dRww14rVM8x8f/AfxN8OdHm8YeAfGmqzS6epnnhYmOXYvLMpU4fA5KkcjP0rq7f4iS/Eb9lPxXqGoLGurWVlLa32wYV2ABWQDsGBBx65r2D4q67pvhv4ea5qmqypHAlnIgVj/AKx2UqqD1JJAr5d+CulXlr+y58S9VmRkt72IpBno3lphiPbLY/A1MoqErR6plQm6sOae6asz1j9ifA+Czdh/atx/JK8s/ae+JOoeO7nUvDnhTfL4Z0HbLql3GfkuJN4Ree6BjgD+I5PQCud8AeOdb/4VLZ/CvwTFNJ4h13Up/PkjyDDA20YB7EgMS38Kg9zXrfxM+HmmfDf9lbWdFstst3IbeS+utuDPL5qZP+6OgHYe5NRdypcq2S1/yNXFU6/NLdvT/Mt/CDwzqPi79k7TtB0nXLjRLudptl1CxGALh8q2MEqRkEAils/2Vfh/FpjJqOqa3dXhUl7vz0jAb1C7SPzJ+tdL+ylNDb/APQZJ5Y4k3zrudgoyZ3AGT6k4qH4s/A6Hx/4pm12Txhq+l+ZbpAbWAAxfLnnGRnOea1UE4J2u7HO6so1ZR5uVXZ5j+yBcapo/xX8UeDbHU31Pw9aJKfMBzFvSUIki9lLDPA649qP2WSq/tEePCSBxd9T/ANPdWf2cdXvvAfxm1X4QzHT7+y3y7L23tljlMiJvBdhyw25BBJ2kcGuD+G3w9s/iP8avGWkXmrX+mJbXF1cLJaEBmP2krg57c1jFtKNu7OmaTc+bRNLX9T7V1aSP+yrv94v+ofv/ALJr5c/Yk1G20fw9471a8bbbWccNxKR/dRJWP6Cujvf2XNDgs55x428SMY42bBZOcDPpXA/sxabdav8ACn4p6ZZKWubjT1jiUdWYxy4H49K0lKXtI3XcxpwgqM1GV9unmS/D7wvrf7RnjDVPFPjDVrq10Czl8uG2hb7pPIijB4XC4LNgkkj8Nn4w/Au2+HXh9/Hnw51rVLK60krNNG84ZtmQC6MADxnJU5BGa4r9nL4ZaP8AEjTdTim8X6to+pWUwLWlqwAeJgMSYPJ5BB9OPWvWJf2WtLaJll+IHiNoyPmD7SpHvms4Qc4X5bvvc2qVI06nLz2S6WOq0z4wr/wzoPiRdwxvqEVuYXgHCvdhvLA9lLYb6GvJvhP8I9U+MsMnxA+JHiDUZLe7lYWsMTANIqnBIJBEaAggKo7Z+vT/ABX+GcPhP9lzUNF0HUp9XtrW+TVDMwXLRlhuxt4IA+b8DXbfsm+JNN1v4OaVp9rNH9s0lWtbuEH5kIYlWx6MpBz9fStbOU1GfYw5lTpynS7/AIHJax+y3o9rcwX/AIJ8Vavol7DIrb5HD8Z52su1lOM46ivoS1i8i2ih8ySXy0C75DlmwMZJ7k06aWOGMyTSJGgxlmOAMnA5p1bxpxj8KOOpWnUtzO4V5N8bNL8nVLXVo1+S4TypD/tL0/T+Ves1h+OdH/tvwzdWarmYL5kP++vI/Pp+NY4ul7Wk49TTC1fZVVLoePeCPEb+G9QuLoQmZZYCnl5wC3VSfbP86qN4h1dtf/tz7W323dkN2A/u4/u+1ZeCDtIOc4xjnNdgvw91lvDX9qY/0n74s8fP5fr/AL3t/WvAp+2nHlhstT3ansYS5pbvQz/G/iWTxLeWtw0JhWGAIUzkbycsR7dPyroPgppfn6zc6q6/JbJ5aH/bbr+Q/nXn+DnGDnOMY5zXv3gHR/7E8MW1q64ncebP/vt2/AYH4V04KMq9fnl0OfGSjRockepvUUUV754QUUUUAFFFFABRRRQAUUUUAFFFFABRRRQAUUUUAFFFFABRRRQAUUUUAFfPn7TfhK6k1ZfFVlE0sYgVLxVGSoU4WT6c4Pp8vrX0HWB4qVsw/vI4mkbZBJKMxrKePLcf3JB8v1x3xW+HqulUUka0ajhO6PjvRtf1zRlddI1i+sFkOXWCZkDH1IHFM1fWdX1h431bU7y/aIERm4lL7QeuM9Ole+v8KvA/iy7uHsze+H9TgbF7p8TqRCx7hWB+U9Qy/KR09KX/AIZ60D/oYNU/74j/AMK9f67QTu1Z+h6P1mle73PFPCo+y6L4h1boYrMWcR/2522n/wAcWSsSwtpLy+t7OEZknlWJB7sQB/OvSfjN4Z07wHpVh4a028uLpr2dr64ebaGwq7EHA6cuayPgTpLav8T9JXYXitHN1KcZA2Alc/8AAttbKqvZyqrY0VRcjmj0X/hnaHA/4qyXPf8A0If/ABdSW/7O9mJVNx4quXjzysdoqk/iWOPyr3OqGu6vp+iae19qNwIogQqjGWkY9EVRyzE9AK8ZY3EPTmPN+s1X1Mrwh4W0DwVpy2GjWux52AeRzulmYd2b0Az7CukrldInvNS1V/tUflXBQNPCGz9jhPKxEjjzH6t6AY9Ceqrnndu8nqYzvfXcKKKKgkKKKKACiiigAooooAKKKKACiiigAooooAKKKKAEYBlKsAQeCD3r568Zfs76haeKZfE3wt8VP4aupmLPbFnWNCTkhHTkKT/CQR/KvoTzEwTvXA689KC6BN+5duM5zxionCM9zSnVnTfunzXD+z7488WanbzfFD4iS6jZQNkW9tI7sfUAsAqZ9QpNez+J/A1je/Cq+8BaGIdKtJrE2duQhZYge5Gcn1POSTXWl0VQxZQp6EninZHqKUaUY3KniJzau9jyb4B/BbTvhkLu/ubyPVtZuf3YuhDsEMX9xAScZPJPfj0rq/jB4Qm8d/D7UfC8F8ljJd+Xid4y4Xa6t0BGeldZ5iZxvXP1p2R6imoRUeVbEyqzlPnb1PHx8E0uvgbZfDXUPEVwjWk7TreWke1WfzGdQyEnco3dMjkA5rhv+FN/Hiwtzpel/FgNpuNq77qdWC+n3WI/Bq+mQQR1FIzKv3mA+pqXRizSOJqK/X5HkPwK+CFh8Or6fXtR1NtZ8QXCFDcFCqQqxy20EkknuxOfpzl3wl+D934H+JXiHxdNrkF7Hqwm226W5Qx75vM5Ysc46dK9bLou3cyjccLk9acSAOeKapRVrLYmVepK93uRXkJuLOaANtMkbJn0yMV5Z+z18Jbr4Wx6yt1rcOqf2i0TL5cBj2bA3XJOc7v0r1csozlgMdeaQyJ5fmb12Yzuzxj61Tim0+xCqSUXFbM8E+Iv7PLXXimTxZ8O/EcnhjVZHMjxDcsW8/eZGT5kyeowR7CsSf4K/GzxCn9n+K/isDpjcSJDNLIXHuuEB/E19LllC7iwA9c0BlOMEHPSs3Qg2bLFVErfoc54D8H2HhPwLZ+EY7i41GytoWhLXmHLq2cqRjG3kgL0A4rxLxL+zfq+k+IpNc+FnjCTQHkJItpXdPLB52rImSV9mB+tfR5kQdXUfjS7l3bdw3YzjPNVKnGSSZEK84NtPc+aY/gH8SvE93D/AMLD+J1xc2MTh/JtZZJGJByMbgqqffBxX0naxeRbRQeZJL5aBN8hyzYGMk9yafuGM5GPWlpwpqOwqlaVS1woooqzI5Sw8Eabb+KrnXJMSh38yCAr8sbn7ze/PT0pjfETw2vjAeGzdfvfum4yPKEuf9Xn1/TPFTfFQ6wvgXUZNEmaK5SPcxUfMYx98Kexxnmvln3/AFrxsbi/qclCnHfVn1+Q5HDNac6tae2iS3T7v+tT6j1TwRpt54otdaXEWyTzLiEL8srDofY5xn1rq65P4SHWG8B6fJrUzSzyJuiLj5xF/AGPc45z7iusr06Cjy88Vbm1PmcXGVOq6Upc3K2r+gUUUVscwUUUUAFFFFABRRRQAUUUUAFFFFABRRRQAUUUUAFFFFABRRRQAUUUUAFQajZ22oWM1leQrNbzIUkRu4/z3qeigDyHxra3Ohywt4jfUvs1t8un+KNPGbq0U/8ALO5UffX/AGsEHuAean0nxx4xtLUTf2fp/jbTQOL7RJgJ8f7cJ6H6V6s6q6FHUMpGCCMgiuC8QfCTwjqd219Zw3OiXpOfP02Yw8+u0fL+QFdcKsJK1Rf1/X/DHRGpFq0ked+JPEHw18QeLBrfjCx8TxTJCkKWNxZskUYXJOdvLZJPeup0r4sfDnSbVbPQNL1ARj7sNlphXJ/TNTN8N/Gdt8unfFDVTGPurdwCbH4lqfD4B+IDjbcfFC5jXv8AZ7BFP55raUqMkk5aer/yNG6TVm/z/wAhZvH3jDVoWbQPBj6Xa451HXphbxIP723qfzrH8Pfbdc1z7RpWpP4m1pCUl12aLbp+mA/eFtH0eT6ficcV0ll8JdEkuFufEmqax4lmU5A1C6Zos/7g4/PNd9Z2ttZ2yWtpbxW8EYwkcSBVUegArGVWnFWgv6/P8jN1IRXuoq6DpVto2mpZ27SScl5ZpW3STSH7zue7E/4dKv0UVyt3dznbuFFFFIAooooAKKKKACiiigAooooAKKKKACiiigAooooA8G8LWvhjR/gp4fvJvDWn6he+Ip4LSX7TL5UU8pd2VppDn5RtJ6HJwMc1n+FLPS7+Tw3pGrrp7aOvifWIfskdyXswiRMVjUnG6MNyARj2r3q50TR7nSP7HuNJsZdOwB9ke3Uw4ByPkxjr7Vz3iXwDoutaloTSadpn9mabPNNNYtaKY5y8JjBx0BHBzjtWLpvQ6lXWt+tzye2udFuPCdn4bl0fStWtDc6vPpE2rXpitoLGKYopRsMWOGAXA4UZyKZZ3viR9DSXTVs71pPhvbtdyXl5IjBf33zLtVtzfXHQc17zd6Bod5b2lvd6Np08NkQ1rHJbIywEDA2AjC49qmj0nS40KR6daIpg+zELCoBi5/d9Pu8njpyaPZvuL267Hkdh4Y8O3njb4d3V1pNrNPdeH5bieR1yZZIktfLc+pXJwfeud8H32sX+s+E/3s0Oj2Hiu9tcFj/pdw5u3ZvdI1CqP9pm/u19BJY2SSW8iWkCvbRmKBhGAYkOMqp7D5RwPQU1dN09UgRbG2C28hlhAiXEbnOWXjgnc3I55PrT9mL2+mq/rX/M8B+Fd9q+oax8PJpZZodItp76zt42J/0qURTNJMfVVOEX3Dn0rs/iNouk658TPs+sWMF7FB4Vup4klGQkgmQBgPX3r0uPTtPjFsI7G2QWufs4WJR5ORg7ePlyCRx60+SztJLg3MlrC8xiMJkaMFvLJyVz12k9ulCp6WFKteXMkfPVlb6HqmhsviyWIpYeAbG50ozzbTExjkMk0Rz/AKwMsY3DkYUd67vx9c6nJ+z/AGV1d5Opvb6Y8vmsU3SmWHIYjkZbr+Nd5f8Ahrw7frZLfaFplytjj7IJbVGEGMYCZHy9B09BWhd2tteQG3u7eK4hJBKSIGUkHIOD6EA/hQqbSYSrJtOx4Vt0/VND8PRa0zNf3PjJ4/EcM8m0C4EUwMR55i2iMKOjJt9TWXNCHNloOmjS5fC0njC+htINQlcWEgS3DJFlc5QTedtX7u5QO1exeNvBGm+JrjTWmtbHyoNSS9vY5bZXF4FieMK3qfmGCc4xW1ceH9CuNEXQ59H0+TS1UKtm1uphUDphMYGKXs2X7ZI8kuNGsLXSfA3gvxFf6RfWzapd3jxJcE262yJMUjBc5KoZEQZ9AO1YHhvUNSjsvh3ZeH5PM1C+0K+s7eQNuS3Jmi3TN/1zQMeepwO9eyy+APCM2qJfXGg6dOsVmlnBbSWsbQwxq7P8ilflJLnOPQVc8MeFdF8OrOul2UMKy3EsyhY1Ai8wgsiYA2qSoOKPZsPbRt/XmeL6H4b0HVvC/wAKLjVNPhv57u5a1uJrjLPPEsFywVz/ABfMA31FW9RvtLvvibo+paRo+labND4q/s2W7+2H7fceXE6yKYgOIjgcFuynHNe2xaZp0UVrFHYWqR2jbrZViUCE4Iygx8pwSOPU1B/YGhf2pJqn9jaf9vkZWe5+zJ5rFfuktjORT9mT7fXU+cDb+LF+HBtGln/4Rz+0U1ZbzzDncb4R/ZM5zgSfvfpxX1DVU6bp5sP7PNjbfZM58jyl8vO7dnbjH3ufrzVqqhDlIq1efoFFFFWZCMqspVlDKRgg9CK+d5vh7J/wtweHVjYacz/aw3YW+ckfn8lfRNR+RD9p+0+UnnbPL8zHzbc5xn0zXLisJDEcvN0f9I9XK82q5d7T2f2lb0fR/IfGixxrHGoVFACgdAB2paKK6jygooooAKKKKACiiigDEm8V6DD4qi8LyX6rq8qb0t9jZIwTnOMdAe9L4r8U6D4Wt4LjXr9bOKdzHGxRm3MBnHyg9q8W+IuvWPhn9o211vUvNNrbWab/ACl3N80bqMDI7kVj/HL4jeHvG2k6ZaaKt6JLa5MknnxBBgrjjk13wwfNKGjs1qdccNzOPZnv+o+LfD+n67Y6HeagsWoX6q1tD5bEyAkgcgYHIPWn+K/FGheFrSG612/Wzimk8uMlGYs2M4AUE9K8X+MuqWuifF7wfq96JDbWdnFNL5a5baHbOBUGra9a/F/4o6Bp2nK8GkWBM0guWVHlwQz4XJySFAwOep6Uo4RNRk/htdiWHTSl0tqe6a54h0XQ9LXU9X1GGytXA2vKcFsjIAHUn2AzWP4c+JHgvxBfrYaZrkL3TnCRSK0bOf8AZ3AZ+grzX4wWkWvfHXwtoGol5NOaFN0IYgHLOW/PaB9Ki/aO8I+H/D/hvTdZ0LTYNNu47xYt1sNmRtLAkDuCowetEMPTfLGTd5BGjB8qb1Z73RVPQ5pLjRbG4lbdJLbxu59SVBNYfjPxpY+G9S0vSvslxqGp6nL5dva2+N2P77ZPC+/19K41ByfKjnUW3ZHUE4BJ6Vwsnxd+HsbsjeIowykqR5EvUf8AAav6F41ste8U6poOmWdxNHpq7bm+BXyRJ/cBzknOfyNeU/s6+G9B15PEb6zpFnftDeKIzPEGKA7sgZrop0YqMpVL6W/E1hSXK3PpY9g8J+NPDPiqa4h0HU1vHt1DSgRuu0E4H3gPQ10NedeKbLVPCElunw38D6ZLPfZW5nGI1jC8jcOOOTyTVPwD8QPEtx45bwZ4z0e1stReEzQyWzZVgBnB5IIIB5B7YqXR5k5Q29VcTpXTlHb8T1GivD9J+KHxE16fU7Lw/wCE7K+ms7hkM4ZlREBIAILDLHHr+FdZ8N/iBqXi3wXqmoJo8bazppZGtI5CqTPtyoBOSM8jHPIonhqkFd/mEqE4q7PRKK8S1j4ifFLw7axa54h8I6dBpDSKrxrJ+9Td0B+YkH6jrXTeJPiBeWfjjwjpWnwWr6drsSTSSSg+YiseMc4HHrQ8NP8AryB0JHo9FefeMfHGo6T8TPDvhmxhs5rTU1zNI2S6ncRwQcdh1rj9f+InxU0TW7DSL/w7okV1qMhSzQSFt/zADJD4HUdaIYacrW6hGhKVj3GivJNb8feOPD58M2uuaRpdtfarfPBPGrFwsYdApUhjzhj1qTx98V5NI+IGn+FdFgtbkm4jhv5ZcnYzsBtXB6gHJ9yBQsNUb08/wBUJvY7nxJ4u0Tw7qmnafrFw1odQLiGd1xCCo5DP0U8ipPCXifSfFFvd3OjySzW9tcNbmYphJGXqUP8AEOetcRJ4kh8RfEzXPBXiTS9KuNE022NyHnj3MCAhJJJwMbjyBWb8NPiQNY8S6roeiaTYWOg2FnNPYiOMqzBCACQDgA5Jxiq+rvkvbW1/Ir2Pu7ansdFeefC7x1qHifwFf69qMVlBd28kqpHFkKQqBhkE56muZj+LHiBvg9J4xNjp325dTFoI9r+XswDnrnPPrUrDVG3HzsR7Cd7fI9porP0HUotR0uzuPOgM81ukjpG4OCVBPH41wOlfEHV7rxR430uS1shDoFvLLbMFbc5XON/Pt2xWcaUpXt0JVNu/kbWofE7whp/9rpfXz29xpU3kz28iYldj08terg+orr7SZbm1iuFV0WVFcK64YAjOCOxrxVfGWhXnw3T4ieJPDujT6/5729kog5eRT8vJycDqT2Ar0D4Q+KL7xf4Lh1rUYbeG4eaSMrACFwrYHUk1rVocseZLZ2fqaVKXLG9jr6x9F8T6HrOrX+labfrPeae226jCMPLOSMZIweQelc38VvH03hOXT9K0nTf7T1rUm220BJCgZAyccnJOAPrzxXi3g7xV4v8ADPivxXrkegW93Is2/WYd2BB+8bO0gnjJIzzVUsLKpBy+4dOg5Rb+4+paK818XfFaz03wJpPiHSbF7y51htlpbucbXH3g2PQ8YHU1jad8S/Gmi+JtM0zx74btrG21RwkE0BOUJIHPzMDgkZHBGahYao1e39IlUJtXPY6K8/0HxvqF98XNa8I3MNnHY2EHmRSjIkY/JwSTj+I9qPC3jbUtW+LGu+E5YLQWOnw+ZDLGDvY5Tqc4/iPapdCav6XJ9lL8LnoFFeP3Pjz4ial401/Q/CuiaPeQ6TPsZpnKNt7EksATweldF8FfGeqeNNH1C71a2tYJrW78gLbggEbQeck9zTlh5xjzP+rjlRlGPMdT4o8RaP4Z00ajrd4LS1MgiDlGb5jnAwAT2Nc5B8W/h5NKsa+JIFLHALxSKPxJXArA/al/5JrFjr/aMX/oL1wnibWPhDJ8NTa2dnanXvsUao0NqySCcKMkvgDGc555rehhozgpNPV20NaVGMoptPXsfQupatpmm6W2qX1/b29iqhjO8gCYPTB757Y61zOlfFLwHqeoLY2viGATO21PNRo1c+gZgBXh/i2DU28B/DfQdWeaOK5lctEchgjSKEz7hG49M13vxy8BeE9K+GlzfaXo1tZ3Nk0flyxDDMC4Uhj/ABZB701hqaspN3baVvWw1RgrKT3PZqK800XxsfDfwh8N69q1ne38EkEUVzPDhjEOgdgTkjjr6/Wt6z8eaXP40g8MvBPE95bC5sLskGG7QjPyEHOcZ6+lcrozV9O/4GDpyVzraKKKyMwooooAKKKKACiiigArz/446w2haLoGqD7Qyw6/alooCd83D4jAHXccDHqRXoFV72xs73yPtlrFP9nmWeHzEDeXIucOM9CMnBpSV0VBpSuzhfglLrclv4oHiK6NxqK65J5oDEpCTBC3lJ/sru2j6Z71yc8STfE+PXo57kyt40GnIwuZPLMKaeSybN23HmA9uor2WzsLOze5e1tYoWupTNOUXBkkIALN6nCgZ9hVOz8OaDZ2tpa2ukWcMFnO1zbIkQAilbdl19GO9uf9o1HI7JGiqpNvueH/AA41nWta1LwLDLeXaaLFPf2Um6Vg15P5UzO5bOSsY2qD/e3egpNfnPhOLxjast3o9tbS6PeR2sWoyXaeR9sCvMHJ3K8gUgp6KOuTXua+H9DW3tLddJs1hsw4tkEQCxb1KvtHbIZgfXJqnpXgvwnpVjNY6f4e063tppUmljWAYd0IZCc9dpAI9McVPs3bcv20b3t/V7njdxq3ixr3Wb2989tSl8SaJLBpxuTEsEchBW3LchflwGOCCxbrVqZr/XNUnsfEEM9qLjx1DBcWcWoOyrH/AGfu2CRNp2kgNgY5r2ifQtGnupLqbTLWSeWaKeSRowWaSL/VuT6r2Pag6Ho5uTdHTLUzm6F4ZPLG7zwmwSZ/vbflz6U/ZvuHtl2PKfiHDdeGdbufD+k3F1Ba+KdMt9OsF892MNwkyxOVJJIPkzbs9f3ea9kgjWGFIY87EUKuTk4Ax1rh9djOs/GHQ9OuBELXRbN9WiHl5d533Qj5s8BVZjjHJI9K7uqitWZ1HdIKKKKsyCiiigAooooAKKKKACiiigAooooA8Q1+2E/7UmnCa282A2g3b49yH91J1zxR+1Jp9vD4f0U2NhHGxvW3eTCAcbD1wK9vorqjiWpxlb4VY3VdqUXbY8N+JEDTfHPwMGgaSLyIQ+Uyv3269qb+0JpP/CP+IPDnjTRbIRSw3ASf7PHjcVIZSceo3ivdKKI4pxcXbZW9QVdprTY8O+Mtvq1j408N/EnSdPl1Gwt4YzKkaklRkkZxyAVfr2I5rB+IPjC/+LUeneGfDfhy/jxcCWaWYDCnBXkjgKMkkk/hX0fSKqr91QPoKcMUopXjqthxrpJaarYg023+x6dbWm7d5EKR59doAz+leUeOtIvtB+KsHiv7Pe6hpurW7afcSQRtJNpxZdu+PAJUd8/73rXr9FYU6rg2+5lCbi7nlPwSgvvC8+seB9T02VJIJmuLbUFhby7yNscl+m4DHGfbtWZ+y3HJHD4n8yN0zepjcpGeG9a9porSWI5lJW+K34FutdS03PBv2hbnUYvHGkJq/wDa58KeSDImnsVLvlt3PTd93r26VhfC2CzX44aTNpelazY6e9tK0X9pEtI48t/myegPYe1fSxGevNFaRxdqfJbpYtYi0OWx8y/DD4g2fge/8Spe6Tf3iXV8zLJbgEKylvlbPTOau+BrLxZY/BnxZq+k2t3a3OoXSyQbFIlMQP7xkHXoTgj0OK6r9m6ILceLw2GDaiDgj3evY61xFeMJtKPa/wAjStVUZNJdj441RdHu/BqtY6V4on1iPab66uJGa2Rs88d89BnFd9450ePW/Evw00q8juBbXOlwRTNFlWUEDPOODX0TgelFTLHNtNLv17kvFO+iPnnVPBem+Dfjb4OtNGF9JBM4lkad/Mw25h1xwMCui+NUcjfFnwCyxuyrcjJCkgfvU617JRWX1puSk1dpWM/bu6b6I8Q/adGoDVvCculwyy3kc8jQBE3fvMx7f1xXO+MPB8nha78CRTB7nVLrUjc6lcAFi8rSRE5PoOn5nvX0jRThi3CMY22uOGIcUo22PmzxNoOteIvjxrui6Y01tb32yO+nCnC24WMtz74Ax36VteFNLh0n42eKrCxtWgs7fR2ihUKduBHH37mveaKbxbceW2lrf8EbxDta3Sx80/Cn4b6H4k+H2oa3qn9pR3lvJMsaxy7FIVARlSOeTVCCGf8A4ZomTyZfMOvA7dhz91e1fUtGKr69Ju7XW4/rUm7vvc+S3t9DuZdEj+Huk+I7fxGs0ZllfcI845I5OBu5zwMZzXceG4ph48+KpeN8tYXHOw4Y89PWvfKKJYzmVrfj53CWJutj5j+FfhK/1fwfqOuazHIdN0mxul0y2dCA07IS0mO+OPxx6V6j+zUjp8LLVZEZG+0zcMCD96vS6KzrYp1U01uyKldzTVjxz47WeqaZ4z8M+ObTTptQs9LbbcxwgllAbOTjoCCeegIGa8v0/wAXq2oeN1sNKvrqfxLujtYlTLRhnYncBznDdB3r6zrxv4Kx7fix4+b1uT26fvXrehXXsnzL4V+prSqrkd1t/mc54x8H+IdH+FHg2YadLcXGj3L3N5BGNzRh2DgED0xg46Zo8SeIrj4reMfC9roOhahBHp1yJrmW4TCoNyFskcAAL9ST0r6HoAA6ACsli+rjrr+JCxHVrXX8T5+l8H6f4w+P3iWw1gXqWyQiVHgcxksFjHXHI5NReBUsPh98UPGUqw3smmaVpzMu75pHXdEcZOATk19DVmeKtFt/EPh6+0W6kkihvIjG7x43AH0zxQsW2uWW1kv+CCxDfuvbY+fPhb8RdN0HU/Emsaxp2qTXGs3PmoLaDeqLljjJI/vfpXTfssapA0evaP5UyXH2j7X8y4ARvlA9c5FeveF9Ht9A8P2Oi20kksNnEIkeTG5gO5xxWZoXg6x0jxjrHieC6uZLnVQoljcrsTGPu4Ge3c1VTEU5qaSte34DnWhJSVt/0OP/AGo0kf4bRCNHdv7QiOFUk/df0rovB3gvwmugaPenw3pf2r7JDIZGtVLbygJJyOua7Oiuf2z9moIx9o+RRR5F+0doGsXkGieIdHtHvG0icvLCilmC5Vg2ByQCvOPWuU8e/E668feGf+EV0PwtqQv7x0EwI3BdrA4XHuBycYFfRFIFUEkKAT1OOtaU8SoxSlG9ti4Vkkrq9tjzDxLHfeFPgtY+GU0qTV9TuLRbFYI4TIgdh8zNjgBc9T3xXLab4T1SXWfCXgpEvdmgMb6/1bYyiNz83kQueCucDjPr2r3milHEuKencSrNLY/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data:image/jpg;base64,%20/9j/4AAQSkZJRgABAQEAYABgAAD/2wBDAAUDBAQEAwUEBAQFBQUGBwwIBwcHBw8LCwkMEQ8SEhEPERETFhwXExQaFRERGCEYGh0dHx8fExciJCIeJBweHx7/2wBDAQUFBQcGBw4ICA4eFBEUHh4eHh4eHh4eHh4eHh4eHh4eHh4eHh4eHh4eHh4eHh4eHh4eHh4eHh4eHh4eHh4eHh7/wAARCABt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xPGfizw/4N0hdW8Saimn2TSrCJWRmG9s4GFBPY1maP8AErwPq/hfUfE+n+ILefSNNJF5cbHAiOAeQRnoR0HNLmV7XKUJNXS0Ouork/A/xI8F+Nr24s/C+uRajPbRiWZEikXYpOAcso711lCaeqFKLi7NBRRRTEFM86Hz/I82Pzdu7ZuG7Hrj0rz/AMe/EBbF5NN0NkkuV+WW46rGfRfU/oK8uN9fG/8A7QN5P9r3bvO3nfn6151fMYU5csVc76GXzqR5pOx9KV5/8TfGjab5mjaWxF4R++m/55AjoP8AaI79qi8B/EFbx49N11kjnb5Yrnorn0b0Pv0rd8eeErfxHZ+bFth1CJf3UvZh/db2/lWlSq69Fui9SIU1QrJVlocl8M/G0kMsWi6vI8kbsFt52yWUnoreo9DXqtcP8OvBK6Kq6jqipJqJHyLnKwj29W967iqwcasaSVQnFypyqN0wooorrOUKKKKACiiigAooooAKKKKACiiigAooooAKKKKACiiigAooooAKKKKACiioby7tbKBri8uYbaFeskrhFH4mgCaiuMv/AIp/D+ykMc3iiyZh1EW6T/0EGorf4t/Dudwq+J7VSf76Og/MrWvsKn8r+4v2U+zO4orO0fXdF1hN+larZXo/6YTK5H4A1o1m01uS1YKKKKQgooooAKKKKACiiigAooooAKKKKACiiigAooooAKKKKACiiigAooooAKKKKACqmr6ppuj2TX2q39tY2qkBpriURoCTgAk8Vbrx39sUZ+BepZ5/0q2/9GipnLli2XShzzUe56joeu6LrsUkui6vY6lHEwWRrW4WUITyAdpOK0SQASSAB1Jr86Pg38QtT+G/i+LWLHdLZyYjv7QHAuIs/ow6g+vHQmveP2lfjrp114RtvD3gfUfOk1i1Et5dRnBggYf6r2kbkEdVGfWsIYmLi2zsqYCcaijHVPqfQml+L/Cmq6gun6Z4k0i9vGztggvI3c45OFBzxWvdXEFrbvcXU0cEMY3PJIwVVHqSeBXwj+yGqj486LhQP3F12/6YtVr9qb4lan4t8d3/AIft7qSPQNJna3jt0YhZ5UOHkcfxfNkAdgPU0lifc5mhvA/vfZxelrn1oPix8NPt32P/AITjQvOztx9sXGf97p+tdhbTwXVulxbTRzwyDckkbBlYeoI4NfCT/s8fEhfBh8SGyssCD7QbDzj9pEeM/dxt3Y/hznt14q5+yv8AErU/Cnjqw8OXN1JLoGrTi3eB2JWCVuEkT+782AR3B9RSjiJcyU1a454KDi5U5XsfUfxj/wCEC8TeGdS8F+JvFOlaZNKqsPNu40lt5Bhkfax+nHcH3r5nP7NnxIYGPR9V0W/0q62utzDfskUydVYrjnrnv7GsL9rZVPx417Kg/u7ft/0xWvXPil8UP+EN+APhXwzo9xs13VtEtwWQ/NbW/lgM/szcqv4ntUTlCcpcy2NacKlKEfZu/MdX+zxoHgP4a6bPYv440DUvEOpTKly8V7HjIJCxRrnJwSfck9K9wr80vhsq/wDCxPDXyj/kLWvb/pqtfpbW2GnzRslaxzY6k4TTbu2FcB8WPFUmmwDRdPkKXU6ZmkU8xoew9z/Ku+dgiMzcADJr5x16/k1TWbvUJTlppWYey9h+AxXPmFd06fLHdlYCgqk+aWyI9K0+71S/isbGEyzyHCgdAO5J7AV6aPhbZ/2L5ZvpP7S+953/ACzz/d2+nv1/lVr4PaRDZeH21iVVE12Thz/DGpxj8SCfyqY/Evw+NS+y7bnyd237TsGz64znHviubD4ejCmpVt5HRiMRWnUcaOyPI9X0280rUJbC+hMc0Z5HYjsQe4NeofCbxVJfw/2HqEha4hXNvIx5kQfwn3H8vpVn4vaRDf8AhwavEFM1phg4/ijY4I/UGvJtGvpNM1a11CEkPBKr/Udx+IzWLvgq+j0/Q2VsZQ13/U+kqKbE6yRLIvKsAw+hp1e+eEFFFFABRRRQAUUUUAFFFFABRRRQAUUUUAFFFFABRRRQAUUUUAFFFFABRRWR4mvJ4bM29nOlvPKrFrl8bbaIfflOeOB0B6kjtmmld2GlcxPFniq/F/LoPhO1hvdUjXN1cztttdPUjO6Vu7Y5CDnueK8ou/7D1bVWWePXfifrSH5/JJi0+BvRccAfmK7fT/DMXiLTlF882leDImMkds0hjm1Nicme5c4IVjyF6nqccCt+Dxt8N/D8C6ba67otnDF8qxW7gqv/AHzxXbBqnpBXf9df0R0xfJpFXZxWneH/AB80ajT/AAD4E0OL+FZ4/NkA9yua0H8MeP2T/S/D/wAOdQXujWjofzxXTn4o/D//AKGmw/Nv8Kafin8Pv+hpsvyb/Ck51n9j8GLmqfy/gzgr3wjYwuJtb+GV5pMinP8AaPhq88wx++wYYfgpro/C+ra9plqbrT9YPjXQYztmBXbqVn/vLx5mO6kBvTNbJ+Kvw9/6Gi0/75f/AOJrI1Hxl8M9Sv0vrTxVZ6fqyjEd7GrIx/2XyAHX2b8MHmm3UkrSi/x/4cd5y0lFnoWmX1pqdhDfWM6T20y7kdehH9D7dqs1ynhq5jFy95btb7bghrxbZ90EjHhbiI+jdGHr15GT1dcclZnNJWYUUUVIgooooAKKKKACiiigAooooAKKKKACiiigAooooAKzfEOvaJ4esTfa7q1lptsP+WlzMsYJ9BnqfpUHjnxDaeE/CGqeI74FoNPtmmKg8uQPlUe5OB+NfL3wq+Her/HfVbz4gfEPVbz+zPPaK0toH278HlUznZGvTgZJzz3rKc2moxWpvSoqSc5OyR6x4k/aS+FukI/2fVLvV5FH3bK1Ygn/AHn2r+teq6FqdrrWi2Wr2L77W9gSeFvVWUEfzrjPDPwe+F2iFX07wlpc0sfHm3C/aHz9XJ5ruwLeztgoEVvBEuABhURR+gFOHP8AaFUdLRU0/mS0VHbzwXEfmW80cyZxuRgwz9RTppI4Y2kmkSNF6sxwB+NaGI6vHv2xf+SF6l/19W3/AKNFevQTRTxiSGRJUPRkYEH8RXnvxps/CPjLwnc+D9X8ZabozzSxuWNzF5ilGDY2sw64qKivBo1oO1SL7M+TvgJ8NrX4l6Z4s03zRb6paW0E2nTknasm5wVYd1YAA+nB7VqfDP4J6tc6b4p8QeMNOnsbPQrS6WK2lBU3F0kbEH3jU4ORwxxjjNfRfwH+EOmfDa51HUtM8RzazHqcMaAtEiqAhY5BUnOc16DrtvZeIND1TQkv41N3ay20jRsrNGHUqTjPbNc0MMuVOW53Vcc+dqD0dj4j/ZC/5Lvov/Xvc/8Aolq5j4yaLfeFvizr1jdRlXTUHuoGccSRu5dG9wQf0Ir6q+FP7POm/D/xrZ+KLfxReX0lrHIghltkRWDoVySD2zmuv+KPw28GfFKxSPUmX7bbArBf2ci+dCD/AAnqGXP8J/DFSsPJ07Pct42Crcy1Vjz2T9qHwS3gg3K2t/8A26bbb/Z/kHaJcY/1n3dme/XHbNfNXwV0O+8T/Fnw/Y2kZZ/t8d1OyjiOONg7sfQcY+pAr2jUf2VtP01zc6l8R4LPTg3Mk9msbAf7xk25r2b4H+Cfh34P0+aPwbqFnqt5KoF3fC6SaaQDsdvCrnsAB9afs6lSS5+gvbUKMJey1bPlP9rT/kvGu/8AXO3/APRK1b/Z78B6h8VPH0eo680lxoukJCLt36SBFAit19sKM4/hB7mvefin+zvp3jzxve+KLjxRe2Ml2samCO1R1XYgXqTntXoHgjQfCvwr8E2mhrqFrZ20WWkubuVIjcSn7zsSQMn07DA7UKg3UcpbCljIqiow+K1j4Q8JhV+MGlKqhVHiGIAAYAH2gcCv0gr5q8Kfs++D7rxbb+IdH+JA1N7a/W98m3WGQZEm/aSrEgds19K1phoSgncxxtaNRx5ehDfKZLKdF6tGwH5V804K8HqOK+nK+dvFlidN8S6hZ4wEnYr/ALpOR+hrhzWOkZG+Vy1lE9h8BJHffDuyt9xVZLd4WI6jlga84Pw78S/2l9jFvH5O7H2nzBs2+uOv4YrsfgnfedoFzYM3zW0+4D/ZYZ/mDXeeZH53k+Ynmbd2zPzY9celbxoU8TSg5dEYyr1MNVmo9Tm/G0aaf8O7233blitFhBPU9FFeEEZBFexfGq+EHhuCxB+e6nGR/sryf1xXl/hmyOpeIbCyAyJZ1Df7oOT+gNcOY+9WUF6HbgPdoubPoPS0aPTLWNvvLCin6hRVigcCivdSsjxG7sKKKKYgooooAKKKKACiiigAooooAKKKKACiiigAooooAKKKKACiiigArz/4u+ItL8O6abnU1M8TsuLUHBu5F5SL2jH3m/Ac5xXoFfLf7TWpT3fxINgzHybG1jWNe2XG5j+OR+VdWDpe1qpM3w1PnnY2PCOh+KPjJfzax4m1We10GGQokEHyozDqqL044yxyf6dj4q+Gfw18K+FL3WbvRLi5js4txU3kgaQ5wBnOMkkV0fwIezb4VaILNkIWJll29pNx3Z981zH7U+r/AGTwXZaSjYe/ugWGeqRjJ/UrW/tJzrqnF2V9loa88pVeRaI8obxD8Lv4fh5qH/g2YUj6x8Ox0+GuqD66tKP/AGWuZ8FWcd94q0+GcZgWXzp89PLjBd//AB1TWjcfETxtNcSzL4o1WNZHLBFnICgnOAPQV6bpa2jf72drhrZfmz1L4V+C/AXjrT72+bwjeaZFbTCJd2pSP5hxk+mMZH51b+J3wb8K6d4Qv9X0Z7iwuLKFpsSTl45AOqndyCexB615APiF45HTxZq3/f8AqnrPi3xRrVp9j1bX9QvLbIYxSzEqSOmR3rH6vX5+ZTsu12zP2NXnvzaHQfBXxVd6B4wsbMzMdOvZhDNCx+UF+NwHbnGf/rCvrlfujHpXxp8KtAu/EXjzS7O1jYpFOlxcOBxHGjAkn8sD3NfZlceZKKqK25z41LnVgooorzTiCiiigAooooAKKKKACiiigAooooAKKKKACiiigDxr9sq6kt/gfexoSBcXttE3037v/Za8r+E/g7x78UfAmlaXHrk/hTwPp0PkILcHzdQlyTJIQCMjcSMk4HYE5r2z9qDw/ceIvgtrdvaRtLcWqpexooyW8pgzAf8AAd1ZH7IXimx1z4Q2GkxzJ9u0YtbXEOfmCliyPj0IPX1BrmlFSq2fY76dRww14rVM8x8f/AfxN8OdHm8YeAfGmqzS6epnnhYmOXYvLMpU4fA5KkcjP0rq7f4iS/Eb9lPxXqGoLGurWVlLa32wYV2ABWQDsGBBx65r2D4q67pvhv4ea5qmqypHAlnIgVj/AKx2UqqD1JJAr5d+CulXlr+y58S9VmRkt72IpBno3lphiPbLY/A1MoqErR6plQm6sOae6asz1j9ifA+Czdh/atx/JK8s/ae+JOoeO7nUvDnhTfL4Z0HbLql3GfkuJN4Ree6BjgD+I5PQCud8AeOdb/4VLZ/CvwTFNJ4h13Up/PkjyDDA20YB7EgMS38Kg9zXrfxM+HmmfDf9lbWdFstst3IbeS+utuDPL5qZP+6OgHYe5NRdypcq2S1/yNXFU6/NLdvT/Mt/CDwzqPi79k7TtB0nXLjRLudptl1CxGALh8q2MEqRkEAils/2Vfh/FpjJqOqa3dXhUl7vz0jAb1C7SPzJ+tdL+ylNDb/APQZJ5Y4k3zrudgoyZ3AGT6k4qH4s/A6Hx/4pm12Txhq+l+ZbpAbWAAxfLnnGRnOea1UE4J2u7HO6so1ZR5uVXZ5j+yBcapo/xX8UeDbHU31Pw9aJKfMBzFvSUIki9lLDPA649qP2WSq/tEePCSBxd9T/ANPdWf2cdXvvAfxm1X4QzHT7+y3y7L23tljlMiJvBdhyw25BBJ2kcGuD+G3w9s/iP8avGWkXmrX+mJbXF1cLJaEBmP2krg57c1jFtKNu7OmaTc+bRNLX9T7V1aSP+yrv94v+ofv/ALJr5c/Yk1G20fw9471a8bbbWccNxKR/dRJWP6Cujvf2XNDgs55x428SMY42bBZOcDPpXA/sxabdav8ACn4p6ZZKWubjT1jiUdWYxy4H49K0lKXtI3XcxpwgqM1GV9unmS/D7wvrf7RnjDVPFPjDVrq10Czl8uG2hb7pPIijB4XC4LNgkkj8Nn4w/Au2+HXh9/Hnw51rVLK60krNNG84ZtmQC6MADxnJU5BGa4r9nL4ZaP8AEjTdTim8X6to+pWUwLWlqwAeJgMSYPJ5BB9OPWvWJf2WtLaJll+IHiNoyPmD7SpHvms4Qc4X5bvvc2qVI06nLz2S6WOq0z4wr/wzoPiRdwxvqEVuYXgHCvdhvLA9lLYb6GvJvhP8I9U+MsMnxA+JHiDUZLe7lYWsMTANIqnBIJBEaAggKo7Z+vT/ABX+GcPhP9lzUNF0HUp9XtrW+TVDMwXLRlhuxt4IA+b8DXbfsm+JNN1v4OaVp9rNH9s0lWtbuEH5kIYlWx6MpBz9fStbOU1GfYw5lTpynS7/AIHJax+y3o9rcwX/AIJ8Vavol7DIrb5HD8Z52su1lOM46ivoS1i8i2ih8ySXy0C75DlmwMZJ7k06aWOGMyTSJGgxlmOAMnA5p1bxpxj8KOOpWnUtzO4V5N8bNL8nVLXVo1+S4TypD/tL0/T+Ves1h+OdH/tvwzdWarmYL5kP++vI/Pp+NY4ul7Wk49TTC1fZVVLoePeCPEb+G9QuLoQmZZYCnl5wC3VSfbP86qN4h1dtf/tz7W323dkN2A/u4/u+1ZeCDtIOc4xjnNdgvw91lvDX9qY/0n74s8fP5fr/AL3t/WvAp+2nHlhstT3ansYS5pbvQz/G/iWTxLeWtw0JhWGAIUzkbycsR7dPyroPgppfn6zc6q6/JbJ5aH/bbr+Q/nXn+DnGDnOMY5zXv3gHR/7E8MW1q64ncebP/vt2/AYH4V04KMq9fnl0OfGSjRockepvUUUV754QUUUUAFFFFABRRRQAUUUUAFFFFABRRRQAUUUUAFFFFABRRRQAUUUUAFfPn7TfhK6k1ZfFVlE0sYgVLxVGSoU4WT6c4Pp8vrX0HWB4qVsw/vI4mkbZBJKMxrKePLcf3JB8v1x3xW+HqulUUka0ajhO6PjvRtf1zRlddI1i+sFkOXWCZkDH1IHFM1fWdX1h431bU7y/aIERm4lL7QeuM9Ole+v8KvA/iy7uHsze+H9TgbF7p8TqRCx7hWB+U9Qy/KR09KX/AIZ60D/oYNU/74j/AMK9f67QTu1Z+h6P1mle73PFPCo+y6L4h1boYrMWcR/2522n/wAcWSsSwtpLy+t7OEZknlWJB7sQB/OvSfjN4Z07wHpVh4a028uLpr2dr64ebaGwq7EHA6cuayPgTpLav8T9JXYXitHN1KcZA2Alc/8AAttbKqvZyqrY0VRcjmj0X/hnaHA/4qyXPf8A0If/ABdSW/7O9mJVNx4quXjzysdoqk/iWOPyr3OqGu6vp+iae19qNwIogQqjGWkY9EVRyzE9AK8ZY3EPTmPN+s1X1Mrwh4W0DwVpy2GjWux52AeRzulmYd2b0Az7CukrldInvNS1V/tUflXBQNPCGz9jhPKxEjjzH6t6AY9Ceqrnndu8nqYzvfXcKKKKgkKKKKACiiigAooooAKKKKACiiigAooooAKKKKAEYBlKsAQeCD3r568Zfs76haeKZfE3wt8VP4aupmLPbFnWNCTkhHTkKT/CQR/KvoTzEwTvXA689KC6BN+5duM5zxionCM9zSnVnTfunzXD+z7488WanbzfFD4iS6jZQNkW9tI7sfUAsAqZ9QpNez+J/A1je/Cq+8BaGIdKtJrE2duQhZYge5Gcn1POSTXWl0VQxZQp6EninZHqKUaUY3KniJzau9jyb4B/BbTvhkLu/ubyPVtZuf3YuhDsEMX9xAScZPJPfj0rq/jB4Qm8d/D7UfC8F8ljJd+Xid4y4Xa6t0BGeldZ5iZxvXP1p2R6imoRUeVbEyqzlPnb1PHx8E0uvgbZfDXUPEVwjWk7TreWke1WfzGdQyEnco3dMjkA5rhv+FN/Hiwtzpel/FgNpuNq77qdWC+n3WI/Bq+mQQR1FIzKv3mA+pqXRizSOJqK/X5HkPwK+CFh8Or6fXtR1NtZ8QXCFDcFCqQqxy20EkknuxOfpzl3wl+D934H+JXiHxdNrkF7Hqwm226W5Qx75vM5Ysc46dK9bLou3cyjccLk9acSAOeKapRVrLYmVepK93uRXkJuLOaANtMkbJn0yMV5Z+z18Jbr4Wx6yt1rcOqf2i0TL5cBj2bA3XJOc7v0r1csozlgMdeaQyJ5fmb12Yzuzxj61Tim0+xCqSUXFbM8E+Iv7PLXXimTxZ8O/EcnhjVZHMjxDcsW8/eZGT5kyeowR7CsSf4K/GzxCn9n+K/isDpjcSJDNLIXHuuEB/E19LllC7iwA9c0BlOMEHPSs3Qg2bLFVErfoc54D8H2HhPwLZ+EY7i41GytoWhLXmHLq2cqRjG3kgL0A4rxLxL+zfq+k+IpNc+FnjCTQHkJItpXdPLB52rImSV9mB+tfR5kQdXUfjS7l3bdw3YzjPNVKnGSSZEK84NtPc+aY/gH8SvE93D/AMLD+J1xc2MTh/JtZZJGJByMbgqqffBxX0naxeRbRQeZJL5aBN8hyzYGMk9yafuGM5GPWlpwpqOwqlaVS1woooqzI5Sw8Eabb+KrnXJMSh38yCAr8sbn7ze/PT0pjfETw2vjAeGzdfvfum4yPKEuf9Xn1/TPFTfFQ6wvgXUZNEmaK5SPcxUfMYx98Kexxnmvln3/AFrxsbi/qclCnHfVn1+Q5HDNac6tae2iS3T7v+tT6j1TwRpt54otdaXEWyTzLiEL8srDofY5xn1rq65P4SHWG8B6fJrUzSzyJuiLj5xF/AGPc45z7iusr06Cjy88Vbm1PmcXGVOq6Upc3K2r+gUUUVscwUUUUAFFFFABRRRQAUUUUAFFFFABRRRQAUUUUAFFFFABRRRQAUUUUAFQajZ22oWM1leQrNbzIUkRu4/z3qeigDyHxra3Ohywt4jfUvs1t8un+KNPGbq0U/8ALO5UffX/AGsEHuAean0nxx4xtLUTf2fp/jbTQOL7RJgJ8f7cJ6H6V6s6q6FHUMpGCCMgiuC8QfCTwjqd219Zw3OiXpOfP02Yw8+u0fL+QFdcKsJK1Rf1/X/DHRGpFq0ked+JPEHw18QeLBrfjCx8TxTJCkKWNxZskUYXJOdvLZJPeup0r4sfDnSbVbPQNL1ARj7sNlphXJ/TNTN8N/Gdt8unfFDVTGPurdwCbH4lqfD4B+IDjbcfFC5jXv8AZ7BFP55raUqMkk5aer/yNG6TVm/z/wAhZvH3jDVoWbQPBj6Xa451HXphbxIP723qfzrH8Pfbdc1z7RpWpP4m1pCUl12aLbp+mA/eFtH0eT6ficcV0ll8JdEkuFufEmqax4lmU5A1C6Zos/7g4/PNd9Z2ttZ2yWtpbxW8EYwkcSBVUegArGVWnFWgv6/P8jN1IRXuoq6DpVto2mpZ27SScl5ZpW3STSH7zue7E/4dKv0UVyt3dznbuFFFFIAooooAKKKKACiiigAooooAKKKKACiiigAooooA8G8LWvhjR/gp4fvJvDWn6he+Ip4LSX7TL5UU8pd2VppDn5RtJ6HJwMc1n+FLPS7+Tw3pGrrp7aOvifWIfskdyXswiRMVjUnG6MNyARj2r3q50TR7nSP7HuNJsZdOwB9ke3Uw4ByPkxjr7Vz3iXwDoutaloTSadpn9mabPNNNYtaKY5y8JjBx0BHBzjtWLpvQ6lXWt+tzye2udFuPCdn4bl0fStWtDc6vPpE2rXpitoLGKYopRsMWOGAXA4UZyKZZ3viR9DSXTVs71pPhvbtdyXl5IjBf33zLtVtzfXHQc17zd6Bod5b2lvd6Np08NkQ1rHJbIywEDA2AjC49qmj0nS40KR6daIpg+zELCoBi5/d9Pu8njpyaPZvuL267Hkdh4Y8O3njb4d3V1pNrNPdeH5bieR1yZZIktfLc+pXJwfeud8H32sX+s+E/3s0Oj2Hiu9tcFj/pdw5u3ZvdI1CqP9pm/u19BJY2SSW8iWkCvbRmKBhGAYkOMqp7D5RwPQU1dN09UgRbG2C28hlhAiXEbnOWXjgnc3I55PrT9mL2+mq/rX/M8B+Fd9q+oax8PJpZZodItp76zt42J/0qURTNJMfVVOEX3Dn0rs/iNouk658TPs+sWMF7FB4Vup4klGQkgmQBgPX3r0uPTtPjFsI7G2QWufs4WJR5ORg7ePlyCRx60+SztJLg3MlrC8xiMJkaMFvLJyVz12k9ulCp6WFKteXMkfPVlb6HqmhsviyWIpYeAbG50ozzbTExjkMk0Rz/AKwMsY3DkYUd67vx9c6nJ+z/AGV1d5Opvb6Y8vmsU3SmWHIYjkZbr+Nd5f8Ahrw7frZLfaFplytjj7IJbVGEGMYCZHy9B09BWhd2tteQG3u7eK4hJBKSIGUkHIOD6EA/hQqbSYSrJtOx4Vt0/VND8PRa0zNf3PjJ4/EcM8m0C4EUwMR55i2iMKOjJt9TWXNCHNloOmjS5fC0njC+htINQlcWEgS3DJFlc5QTedtX7u5QO1exeNvBGm+JrjTWmtbHyoNSS9vY5bZXF4FieMK3qfmGCc4xW1ceH9CuNEXQ59H0+TS1UKtm1uphUDphMYGKXs2X7ZI8kuNGsLXSfA3gvxFf6RfWzapd3jxJcE262yJMUjBc5KoZEQZ9AO1YHhvUNSjsvh3ZeH5PM1C+0K+s7eQNuS3Jmi3TN/1zQMeepwO9eyy+APCM2qJfXGg6dOsVmlnBbSWsbQwxq7P8ilflJLnOPQVc8MeFdF8OrOul2UMKy3EsyhY1Ai8wgsiYA2qSoOKPZsPbRt/XmeL6H4b0HVvC/wAKLjVNPhv57u5a1uJrjLPPEsFywVz/ABfMA31FW9RvtLvvibo+paRo+labND4q/s2W7+2H7fceXE6yKYgOIjgcFuynHNe2xaZp0UVrFHYWqR2jbrZViUCE4Iygx8pwSOPU1B/YGhf2pJqn9jaf9vkZWe5+zJ5rFfuktjORT9mT7fXU+cDb+LF+HBtGln/4Rz+0U1ZbzzDncb4R/ZM5zgSfvfpxX1DVU6bp5sP7PNjbfZM58jyl8vO7dnbjH3ufrzVqqhDlIq1efoFFFFWZCMqspVlDKRgg9CK+d5vh7J/wtweHVjYacz/aw3YW+ckfn8lfRNR+RD9p+0+UnnbPL8zHzbc5xn0zXLisJDEcvN0f9I9XK82q5d7T2f2lb0fR/IfGixxrHGoVFACgdAB2paKK6jygooooAKKKKACiiigDEm8V6DD4qi8LyX6rq8qb0t9jZIwTnOMdAe9L4r8U6D4Wt4LjXr9bOKdzHGxRm3MBnHyg9q8W+IuvWPhn9o211vUvNNrbWab/ACl3N80bqMDI7kVj/HL4jeHvG2k6ZaaKt6JLa5MknnxBBgrjjk13wwfNKGjs1qdccNzOPZnv+o+LfD+n67Y6HeagsWoX6q1tD5bEyAkgcgYHIPWn+K/FGheFrSG612/Wzimk8uMlGYs2M4AUE9K8X+MuqWuifF7wfq96JDbWdnFNL5a5baHbOBUGra9a/F/4o6Bp2nK8GkWBM0guWVHlwQz4XJySFAwOep6Uo4RNRk/htdiWHTSl0tqe6a54h0XQ9LXU9X1GGytXA2vKcFsjIAHUn2AzWP4c+JHgvxBfrYaZrkL3TnCRSK0bOf8AZ3AZ+grzX4wWkWvfHXwtoGol5NOaFN0IYgHLOW/PaB9Ki/aO8I+H/D/hvTdZ0LTYNNu47xYt1sNmRtLAkDuCowetEMPTfLGTd5BGjB8qb1Z73RVPQ5pLjRbG4lbdJLbxu59SVBNYfjPxpY+G9S0vSvslxqGp6nL5dva2+N2P77ZPC+/19K41ByfKjnUW3ZHUE4BJ6Vwsnxd+HsbsjeIowykqR5EvUf8AAav6F41ste8U6poOmWdxNHpq7bm+BXyRJ/cBzknOfyNeU/s6+G9B15PEb6zpFnftDeKIzPEGKA7sgZrop0YqMpVL6W/E1hSXK3PpY9g8J+NPDPiqa4h0HU1vHt1DSgRuu0E4H3gPQ10NedeKbLVPCElunw38D6ZLPfZW5nGI1jC8jcOOOTyTVPwD8QPEtx45bwZ4z0e1stReEzQyWzZVgBnB5IIIB5B7YqXR5k5Q29VcTpXTlHb8T1GivD9J+KHxE16fU7Lw/wCE7K+ms7hkM4ZlREBIAILDLHHr+FdZ8N/iBqXi3wXqmoJo8bazppZGtI5CqTPtyoBOSM8jHPIonhqkFd/mEqE4q7PRKK8S1j4ifFLw7axa54h8I6dBpDSKrxrJ+9Td0B+YkH6jrXTeJPiBeWfjjwjpWnwWr6drsSTSSSg+YiseMc4HHrQ8NP8AryB0JHo9FefeMfHGo6T8TPDvhmxhs5rTU1zNI2S6ncRwQcdh1rj9f+InxU0TW7DSL/w7okV1qMhSzQSFt/zADJD4HUdaIYacrW6hGhKVj3GivJNb8feOPD58M2uuaRpdtfarfPBPGrFwsYdApUhjzhj1qTx98V5NI+IGn+FdFgtbkm4jhv5ZcnYzsBtXB6gHJ9yBQsNUb08/wBUJvY7nxJ4u0Tw7qmnafrFw1odQLiGd1xCCo5DP0U8ipPCXifSfFFvd3OjySzW9tcNbmYphJGXqUP8AEOetcRJ4kh8RfEzXPBXiTS9KuNE022NyHnj3MCAhJJJwMbjyBWb8NPiQNY8S6roeiaTYWOg2FnNPYiOMqzBCACQDgA5Jxiq+rvkvbW1/Ir2Pu7ansdFeefC7x1qHifwFf69qMVlBd28kqpHFkKQqBhkE56muZj+LHiBvg9J4xNjp325dTFoI9r+XswDnrnPPrUrDVG3HzsR7Cd7fI9porP0HUotR0uzuPOgM81ukjpG4OCVBPH41wOlfEHV7rxR430uS1shDoFvLLbMFbc5XON/Pt2xWcaUpXt0JVNu/kbWofE7whp/9rpfXz29xpU3kz28iYldj08terg+orr7SZbm1iuFV0WVFcK64YAjOCOxrxVfGWhXnw3T4ieJPDujT6/5729kog5eRT8vJycDqT2Ar0D4Q+KL7xf4Lh1rUYbeG4eaSMrACFwrYHUk1rVocseZLZ2fqaVKXLG9jr6x9F8T6HrOrX+labfrPeae226jCMPLOSMZIweQelc38VvH03hOXT9K0nTf7T1rUm220BJCgZAyccnJOAPrzxXi3g7xV4v8ADPivxXrkegW93Is2/WYd2BB+8bO0gnjJIzzVUsLKpBy+4dOg5Rb+4+paK818XfFaz03wJpPiHSbF7y51htlpbucbXH3g2PQ8YHU1jad8S/Gmi+JtM0zx74btrG21RwkE0BOUJIHPzMDgkZHBGahYao1e39IlUJtXPY6K8/0HxvqF98XNa8I3MNnHY2EHmRSjIkY/JwSTj+I9qPC3jbUtW+LGu+E5YLQWOnw+ZDLGDvY5Tqc4/iPapdCav6XJ9lL8LnoFFeP3Pjz4ial401/Q/CuiaPeQ6TPsZpnKNt7EksATweldF8FfGeqeNNH1C71a2tYJrW78gLbggEbQeck9zTlh5xjzP+rjlRlGPMdT4o8RaP4Z00ajrd4LS1MgiDlGb5jnAwAT2Nc5B8W/h5NKsa+JIFLHALxSKPxJXArA/al/5JrFjr/aMX/oL1wnibWPhDJ8NTa2dnanXvsUao0NqySCcKMkvgDGc555rehhozgpNPV20NaVGMoptPXsfQupatpmm6W2qX1/b29iqhjO8gCYPTB757Y61zOlfFLwHqeoLY2viGATO21PNRo1c+gZgBXh/i2DU28B/DfQdWeaOK5lctEchgjSKEz7hG49M13vxy8BeE9K+GlzfaXo1tZ3Nk0flyxDDMC4Uhj/ABZB701hqaspN3baVvWw1RgrKT3PZqK800XxsfDfwh8N69q1ne38EkEUVzPDhjEOgdgTkjjr6/Wt6z8eaXP40g8MvBPE95bC5sLskGG7QjPyEHOcZ6+lcrozV9O/4GDpyVzraKKKyMwooooAKKKKACiiigArz/446w2haLoGqD7Qyw6/alooCd83D4jAHXccDHqRXoFV72xs73yPtlrFP9nmWeHzEDeXIucOM9CMnBpSV0VBpSuzhfglLrclv4oHiK6NxqK65J5oDEpCTBC3lJ/sru2j6Z71yc8STfE+PXo57kyt40GnIwuZPLMKaeSybN23HmA9uor2WzsLOze5e1tYoWupTNOUXBkkIALN6nCgZ9hVOz8OaDZ2tpa2ukWcMFnO1zbIkQAilbdl19GO9uf9o1HI7JGiqpNvueH/AA41nWta1LwLDLeXaaLFPf2Um6Vg15P5UzO5bOSsY2qD/e3egpNfnPhOLxjast3o9tbS6PeR2sWoyXaeR9sCvMHJ3K8gUgp6KOuTXua+H9DW3tLddJs1hsw4tkEQCxb1KvtHbIZgfXJqnpXgvwnpVjNY6f4e063tppUmljWAYd0IZCc9dpAI9McVPs3bcv20b3t/V7njdxq3ixr3Wb2989tSl8SaJLBpxuTEsEchBW3LchflwGOCCxbrVqZr/XNUnsfEEM9qLjx1DBcWcWoOyrH/AGfu2CRNp2kgNgY5r2ifQtGnupLqbTLWSeWaKeSRowWaSL/VuT6r2Pag6Ho5uTdHTLUzm6F4ZPLG7zwmwSZ/vbflz6U/ZvuHtl2PKfiHDdeGdbufD+k3F1Ba+KdMt9OsF892MNwkyxOVJJIPkzbs9f3ea9kgjWGFIY87EUKuTk4Ax1rh9djOs/GHQ9OuBELXRbN9WiHl5d533Qj5s8BVZjjHJI9K7uqitWZ1HdIKKKKsyCiiigAooooAKKKKACiiigAooooA8Q1+2E/7UmnCa282A2g3b49yH91J1zxR+1Jp9vD4f0U2NhHGxvW3eTCAcbD1wK9vorqjiWpxlb4VY3VdqUXbY8N+JEDTfHPwMGgaSLyIQ+Uyv3269qb+0JpP/CP+IPDnjTRbIRSw3ASf7PHjcVIZSceo3ivdKKI4pxcXbZW9QVdprTY8O+Mtvq1j408N/EnSdPl1Gwt4YzKkaklRkkZxyAVfr2I5rB+IPjC/+LUeneGfDfhy/jxcCWaWYDCnBXkjgKMkkk/hX0fSKqr91QPoKcMUopXjqthxrpJaarYg023+x6dbWm7d5EKR59doAz+leUeOtIvtB+KsHiv7Pe6hpurW7afcSQRtJNpxZdu+PAJUd8/73rXr9FYU6rg2+5lCbi7nlPwSgvvC8+seB9T02VJIJmuLbUFhby7yNscl+m4DHGfbtWZ+y3HJHD4n8yN0zepjcpGeG9a9porSWI5lJW+K34FutdS03PBv2hbnUYvHGkJq/wDa58KeSDImnsVLvlt3PTd93r26VhfC2CzX44aTNpelazY6e9tK0X9pEtI48t/myegPYe1fSxGevNFaRxdqfJbpYtYi0OWx8y/DD4g2fge/8Spe6Tf3iXV8zLJbgEKylvlbPTOau+BrLxZY/BnxZq+k2t3a3OoXSyQbFIlMQP7xkHXoTgj0OK6r9m6ILceLw2GDaiDgj3evY61xFeMJtKPa/wAjStVUZNJdj441RdHu/BqtY6V4on1iPab66uJGa2Rs88d89BnFd9450ePW/Evw00q8juBbXOlwRTNFlWUEDPOODX0TgelFTLHNtNLv17kvFO+iPnnVPBem+Dfjb4OtNGF9JBM4lkad/Mw25h1xwMCui+NUcjfFnwCyxuyrcjJCkgfvU617JRWX1puSk1dpWM/bu6b6I8Q/adGoDVvCculwyy3kc8jQBE3fvMx7f1xXO+MPB8nha78CRTB7nVLrUjc6lcAFi8rSRE5PoOn5nvX0jRThi3CMY22uOGIcUo22PmzxNoOteIvjxrui6Y01tb32yO+nCnC24WMtz74Ax36VteFNLh0n42eKrCxtWgs7fR2ihUKduBHH37mveaKbxbceW2lrf8EbxDta3Sx80/Cn4b6H4k+H2oa3qn9pR3lvJMsaxy7FIVARlSOeTVCCGf8A4ZomTyZfMOvA7dhz91e1fUtGKr69Ju7XW4/rUm7vvc+S3t9DuZdEj+Huk+I7fxGs0ZllfcI845I5OBu5zwMZzXceG4ph48+KpeN8tYXHOw4Y89PWvfKKJYzmVrfj53CWJutj5j+FfhK/1fwfqOuazHIdN0mxul0y2dCA07IS0mO+OPxx6V6j+zUjp8LLVZEZG+0zcMCD96vS6KzrYp1U01uyKldzTVjxz47WeqaZ4z8M+ObTTptQs9LbbcxwgllAbOTjoCCeegIGa8v0/wAXq2oeN1sNKvrqfxLujtYlTLRhnYncBznDdB3r6zrxv4Kx7fix4+b1uT26fvXrehXXsnzL4V+prSqrkd1t/mc54x8H+IdH+FHg2YadLcXGj3L3N5BGNzRh2DgED0xg46Zo8SeIrj4reMfC9roOhahBHp1yJrmW4TCoNyFskcAAL9ST0r6HoAA6ACsli+rjrr+JCxHVrXX8T5+l8H6f4w+P3iWw1gXqWyQiVHgcxksFjHXHI5NReBUsPh98UPGUqw3smmaVpzMu75pHXdEcZOATk19DVmeKtFt/EPh6+0W6kkihvIjG7x43AH0zxQsW2uWW1kv+CCxDfuvbY+fPhb8RdN0HU/Emsaxp2qTXGs3PmoLaDeqLljjJI/vfpXTfssapA0evaP5UyXH2j7X8y4ARvlA9c5FeveF9Ht9A8P2Oi20kksNnEIkeTG5gO5xxWZoXg6x0jxjrHieC6uZLnVQoljcrsTGPu4Ge3c1VTEU5qaSte34DnWhJSVt/0OP/AGo0kf4bRCNHdv7QiOFUk/df0rovB3gvwmugaPenw3pf2r7JDIZGtVLbygJJyOua7Oiuf2z9moIx9o+RRR5F+0doGsXkGieIdHtHvG0icvLCilmC5Vg2ByQCvOPWuU8e/E668feGf+EV0PwtqQv7x0EwI3BdrA4XHuBycYFfRFIFUEkKAT1OOtaU8SoxSlG9ti4Vkkrq9tjzDxLHfeFPgtY+GU0qTV9TuLRbFYI4TIgdh8zNjgBc9T3xXLab4T1SXWfCXgpEvdmgMb6/1bYyiNz83kQueCucDjPr2r3milHEuKencSrNLY/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164287" y="3429001"/>
            <a:ext cx="2006143" cy="247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93288" y="4874401"/>
            <a:ext cx="3910760" cy="709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8"/>
            <a:ext cx="1009359" cy="77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995" y="-2539"/>
            <a:ext cx="552004" cy="77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0" y="836712"/>
            <a:ext cx="7743825" cy="0"/>
          </a:xfrm>
          <a:prstGeom prst="line">
            <a:avLst/>
          </a:prstGeom>
          <a:noFill/>
          <a:ln w="28575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26" name="Прямоугольник 25"/>
          <p:cNvSpPr/>
          <p:nvPr/>
        </p:nvSpPr>
        <p:spPr>
          <a:xfrm>
            <a:off x="4426157" y="386552"/>
            <a:ext cx="4717841" cy="389090"/>
          </a:xfrm>
          <a:prstGeom prst="rect">
            <a:avLst/>
          </a:prstGeom>
          <a:solidFill>
            <a:srgbClr val="5E568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srgbClr val="43285E"/>
              </a:solidFill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9"/>
          <a:stretch/>
        </p:blipFill>
        <p:spPr bwMode="auto">
          <a:xfrm rot="5400000">
            <a:off x="4269484" y="2379024"/>
            <a:ext cx="209492" cy="87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 flipH="1">
            <a:off x="8748459" y="6648508"/>
            <a:ext cx="386633" cy="20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4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1"/>
            <a:ext cx="3704090" cy="316835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256846" y="1088323"/>
            <a:ext cx="4611150" cy="3060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Субсидиарная ответственность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Фонда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 до </a:t>
            </a:r>
            <a:r>
              <a:rPr lang="ru-RU" sz="2000" dirty="0">
                <a:solidFill>
                  <a:srgbClr val="43285E"/>
                </a:solidFill>
                <a:latin typeface="Arial Black" pitchFamily="34" charset="0"/>
              </a:rPr>
              <a:t>70%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от суммы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обеспечиваемого обязательства (основного долга по кредиту, суммы займа, банковской гарантии, аккредитива)</a:t>
            </a:r>
          </a:p>
          <a:p>
            <a:pPr algn="just"/>
            <a:endParaRPr lang="ru-RU" sz="800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Максимальный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лимит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одного субъекта МСП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до </a:t>
            </a:r>
            <a:r>
              <a:rPr lang="ru-RU" sz="2000" dirty="0">
                <a:solidFill>
                  <a:srgbClr val="43285E"/>
                </a:solidFill>
                <a:latin typeface="Arial Black" pitchFamily="34" charset="0"/>
              </a:rPr>
              <a:t>100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млн. руб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.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, </a:t>
            </a:r>
          </a:p>
          <a:p>
            <a:pPr algn="just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для «самозанятого»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ru-RU" sz="2000" dirty="0">
                <a:solidFill>
                  <a:srgbClr val="43285E"/>
                </a:solidFill>
                <a:latin typeface="Arial Black" pitchFamily="34" charset="0"/>
              </a:rPr>
              <a:t>5 </a:t>
            </a:r>
            <a:r>
              <a:rPr lang="ru-RU" sz="2000" b="1" dirty="0">
                <a:solidFill>
                  <a:srgbClr val="000000"/>
                </a:solidFill>
                <a:cs typeface="Arial" pitchFamily="34" charset="0"/>
              </a:rPr>
              <a:t>млн. руб.,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на группу компаний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–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43285E"/>
                </a:solidFill>
                <a:latin typeface="Arial Black" pitchFamily="34" charset="0"/>
              </a:rPr>
              <a:t>200</a:t>
            </a:r>
            <a:r>
              <a:rPr lang="ru-RU" sz="2000" b="1" dirty="0" smtClean="0">
                <a:solidFill>
                  <a:srgbClr val="43285E"/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млн.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руб.</a:t>
            </a:r>
          </a:p>
          <a:p>
            <a:pPr algn="just"/>
            <a:endParaRPr lang="ru-RU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u-RU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4" descr="E:\картинки презентация\s3-b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29" y="1088323"/>
            <a:ext cx="540478" cy="5404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150095" y="4421793"/>
            <a:ext cx="490476" cy="490265"/>
          </a:xfrm>
          <a:prstGeom prst="rect">
            <a:avLst/>
          </a:prstGeom>
          <a:blipFill dpi="0"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6812" y="4330478"/>
            <a:ext cx="4427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8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Стоимость поручительства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ru-RU" sz="2000" dirty="0">
                <a:solidFill>
                  <a:srgbClr val="43285E"/>
                </a:solidFill>
                <a:latin typeface="Arial Black" pitchFamily="34" charset="0"/>
              </a:rPr>
              <a:t>0,5%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годовых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от суммы поручительства</a:t>
            </a:r>
          </a:p>
          <a:p>
            <a:pPr algn="just"/>
            <a:endParaRPr lang="ru-RU" sz="12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Оплата вознаграждения единовременно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в течение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5 дней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или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с рассрочкой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платежа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6C205297-1BC1-4CC3-8705-A0A98E40E2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6" y="2806863"/>
            <a:ext cx="567601" cy="56760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6C205297-1BC1-4CC3-8705-A0A98E40E2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5" y="5299974"/>
            <a:ext cx="453594" cy="49375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04048" y="4077072"/>
            <a:ext cx="3937725" cy="2517813"/>
          </a:xfrm>
          <a:prstGeom prst="rect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25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549888" y="908720"/>
            <a:ext cx="5391887" cy="3312368"/>
          </a:xfrm>
          <a:prstGeom prst="rect">
            <a:avLst/>
          </a:prstGeom>
          <a:noFill/>
          <a:ln w="38100">
            <a:solidFill>
              <a:schemeClr val="accent1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06501" y="4077072"/>
            <a:ext cx="5040560" cy="2517813"/>
          </a:xfrm>
          <a:prstGeom prst="rect">
            <a:avLst/>
          </a:prstGeom>
          <a:noFill/>
          <a:ln w="38100">
            <a:solidFill>
              <a:schemeClr val="accent1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559641" y="6104230"/>
            <a:ext cx="7382133" cy="753769"/>
          </a:xfrm>
          <a:prstGeom prst="rect">
            <a:avLst/>
          </a:prstGeom>
          <a:solidFill>
            <a:srgbClr val="AE93C9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6956436" y="6581528"/>
            <a:ext cx="2213994" cy="0"/>
          </a:xfrm>
          <a:prstGeom prst="line">
            <a:avLst/>
          </a:prstGeom>
          <a:ln w="38100">
            <a:solidFill>
              <a:srgbClr val="5E5680">
                <a:alpha val="3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55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99" y="160336"/>
            <a:ext cx="7776865" cy="676375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как работает поручительство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                                              </a:t>
            </a:r>
            <a:r>
              <a:rPr lang="ru-RU" sz="2800" dirty="0" smtClean="0">
                <a:solidFill>
                  <a:srgbClr val="43285E"/>
                </a:solidFill>
                <a:latin typeface="+mn-lt"/>
              </a:rPr>
              <a:t>гарантийного фонда</a:t>
            </a:r>
            <a:endParaRPr lang="ru-RU" sz="2800" dirty="0">
              <a:solidFill>
                <a:srgbClr val="43285E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4048" y="2032248"/>
            <a:ext cx="3007246" cy="2116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AutoShape 4" descr="data:image/jpg;base64,%20/9j/4AAQSkZJRgABAQEAYABgAAD/2wBDAAUDBAQEAwUEBAQFBQUGBwwIBwcHBw8LCwkMEQ8SEhEPERETFhwXExQaFRERGCEYGh0dHx8fExciJCIeJBweHx7/2wBDAQUFBQcGBw4ICA4eFBEUHh4eHh4eHh4eHh4eHh4eHh4eHh4eHh4eHh4eHh4eHh4eHh4eHh4eHh4eHh4eHh4eHh7/wAARCABt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xPGfizw/4N0hdW8Saimn2TSrCJWRmG9s4GFBPY1maP8AErwPq/hfUfE+n+ILefSNNJF5cbHAiOAeQRnoR0HNLmV7XKUJNXS0Ouork/A/xI8F+Nr24s/C+uRajPbRiWZEikXYpOAcso711lCaeqFKLi7NBRRRTEFM86Hz/I82Pzdu7ZuG7Hrj0rz/AMe/EBbF5NN0NkkuV+WW46rGfRfU/oK8uN9fG/8A7QN5P9r3bvO3nfn6151fMYU5csVc76GXzqR5pOx9KV5/8TfGjab5mjaWxF4R++m/55AjoP8AaI79qi8B/EFbx49N11kjnb5Yrnorn0b0Pv0rd8eeErfxHZ+bFth1CJf3UvZh/db2/lWlSq69Fui9SIU1QrJVlocl8M/G0kMsWi6vI8kbsFt52yWUnoreo9DXqtcP8OvBK6Kq6jqipJqJHyLnKwj29W967iqwcasaSVQnFypyqN0wooorrOUKKKKACiiigAooooAKKKKACiiigAooooAKKKKACiiigAooooAKKKKACiioby7tbKBri8uYbaFeskrhFH4mgCaiuMv/AIp/D+ykMc3iiyZh1EW6T/0EGorf4t/Dudwq+J7VSf76Og/MrWvsKn8r+4v2U+zO4orO0fXdF1hN+larZXo/6YTK5H4A1o1m01uS1YKKKKQgooooAKKKKACiiigAooooAKKKKACiiigAooooAKKKKACiiigAooooAKKKKACqmr6ppuj2TX2q39tY2qkBpriURoCTgAk8Vbrx39sUZ+BepZ5/0q2/9GipnLli2XShzzUe56joeu6LrsUkui6vY6lHEwWRrW4WUITyAdpOK0SQASSAB1Jr86Pg38QtT+G/i+LWLHdLZyYjv7QHAuIs/ow6g+vHQmveP2lfjrp114RtvD3gfUfOk1i1Et5dRnBggYf6r2kbkEdVGfWsIYmLi2zsqYCcaijHVPqfQml+L/Cmq6gun6Z4k0i9vGztggvI3c45OFBzxWvdXEFrbvcXU0cEMY3PJIwVVHqSeBXwj+yGqj486LhQP3F12/6YtVr9qb4lan4t8d3/AIft7qSPQNJna3jt0YhZ5UOHkcfxfNkAdgPU0lifc5mhvA/vfZxelrn1oPix8NPt32P/AITjQvOztx9sXGf97p+tdhbTwXVulxbTRzwyDckkbBlYeoI4NfCT/s8fEhfBh8SGyssCD7QbDzj9pEeM/dxt3Y/hznt14q5+yv8AErU/Cnjqw8OXN1JLoGrTi3eB2JWCVuEkT+782AR3B9RSjiJcyU1a454KDi5U5XsfUfxj/wCEC8TeGdS8F+JvFOlaZNKqsPNu40lt5Bhkfax+nHcH3r5nP7NnxIYGPR9V0W/0q62utzDfskUydVYrjnrnv7GsL9rZVPx417Kg/u7ft/0xWvXPil8UP+EN+APhXwzo9xs13VtEtwWQ/NbW/lgM/szcqv4ntUTlCcpcy2NacKlKEfZu/MdX+zxoHgP4a6bPYv440DUvEOpTKly8V7HjIJCxRrnJwSfck9K9wr80vhsq/wDCxPDXyj/kLWvb/pqtfpbW2GnzRslaxzY6k4TTbu2FcB8WPFUmmwDRdPkKXU6ZmkU8xoew9z/Ku+dgiMzcADJr5x16/k1TWbvUJTlppWYey9h+AxXPmFd06fLHdlYCgqk+aWyI9K0+71S/isbGEyzyHCgdAO5J7AV6aPhbZ/2L5ZvpP7S+953/ACzz/d2+nv1/lVr4PaRDZeH21iVVE12Thz/DGpxj8SCfyqY/Evw+NS+y7bnyd237TsGz64znHviubD4ejCmpVt5HRiMRWnUcaOyPI9X0280rUJbC+hMc0Z5HYjsQe4NeofCbxVJfw/2HqEha4hXNvIx5kQfwn3H8vpVn4vaRDf8AhwavEFM1phg4/ijY4I/UGvJtGvpNM1a11CEkPBKr/Udx+IzWLvgq+j0/Q2VsZQ13/U+kqKbE6yRLIvKsAw+hp1e+eEFFFFABRRRQAUUUUAFFFFABRRRQAUUUUAFFFFABRRRQAUUUUAFFFFABRRWR4mvJ4bM29nOlvPKrFrl8bbaIfflOeOB0B6kjtmmld2GlcxPFniq/F/LoPhO1hvdUjXN1cztttdPUjO6Vu7Y5CDnueK8ou/7D1bVWWePXfifrSH5/JJi0+BvRccAfmK7fT/DMXiLTlF882leDImMkds0hjm1Nicme5c4IVjyF6nqccCt+Dxt8N/D8C6ba67otnDF8qxW7gqv/AHzxXbBqnpBXf9df0R0xfJpFXZxWneH/AB80ajT/AAD4E0OL+FZ4/NkA9yua0H8MeP2T/S/D/wAOdQXujWjofzxXTn4o/D//AKGmw/Nv8Kafin8Pv+hpsvyb/Ck51n9j8GLmqfy/gzgr3wjYwuJtb+GV5pMinP8AaPhq88wx++wYYfgpro/C+ra9plqbrT9YPjXQYztmBXbqVn/vLx5mO6kBvTNbJ+Kvw9/6Gi0/75f/AOJrI1Hxl8M9Sv0vrTxVZ6fqyjEd7GrIx/2XyAHX2b8MHmm3UkrSi/x/4cd5y0lFnoWmX1pqdhDfWM6T20y7kdehH9D7dqs1ynhq5jFy95btb7bghrxbZ90EjHhbiI+jdGHr15GT1dcclZnNJWYUUUVIgooooAKKKKACiiigAooooAKKKKACiiigAooooAKzfEOvaJ4esTfa7q1lptsP+WlzMsYJ9BnqfpUHjnxDaeE/CGqeI74FoNPtmmKg8uQPlUe5OB+NfL3wq+Her/HfVbz4gfEPVbz+zPPaK0toH278HlUznZGvTgZJzz3rKc2moxWpvSoqSc5OyR6x4k/aS+FukI/2fVLvV5FH3bK1Ygn/AHn2r+teq6FqdrrWi2Wr2L77W9gSeFvVWUEfzrjPDPwe+F2iFX07wlpc0sfHm3C/aHz9XJ5ruwLeztgoEVvBEuABhURR+gFOHP8AaFUdLRU0/mS0VHbzwXEfmW80cyZxuRgwz9RTppI4Y2kmkSNF6sxwB+NaGI6vHv2xf+SF6l/19W3/AKNFevQTRTxiSGRJUPRkYEH8RXnvxps/CPjLwnc+D9X8ZabozzSxuWNzF5ilGDY2sw64qKivBo1oO1SL7M+TvgJ8NrX4l6Z4s03zRb6paW0E2nTknasm5wVYd1YAA+nB7VqfDP4J6tc6b4p8QeMNOnsbPQrS6WK2lBU3F0kbEH3jU4ORwxxjjNfRfwH+EOmfDa51HUtM8RzazHqcMaAtEiqAhY5BUnOc16DrtvZeIND1TQkv41N3ay20jRsrNGHUqTjPbNc0MMuVOW53Vcc+dqD0dj4j/ZC/5Lvov/Xvc/8Aolq5j4yaLfeFvizr1jdRlXTUHuoGccSRu5dG9wQf0Ir6q+FP7POm/D/xrZ+KLfxReX0lrHIghltkRWDoVySD2zmuv+KPw28GfFKxSPUmX7bbArBf2ci+dCD/AAnqGXP8J/DFSsPJ07Pct42Crcy1Vjz2T9qHwS3gg3K2t/8A26bbb/Z/kHaJcY/1n3dme/XHbNfNXwV0O+8T/Fnw/Y2kZZ/t8d1OyjiOONg7sfQcY+pAr2jUf2VtP01zc6l8R4LPTg3Mk9msbAf7xk25r2b4H+Cfh34P0+aPwbqFnqt5KoF3fC6SaaQDsdvCrnsAB9afs6lSS5+gvbUKMJey1bPlP9rT/kvGu/8AXO3/APRK1b/Z78B6h8VPH0eo680lxoukJCLt36SBFAit19sKM4/hB7mvefin+zvp3jzxve+KLjxRe2Ml2samCO1R1XYgXqTntXoHgjQfCvwr8E2mhrqFrZ20WWkubuVIjcSn7zsSQMn07DA7UKg3UcpbCljIqiow+K1j4Q8JhV+MGlKqhVHiGIAAYAH2gcCv0gr5q8Kfs++D7rxbb+IdH+JA1N7a/W98m3WGQZEm/aSrEgds19K1phoSgncxxtaNRx5ehDfKZLKdF6tGwH5V804K8HqOK+nK+dvFlidN8S6hZ4wEnYr/ALpOR+hrhzWOkZG+Vy1lE9h8BJHffDuyt9xVZLd4WI6jlga84Pw78S/2l9jFvH5O7H2nzBs2+uOv4YrsfgnfedoFzYM3zW0+4D/ZYZ/mDXeeZH53k+Ynmbd2zPzY9celbxoU8TSg5dEYyr1MNVmo9Tm/G0aaf8O7233blitFhBPU9FFeEEZBFexfGq+EHhuCxB+e6nGR/sryf1xXl/hmyOpeIbCyAyJZ1Df7oOT+gNcOY+9WUF6HbgPdoubPoPS0aPTLWNvvLCin6hRVigcCivdSsjxG7sKKKKYgooooAKKKKACiiigAooooAKKKKACiiigAooooAKKKKACiiigArz/4u+ItL8O6abnU1M8TsuLUHBu5F5SL2jH3m/Ac5xXoFfLf7TWpT3fxINgzHybG1jWNe2XG5j+OR+VdWDpe1qpM3w1PnnY2PCOh+KPjJfzax4m1We10GGQokEHyozDqqL044yxyf6dj4q+Gfw18K+FL3WbvRLi5js4txU3kgaQ5wBnOMkkV0fwIezb4VaILNkIWJll29pNx3Z981zH7U+r/AGTwXZaSjYe/ugWGeqRjJ/UrW/tJzrqnF2V9loa88pVeRaI8obxD8Lv4fh5qH/g2YUj6x8Ox0+GuqD66tKP/AGWuZ8FWcd94q0+GcZgWXzp89PLjBd//AB1TWjcfETxtNcSzL4o1WNZHLBFnICgnOAPQV6bpa2jf72drhrZfmz1L4V+C/AXjrT72+bwjeaZFbTCJd2pSP5hxk+mMZH51b+J3wb8K6d4Qv9X0Z7iwuLKFpsSTl45AOqndyCexB615APiF45HTxZq3/f8AqnrPi3xRrVp9j1bX9QvLbIYxSzEqSOmR3rH6vX5+ZTsu12zP2NXnvzaHQfBXxVd6B4wsbMzMdOvZhDNCx+UF+NwHbnGf/rCvrlfujHpXxp8KtAu/EXjzS7O1jYpFOlxcOBxHGjAkn8sD3NfZlceZKKqK25z41LnVgooorzTiCiiigAooooAKKKKACiiigAooooAKKKKACiiigDxr9sq6kt/gfexoSBcXttE3037v/Za8r+E/g7x78UfAmlaXHrk/hTwPp0PkILcHzdQlyTJIQCMjcSMk4HYE5r2z9qDw/ceIvgtrdvaRtLcWqpexooyW8pgzAf8AAd1ZH7IXimx1z4Q2GkxzJ9u0YtbXEOfmCliyPj0IPX1BrmlFSq2fY76dRww14rVM8x8f/AfxN8OdHm8YeAfGmqzS6epnnhYmOXYvLMpU4fA5KkcjP0rq7f4iS/Eb9lPxXqGoLGurWVlLa32wYV2ABWQDsGBBx65r2D4q67pvhv4ea5qmqypHAlnIgVj/AKx2UqqD1JJAr5d+CulXlr+y58S9VmRkt72IpBno3lphiPbLY/A1MoqErR6plQm6sOae6asz1j9ifA+Czdh/atx/JK8s/ae+JOoeO7nUvDnhTfL4Z0HbLql3GfkuJN4Ree6BjgD+I5PQCud8AeOdb/4VLZ/CvwTFNJ4h13Up/PkjyDDA20YB7EgMS38Kg9zXrfxM+HmmfDf9lbWdFstst3IbeS+utuDPL5qZP+6OgHYe5NRdypcq2S1/yNXFU6/NLdvT/Mt/CDwzqPi79k7TtB0nXLjRLudptl1CxGALh8q2MEqRkEAils/2Vfh/FpjJqOqa3dXhUl7vz0jAb1C7SPzJ+tdL+ylNDb/APQZJ5Y4k3zrudgoyZ3AGT6k4qH4s/A6Hx/4pm12Txhq+l+ZbpAbWAAxfLnnGRnOea1UE4J2u7HO6so1ZR5uVXZ5j+yBcapo/xX8UeDbHU31Pw9aJKfMBzFvSUIki9lLDPA649qP2WSq/tEePCSBxd9T/ANPdWf2cdXvvAfxm1X4QzHT7+y3y7L23tljlMiJvBdhyw25BBJ2kcGuD+G3w9s/iP8avGWkXmrX+mJbXF1cLJaEBmP2krg57c1jFtKNu7OmaTc+bRNLX9T7V1aSP+yrv94v+ofv/ALJr5c/Yk1G20fw9471a8bbbWccNxKR/dRJWP6Cujvf2XNDgs55x428SMY42bBZOcDPpXA/sxabdav8ACn4p6ZZKWubjT1jiUdWYxy4H49K0lKXtI3XcxpwgqM1GV9unmS/D7wvrf7RnjDVPFPjDVrq10Czl8uG2hb7pPIijB4XC4LNgkkj8Nn4w/Au2+HXh9/Hnw51rVLK60krNNG84ZtmQC6MADxnJU5BGa4r9nL4ZaP8AEjTdTim8X6to+pWUwLWlqwAeJgMSYPJ5BB9OPWvWJf2WtLaJll+IHiNoyPmD7SpHvms4Qc4X5bvvc2qVI06nLz2S6WOq0z4wr/wzoPiRdwxvqEVuYXgHCvdhvLA9lLYb6GvJvhP8I9U+MsMnxA+JHiDUZLe7lYWsMTANIqnBIJBEaAggKo7Z+vT/ABX+GcPhP9lzUNF0HUp9XtrW+TVDMwXLRlhuxt4IA+b8DXbfsm+JNN1v4OaVp9rNH9s0lWtbuEH5kIYlWx6MpBz9fStbOU1GfYw5lTpynS7/AIHJax+y3o9rcwX/AIJ8Vavol7DIrb5HD8Z52su1lOM46ivoS1i8i2ih8ySXy0C75DlmwMZJ7k06aWOGMyTSJGgxlmOAMnA5p1bxpxj8KOOpWnUtzO4V5N8bNL8nVLXVo1+S4TypD/tL0/T+Ves1h+OdH/tvwzdWarmYL5kP++vI/Pp+NY4ul7Wk49TTC1fZVVLoePeCPEb+G9QuLoQmZZYCnl5wC3VSfbP86qN4h1dtf/tz7W323dkN2A/u4/u+1ZeCDtIOc4xjnNdgvw91lvDX9qY/0n74s8fP5fr/AL3t/WvAp+2nHlhstT3ansYS5pbvQz/G/iWTxLeWtw0JhWGAIUzkbycsR7dPyroPgppfn6zc6q6/JbJ5aH/bbr+Q/nXn+DnGDnOMY5zXv3gHR/7E8MW1q64ncebP/vt2/AYH4V04KMq9fnl0OfGSjRockepvUUUV754QUUUUAFFFFABRRRQAUUUUAFFFFABRRRQAUUUUAFFFFABRRRQAUUUUAFfPn7TfhK6k1ZfFVlE0sYgVLxVGSoU4WT6c4Pp8vrX0HWB4qVsw/vI4mkbZBJKMxrKePLcf3JB8v1x3xW+HqulUUka0ajhO6PjvRtf1zRlddI1i+sFkOXWCZkDH1IHFM1fWdX1h431bU7y/aIERm4lL7QeuM9Ole+v8KvA/iy7uHsze+H9TgbF7p8TqRCx7hWB+U9Qy/KR09KX/AIZ60D/oYNU/74j/AMK9f67QTu1Z+h6P1mle73PFPCo+y6L4h1boYrMWcR/2522n/wAcWSsSwtpLy+t7OEZknlWJB7sQB/OvSfjN4Z07wHpVh4a028uLpr2dr64ebaGwq7EHA6cuayPgTpLav8T9JXYXitHN1KcZA2Alc/8AAttbKqvZyqrY0VRcjmj0X/hnaHA/4qyXPf8A0If/ABdSW/7O9mJVNx4quXjzysdoqk/iWOPyr3OqGu6vp+iae19qNwIogQqjGWkY9EVRyzE9AK8ZY3EPTmPN+s1X1Mrwh4W0DwVpy2GjWux52AeRzulmYd2b0Az7CukrldInvNS1V/tUflXBQNPCGz9jhPKxEjjzH6t6AY9Ceqrnndu8nqYzvfXcKKKKgkKKKKACiiigAooooAKKKKACiiigAooooAKKKKAEYBlKsAQeCD3r568Zfs76haeKZfE3wt8VP4aupmLPbFnWNCTkhHTkKT/CQR/KvoTzEwTvXA689KC6BN+5duM5zxionCM9zSnVnTfunzXD+z7488WanbzfFD4iS6jZQNkW9tI7sfUAsAqZ9QpNez+J/A1je/Cq+8BaGIdKtJrE2duQhZYge5Gcn1POSTXWl0VQxZQp6EninZHqKUaUY3KniJzau9jyb4B/BbTvhkLu/ubyPVtZuf3YuhDsEMX9xAScZPJPfj0rq/jB4Qm8d/D7UfC8F8ljJd+Xid4y4Xa6t0BGeldZ5iZxvXP1p2R6imoRUeVbEyqzlPnb1PHx8E0uvgbZfDXUPEVwjWk7TreWke1WfzGdQyEnco3dMjkA5rhv+FN/Hiwtzpel/FgNpuNq77qdWC+n3WI/Bq+mQQR1FIzKv3mA+pqXRizSOJqK/X5HkPwK+CFh8Or6fXtR1NtZ8QXCFDcFCqQqxy20EkknuxOfpzl3wl+D934H+JXiHxdNrkF7Hqwm226W5Qx75vM5Ysc46dK9bLou3cyjccLk9acSAOeKapRVrLYmVepK93uRXkJuLOaANtMkbJn0yMV5Z+z18Jbr4Wx6yt1rcOqf2i0TL5cBj2bA3XJOc7v0r1csozlgMdeaQyJ5fmb12Yzuzxj61Tim0+xCqSUXFbM8E+Iv7PLXXimTxZ8O/EcnhjVZHMjxDcsW8/eZGT5kyeowR7CsSf4K/GzxCn9n+K/isDpjcSJDNLIXHuuEB/E19LllC7iwA9c0BlOMEHPSs3Qg2bLFVErfoc54D8H2HhPwLZ+EY7i41GytoWhLXmHLq2cqRjG3kgL0A4rxLxL+zfq+k+IpNc+FnjCTQHkJItpXdPLB52rImSV9mB+tfR5kQdXUfjS7l3bdw3YzjPNVKnGSSZEK84NtPc+aY/gH8SvE93D/AMLD+J1xc2MTh/JtZZJGJByMbgqqffBxX0naxeRbRQeZJL5aBN8hyzYGMk9yafuGM5GPWlpwpqOwqlaVS1woooqzI5Sw8Eabb+KrnXJMSh38yCAr8sbn7ze/PT0pjfETw2vjAeGzdfvfum4yPKEuf9Xn1/TPFTfFQ6wvgXUZNEmaK5SPcxUfMYx98Kexxnmvln3/AFrxsbi/qclCnHfVn1+Q5HDNac6tae2iS3T7v+tT6j1TwRpt54otdaXEWyTzLiEL8srDofY5xn1rq65P4SHWG8B6fJrUzSzyJuiLj5xF/AGPc45z7iusr06Cjy88Vbm1PmcXGVOq6Upc3K2r+gUUUVscwUUUUAFFFFABRRRQAUUUUAFFFFABRRRQAUUUUAFFFFABRRRQAUUUUAFQajZ22oWM1leQrNbzIUkRu4/z3qeigDyHxra3Ohywt4jfUvs1t8un+KNPGbq0U/8ALO5UffX/AGsEHuAean0nxx4xtLUTf2fp/jbTQOL7RJgJ8f7cJ6H6V6s6q6FHUMpGCCMgiuC8QfCTwjqd219Zw3OiXpOfP02Yw8+u0fL+QFdcKsJK1Rf1/X/DHRGpFq0ked+JPEHw18QeLBrfjCx8TxTJCkKWNxZskUYXJOdvLZJPeup0r4sfDnSbVbPQNL1ARj7sNlphXJ/TNTN8N/Gdt8unfFDVTGPurdwCbH4lqfD4B+IDjbcfFC5jXv8AZ7BFP55raUqMkk5aer/yNG6TVm/z/wAhZvH3jDVoWbQPBj6Xa451HXphbxIP723qfzrH8Pfbdc1z7RpWpP4m1pCUl12aLbp+mA/eFtH0eT6ficcV0ll8JdEkuFufEmqax4lmU5A1C6Zos/7g4/PNd9Z2ttZ2yWtpbxW8EYwkcSBVUegArGVWnFWgv6/P8jN1IRXuoq6DpVto2mpZ27SScl5ZpW3STSH7zue7E/4dKv0UVyt3dznbuFFFFIAooooAKKKKACiiigAooooAKKKKACiiigAooooA8G8LWvhjR/gp4fvJvDWn6he+Ip4LSX7TL5UU8pd2VppDn5RtJ6HJwMc1n+FLPS7+Tw3pGrrp7aOvifWIfskdyXswiRMVjUnG6MNyARj2r3q50TR7nSP7HuNJsZdOwB9ke3Uw4ByPkxjr7Vz3iXwDoutaloTSadpn9mabPNNNYtaKY5y8JjBx0BHBzjtWLpvQ6lXWt+tzye2udFuPCdn4bl0fStWtDc6vPpE2rXpitoLGKYopRsMWOGAXA4UZyKZZ3viR9DSXTVs71pPhvbtdyXl5IjBf33zLtVtzfXHQc17zd6Bod5b2lvd6Np08NkQ1rHJbIywEDA2AjC49qmj0nS40KR6daIpg+zELCoBi5/d9Pu8njpyaPZvuL267Hkdh4Y8O3njb4d3V1pNrNPdeH5bieR1yZZIktfLc+pXJwfeud8H32sX+s+E/3s0Oj2Hiu9tcFj/pdw5u3ZvdI1CqP9pm/u19BJY2SSW8iWkCvbRmKBhGAYkOMqp7D5RwPQU1dN09UgRbG2C28hlhAiXEbnOWXjgnc3I55PrT9mL2+mq/rX/M8B+Fd9q+oax8PJpZZodItp76zt42J/0qURTNJMfVVOEX3Dn0rs/iNouk658TPs+sWMF7FB4Vup4klGQkgmQBgPX3r0uPTtPjFsI7G2QWufs4WJR5ORg7ePlyCRx60+SztJLg3MlrC8xiMJkaMFvLJyVz12k9ulCp6WFKteXMkfPVlb6HqmhsviyWIpYeAbG50ozzbTExjkMk0Rz/AKwMsY3DkYUd67vx9c6nJ+z/AGV1d5Opvb6Y8vmsU3SmWHIYjkZbr+Nd5f8Ahrw7frZLfaFplytjj7IJbVGEGMYCZHy9B09BWhd2tteQG3u7eK4hJBKSIGUkHIOD6EA/hQqbSYSrJtOx4Vt0/VND8PRa0zNf3PjJ4/EcM8m0C4EUwMR55i2iMKOjJt9TWXNCHNloOmjS5fC0njC+htINQlcWEgS3DJFlc5QTedtX7u5QO1exeNvBGm+JrjTWmtbHyoNSS9vY5bZXF4FieMK3qfmGCc4xW1ceH9CuNEXQ59H0+TS1UKtm1uphUDphMYGKXs2X7ZI8kuNGsLXSfA3gvxFf6RfWzapd3jxJcE262yJMUjBc5KoZEQZ9AO1YHhvUNSjsvh3ZeH5PM1C+0K+s7eQNuS3Jmi3TN/1zQMeepwO9eyy+APCM2qJfXGg6dOsVmlnBbSWsbQwxq7P8ilflJLnOPQVc8MeFdF8OrOul2UMKy3EsyhY1Ai8wgsiYA2qSoOKPZsPbRt/XmeL6H4b0HVvC/wAKLjVNPhv57u5a1uJrjLPPEsFywVz/ABfMA31FW9RvtLvvibo+paRo+labND4q/s2W7+2H7fceXE6yKYgOIjgcFuynHNe2xaZp0UVrFHYWqR2jbrZViUCE4Iygx8pwSOPU1B/YGhf2pJqn9jaf9vkZWe5+zJ5rFfuktjORT9mT7fXU+cDb+LF+HBtGln/4Rz+0U1ZbzzDncb4R/ZM5zgSfvfpxX1DVU6bp5sP7PNjbfZM58jyl8vO7dnbjH3ufrzVqqhDlIq1efoFFFFWZCMqspVlDKRgg9CK+d5vh7J/wtweHVjYacz/aw3YW+ckfn8lfRNR+RD9p+0+UnnbPL8zHzbc5xn0zXLisJDEcvN0f9I9XK82q5d7T2f2lb0fR/IfGixxrHGoVFACgdAB2paKK6jygooooAKKKKACiiigDEm8V6DD4qi8LyX6rq8qb0t9jZIwTnOMdAe9L4r8U6D4Wt4LjXr9bOKdzHGxRm3MBnHyg9q8W+IuvWPhn9o211vUvNNrbWab/ACl3N80bqMDI7kVj/HL4jeHvG2k6ZaaKt6JLa5MknnxBBgrjjk13wwfNKGjs1qdccNzOPZnv+o+LfD+n67Y6HeagsWoX6q1tD5bEyAkgcgYHIPWn+K/FGheFrSG612/Wzimk8uMlGYs2M4AUE9K8X+MuqWuifF7wfq96JDbWdnFNL5a5baHbOBUGra9a/F/4o6Bp2nK8GkWBM0guWVHlwQz4XJySFAwOep6Uo4RNRk/htdiWHTSl0tqe6a54h0XQ9LXU9X1GGytXA2vKcFsjIAHUn2AzWP4c+JHgvxBfrYaZrkL3TnCRSK0bOf8AZ3AZ+grzX4wWkWvfHXwtoGol5NOaFN0IYgHLOW/PaB9Ki/aO8I+H/D/hvTdZ0LTYNNu47xYt1sNmRtLAkDuCowetEMPTfLGTd5BGjB8qb1Z73RVPQ5pLjRbG4lbdJLbxu59SVBNYfjPxpY+G9S0vSvslxqGp6nL5dva2+N2P77ZPC+/19K41ByfKjnUW3ZHUE4BJ6Vwsnxd+HsbsjeIowykqR5EvUf8AAav6F41ste8U6poOmWdxNHpq7bm+BXyRJ/cBzknOfyNeU/s6+G9B15PEb6zpFnftDeKIzPEGKA7sgZrop0YqMpVL6W/E1hSXK3PpY9g8J+NPDPiqa4h0HU1vHt1DSgRuu0E4H3gPQ10NedeKbLVPCElunw38D6ZLPfZW5nGI1jC8jcOOOTyTVPwD8QPEtx45bwZ4z0e1stReEzQyWzZVgBnB5IIIB5B7YqXR5k5Q29VcTpXTlHb8T1GivD9J+KHxE16fU7Lw/wCE7K+ms7hkM4ZlREBIAILDLHHr+FdZ8N/iBqXi3wXqmoJo8bazppZGtI5CqTPtyoBOSM8jHPIonhqkFd/mEqE4q7PRKK8S1j4ifFLw7axa54h8I6dBpDSKrxrJ+9Td0B+YkH6jrXTeJPiBeWfjjwjpWnwWr6drsSTSSSg+YiseMc4HHrQ8NP8AryB0JHo9FefeMfHGo6T8TPDvhmxhs5rTU1zNI2S6ncRwQcdh1rj9f+InxU0TW7DSL/w7okV1qMhSzQSFt/zADJD4HUdaIYacrW6hGhKVj3GivJNb8feOPD58M2uuaRpdtfarfPBPGrFwsYdApUhjzhj1qTx98V5NI+IGn+FdFgtbkm4jhv5ZcnYzsBtXB6gHJ9yBQsNUb08/wBUJvY7nxJ4u0Tw7qmnafrFw1odQLiGd1xCCo5DP0U8ipPCXifSfFFvd3OjySzW9tcNbmYphJGXqUP8AEOetcRJ4kh8RfEzXPBXiTS9KuNE022NyHnj3MCAhJJJwMbjyBWb8NPiQNY8S6roeiaTYWOg2FnNPYiOMqzBCACQDgA5Jxiq+rvkvbW1/Ir2Pu7ansdFeefC7x1qHifwFf69qMVlBd28kqpHFkKQqBhkE56muZj+LHiBvg9J4xNjp325dTFoI9r+XswDnrnPPrUrDVG3HzsR7Cd7fI9porP0HUotR0uzuPOgM81ukjpG4OCVBPH41wOlfEHV7rxR430uS1shDoFvLLbMFbc5XON/Pt2xWcaUpXt0JVNu/kbWofE7whp/9rpfXz29xpU3kz28iYldj08terg+orr7SZbm1iuFV0WVFcK64YAjOCOxrxVfGWhXnw3T4ieJPDujT6/5729kog5eRT8vJycDqT2Ar0D4Q+KL7xf4Lh1rUYbeG4eaSMrACFwrYHUk1rVocseZLZ2fqaVKXLG9jr6x9F8T6HrOrX+labfrPeae226jCMPLOSMZIweQelc38VvH03hOXT9K0nTf7T1rUm220BJCgZAyccnJOAPrzxXi3g7xV4v8ADPivxXrkegW93Is2/WYd2BB+8bO0gnjJIzzVUsLKpBy+4dOg5Rb+4+paK818XfFaz03wJpPiHSbF7y51htlpbucbXH3g2PQ8YHU1jad8S/Gmi+JtM0zx74btrG21RwkE0BOUJIHPzMDgkZHBGahYao1e39IlUJtXPY6K8/0HxvqF98XNa8I3MNnHY2EHmRSjIkY/JwSTj+I9qPC3jbUtW+LGu+E5YLQWOnw+ZDLGDvY5Tqc4/iPapdCav6XJ9lL8LnoFFeP3Pjz4ial401/Q/CuiaPeQ6TPsZpnKNt7EksATweldF8FfGeqeNNH1C71a2tYJrW78gLbggEbQeck9zTlh5xjzP+rjlRlGPMdT4o8RaP4Z00ajrd4LS1MgiDlGb5jnAwAT2Nc5B8W/h5NKsa+JIFLHALxSKPxJXArA/al/5JrFjr/aMX/oL1wnibWPhDJ8NTa2dnanXvsUao0NqySCcKMkvgDGc555rehhozgpNPV20NaVGMoptPXsfQupatpmm6W2qX1/b29iqhjO8gCYPTB757Y61zOlfFLwHqeoLY2viGATO21PNRo1c+gZgBXh/i2DU28B/DfQdWeaOK5lctEchgjSKEz7hG49M13vxy8BeE9K+GlzfaXo1tZ3Nk0flyxDDMC4Uhj/ABZB701hqaspN3baVvWw1RgrKT3PZqK800XxsfDfwh8N69q1ne38EkEUVzPDhjEOgdgTkjjr6/Wt6z8eaXP40g8MvBPE95bC5sLskGG7QjPyEHOcZ6+lcrozV9O/4GDpyVzraKKKyMwooooAKKKKACiiigArz/446w2haLoGqD7Qyw6/alooCd83D4jAHXccDHqRXoFV72xs73yPtlrFP9nmWeHzEDeXIucOM9CMnBpSV0VBpSuzhfglLrclv4oHiK6NxqK65J5oDEpCTBC3lJ/sru2j6Z71yc8STfE+PXo57kyt40GnIwuZPLMKaeSybN23HmA9uor2WzsLOze5e1tYoWupTNOUXBkkIALN6nCgZ9hVOz8OaDZ2tpa2ukWcMFnO1zbIkQAilbdl19GO9uf9o1HI7JGiqpNvueH/AA41nWta1LwLDLeXaaLFPf2Um6Vg15P5UzO5bOSsY2qD/e3egpNfnPhOLxjast3o9tbS6PeR2sWoyXaeR9sCvMHJ3K8gUgp6KOuTXua+H9DW3tLddJs1hsw4tkEQCxb1KvtHbIZgfXJqnpXgvwnpVjNY6f4e063tppUmljWAYd0IZCc9dpAI9McVPs3bcv20b3t/V7njdxq3ixr3Wb2989tSl8SaJLBpxuTEsEchBW3LchflwGOCCxbrVqZr/XNUnsfEEM9qLjx1DBcWcWoOyrH/AGfu2CRNp2kgNgY5r2ifQtGnupLqbTLWSeWaKeSRowWaSL/VuT6r2Pag6Ho5uTdHTLUzm6F4ZPLG7zwmwSZ/vbflz6U/ZvuHtl2PKfiHDdeGdbufD+k3F1Ba+KdMt9OsF892MNwkyxOVJJIPkzbs9f3ea9kgjWGFIY87EUKuTk4Ax1rh9djOs/GHQ9OuBELXRbN9WiHl5d533Qj5s8BVZjjHJI9K7uqitWZ1HdIKKKKsyCiiigAooooAKKKKACiiigAooooA8Q1+2E/7UmnCa282A2g3b49yH91J1zxR+1Jp9vD4f0U2NhHGxvW3eTCAcbD1wK9vorqjiWpxlb4VY3VdqUXbY8N+JEDTfHPwMGgaSLyIQ+Uyv3269qb+0JpP/CP+IPDnjTRbIRSw3ASf7PHjcVIZSceo3ivdKKI4pxcXbZW9QVdprTY8O+Mtvq1j408N/EnSdPl1Gwt4YzKkaklRkkZxyAVfr2I5rB+IPjC/+LUeneGfDfhy/jxcCWaWYDCnBXkjgKMkkk/hX0fSKqr91QPoKcMUopXjqthxrpJaarYg023+x6dbWm7d5EKR59doAz+leUeOtIvtB+KsHiv7Pe6hpurW7afcSQRtJNpxZdu+PAJUd8/73rXr9FYU6rg2+5lCbi7nlPwSgvvC8+seB9T02VJIJmuLbUFhby7yNscl+m4DHGfbtWZ+y3HJHD4n8yN0zepjcpGeG9a9porSWI5lJW+K34FutdS03PBv2hbnUYvHGkJq/wDa58KeSDImnsVLvlt3PTd93r26VhfC2CzX44aTNpelazY6e9tK0X9pEtI48t/myegPYe1fSxGevNFaRxdqfJbpYtYi0OWx8y/DD4g2fge/8Spe6Tf3iXV8zLJbgEKylvlbPTOau+BrLxZY/BnxZq+k2t3a3OoXSyQbFIlMQP7xkHXoTgj0OK6r9m6ILceLw2GDaiDgj3evY61xFeMJtKPa/wAjStVUZNJdj441RdHu/BqtY6V4on1iPab66uJGa2Rs88d89BnFd9450ePW/Evw00q8juBbXOlwRTNFlWUEDPOODX0TgelFTLHNtNLv17kvFO+iPnnVPBem+Dfjb4OtNGF9JBM4lkad/Mw25h1xwMCui+NUcjfFnwCyxuyrcjJCkgfvU617JRWX1puSk1dpWM/bu6b6I8Q/adGoDVvCculwyy3kc8jQBE3fvMx7f1xXO+MPB8nha78CRTB7nVLrUjc6lcAFi8rSRE5PoOn5nvX0jRThi3CMY22uOGIcUo22PmzxNoOteIvjxrui6Y01tb32yO+nCnC24WMtz74Ax36VteFNLh0n42eKrCxtWgs7fR2ihUKduBHH37mveaKbxbceW2lrf8EbxDta3Sx80/Cn4b6H4k+H2oa3qn9pR3lvJMsaxy7FIVARlSOeTVCCGf8A4ZomTyZfMOvA7dhz91e1fUtGKr69Ju7XW4/rUm7vvc+S3t9DuZdEj+Huk+I7fxGs0ZllfcI845I5OBu5zwMZzXceG4ph48+KpeN8tYXHOw4Y89PWvfKKJYzmVrfj53CWJutj5j+FfhK/1fwfqOuazHIdN0mxul0y2dCA07IS0mO+OPxx6V6j+zUjp8LLVZEZG+0zcMCD96vS6KzrYp1U01uyKldzTVjxz47WeqaZ4z8M+ObTTptQs9LbbcxwgllAbOTjoCCeegIGa8v0/wAXq2oeN1sNKvrqfxLujtYlTLRhnYncBznDdB3r6zrxv4Kx7fix4+b1uT26fvXrehXXsnzL4V+prSqrkd1t/mc54x8H+IdH+FHg2YadLcXGj3L3N5BGNzRh2DgED0xg46Zo8SeIrj4reMfC9roOhahBHp1yJrmW4TCoNyFskcAAL9ST0r6HoAA6ACsli+rjrr+JCxHVrXX8T5+l8H6f4w+P3iWw1gXqWyQiVHgcxksFjHXHI5NReBUsPh98UPGUqw3smmaVpzMu75pHXdEcZOATk19DVmeKtFt/EPh6+0W6kkihvIjG7x43AH0zxQsW2uWW1kv+CCxDfuvbY+fPhb8RdN0HU/Emsaxp2qTXGs3PmoLaDeqLljjJI/vfpXTfssapA0evaP5UyXH2j7X8y4ARvlA9c5FeveF9Ht9A8P2Oi20kksNnEIkeTG5gO5xxWZoXg6x0jxjrHieC6uZLnVQoljcrsTGPu4Ge3c1VTEU5qaSte34DnWhJSVt/0OP/AGo0kf4bRCNHdv7QiOFUk/df0rovB3gvwmugaPenw3pf2r7JDIZGtVLbygJJyOua7Oiuf2z9moIx9o+RRR5F+0doGsXkGieIdHtHvG0icvLCilmC5Vg2ByQCvOPWuU8e/E668feGf+EV0PwtqQv7x0EwI3BdrA4XHuBycYFfRFIFUEkKAT1OOtaU8SoxSlG9ti4Vkkrq9tjzDxLHfeFPgtY+GU0qTV9TuLRbFYI4TIgdh8zNjgBc9T3xXLab4T1SXWfCXgpEvdmgMb6/1bYyiNz83kQueCucDjPr2r3milHEuKencSrNLY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data:image/jpg;base64,%20/9j/4AAQSkZJRgABAQEAYABgAAD/2wBDAAUDBAQEAwUEBAQFBQUGBwwIBwcHBw8LCwkMEQ8SEhEPERETFhwXExQaFRERGCEYGh0dHx8fExciJCIeJBweHx7/2wBDAQUFBQcGBw4ICA4eFBEUHh4eHh4eHh4eHh4eHh4eHh4eHh4eHh4eHh4eHh4eHh4eHh4eHh4eHh4eHh4eHh4eHh7/wAARCABt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xPGfizw/4N0hdW8Saimn2TSrCJWRmG9s4GFBPY1maP8AErwPq/hfUfE+n+ILefSNNJF5cbHAiOAeQRnoR0HNLmV7XKUJNXS0Ouork/A/xI8F+Nr24s/C+uRajPbRiWZEikXYpOAcso711lCaeqFKLi7NBRRRTEFM86Hz/I82Pzdu7ZuG7Hrj0rz/AMe/EBbF5NN0NkkuV+WW46rGfRfU/oK8uN9fG/8A7QN5P9r3bvO3nfn6151fMYU5csVc76GXzqR5pOx9KV5/8TfGjab5mjaWxF4R++m/55AjoP8AaI79qi8B/EFbx49N11kjnb5Yrnorn0b0Pv0rd8eeErfxHZ+bFth1CJf3UvZh/db2/lWlSq69Fui9SIU1QrJVlocl8M/G0kMsWi6vI8kbsFt52yWUnoreo9DXqtcP8OvBK6Kq6jqipJqJHyLnKwj29W967iqwcasaSVQnFypyqN0wooorrOUKKKKACiiigAooooAKKKKACiiigAooooAKKKKACiiigAooooAKKKKACiioby7tbKBri8uYbaFeskrhFH4mgCaiuMv/AIp/D+ykMc3iiyZh1EW6T/0EGorf4t/Dudwq+J7VSf76Og/MrWvsKn8r+4v2U+zO4orO0fXdF1hN+larZXo/6YTK5H4A1o1m01uS1YKKKKQgooooAKKKKACiiigAooooAKKKKACiiigAooooAKKKKACiiigAooooAKKKKACqmr6ppuj2TX2q39tY2qkBpriURoCTgAk8Vbrx39sUZ+BepZ5/0q2/9GipnLli2XShzzUe56joeu6LrsUkui6vY6lHEwWRrW4WUITyAdpOK0SQASSAB1Jr86Pg38QtT+G/i+LWLHdLZyYjv7QHAuIs/ow6g+vHQmveP2lfjrp114RtvD3gfUfOk1i1Et5dRnBggYf6r2kbkEdVGfWsIYmLi2zsqYCcaijHVPqfQml+L/Cmq6gun6Z4k0i9vGztggvI3c45OFBzxWvdXEFrbvcXU0cEMY3PJIwVVHqSeBXwj+yGqj486LhQP3F12/6YtVr9qb4lan4t8d3/AIft7qSPQNJna3jt0YhZ5UOHkcfxfNkAdgPU0lifc5mhvA/vfZxelrn1oPix8NPt32P/AITjQvOztx9sXGf97p+tdhbTwXVulxbTRzwyDckkbBlYeoI4NfCT/s8fEhfBh8SGyssCD7QbDzj9pEeM/dxt3Y/hznt14q5+yv8AErU/Cnjqw8OXN1JLoGrTi3eB2JWCVuEkT+782AR3B9RSjiJcyU1a454KDi5U5XsfUfxj/wCEC8TeGdS8F+JvFOlaZNKqsPNu40lt5Bhkfax+nHcH3r5nP7NnxIYGPR9V0W/0q62utzDfskUydVYrjnrnv7GsL9rZVPx417Kg/u7ft/0xWvXPil8UP+EN+APhXwzo9xs13VtEtwWQ/NbW/lgM/szcqv4ntUTlCcpcy2NacKlKEfZu/MdX+zxoHgP4a6bPYv440DUvEOpTKly8V7HjIJCxRrnJwSfck9K9wr80vhsq/wDCxPDXyj/kLWvb/pqtfpbW2GnzRslaxzY6k4TTbu2FcB8WPFUmmwDRdPkKXU6ZmkU8xoew9z/Ku+dgiMzcADJr5x16/k1TWbvUJTlppWYey9h+AxXPmFd06fLHdlYCgqk+aWyI9K0+71S/isbGEyzyHCgdAO5J7AV6aPhbZ/2L5ZvpP7S+953/ACzz/d2+nv1/lVr4PaRDZeH21iVVE12Thz/DGpxj8SCfyqY/Evw+NS+y7bnyd237TsGz64znHviubD4ejCmpVt5HRiMRWnUcaOyPI9X0280rUJbC+hMc0Z5HYjsQe4NeofCbxVJfw/2HqEha4hXNvIx5kQfwn3H8vpVn4vaRDf8AhwavEFM1phg4/ijY4I/UGvJtGvpNM1a11CEkPBKr/Udx+IzWLvgq+j0/Q2VsZQ13/U+kqKbE6yRLIvKsAw+hp1e+eEFFFFABRRRQAUUUUAFFFFABRRRQAUUUUAFFFFABRRRQAUUUUAFFFFABRRWR4mvJ4bM29nOlvPKrFrl8bbaIfflOeOB0B6kjtmmld2GlcxPFniq/F/LoPhO1hvdUjXN1cztttdPUjO6Vu7Y5CDnueK8ou/7D1bVWWePXfifrSH5/JJi0+BvRccAfmK7fT/DMXiLTlF882leDImMkds0hjm1Nicme5c4IVjyF6nqccCt+Dxt8N/D8C6ba67otnDF8qxW7gqv/AHzxXbBqnpBXf9df0R0xfJpFXZxWneH/AB80ajT/AAD4E0OL+FZ4/NkA9yua0H8MeP2T/S/D/wAOdQXujWjofzxXTn4o/D//AKGmw/Nv8Kafin8Pv+hpsvyb/Ck51n9j8GLmqfy/gzgr3wjYwuJtb+GV5pMinP8AaPhq88wx++wYYfgpro/C+ra9plqbrT9YPjXQYztmBXbqVn/vLx5mO6kBvTNbJ+Kvw9/6Gi0/75f/AOJrI1Hxl8M9Sv0vrTxVZ6fqyjEd7GrIx/2XyAHX2b8MHmm3UkrSi/x/4cd5y0lFnoWmX1pqdhDfWM6T20y7kdehH9D7dqs1ynhq5jFy95btb7bghrxbZ90EjHhbiI+jdGHr15GT1dcclZnNJWYUUUVIgooooAKKKKACiiigAooooAKKKKACiiigAooooAKzfEOvaJ4esTfa7q1lptsP+WlzMsYJ9BnqfpUHjnxDaeE/CGqeI74FoNPtmmKg8uQPlUe5OB+NfL3wq+Her/HfVbz4gfEPVbz+zPPaK0toH278HlUznZGvTgZJzz3rKc2moxWpvSoqSc5OyR6x4k/aS+FukI/2fVLvV5FH3bK1Ygn/AHn2r+teq6FqdrrWi2Wr2L77W9gSeFvVWUEfzrjPDPwe+F2iFX07wlpc0sfHm3C/aHz9XJ5ruwLeztgoEVvBEuABhURR+gFOHP8AaFUdLRU0/mS0VHbzwXEfmW80cyZxuRgwz9RTppI4Y2kmkSNF6sxwB+NaGI6vHv2xf+SF6l/19W3/AKNFevQTRTxiSGRJUPRkYEH8RXnvxps/CPjLwnc+D9X8ZabozzSxuWNzF5ilGDY2sw64qKivBo1oO1SL7M+TvgJ8NrX4l6Z4s03zRb6paW0E2nTknasm5wVYd1YAA+nB7VqfDP4J6tc6b4p8QeMNOnsbPQrS6WK2lBU3F0kbEH3jU4ORwxxjjNfRfwH+EOmfDa51HUtM8RzazHqcMaAtEiqAhY5BUnOc16DrtvZeIND1TQkv41N3ay20jRsrNGHUqTjPbNc0MMuVOW53Vcc+dqD0dj4j/ZC/5Lvov/Xvc/8Aolq5j4yaLfeFvizr1jdRlXTUHuoGccSRu5dG9wQf0Ir6q+FP7POm/D/xrZ+KLfxReX0lrHIghltkRWDoVySD2zmuv+KPw28GfFKxSPUmX7bbArBf2ci+dCD/AAnqGXP8J/DFSsPJ07Pct42Crcy1Vjz2T9qHwS3gg3K2t/8A26bbb/Z/kHaJcY/1n3dme/XHbNfNXwV0O+8T/Fnw/Y2kZZ/t8d1OyjiOONg7sfQcY+pAr2jUf2VtP01zc6l8R4LPTg3Mk9msbAf7xk25r2b4H+Cfh34P0+aPwbqFnqt5KoF3fC6SaaQDsdvCrnsAB9afs6lSS5+gvbUKMJey1bPlP9rT/kvGu/8AXO3/APRK1b/Z78B6h8VPH0eo680lxoukJCLt36SBFAit19sKM4/hB7mvefin+zvp3jzxve+KLjxRe2Ml2samCO1R1XYgXqTntXoHgjQfCvwr8E2mhrqFrZ20WWkubuVIjcSn7zsSQMn07DA7UKg3UcpbCljIqiow+K1j4Q8JhV+MGlKqhVHiGIAAYAH2gcCv0gr5q8Kfs++D7rxbb+IdH+JA1N7a/W98m3WGQZEm/aSrEgds19K1phoSgncxxtaNRx5ehDfKZLKdF6tGwH5V804K8HqOK+nK+dvFlidN8S6hZ4wEnYr/ALpOR+hrhzWOkZG+Vy1lE9h8BJHffDuyt9xVZLd4WI6jlga84Pw78S/2l9jFvH5O7H2nzBs2+uOv4YrsfgnfedoFzYM3zW0+4D/ZYZ/mDXeeZH53k+Ynmbd2zPzY9celbxoU8TSg5dEYyr1MNVmo9Tm/G0aaf8O7233blitFhBPU9FFeEEZBFexfGq+EHhuCxB+e6nGR/sryf1xXl/hmyOpeIbCyAyJZ1Df7oOT+gNcOY+9WUF6HbgPdoubPoPS0aPTLWNvvLCin6hRVigcCivdSsjxG7sKKKKYgooooAKKKKACiiigAooooAKKKKACiiigAooooAKKKKACiiigArz/4u+ItL8O6abnU1M8TsuLUHBu5F5SL2jH3m/Ac5xXoFfLf7TWpT3fxINgzHybG1jWNe2XG5j+OR+VdWDpe1qpM3w1PnnY2PCOh+KPjJfzax4m1We10GGQokEHyozDqqL044yxyf6dj4q+Gfw18K+FL3WbvRLi5js4txU3kgaQ5wBnOMkkV0fwIezb4VaILNkIWJll29pNx3Z981zH7U+r/AGTwXZaSjYe/ugWGeqRjJ/UrW/tJzrqnF2V9loa88pVeRaI8obxD8Lv4fh5qH/g2YUj6x8Ox0+GuqD66tKP/AGWuZ8FWcd94q0+GcZgWXzp89PLjBd//AB1TWjcfETxtNcSzL4o1WNZHLBFnICgnOAPQV6bpa2jf72drhrZfmz1L4V+C/AXjrT72+bwjeaZFbTCJd2pSP5hxk+mMZH51b+J3wb8K6d4Qv9X0Z7iwuLKFpsSTl45AOqndyCexB615APiF45HTxZq3/f8AqnrPi3xRrVp9j1bX9QvLbIYxSzEqSOmR3rH6vX5+ZTsu12zP2NXnvzaHQfBXxVd6B4wsbMzMdOvZhDNCx+UF+NwHbnGf/rCvrlfujHpXxp8KtAu/EXjzS7O1jYpFOlxcOBxHGjAkn8sD3NfZlceZKKqK25z41LnVgooorzTiCiiigAooooAKKKKACiiigAooooAKKKKACiiigDxr9sq6kt/gfexoSBcXttE3037v/Za8r+E/g7x78UfAmlaXHrk/hTwPp0PkILcHzdQlyTJIQCMjcSMk4HYE5r2z9qDw/ceIvgtrdvaRtLcWqpexooyW8pgzAf8AAd1ZH7IXimx1z4Q2GkxzJ9u0YtbXEOfmCliyPj0IPX1BrmlFSq2fY76dRww14rVM8x8f/AfxN8OdHm8YeAfGmqzS6epnnhYmOXYvLMpU4fA5KkcjP0rq7f4iS/Eb9lPxXqGoLGurWVlLa32wYV2ABWQDsGBBx65r2D4q67pvhv4ea5qmqypHAlnIgVj/AKx2UqqD1JJAr5d+CulXlr+y58S9VmRkt72IpBno3lphiPbLY/A1MoqErR6plQm6sOae6asz1j9ifA+Czdh/atx/JK8s/ae+JOoeO7nUvDnhTfL4Z0HbLql3GfkuJN4Ree6BjgD+I5PQCud8AeOdb/4VLZ/CvwTFNJ4h13Up/PkjyDDA20YB7EgMS38Kg9zXrfxM+HmmfDf9lbWdFstst3IbeS+utuDPL5qZP+6OgHYe5NRdypcq2S1/yNXFU6/NLdvT/Mt/CDwzqPi79k7TtB0nXLjRLudptl1CxGALh8q2MEqRkEAils/2Vfh/FpjJqOqa3dXhUl7vz0jAb1C7SPzJ+tdL+ylNDb/APQZJ5Y4k3zrudgoyZ3AGT6k4qH4s/A6Hx/4pm12Txhq+l+ZbpAbWAAxfLnnGRnOea1UE4J2u7HO6so1ZR5uVXZ5j+yBcapo/xX8UeDbHU31Pw9aJKfMBzFvSUIki9lLDPA649qP2WSq/tEePCSBxd9T/ANPdWf2cdXvvAfxm1X4QzHT7+y3y7L23tljlMiJvBdhyw25BBJ2kcGuD+G3w9s/iP8avGWkXmrX+mJbXF1cLJaEBmP2krg57c1jFtKNu7OmaTc+bRNLX9T7V1aSP+yrv94v+ofv/ALJr5c/Yk1G20fw9471a8bbbWccNxKR/dRJWP6Cujvf2XNDgs55x428SMY42bBZOcDPpXA/sxabdav8ACn4p6ZZKWubjT1jiUdWYxy4H49K0lKXtI3XcxpwgqM1GV9unmS/D7wvrf7RnjDVPFPjDVrq10Czl8uG2hb7pPIijB4XC4LNgkkj8Nn4w/Au2+HXh9/Hnw51rVLK60krNNG84ZtmQC6MADxnJU5BGa4r9nL4ZaP8AEjTdTim8X6to+pWUwLWlqwAeJgMSYPJ5BB9OPWvWJf2WtLaJll+IHiNoyPmD7SpHvms4Qc4X5bvvc2qVI06nLz2S6WOq0z4wr/wzoPiRdwxvqEVuYXgHCvdhvLA9lLYb6GvJvhP8I9U+MsMnxA+JHiDUZLe7lYWsMTANIqnBIJBEaAggKo7Z+vT/ABX+GcPhP9lzUNF0HUp9XtrW+TVDMwXLRlhuxt4IA+b8DXbfsm+JNN1v4OaVp9rNH9s0lWtbuEH5kIYlWx6MpBz9fStbOU1GfYw5lTpynS7/AIHJax+y3o9rcwX/AIJ8Vavol7DIrb5HD8Z52su1lOM46ivoS1i8i2ih8ySXy0C75DlmwMZJ7k06aWOGMyTSJGgxlmOAMnA5p1bxpxj8KOOpWnUtzO4V5N8bNL8nVLXVo1+S4TypD/tL0/T+Ves1h+OdH/tvwzdWarmYL5kP++vI/Pp+NY4ul7Wk49TTC1fZVVLoePeCPEb+G9QuLoQmZZYCnl5wC3VSfbP86qN4h1dtf/tz7W323dkN2A/u4/u+1ZeCDtIOc4xjnNdgvw91lvDX9qY/0n74s8fP5fr/AL3t/WvAp+2nHlhstT3ansYS5pbvQz/G/iWTxLeWtw0JhWGAIUzkbycsR7dPyroPgppfn6zc6q6/JbJ5aH/bbr+Q/nXn+DnGDnOMY5zXv3gHR/7E8MW1q64ncebP/vt2/AYH4V04KMq9fnl0OfGSjRockepvUUUV754QUUUUAFFFFABRRRQAUUUUAFFFFABRRRQAUUUUAFFFFABRRRQAUUUUAFfPn7TfhK6k1ZfFVlE0sYgVLxVGSoU4WT6c4Pp8vrX0HWB4qVsw/vI4mkbZBJKMxrKePLcf3JB8v1x3xW+HqulUUka0ajhO6PjvRtf1zRlddI1i+sFkOXWCZkDH1IHFM1fWdX1h431bU7y/aIERm4lL7QeuM9Ole+v8KvA/iy7uHsze+H9TgbF7p8TqRCx7hWB+U9Qy/KR09KX/AIZ60D/oYNU/74j/AMK9f67QTu1Z+h6P1mle73PFPCo+y6L4h1boYrMWcR/2522n/wAcWSsSwtpLy+t7OEZknlWJB7sQB/OvSfjN4Z07wHpVh4a028uLpr2dr64ebaGwq7EHA6cuayPgTpLav8T9JXYXitHN1KcZA2Alc/8AAttbKqvZyqrY0VRcjmj0X/hnaHA/4qyXPf8A0If/ABdSW/7O9mJVNx4quXjzysdoqk/iWOPyr3OqGu6vp+iae19qNwIogQqjGWkY9EVRyzE9AK8ZY3EPTmPN+s1X1Mrwh4W0DwVpy2GjWux52AeRzulmYd2b0Az7CukrldInvNS1V/tUflXBQNPCGz9jhPKxEjjzH6t6AY9Ceqrnndu8nqYzvfXcKKKKgkKKKKACiiigAooooAKKKKACiiigAooooAKKKKAEYBlKsAQeCD3r568Zfs76haeKZfE3wt8VP4aupmLPbFnWNCTkhHTkKT/CQR/KvoTzEwTvXA689KC6BN+5duM5zxionCM9zSnVnTfunzXD+z7488WanbzfFD4iS6jZQNkW9tI7sfUAsAqZ9QpNez+J/A1je/Cq+8BaGIdKtJrE2duQhZYge5Gcn1POSTXWl0VQxZQp6EninZHqKUaUY3KniJzau9jyb4B/BbTvhkLu/ubyPVtZuf3YuhDsEMX9xAScZPJPfj0rq/jB4Qm8d/D7UfC8F8ljJd+Xid4y4Xa6t0BGeldZ5iZxvXP1p2R6imoRUeVbEyqzlPnb1PHx8E0uvgbZfDXUPEVwjWk7TreWke1WfzGdQyEnco3dMjkA5rhv+FN/Hiwtzpel/FgNpuNq77qdWC+n3WI/Bq+mQQR1FIzKv3mA+pqXRizSOJqK/X5HkPwK+CFh8Or6fXtR1NtZ8QXCFDcFCqQqxy20EkknuxOfpzl3wl+D934H+JXiHxdNrkF7Hqwm226W5Qx75vM5Ysc46dK9bLou3cyjccLk9acSAOeKapRVrLYmVepK93uRXkJuLOaANtMkbJn0yMV5Z+z18Jbr4Wx6yt1rcOqf2i0TL5cBj2bA3XJOc7v0r1csozlgMdeaQyJ5fmb12Yzuzxj61Tim0+xCqSUXFbM8E+Iv7PLXXimTxZ8O/EcnhjVZHMjxDcsW8/eZGT5kyeowR7CsSf4K/GzxCn9n+K/isDpjcSJDNLIXHuuEB/E19LllC7iwA9c0BlOMEHPSs3Qg2bLFVErfoc54D8H2HhPwLZ+EY7i41GytoWhLXmHLq2cqRjG3kgL0A4rxLxL+zfq+k+IpNc+FnjCTQHkJItpXdPLB52rImSV9mB+tfR5kQdXUfjS7l3bdw3YzjPNVKnGSSZEK84NtPc+aY/gH8SvE93D/AMLD+J1xc2MTh/JtZZJGJByMbgqqffBxX0naxeRbRQeZJL5aBN8hyzYGMk9yafuGM5GPWlpwpqOwqlaVS1woooqzI5Sw8Eabb+KrnXJMSh38yCAr8sbn7ze/PT0pjfETw2vjAeGzdfvfum4yPKEuf9Xn1/TPFTfFQ6wvgXUZNEmaK5SPcxUfMYx98Kexxnmvln3/AFrxsbi/qclCnHfVn1+Q5HDNac6tae2iS3T7v+tT6j1TwRpt54otdaXEWyTzLiEL8srDofY5xn1rq65P4SHWG8B6fJrUzSzyJuiLj5xF/AGPc45z7iusr06Cjy88Vbm1PmcXGVOq6Upc3K2r+gUUUVscwUUUUAFFFFABRRRQAUUUUAFFFFABRRRQAUUUUAFFFFABRRRQAUUUUAFQajZ22oWM1leQrNbzIUkRu4/z3qeigDyHxra3Ohywt4jfUvs1t8un+KNPGbq0U/8ALO5UffX/AGsEHuAean0nxx4xtLUTf2fp/jbTQOL7RJgJ8f7cJ6H6V6s6q6FHUMpGCCMgiuC8QfCTwjqd219Zw3OiXpOfP02Yw8+u0fL+QFdcKsJK1Rf1/X/DHRGpFq0ked+JPEHw18QeLBrfjCx8TxTJCkKWNxZskUYXJOdvLZJPeup0r4sfDnSbVbPQNL1ARj7sNlphXJ/TNTN8N/Gdt8unfFDVTGPurdwCbH4lqfD4B+IDjbcfFC5jXv8AZ7BFP55raUqMkk5aer/yNG6TVm/z/wAhZvH3jDVoWbQPBj6Xa451HXphbxIP723qfzrH8Pfbdc1z7RpWpP4m1pCUl12aLbp+mA/eFtH0eT6ficcV0ll8JdEkuFufEmqax4lmU5A1C6Zos/7g4/PNd9Z2ttZ2yWtpbxW8EYwkcSBVUegArGVWnFWgv6/P8jN1IRXuoq6DpVto2mpZ27SScl5ZpW3STSH7zue7E/4dKv0UVyt3dznbuFFFFIAooooAKKKKACiiigAooooAKKKKACiiigAooooA8G8LWvhjR/gp4fvJvDWn6he+Ip4LSX7TL5UU8pd2VppDn5RtJ6HJwMc1n+FLPS7+Tw3pGrrp7aOvifWIfskdyXswiRMVjUnG6MNyARj2r3q50TR7nSP7HuNJsZdOwB9ke3Uw4ByPkxjr7Vz3iXwDoutaloTSadpn9mabPNNNYtaKY5y8JjBx0BHBzjtWLpvQ6lXWt+tzye2udFuPCdn4bl0fStWtDc6vPpE2rXpitoLGKYopRsMWOGAXA4UZyKZZ3viR9DSXTVs71pPhvbtdyXl5IjBf33zLtVtzfXHQc17zd6Bod5b2lvd6Np08NkQ1rHJbIywEDA2AjC49qmj0nS40KR6daIpg+zELCoBi5/d9Pu8njpyaPZvuL267Hkdh4Y8O3njb4d3V1pNrNPdeH5bieR1yZZIktfLc+pXJwfeud8H32sX+s+E/3s0Oj2Hiu9tcFj/pdw5u3ZvdI1CqP9pm/u19BJY2SSW8iWkCvbRmKBhGAYkOMqp7D5RwPQU1dN09UgRbG2C28hlhAiXEbnOWXjgnc3I55PrT9mL2+mq/rX/M8B+Fd9q+oax8PJpZZodItp76zt42J/0qURTNJMfVVOEX3Dn0rs/iNouk658TPs+sWMF7FB4Vup4klGQkgmQBgPX3r0uPTtPjFsI7G2QWufs4WJR5ORg7ePlyCRx60+SztJLg3MlrC8xiMJkaMFvLJyVz12k9ulCp6WFKteXMkfPVlb6HqmhsviyWIpYeAbG50ozzbTExjkMk0Rz/AKwMsY3DkYUd67vx9c6nJ+z/AGV1d5Opvb6Y8vmsU3SmWHIYjkZbr+Nd5f8Ahrw7frZLfaFplytjj7IJbVGEGMYCZHy9B09BWhd2tteQG3u7eK4hJBKSIGUkHIOD6EA/hQqbSYSrJtOx4Vt0/VND8PRa0zNf3PjJ4/EcM8m0C4EUwMR55i2iMKOjJt9TWXNCHNloOmjS5fC0njC+htINQlcWEgS3DJFlc5QTedtX7u5QO1exeNvBGm+JrjTWmtbHyoNSS9vY5bZXF4FieMK3qfmGCc4xW1ceH9CuNEXQ59H0+TS1UKtm1uphUDphMYGKXs2X7ZI8kuNGsLXSfA3gvxFf6RfWzapd3jxJcE262yJMUjBc5KoZEQZ9AO1YHhvUNSjsvh3ZeH5PM1C+0K+s7eQNuS3Jmi3TN/1zQMeepwO9eyy+APCM2qJfXGg6dOsVmlnBbSWsbQwxq7P8ilflJLnOPQVc8MeFdF8OrOul2UMKy3EsyhY1Ai8wgsiYA2qSoOKPZsPbRt/XmeL6H4b0HVvC/wAKLjVNPhv57u5a1uJrjLPPEsFywVz/ABfMA31FW9RvtLvvibo+paRo+labND4q/s2W7+2H7fceXE6yKYgOIjgcFuynHNe2xaZp0UVrFHYWqR2jbrZViUCE4Iygx8pwSOPU1B/YGhf2pJqn9jaf9vkZWe5+zJ5rFfuktjORT9mT7fXU+cDb+LF+HBtGln/4Rz+0U1ZbzzDncb4R/ZM5zgSfvfpxX1DVU6bp5sP7PNjbfZM58jyl8vO7dnbjH3ufrzVqqhDlIq1efoFFFFWZCMqspVlDKRgg9CK+d5vh7J/wtweHVjYacz/aw3YW+ckfn8lfRNR+RD9p+0+UnnbPL8zHzbc5xn0zXLisJDEcvN0f9I9XK82q5d7T2f2lb0fR/IfGixxrHGoVFACgdAB2paKK6jygooooAKKKKACiiigDEm8V6DD4qi8LyX6rq8qb0t9jZIwTnOMdAe9L4r8U6D4Wt4LjXr9bOKdzHGxRm3MBnHyg9q8W+IuvWPhn9o211vUvNNrbWab/ACl3N80bqMDI7kVj/HL4jeHvG2k6ZaaKt6JLa5MknnxBBgrjjk13wwfNKGjs1qdccNzOPZnv+o+LfD+n67Y6HeagsWoX6q1tD5bEyAkgcgYHIPWn+K/FGheFrSG612/Wzimk8uMlGYs2M4AUE9K8X+MuqWuifF7wfq96JDbWdnFNL5a5baHbOBUGra9a/F/4o6Bp2nK8GkWBM0guWVHlwQz4XJySFAwOep6Uo4RNRk/htdiWHTSl0tqe6a54h0XQ9LXU9X1GGytXA2vKcFsjIAHUn2AzWP4c+JHgvxBfrYaZrkL3TnCRSK0bOf8AZ3AZ+grzX4wWkWvfHXwtoGol5NOaFN0IYgHLOW/PaB9Ki/aO8I+H/D/hvTdZ0LTYNNu47xYt1sNmRtLAkDuCowetEMPTfLGTd5BGjB8qb1Z73RVPQ5pLjRbG4lbdJLbxu59SVBNYfjPxpY+G9S0vSvslxqGp6nL5dva2+N2P77ZPC+/19K41ByfKjnUW3ZHUE4BJ6Vwsnxd+HsbsjeIowykqR5EvUf8AAav6F41ste8U6poOmWdxNHpq7bm+BXyRJ/cBzknOfyNeU/s6+G9B15PEb6zpFnftDeKIzPEGKA7sgZrop0YqMpVL6W/E1hSXK3PpY9g8J+NPDPiqa4h0HU1vHt1DSgRuu0E4H3gPQ10NedeKbLVPCElunw38D6ZLPfZW5nGI1jC8jcOOOTyTVPwD8QPEtx45bwZ4z0e1stReEzQyWzZVgBnB5IIIB5B7YqXR5k5Q29VcTpXTlHb8T1GivD9J+KHxE16fU7Lw/wCE7K+ms7hkM4ZlREBIAILDLHHr+FdZ8N/iBqXi3wXqmoJo8bazppZGtI5CqTPtyoBOSM8jHPIonhqkFd/mEqE4q7PRKK8S1j4ifFLw7axa54h8I6dBpDSKrxrJ+9Td0B+YkH6jrXTeJPiBeWfjjwjpWnwWr6drsSTSSSg+YiseMc4HHrQ8NP8AryB0JHo9FefeMfHGo6T8TPDvhmxhs5rTU1zNI2S6ncRwQcdh1rj9f+InxU0TW7DSL/w7okV1qMhSzQSFt/zADJD4HUdaIYacrW6hGhKVj3GivJNb8feOPD58M2uuaRpdtfarfPBPGrFwsYdApUhjzhj1qTx98V5NI+IGn+FdFgtbkm4jhv5ZcnYzsBtXB6gHJ9yBQsNUb08/wBUJvY7nxJ4u0Tw7qmnafrFw1odQLiGd1xCCo5DP0U8ipPCXifSfFFvd3OjySzW9tcNbmYphJGXqUP8AEOetcRJ4kh8RfEzXPBXiTS9KuNE022NyHnj3MCAhJJJwMbjyBWb8NPiQNY8S6roeiaTYWOg2FnNPYiOMqzBCACQDgA5Jxiq+rvkvbW1/Ir2Pu7ansdFeefC7x1qHifwFf69qMVlBd28kqpHFkKQqBhkE56muZj+LHiBvg9J4xNjp325dTFoI9r+XswDnrnPPrUrDVG3HzsR7Cd7fI9porP0HUotR0uzuPOgM81ukjpG4OCVBPH41wOlfEHV7rxR430uS1shDoFvLLbMFbc5XON/Pt2xWcaUpXt0JVNu/kbWofE7whp/9rpfXz29xpU3kz28iYldj08terg+orr7SZbm1iuFV0WVFcK64YAjOCOxrxVfGWhXnw3T4ieJPDujT6/5729kog5eRT8vJycDqT2Ar0D4Q+KL7xf4Lh1rUYbeG4eaSMrACFwrYHUk1rVocseZLZ2fqaVKXLG9jr6x9F8T6HrOrX+labfrPeae226jCMPLOSMZIweQelc38VvH03hOXT9K0nTf7T1rUm220BJCgZAyccnJOAPrzxXi3g7xV4v8ADPivxXrkegW93Is2/WYd2BB+8bO0gnjJIzzVUsLKpBy+4dOg5Rb+4+paK818XfFaz03wJpPiHSbF7y51htlpbucbXH3g2PQ8YHU1jad8S/Gmi+JtM0zx74btrG21RwkE0BOUJIHPzMDgkZHBGahYao1e39IlUJtXPY6K8/0HxvqF98XNa8I3MNnHY2EHmRSjIkY/JwSTj+I9qPC3jbUtW+LGu+E5YLQWOnw+ZDLGDvY5Tqc4/iPapdCav6XJ9lL8LnoFFeP3Pjz4ial401/Q/CuiaPeQ6TPsZpnKNt7EksATweldF8FfGeqeNNH1C71a2tYJrW78gLbggEbQeck9zTlh5xjzP+rjlRlGPMdT4o8RaP4Z00ajrd4LS1MgiDlGb5jnAwAT2Nc5B8W/h5NKsa+JIFLHALxSKPxJXArA/al/5JrFjr/aMX/oL1wnibWPhDJ8NTa2dnanXvsUao0NqySCcKMkvgDGc555rehhozgpNPV20NaVGMoptPXsfQupatpmm6W2qX1/b29iqhjO8gCYPTB757Y61zOlfFLwHqeoLY2viGATO21PNRo1c+gZgBXh/i2DU28B/DfQdWeaOK5lctEchgjSKEz7hG49M13vxy8BeE9K+GlzfaXo1tZ3Nk0flyxDDMC4Uhj/ABZB701hqaspN3baVvWw1RgrKT3PZqK800XxsfDfwh8N69q1ne38EkEUVzPDhjEOgdgTkjjr6/Wt6z8eaXP40g8MvBPE95bC5sLskGG7QjPyEHOcZ6+lcrozV9O/4GDpyVzraKKKyMwooooAKKKKACiiigArz/446w2haLoGqD7Qyw6/alooCd83D4jAHXccDHqRXoFV72xs73yPtlrFP9nmWeHzEDeXIucOM9CMnBpSV0VBpSuzhfglLrclv4oHiK6NxqK65J5oDEpCTBC3lJ/sru2j6Z71yc8STfE+PXo57kyt40GnIwuZPLMKaeSybN23HmA9uor2WzsLOze5e1tYoWupTNOUXBkkIALN6nCgZ9hVOz8OaDZ2tpa2ukWcMFnO1zbIkQAilbdl19GO9uf9o1HI7JGiqpNvueH/AA41nWta1LwLDLeXaaLFPf2Um6Vg15P5UzO5bOSsY2qD/e3egpNfnPhOLxjast3o9tbS6PeR2sWoyXaeR9sCvMHJ3K8gUgp6KOuTXua+H9DW3tLddJs1hsw4tkEQCxb1KvtHbIZgfXJqnpXgvwnpVjNY6f4e063tppUmljWAYd0IZCc9dpAI9McVPs3bcv20b3t/V7njdxq3ixr3Wb2989tSl8SaJLBpxuTEsEchBW3LchflwGOCCxbrVqZr/XNUnsfEEM9qLjx1DBcWcWoOyrH/AGfu2CRNp2kgNgY5r2ifQtGnupLqbTLWSeWaKeSRowWaSL/VuT6r2Pag6Ho5uTdHTLUzm6F4ZPLG7zwmwSZ/vbflz6U/ZvuHtl2PKfiHDdeGdbufD+k3F1Ba+KdMt9OsF892MNwkyxOVJJIPkzbs9f3ea9kgjWGFIY87EUKuTk4Ax1rh9djOs/GHQ9OuBELXRbN9WiHl5d533Qj5s8BVZjjHJI9K7uqitWZ1HdIKKKKsyCiiigAooooAKKKKACiiigAooooA8Q1+2E/7UmnCa282A2g3b49yH91J1zxR+1Jp9vD4f0U2NhHGxvW3eTCAcbD1wK9vorqjiWpxlb4VY3VdqUXbY8N+JEDTfHPwMGgaSLyIQ+Uyv3269qb+0JpP/CP+IPDnjTRbIRSw3ASf7PHjcVIZSceo3ivdKKI4pxcXbZW9QVdprTY8O+Mtvq1j408N/EnSdPl1Gwt4YzKkaklRkkZxyAVfr2I5rB+IPjC/+LUeneGfDfhy/jxcCWaWYDCnBXkjgKMkkk/hX0fSKqr91QPoKcMUopXjqthxrpJaarYg023+x6dbWm7d5EKR59doAz+leUeOtIvtB+KsHiv7Pe6hpurW7afcSQRtJNpxZdu+PAJUd8/73rXr9FYU6rg2+5lCbi7nlPwSgvvC8+seB9T02VJIJmuLbUFhby7yNscl+m4DHGfbtWZ+y3HJHD4n8yN0zepjcpGeG9a9porSWI5lJW+K34FutdS03PBv2hbnUYvHGkJq/wDa58KeSDImnsVLvlt3PTd93r26VhfC2CzX44aTNpelazY6e9tK0X9pEtI48t/myegPYe1fSxGevNFaRxdqfJbpYtYi0OWx8y/DD4g2fge/8Spe6Tf3iXV8zLJbgEKylvlbPTOau+BrLxZY/BnxZq+k2t3a3OoXSyQbFIlMQP7xkHXoTgj0OK6r9m6ILceLw2GDaiDgj3evY61xFeMJtKPa/wAjStVUZNJdj441RdHu/BqtY6V4on1iPab66uJGa2Rs88d89BnFd9450ePW/Evw00q8juBbXOlwRTNFlWUEDPOODX0TgelFTLHNtNLv17kvFO+iPnnVPBem+Dfjb4OtNGF9JBM4lkad/Mw25h1xwMCui+NUcjfFnwCyxuyrcjJCkgfvU617JRWX1puSk1dpWM/bu6b6I8Q/adGoDVvCculwyy3kc8jQBE3fvMx7f1xXO+MPB8nha78CRTB7nVLrUjc6lcAFi8rSRE5PoOn5nvX0jRThi3CMY22uOGIcUo22PmzxNoOteIvjxrui6Y01tb32yO+nCnC24WMtz74Ax36VteFNLh0n42eKrCxtWgs7fR2ihUKduBHH37mveaKbxbceW2lrf8EbxDta3Sx80/Cn4b6H4k+H2oa3qn9pR3lvJMsaxy7FIVARlSOeTVCCGf8A4ZomTyZfMOvA7dhz91e1fUtGKr69Ju7XW4/rUm7vvc+S3t9DuZdEj+Huk+I7fxGs0ZllfcI845I5OBu5zwMZzXceG4ph48+KpeN8tYXHOw4Y89PWvfKKJYzmVrfj53CWJutj5j+FfhK/1fwfqOuazHIdN0mxul0y2dCA07IS0mO+OPxx6V6j+zUjp8LLVZEZG+0zcMCD96vS6KzrYp1U01uyKldzTVjxz47WeqaZ4z8M+ObTTptQs9LbbcxwgllAbOTjoCCeegIGa8v0/wAXq2oeN1sNKvrqfxLujtYlTLRhnYncBznDdB3r6zrxv4Kx7fix4+b1uT26fvXrehXXsnzL4V+prSqrkd1t/mc54x8H+IdH+FHg2YadLcXGj3L3N5BGNzRh2DgED0xg46Zo8SeIrj4reMfC9roOhahBHp1yJrmW4TCoNyFskcAAL9ST0r6HoAA6ACsli+rjrr+JCxHVrXX8T5+l8H6f4w+P3iWw1gXqWyQiVHgcxksFjHXHI5NReBUsPh98UPGUqw3smmaVpzMu75pHXdEcZOATk19DVmeKtFt/EPh6+0W6kkihvIjG7x43AH0zxQsW2uWW1kv+CCxDfuvbY+fPhb8RdN0HU/Emsaxp2qTXGs3PmoLaDeqLljjJI/vfpXTfssapA0evaP5UyXH2j7X8y4ARvlA9c5FeveF9Ht9A8P2Oi20kksNnEIkeTG5gO5xxWZoXg6x0jxjrHieC6uZLnVQoljcrsTGPu4Ge3c1VTEU5qaSte34DnWhJSVt/0OP/AGo0kf4bRCNHdv7QiOFUk/df0rovB3gvwmugaPenw3pf2r7JDIZGtVLbygJJyOua7Oiuf2z9moIx9o+RRR5F+0doGsXkGieIdHtHvG0icvLCilmC5Vg2ByQCvOPWuU8e/E668feGf+EV0PwtqQv7x0EwI3BdrA4XHuBycYFfRFIFUEkKAT1OOtaU8SoxSlG9ti4Vkkrq9tjzDxLHfeFPgtY+GU0qTV9TuLRbFYI4TIgdh8zNjgBc9T3xXLab4T1SXWfCXgpEvdmgMb6/1bYyiNz83kQueCucDjPr2r3milHEuKencSrNLY/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data:image/jpg;base64,%20/9j/4AAQSkZJRgABAQEAYABgAAD/2wBDAAUDBAQEAwUEBAQFBQUGBwwIBwcHBw8LCwkMEQ8SEhEPERETFhwXExQaFRERGCEYGh0dHx8fExciJCIeJBweHx7/2wBDAQUFBQcGBw4ICA4eFBEUHh4eHh4eHh4eHh4eHh4eHh4eHh4eHh4eHh4eHh4eHh4eHh4eHh4eHh4eHh4eHh4eHh7/wAARCABt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xPGfizw/4N0hdW8Saimn2TSrCJWRmG9s4GFBPY1maP8AErwPq/hfUfE+n+ILefSNNJF5cbHAiOAeQRnoR0HNLmV7XKUJNXS0Ouork/A/xI8F+Nr24s/C+uRajPbRiWZEikXYpOAcso711lCaeqFKLi7NBRRRTEFM86Hz/I82Pzdu7ZuG7Hrj0rz/AMe/EBbF5NN0NkkuV+WW46rGfRfU/oK8uN9fG/8A7QN5P9r3bvO3nfn6151fMYU5csVc76GXzqR5pOx9KV5/8TfGjab5mjaWxF4R++m/55AjoP8AaI79qi8B/EFbx49N11kjnb5Yrnorn0b0Pv0rd8eeErfxHZ+bFth1CJf3UvZh/db2/lWlSq69Fui9SIU1QrJVlocl8M/G0kMsWi6vI8kbsFt52yWUnoreo9DXqtcP8OvBK6Kq6jqipJqJHyLnKwj29W967iqwcasaSVQnFypyqN0wooorrOUKKKKACiiigAooooAKKKKACiiigAooooAKKKKACiiigAooooAKKKKACiioby7tbKBri8uYbaFeskrhFH4mgCaiuMv/AIp/D+ykMc3iiyZh1EW6T/0EGorf4t/Dudwq+J7VSf76Og/MrWvsKn8r+4v2U+zO4orO0fXdF1hN+larZXo/6YTK5H4A1o1m01uS1YKKKKQgooooAKKKKACiiigAooooAKKKKACiiigAooooAKKKKACiiigAooooAKKKKACqmr6ppuj2TX2q39tY2qkBpriURoCTgAk8Vbrx39sUZ+BepZ5/0q2/9GipnLli2XShzzUe56joeu6LrsUkui6vY6lHEwWRrW4WUITyAdpOK0SQASSAB1Jr86Pg38QtT+G/i+LWLHdLZyYjv7QHAuIs/ow6g+vHQmveP2lfjrp114RtvD3gfUfOk1i1Et5dRnBggYf6r2kbkEdVGfWsIYmLi2zsqYCcaijHVPqfQml+L/Cmq6gun6Z4k0i9vGztggvI3c45OFBzxWvdXEFrbvcXU0cEMY3PJIwVVHqSeBXwj+yGqj486LhQP3F12/6YtVr9qb4lan4t8d3/AIft7qSPQNJna3jt0YhZ5UOHkcfxfNkAdgPU0lifc5mhvA/vfZxelrn1oPix8NPt32P/AITjQvOztx9sXGf97p+tdhbTwXVulxbTRzwyDckkbBlYeoI4NfCT/s8fEhfBh8SGyssCD7QbDzj9pEeM/dxt3Y/hznt14q5+yv8AErU/Cnjqw8OXN1JLoGrTi3eB2JWCVuEkT+782AR3B9RSjiJcyU1a454KDi5U5XsfUfxj/wCEC8TeGdS8F+JvFOlaZNKqsPNu40lt5Bhkfax+nHcH3r5nP7NnxIYGPR9V0W/0q62utzDfskUydVYrjnrnv7GsL9rZVPx417Kg/u7ft/0xWvXPil8UP+EN+APhXwzo9xs13VtEtwWQ/NbW/lgM/szcqv4ntUTlCcpcy2NacKlKEfZu/MdX+zxoHgP4a6bPYv440DUvEOpTKly8V7HjIJCxRrnJwSfck9K9wr80vhsq/wDCxPDXyj/kLWvb/pqtfpbW2GnzRslaxzY6k4TTbu2FcB8WPFUmmwDRdPkKXU6ZmkU8xoew9z/Ku+dgiMzcADJr5x16/k1TWbvUJTlppWYey9h+AxXPmFd06fLHdlYCgqk+aWyI9K0+71S/isbGEyzyHCgdAO5J7AV6aPhbZ/2L5ZvpP7S+953/ACzz/d2+nv1/lVr4PaRDZeH21iVVE12Thz/DGpxj8SCfyqY/Evw+NS+y7bnyd237TsGz64znHviubD4ejCmpVt5HRiMRWnUcaOyPI9X0280rUJbC+hMc0Z5HYjsQe4NeofCbxVJfw/2HqEha4hXNvIx5kQfwn3H8vpVn4vaRDf8AhwavEFM1phg4/ijY4I/UGvJtGvpNM1a11CEkPBKr/Udx+IzWLvgq+j0/Q2VsZQ13/U+kqKbE6yRLIvKsAw+hp1e+eEFFFFABRRRQAUUUUAFFFFABRRRQAUUUUAFFFFABRRRQAUUUUAFFFFABRRWR4mvJ4bM29nOlvPKrFrl8bbaIfflOeOB0B6kjtmmld2GlcxPFniq/F/LoPhO1hvdUjXN1cztttdPUjO6Vu7Y5CDnueK8ou/7D1bVWWePXfifrSH5/JJi0+BvRccAfmK7fT/DMXiLTlF882leDImMkds0hjm1Nicme5c4IVjyF6nqccCt+Dxt8N/D8C6ba67otnDF8qxW7gqv/AHzxXbBqnpBXf9df0R0xfJpFXZxWneH/AB80ajT/AAD4E0OL+FZ4/NkA9yua0H8MeP2T/S/D/wAOdQXujWjofzxXTn4o/D//AKGmw/Nv8Kafin8Pv+hpsvyb/Ck51n9j8GLmqfy/gzgr3wjYwuJtb+GV5pMinP8AaPhq88wx++wYYfgpro/C+ra9plqbrT9YPjXQYztmBXbqVn/vLx5mO6kBvTNbJ+Kvw9/6Gi0/75f/AOJrI1Hxl8M9Sv0vrTxVZ6fqyjEd7GrIx/2XyAHX2b8MHmm3UkrSi/x/4cd5y0lFnoWmX1pqdhDfWM6T20y7kdehH9D7dqs1ynhq5jFy95btb7bghrxbZ90EjHhbiI+jdGHr15GT1dcclZnNJWYUUUVIgooooAKKKKACiiigAooooAKKKKACiiigAooooAKzfEOvaJ4esTfa7q1lptsP+WlzMsYJ9BnqfpUHjnxDaeE/CGqeI74FoNPtmmKg8uQPlUe5OB+NfL3wq+Her/HfVbz4gfEPVbz+zPPaK0toH278HlUznZGvTgZJzz3rKc2moxWpvSoqSc5OyR6x4k/aS+FukI/2fVLvV5FH3bK1Ygn/AHn2r+teq6FqdrrWi2Wr2L77W9gSeFvVWUEfzrjPDPwe+F2iFX07wlpc0sfHm3C/aHz9XJ5ruwLeztgoEVvBEuABhURR+gFOHP8AaFUdLRU0/mS0VHbzwXEfmW80cyZxuRgwz9RTppI4Y2kmkSNF6sxwB+NaGI6vHv2xf+SF6l/19W3/AKNFevQTRTxiSGRJUPRkYEH8RXnvxps/CPjLwnc+D9X8ZabozzSxuWNzF5ilGDY2sw64qKivBo1oO1SL7M+TvgJ8NrX4l6Z4s03zRb6paW0E2nTknasm5wVYd1YAA+nB7VqfDP4J6tc6b4p8QeMNOnsbPQrS6WK2lBU3F0kbEH3jU4ORwxxjjNfRfwH+EOmfDa51HUtM8RzazHqcMaAtEiqAhY5BUnOc16DrtvZeIND1TQkv41N3ay20jRsrNGHUqTjPbNc0MMuVOW53Vcc+dqD0dj4j/ZC/5Lvov/Xvc/8Aolq5j4yaLfeFvizr1jdRlXTUHuoGccSRu5dG9wQf0Ir6q+FP7POm/D/xrZ+KLfxReX0lrHIghltkRWDoVySD2zmuv+KPw28GfFKxSPUmX7bbArBf2ci+dCD/AAnqGXP8J/DFSsPJ07Pct42Crcy1Vjz2T9qHwS3gg3K2t/8A26bbb/Z/kHaJcY/1n3dme/XHbNfNXwV0O+8T/Fnw/Y2kZZ/t8d1OyjiOONg7sfQcY+pAr2jUf2VtP01zc6l8R4LPTg3Mk9msbAf7xk25r2b4H+Cfh34P0+aPwbqFnqt5KoF3fC6SaaQDsdvCrnsAB9afs6lSS5+gvbUKMJey1bPlP9rT/kvGu/8AXO3/APRK1b/Z78B6h8VPH0eo680lxoukJCLt36SBFAit19sKM4/hB7mvefin+zvp3jzxve+KLjxRe2Ml2samCO1R1XYgXqTntXoHgjQfCvwr8E2mhrqFrZ20WWkubuVIjcSn7zsSQMn07DA7UKg3UcpbCljIqiow+K1j4Q8JhV+MGlKqhVHiGIAAYAH2gcCv0gr5q8Kfs++D7rxbb+IdH+JA1N7a/W98m3WGQZEm/aSrEgds19K1phoSgncxxtaNRx5ehDfKZLKdF6tGwH5V804K8HqOK+nK+dvFlidN8S6hZ4wEnYr/ALpOR+hrhzWOkZG+Vy1lE9h8BJHffDuyt9xVZLd4WI6jlga84Pw78S/2l9jFvH5O7H2nzBs2+uOv4YrsfgnfedoFzYM3zW0+4D/ZYZ/mDXeeZH53k+Ynmbd2zPzY9celbxoU8TSg5dEYyr1MNVmo9Tm/G0aaf8O7233blitFhBPU9FFeEEZBFexfGq+EHhuCxB+e6nGR/sryf1xXl/hmyOpeIbCyAyJZ1Df7oOT+gNcOY+9WUF6HbgPdoubPoPS0aPTLWNvvLCin6hRVigcCivdSsjxG7sKKKKYgooooAKKKKACiiigAooooAKKKKACiiigAooooAKKKKACiiigArz/4u+ItL8O6abnU1M8TsuLUHBu5F5SL2jH3m/Ac5xXoFfLf7TWpT3fxINgzHybG1jWNe2XG5j+OR+VdWDpe1qpM3w1PnnY2PCOh+KPjJfzax4m1We10GGQokEHyozDqqL044yxyf6dj4q+Gfw18K+FL3WbvRLi5js4txU3kgaQ5wBnOMkkV0fwIezb4VaILNkIWJll29pNx3Z981zH7U+r/AGTwXZaSjYe/ugWGeqRjJ/UrW/tJzrqnF2V9loa88pVeRaI8obxD8Lv4fh5qH/g2YUj6x8Ox0+GuqD66tKP/AGWuZ8FWcd94q0+GcZgWXzp89PLjBd//AB1TWjcfETxtNcSzL4o1WNZHLBFnICgnOAPQV6bpa2jf72drhrZfmz1L4V+C/AXjrT72+bwjeaZFbTCJd2pSP5hxk+mMZH51b+J3wb8K6d4Qv9X0Z7iwuLKFpsSTl45AOqndyCexB615APiF45HTxZq3/f8AqnrPi3xRrVp9j1bX9QvLbIYxSzEqSOmR3rH6vX5+ZTsu12zP2NXnvzaHQfBXxVd6B4wsbMzMdOvZhDNCx+UF+NwHbnGf/rCvrlfujHpXxp8KtAu/EXjzS7O1jYpFOlxcOBxHGjAkn8sD3NfZlceZKKqK25z41LnVgooorzTiCiiigAooooAKKKKACiiigAooooAKKKKACiiigDxr9sq6kt/gfexoSBcXttE3037v/Za8r+E/g7x78UfAmlaXHrk/hTwPp0PkILcHzdQlyTJIQCMjcSMk4HYE5r2z9qDw/ceIvgtrdvaRtLcWqpexooyW8pgzAf8AAd1ZH7IXimx1z4Q2GkxzJ9u0YtbXEOfmCliyPj0IPX1BrmlFSq2fY76dRww14rVM8x8f/AfxN8OdHm8YeAfGmqzS6epnnhYmOXYvLMpU4fA5KkcjP0rq7f4iS/Eb9lPxXqGoLGurWVlLa32wYV2ABWQDsGBBx65r2D4q67pvhv4ea5qmqypHAlnIgVj/AKx2UqqD1JJAr5d+CulXlr+y58S9VmRkt72IpBno3lphiPbLY/A1MoqErR6plQm6sOae6asz1j9ifA+Czdh/atx/JK8s/ae+JOoeO7nUvDnhTfL4Z0HbLql3GfkuJN4Ree6BjgD+I5PQCud8AeOdb/4VLZ/CvwTFNJ4h13Up/PkjyDDA20YB7EgMS38Kg9zXrfxM+HmmfDf9lbWdFstst3IbeS+utuDPL5qZP+6OgHYe5NRdypcq2S1/yNXFU6/NLdvT/Mt/CDwzqPi79k7TtB0nXLjRLudptl1CxGALh8q2MEqRkEAils/2Vfh/FpjJqOqa3dXhUl7vz0jAb1C7SPzJ+tdL+ylNDb/APQZJ5Y4k3zrudgoyZ3AGT6k4qH4s/A6Hx/4pm12Txhq+l+ZbpAbWAAxfLnnGRnOea1UE4J2u7HO6so1ZR5uVXZ5j+yBcapo/xX8UeDbHU31Pw9aJKfMBzFvSUIki9lLDPA649qP2WSq/tEePCSBxd9T/ANPdWf2cdXvvAfxm1X4QzHT7+y3y7L23tljlMiJvBdhyw25BBJ2kcGuD+G3w9s/iP8avGWkXmrX+mJbXF1cLJaEBmP2krg57c1jFtKNu7OmaTc+bRNLX9T7V1aSP+yrv94v+ofv/ALJr5c/Yk1G20fw9471a8bbbWccNxKR/dRJWP6Cujvf2XNDgs55x428SMY42bBZOcDPpXA/sxabdav8ACn4p6ZZKWubjT1jiUdWYxy4H49K0lKXtI3XcxpwgqM1GV9unmS/D7wvrf7RnjDVPFPjDVrq10Czl8uG2hb7pPIijB4XC4LNgkkj8Nn4w/Au2+HXh9/Hnw51rVLK60krNNG84ZtmQC6MADxnJU5BGa4r9nL4ZaP8AEjTdTim8X6to+pWUwLWlqwAeJgMSYPJ5BB9OPWvWJf2WtLaJll+IHiNoyPmD7SpHvms4Qc4X5bvvc2qVI06nLz2S6WOq0z4wr/wzoPiRdwxvqEVuYXgHCvdhvLA9lLYb6GvJvhP8I9U+MsMnxA+JHiDUZLe7lYWsMTANIqnBIJBEaAggKo7Z+vT/ABX+GcPhP9lzUNF0HUp9XtrW+TVDMwXLRlhuxt4IA+b8DXbfsm+JNN1v4OaVp9rNH9s0lWtbuEH5kIYlWx6MpBz9fStbOU1GfYw5lTpynS7/AIHJax+y3o9rcwX/AIJ8Vavol7DIrb5HD8Z52su1lOM46ivoS1i8i2ih8ySXy0C75DlmwMZJ7k06aWOGMyTSJGgxlmOAMnA5p1bxpxj8KOOpWnUtzO4V5N8bNL8nVLXVo1+S4TypD/tL0/T+Ves1h+OdH/tvwzdWarmYL5kP++vI/Pp+NY4ul7Wk49TTC1fZVVLoePeCPEb+G9QuLoQmZZYCnl5wC3VSfbP86qN4h1dtf/tz7W323dkN2A/u4/u+1ZeCDtIOc4xjnNdgvw91lvDX9qY/0n74s8fP5fr/AL3t/WvAp+2nHlhstT3ansYS5pbvQz/G/iWTxLeWtw0JhWGAIUzkbycsR7dPyroPgppfn6zc6q6/JbJ5aH/bbr+Q/nXn+DnGDnOMY5zXv3gHR/7E8MW1q64ncebP/vt2/AYH4V04KMq9fnl0OfGSjRockepvUUUV754QUUUUAFFFFABRRRQAUUUUAFFFFABRRRQAUUUUAFFFFABRRRQAUUUUAFfPn7TfhK6k1ZfFVlE0sYgVLxVGSoU4WT6c4Pp8vrX0HWB4qVsw/vI4mkbZBJKMxrKePLcf3JB8v1x3xW+HqulUUka0ajhO6PjvRtf1zRlddI1i+sFkOXWCZkDH1IHFM1fWdX1h431bU7y/aIERm4lL7QeuM9Ole+v8KvA/iy7uHsze+H9TgbF7p8TqRCx7hWB+U9Qy/KR09KX/AIZ60D/oYNU/74j/AMK9f67QTu1Z+h6P1mle73PFPCo+y6L4h1boYrMWcR/2522n/wAcWSsSwtpLy+t7OEZknlWJB7sQB/OvSfjN4Z07wHpVh4a028uLpr2dr64ebaGwq7EHA6cuayPgTpLav8T9JXYXitHN1KcZA2Alc/8AAttbKqvZyqrY0VRcjmj0X/hnaHA/4qyXPf8A0If/ABdSW/7O9mJVNx4quXjzysdoqk/iWOPyr3OqGu6vp+iae19qNwIogQqjGWkY9EVRyzE9AK8ZY3EPTmPN+s1X1Mrwh4W0DwVpy2GjWux52AeRzulmYd2b0Az7CukrldInvNS1V/tUflXBQNPCGz9jhPKxEjjzH6t6AY9Ceqrnndu8nqYzvfXcKKKKgkKKKKACiiigAooooAKKKKACiiigAooooAKKKKAEYBlKsAQeCD3r568Zfs76haeKZfE3wt8VP4aupmLPbFnWNCTkhHTkKT/CQR/KvoTzEwTvXA689KC6BN+5duM5zxionCM9zSnVnTfunzXD+z7488WanbzfFD4iS6jZQNkW9tI7sfUAsAqZ9QpNez+J/A1je/Cq+8BaGIdKtJrE2duQhZYge5Gcn1POSTXWl0VQxZQp6EninZHqKUaUY3KniJzau9jyb4B/BbTvhkLu/ubyPVtZuf3YuhDsEMX9xAScZPJPfj0rq/jB4Qm8d/D7UfC8F8ljJd+Xid4y4Xa6t0BGeldZ5iZxvXP1p2R6imoRUeVbEyqzlPnb1PHx8E0uvgbZfDXUPEVwjWk7TreWke1WfzGdQyEnco3dMjkA5rhv+FN/Hiwtzpel/FgNpuNq77qdWC+n3WI/Bq+mQQR1FIzKv3mA+pqXRizSOJqK/X5HkPwK+CFh8Or6fXtR1NtZ8QXCFDcFCqQqxy20EkknuxOfpzl3wl+D934H+JXiHxdNrkF7Hqwm226W5Qx75vM5Ysc46dK9bLou3cyjccLk9acSAOeKapRVrLYmVepK93uRXkJuLOaANtMkbJn0yMV5Z+z18Jbr4Wx6yt1rcOqf2i0TL5cBj2bA3XJOc7v0r1csozlgMdeaQyJ5fmb12Yzuzxj61Tim0+xCqSUXFbM8E+Iv7PLXXimTxZ8O/EcnhjVZHMjxDcsW8/eZGT5kyeowR7CsSf4K/GzxCn9n+K/isDpjcSJDNLIXHuuEB/E19LllC7iwA9c0BlOMEHPSs3Qg2bLFVErfoc54D8H2HhPwLZ+EY7i41GytoWhLXmHLq2cqRjG3kgL0A4rxLxL+zfq+k+IpNc+FnjCTQHkJItpXdPLB52rImSV9mB+tfR5kQdXUfjS7l3bdw3YzjPNVKnGSSZEK84NtPc+aY/gH8SvE93D/AMLD+J1xc2MTh/JtZZJGJByMbgqqffBxX0naxeRbRQeZJL5aBN8hyzYGMk9yafuGM5GPWlpwpqOwqlaVS1woooqzI5Sw8Eabb+KrnXJMSh38yCAr8sbn7ze/PT0pjfETw2vjAeGzdfvfum4yPKEuf9Xn1/TPFTfFQ6wvgXUZNEmaK5SPcxUfMYx98Kexxnmvln3/AFrxsbi/qclCnHfVn1+Q5HDNac6tae2iS3T7v+tT6j1TwRpt54otdaXEWyTzLiEL8srDofY5xn1rq65P4SHWG8B6fJrUzSzyJuiLj5xF/AGPc45z7iusr06Cjy88Vbm1PmcXGVOq6Upc3K2r+gUUUVscwUUUUAFFFFABRRRQAUUUUAFFFFABRRRQAUUUUAFFFFABRRRQAUUUUAFQajZ22oWM1leQrNbzIUkRu4/z3qeigDyHxra3Ohywt4jfUvs1t8un+KNPGbq0U/8ALO5UffX/AGsEHuAean0nxx4xtLUTf2fp/jbTQOL7RJgJ8f7cJ6H6V6s6q6FHUMpGCCMgiuC8QfCTwjqd219Zw3OiXpOfP02Yw8+u0fL+QFdcKsJK1Rf1/X/DHRGpFq0ked+JPEHw18QeLBrfjCx8TxTJCkKWNxZskUYXJOdvLZJPeup0r4sfDnSbVbPQNL1ARj7sNlphXJ/TNTN8N/Gdt8unfFDVTGPurdwCbH4lqfD4B+IDjbcfFC5jXv8AZ7BFP55raUqMkk5aer/yNG6TVm/z/wAhZvH3jDVoWbQPBj6Xa451HXphbxIP723qfzrH8Pfbdc1z7RpWpP4m1pCUl12aLbp+mA/eFtH0eT6ficcV0ll8JdEkuFufEmqax4lmU5A1C6Zos/7g4/PNd9Z2ttZ2yWtpbxW8EYwkcSBVUegArGVWnFWgv6/P8jN1IRXuoq6DpVto2mpZ27SScl5ZpW3STSH7zue7E/4dKv0UVyt3dznbuFFFFIAooooAKKKKACiiigAooooAKKKKACiiigAooooA8G8LWvhjR/gp4fvJvDWn6he+Ip4LSX7TL5UU8pd2VppDn5RtJ6HJwMc1n+FLPS7+Tw3pGrrp7aOvifWIfskdyXswiRMVjUnG6MNyARj2r3q50TR7nSP7HuNJsZdOwB9ke3Uw4ByPkxjr7Vz3iXwDoutaloTSadpn9mabPNNNYtaKY5y8JjBx0BHBzjtWLpvQ6lXWt+tzye2udFuPCdn4bl0fStWtDc6vPpE2rXpitoLGKYopRsMWOGAXA4UZyKZZ3viR9DSXTVs71pPhvbtdyXl5IjBf33zLtVtzfXHQc17zd6Bod5b2lvd6Np08NkQ1rHJbIywEDA2AjC49qmj0nS40KR6daIpg+zELCoBi5/d9Pu8njpyaPZvuL267Hkdh4Y8O3njb4d3V1pNrNPdeH5bieR1yZZIktfLc+pXJwfeud8H32sX+s+E/3s0Oj2Hiu9tcFj/pdw5u3ZvdI1CqP9pm/u19BJY2SSW8iWkCvbRmKBhGAYkOMqp7D5RwPQU1dN09UgRbG2C28hlhAiXEbnOWXjgnc3I55PrT9mL2+mq/rX/M8B+Fd9q+oax8PJpZZodItp76zt42J/0qURTNJMfVVOEX3Dn0rs/iNouk658TPs+sWMF7FB4Vup4klGQkgmQBgPX3r0uPTtPjFsI7G2QWufs4WJR5ORg7ePlyCRx60+SztJLg3MlrC8xiMJkaMFvLJyVz12k9ulCp6WFKteXMkfPVlb6HqmhsviyWIpYeAbG50ozzbTExjkMk0Rz/AKwMsY3DkYUd67vx9c6nJ+z/AGV1d5Opvb6Y8vmsU3SmWHIYjkZbr+Nd5f8Ahrw7frZLfaFplytjj7IJbVGEGMYCZHy9B09BWhd2tteQG3u7eK4hJBKSIGUkHIOD6EA/hQqbSYSrJtOx4Vt0/VND8PRa0zNf3PjJ4/EcM8m0C4EUwMR55i2iMKOjJt9TWXNCHNloOmjS5fC0njC+htINQlcWEgS3DJFlc5QTedtX7u5QO1exeNvBGm+JrjTWmtbHyoNSS9vY5bZXF4FieMK3qfmGCc4xW1ceH9CuNEXQ59H0+TS1UKtm1uphUDphMYGKXs2X7ZI8kuNGsLXSfA3gvxFf6RfWzapd3jxJcE262yJMUjBc5KoZEQZ9AO1YHhvUNSjsvh3ZeH5PM1C+0K+s7eQNuS3Jmi3TN/1zQMeepwO9eyy+APCM2qJfXGg6dOsVmlnBbSWsbQwxq7P8ilflJLnOPQVc8MeFdF8OrOul2UMKy3EsyhY1Ai8wgsiYA2qSoOKPZsPbRt/XmeL6H4b0HVvC/wAKLjVNPhv57u5a1uJrjLPPEsFywVz/ABfMA31FW9RvtLvvibo+paRo+labND4q/s2W7+2H7fceXE6yKYgOIjgcFuynHNe2xaZp0UVrFHYWqR2jbrZViUCE4Iygx8pwSOPU1B/YGhf2pJqn9jaf9vkZWe5+zJ5rFfuktjORT9mT7fXU+cDb+LF+HBtGln/4Rz+0U1ZbzzDncb4R/ZM5zgSfvfpxX1DVU6bp5sP7PNjbfZM58jyl8vO7dnbjH3ufrzVqqhDlIq1efoFFFFWZCMqspVlDKRgg9CK+d5vh7J/wtweHVjYacz/aw3YW+ckfn8lfRNR+RD9p+0+UnnbPL8zHzbc5xn0zXLisJDEcvN0f9I9XK82q5d7T2f2lb0fR/IfGixxrHGoVFACgdAB2paKK6jygooooAKKKKACiiigDEm8V6DD4qi8LyX6rq8qb0t9jZIwTnOMdAe9L4r8U6D4Wt4LjXr9bOKdzHGxRm3MBnHyg9q8W+IuvWPhn9o211vUvNNrbWab/ACl3N80bqMDI7kVj/HL4jeHvG2k6ZaaKt6JLa5MknnxBBgrjjk13wwfNKGjs1qdccNzOPZnv+o+LfD+n67Y6HeagsWoX6q1tD5bEyAkgcgYHIPWn+K/FGheFrSG612/Wzimk8uMlGYs2M4AUE9K8X+MuqWuifF7wfq96JDbWdnFNL5a5baHbOBUGra9a/F/4o6Bp2nK8GkWBM0guWVHlwQz4XJySFAwOep6Uo4RNRk/htdiWHTSl0tqe6a54h0XQ9LXU9X1GGytXA2vKcFsjIAHUn2AzWP4c+JHgvxBfrYaZrkL3TnCRSK0bOf8AZ3AZ+grzX4wWkWvfHXwtoGol5NOaFN0IYgHLOW/PaB9Ki/aO8I+H/D/hvTdZ0LTYNNu47xYt1sNmRtLAkDuCowetEMPTfLGTd5BGjB8qb1Z73RVPQ5pLjRbG4lbdJLbxu59SVBNYfjPxpY+G9S0vSvslxqGp6nL5dva2+N2P77ZPC+/19K41ByfKjnUW3ZHUE4BJ6Vwsnxd+HsbsjeIowykqR5EvUf8AAav6F41ste8U6poOmWdxNHpq7bm+BXyRJ/cBzknOfyNeU/s6+G9B15PEb6zpFnftDeKIzPEGKA7sgZrop0YqMpVL6W/E1hSXK3PpY9g8J+NPDPiqa4h0HU1vHt1DSgRuu0E4H3gPQ10NedeKbLVPCElunw38D6ZLPfZW5nGI1jC8jcOOOTyTVPwD8QPEtx45bwZ4z0e1stReEzQyWzZVgBnB5IIIB5B7YqXR5k5Q29VcTpXTlHb8T1GivD9J+KHxE16fU7Lw/wCE7K+ms7hkM4ZlREBIAILDLHHr+FdZ8N/iBqXi3wXqmoJo8bazppZGtI5CqTPtyoBOSM8jHPIonhqkFd/mEqE4q7PRKK8S1j4ifFLw7axa54h8I6dBpDSKrxrJ+9Td0B+YkH6jrXTeJPiBeWfjjwjpWnwWr6drsSTSSSg+YiseMc4HHrQ8NP8AryB0JHo9FefeMfHGo6T8TPDvhmxhs5rTU1zNI2S6ncRwQcdh1rj9f+InxU0TW7DSL/w7okV1qMhSzQSFt/zADJD4HUdaIYacrW6hGhKVj3GivJNb8feOPD58M2uuaRpdtfarfPBPGrFwsYdApUhjzhj1qTx98V5NI+IGn+FdFgtbkm4jhv5ZcnYzsBtXB6gHJ9yBQsNUb08/wBUJvY7nxJ4u0Tw7qmnafrFw1odQLiGd1xCCo5DP0U8ipPCXifSfFFvd3OjySzW9tcNbmYphJGXqUP8AEOetcRJ4kh8RfEzXPBXiTS9KuNE022NyHnj3MCAhJJJwMbjyBWb8NPiQNY8S6roeiaTYWOg2FnNPYiOMqzBCACQDgA5Jxiq+rvkvbW1/Ir2Pu7ansdFeefC7x1qHifwFf69qMVlBd28kqpHFkKQqBhkE56muZj+LHiBvg9J4xNjp325dTFoI9r+XswDnrnPPrUrDVG3HzsR7Cd7fI9porP0HUotR0uzuPOgM81ukjpG4OCVBPH41wOlfEHV7rxR430uS1shDoFvLLbMFbc5XON/Pt2xWcaUpXt0JVNu/kbWofE7whp/9rpfXz29xpU3kz28iYldj08terg+orr7SZbm1iuFV0WVFcK64YAjOCOxrxVfGWhXnw3T4ieJPDujT6/5729kog5eRT8vJycDqT2Ar0D4Q+KL7xf4Lh1rUYbeG4eaSMrACFwrYHUk1rVocseZLZ2fqaVKXLG9jr6x9F8T6HrOrX+labfrPeae226jCMPLOSMZIweQelc38VvH03hOXT9K0nTf7T1rUm220BJCgZAyccnJOAPrzxXi3g7xV4v8ADPivxXrkegW93Is2/WYd2BB+8bO0gnjJIzzVUsLKpBy+4dOg5Rb+4+paK818XfFaz03wJpPiHSbF7y51htlpbucbXH3g2PQ8YHU1jad8S/Gmi+JtM0zx74btrG21RwkE0BOUJIHPzMDgkZHBGahYao1e39IlUJtXPY6K8/0HxvqF98XNa8I3MNnHY2EHmRSjIkY/JwSTj+I9qPC3jbUtW+LGu+E5YLQWOnw+ZDLGDvY5Tqc4/iPapdCav6XJ9lL8LnoFFeP3Pjz4ial401/Q/CuiaPeQ6TPsZpnKNt7EksATweldF8FfGeqeNNH1C71a2tYJrW78gLbggEbQeck9zTlh5xjzP+rjlRlGPMdT4o8RaP4Z00ajrd4LS1MgiDlGb5jnAwAT2Nc5B8W/h5NKsa+JIFLHALxSKPxJXArA/al/5JrFjr/aMX/oL1wnibWPhDJ8NTa2dnanXvsUao0NqySCcKMkvgDGc555rehhozgpNPV20NaVGMoptPXsfQupatpmm6W2qX1/b29iqhjO8gCYPTB757Y61zOlfFLwHqeoLY2viGATO21PNRo1c+gZgBXh/i2DU28B/DfQdWeaOK5lctEchgjSKEz7hG49M13vxy8BeE9K+GlzfaXo1tZ3Nk0flyxDDMC4Uhj/ABZB701hqaspN3baVvWw1RgrKT3PZqK800XxsfDfwh8N69q1ne38EkEUVzPDhjEOgdgTkjjr6/Wt6z8eaXP40g8MvBPE95bC5sLskGG7QjPyEHOcZ6+lcrozV9O/4GDpyVzraKKKyMwooooAKKKKACiiigArz/446w2haLoGqD7Qyw6/alooCd83D4jAHXccDHqRXoFV72xs73yPtlrFP9nmWeHzEDeXIucOM9CMnBpSV0VBpSuzhfglLrclv4oHiK6NxqK65J5oDEpCTBC3lJ/sru2j6Z71yc8STfE+PXo57kyt40GnIwuZPLMKaeSybN23HmA9uor2WzsLOze5e1tYoWupTNOUXBkkIALN6nCgZ9hVOz8OaDZ2tpa2ukWcMFnO1zbIkQAilbdl19GO9uf9o1HI7JGiqpNvueH/AA41nWta1LwLDLeXaaLFPf2Um6Vg15P5UzO5bOSsY2qD/e3egpNfnPhOLxjast3o9tbS6PeR2sWoyXaeR9sCvMHJ3K8gUgp6KOuTXua+H9DW3tLddJs1hsw4tkEQCxb1KvtHbIZgfXJqnpXgvwnpVjNY6f4e063tppUmljWAYd0IZCc9dpAI9McVPs3bcv20b3t/V7njdxq3ixr3Wb2989tSl8SaJLBpxuTEsEchBW3LchflwGOCCxbrVqZr/XNUnsfEEM9qLjx1DBcWcWoOyrH/AGfu2CRNp2kgNgY5r2ifQtGnupLqbTLWSeWaKeSRowWaSL/VuT6r2Pag6Ho5uTdHTLUzm6F4ZPLG7zwmwSZ/vbflz6U/ZvuHtl2PKfiHDdeGdbufD+k3F1Ba+KdMt9OsF892MNwkyxOVJJIPkzbs9f3ea9kgjWGFIY87EUKuTk4Ax1rh9djOs/GHQ9OuBELXRbN9WiHl5d533Qj5s8BVZjjHJI9K7uqitWZ1HdIKKKKsyCiiigAooooAKKKKACiiigAooooA8Q1+2E/7UmnCa282A2g3b49yH91J1zxR+1Jp9vD4f0U2NhHGxvW3eTCAcbD1wK9vorqjiWpxlb4VY3VdqUXbY8N+JEDTfHPwMGgaSLyIQ+Uyv3269qb+0JpP/CP+IPDnjTRbIRSw3ASf7PHjcVIZSceo3ivdKKI4pxcXbZW9QVdprTY8O+Mtvq1j408N/EnSdPl1Gwt4YzKkaklRkkZxyAVfr2I5rB+IPjC/+LUeneGfDfhy/jxcCWaWYDCnBXkjgKMkkk/hX0fSKqr91QPoKcMUopXjqthxrpJaarYg023+x6dbWm7d5EKR59doAz+leUeOtIvtB+KsHiv7Pe6hpurW7afcSQRtJNpxZdu+PAJUd8/73rXr9FYU6rg2+5lCbi7nlPwSgvvC8+seB9T02VJIJmuLbUFhby7yNscl+m4DHGfbtWZ+y3HJHD4n8yN0zepjcpGeG9a9porSWI5lJW+K34FutdS03PBv2hbnUYvHGkJq/wDa58KeSDImnsVLvlt3PTd93r26VhfC2CzX44aTNpelazY6e9tK0X9pEtI48t/myegPYe1fSxGevNFaRxdqfJbpYtYi0OWx8y/DD4g2fge/8Spe6Tf3iXV8zLJbgEKylvlbPTOau+BrLxZY/BnxZq+k2t3a3OoXSyQbFIlMQP7xkHXoTgj0OK6r9m6ILceLw2GDaiDgj3evY61xFeMJtKPa/wAjStVUZNJdj441RdHu/BqtY6V4on1iPab66uJGa2Rs88d89BnFd9450ePW/Evw00q8juBbXOlwRTNFlWUEDPOODX0TgelFTLHNtNLv17kvFO+iPnnVPBem+Dfjb4OtNGF9JBM4lkad/Mw25h1xwMCui+NUcjfFnwCyxuyrcjJCkgfvU617JRWX1puSk1dpWM/bu6b6I8Q/adGoDVvCculwyy3kc8jQBE3fvMx7f1xXO+MPB8nha78CRTB7nVLrUjc6lcAFi8rSRE5PoOn5nvX0jRThi3CMY22uOGIcUo22PmzxNoOteIvjxrui6Y01tb32yO+nCnC24WMtz74Ax36VteFNLh0n42eKrCxtWgs7fR2ihUKduBHH37mveaKbxbceW2lrf8EbxDta3Sx80/Cn4b6H4k+H2oa3qn9pR3lvJMsaxy7FIVARlSOeTVCCGf8A4ZomTyZfMOvA7dhz91e1fUtGKr69Ju7XW4/rUm7vvc+S3t9DuZdEj+Huk+I7fxGs0ZllfcI845I5OBu5zwMZzXceG4ph48+KpeN8tYXHOw4Y89PWvfKKJYzmVrfj53CWJutj5j+FfhK/1fwfqOuazHIdN0mxul0y2dCA07IS0mO+OPxx6V6j+zUjp8LLVZEZG+0zcMCD96vS6KzrYp1U01uyKldzTVjxz47WeqaZ4z8M+ObTTptQs9LbbcxwgllAbOTjoCCeegIGa8v0/wAXq2oeN1sNKvrqfxLujtYlTLRhnYncBznDdB3r6zrxv4Kx7fix4+b1uT26fvXrehXXsnzL4V+prSqrkd1t/mc54x8H+IdH+FHg2YadLcXGj3L3N5BGNzRh2DgED0xg46Zo8SeIrj4reMfC9roOhahBHp1yJrmW4TCoNyFskcAAL9ST0r6HoAA6ACsli+rjrr+JCxHVrXX8T5+l8H6f4w+P3iWw1gXqWyQiVHgcxksFjHXHI5NReBUsPh98UPGUqw3smmaVpzMu75pHXdEcZOATk19DVmeKtFt/EPh6+0W6kkihvIjG7x43AH0zxQsW2uWW1kv+CCxDfuvbY+fPhb8RdN0HU/Emsaxp2qTXGs3PmoLaDeqLljjJI/vfpXTfssapA0evaP5UyXH2j7X8y4ARvlA9c5FeveF9Ht9A8P2Oi20kksNnEIkeTG5gO5xxWZoXg6x0jxjrHieC6uZLnVQoljcrsTGPu4Ge3c1VTEU5qaSte34DnWhJSVt/0OP/AGo0kf4bRCNHdv7QiOFUk/df0rovB3gvwmugaPenw3pf2r7JDIZGtVLbygJJyOua7Oiuf2z9moIx9o+RRR5F+0doGsXkGieIdHtHvG0icvLCilmC5Vg2ByQCvOPWuU8e/E668feGf+EV0PwtqQv7x0EwI3BdrA4XHuBycYFfRFIFUEkKAT1OOtaU8SoxSlG9ti4Vkkrq9tjzDxLHfeFPgtY+GU0qTV9TuLRbFYI4TIgdh8zNjgBc9T3xXLab4T1SXWfCXgpEvdmgMb6/1bYyiNz83kQueCucDjPr2r3milHEuKencSrNLY/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164287" y="3429001"/>
            <a:ext cx="2006143" cy="247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93288" y="4874401"/>
            <a:ext cx="3910760" cy="709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8"/>
            <a:ext cx="1009359" cy="77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995" y="-2539"/>
            <a:ext cx="552004" cy="77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0" y="836712"/>
            <a:ext cx="7743825" cy="0"/>
          </a:xfrm>
          <a:prstGeom prst="line">
            <a:avLst/>
          </a:prstGeom>
          <a:noFill/>
          <a:ln w="28575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26" name="Прямоугольник 25"/>
          <p:cNvSpPr/>
          <p:nvPr/>
        </p:nvSpPr>
        <p:spPr>
          <a:xfrm>
            <a:off x="4426157" y="386552"/>
            <a:ext cx="4717841" cy="389090"/>
          </a:xfrm>
          <a:prstGeom prst="rect">
            <a:avLst/>
          </a:prstGeom>
          <a:solidFill>
            <a:srgbClr val="5E568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srgbClr val="43285E"/>
              </a:solidFill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9"/>
          <a:stretch/>
        </p:blipFill>
        <p:spPr bwMode="auto">
          <a:xfrm rot="5400000">
            <a:off x="4269484" y="2379024"/>
            <a:ext cx="209492" cy="87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 flipH="1">
            <a:off x="8748459" y="6648508"/>
            <a:ext cx="386633" cy="20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5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16016" y="3921781"/>
            <a:ext cx="4320398" cy="2387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just"/>
            <a:endParaRPr lang="ru-RU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68958" y="3231666"/>
            <a:ext cx="4233670" cy="700402"/>
          </a:xfrm>
          <a:prstGeom prst="rect">
            <a:avLst/>
          </a:prstGeom>
          <a:solidFill>
            <a:srgbClr val="AE93C9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86620" y="959922"/>
            <a:ext cx="4248472" cy="2734587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10" y="1695154"/>
            <a:ext cx="431780" cy="43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6C205297-1BC1-4CC3-8705-A0A98E40E2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2" y="2514259"/>
            <a:ext cx="434793" cy="47329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426156" y="3599596"/>
            <a:ext cx="4630331" cy="2853740"/>
          </a:xfrm>
          <a:prstGeom prst="rect">
            <a:avLst/>
          </a:prstGeom>
          <a:noFill/>
          <a:ln w="38100">
            <a:solidFill>
              <a:schemeClr val="accent1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69924" y="1556792"/>
            <a:ext cx="421669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</a:rPr>
              <a:t>Получение необходимой суммы </a:t>
            </a: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</a:rPr>
              <a:t>кредитных средств (банковской гарантии, аккредитива) при нехватке собственного залога </a:t>
            </a:r>
          </a:p>
          <a:p>
            <a:pPr algn="just"/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</a:rPr>
              <a:t>Минимизация издержек</a:t>
            </a: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</a:rPr>
              <a:t>, связанных с предоставлением собственного имущества в залог кредитору (страхование, регистрация объекта залога, контроль условий и пр.)</a:t>
            </a:r>
            <a:endParaRPr lang="ru-RU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2909" y="964577"/>
            <a:ext cx="5089171" cy="2957203"/>
          </a:xfrm>
          <a:prstGeom prst="rect">
            <a:avLst/>
          </a:prstGeom>
          <a:noFill/>
          <a:ln w="38100">
            <a:solidFill>
              <a:schemeClr val="accent1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428354" y="964577"/>
            <a:ext cx="3711597" cy="592215"/>
          </a:xfrm>
          <a:prstGeom prst="homePlate">
            <a:avLst/>
          </a:prstGeom>
          <a:solidFill>
            <a:srgbClr val="3A0074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cap="all" dirty="0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  <a:t>Преимущества для        бизнеса</a:t>
            </a:r>
            <a:endParaRPr lang="ru-RU" sz="2000" cap="all" dirty="0">
              <a:solidFill>
                <a:schemeClr val="accent3">
                  <a:lumMod val="75000"/>
                </a:schemeClr>
              </a:solidFill>
              <a:ea typeface="+mj-ea"/>
              <a:cs typeface="+mj-cs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6956436" y="6581528"/>
            <a:ext cx="2213994" cy="0"/>
          </a:xfrm>
          <a:prstGeom prst="line">
            <a:avLst/>
          </a:prstGeom>
          <a:ln w="38100">
            <a:solidFill>
              <a:srgbClr val="5E5680">
                <a:alpha val="3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ятиугольник 38"/>
          <p:cNvSpPr/>
          <p:nvPr/>
        </p:nvSpPr>
        <p:spPr>
          <a:xfrm flipH="1">
            <a:off x="5075975" y="3694509"/>
            <a:ext cx="3960439" cy="592215"/>
          </a:xfrm>
          <a:prstGeom prst="homePlate">
            <a:avLst/>
          </a:prstGeom>
          <a:solidFill>
            <a:srgbClr val="3A0074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cap="all" dirty="0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  <a:t>Преимущества для        партнера</a:t>
            </a:r>
            <a:endParaRPr lang="ru-RU" sz="2000" cap="all" dirty="0">
              <a:solidFill>
                <a:schemeClr val="accent3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19519" y="964576"/>
            <a:ext cx="447873" cy="592215"/>
          </a:xfrm>
          <a:prstGeom prst="rect">
            <a:avLst/>
          </a:prstGeom>
          <a:solidFill>
            <a:srgbClr val="43285E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75975" y="4490535"/>
            <a:ext cx="3865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Минимизация кредитных рисков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(разделение вероятных потерь с Гарантийным Фондом), в случае невозврата кредитных средств или раскрытия банковской гарантии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5" name="Picture 34">
            <a:extLst>
              <a:ext uri="{FF2B5EF4-FFF2-40B4-BE49-F238E27FC236}">
                <a16:creationId xmlns:a16="http://schemas.microsoft.com/office/drawing/2014/main" xmlns="" id="{EC4E5784-A43B-4792-B2C7-0EAE9BA0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56" y="4426139"/>
            <a:ext cx="781714" cy="76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379" y="3968565"/>
            <a:ext cx="4108851" cy="2521268"/>
          </a:xfrm>
          <a:prstGeom prst="rect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16200000">
            <a:off x="3182356" y="2874427"/>
            <a:ext cx="483203" cy="7064955"/>
          </a:xfrm>
          <a:prstGeom prst="rect">
            <a:avLst/>
          </a:prstGeom>
          <a:solidFill>
            <a:srgbClr val="C5B2D8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99" y="160336"/>
            <a:ext cx="7776865" cy="676375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как работает поручительство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                                              </a:t>
            </a:r>
            <a:r>
              <a:rPr lang="ru-RU" sz="2800" dirty="0" smtClean="0">
                <a:solidFill>
                  <a:srgbClr val="43285E"/>
                </a:solidFill>
                <a:latin typeface="+mn-lt"/>
              </a:rPr>
              <a:t>пример расчета</a:t>
            </a:r>
            <a:endParaRPr lang="ru-RU" sz="2800" dirty="0">
              <a:solidFill>
                <a:srgbClr val="43285E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4048" y="2032248"/>
            <a:ext cx="3007246" cy="2116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AutoShape 4" descr="data:image/jpg;base64,%20/9j/4AAQSkZJRgABAQEAYABgAAD/2wBDAAUDBAQEAwUEBAQFBQUGBwwIBwcHBw8LCwkMEQ8SEhEPERETFhwXExQaFRERGCEYGh0dHx8fExciJCIeJBweHx7/2wBDAQUFBQcGBw4ICA4eFBEUHh4eHh4eHh4eHh4eHh4eHh4eHh4eHh4eHh4eHh4eHh4eHh4eHh4eHh4eHh4eHh4eHh7/wAARCABt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xPGfizw/4N0hdW8Saimn2TSrCJWRmG9s4GFBPY1maP8AErwPq/hfUfE+n+ILefSNNJF5cbHAiOAeQRnoR0HNLmV7XKUJNXS0Ouork/A/xI8F+Nr24s/C+uRajPbRiWZEikXYpOAcso711lCaeqFKLi7NBRRRTEFM86Hz/I82Pzdu7ZuG7Hrj0rz/AMe/EBbF5NN0NkkuV+WW46rGfRfU/oK8uN9fG/8A7QN5P9r3bvO3nfn6151fMYU5csVc76GXzqR5pOx9KV5/8TfGjab5mjaWxF4R++m/55AjoP8AaI79qi8B/EFbx49N11kjnb5Yrnorn0b0Pv0rd8eeErfxHZ+bFth1CJf3UvZh/db2/lWlSq69Fui9SIU1QrJVlocl8M/G0kMsWi6vI8kbsFt52yWUnoreo9DXqtcP8OvBK6Kq6jqipJqJHyLnKwj29W967iqwcasaSVQnFypyqN0wooorrOUKKKKACiiigAooooAKKKKACiiigAooooAKKKKACiiigAooooAKKKKACiioby7tbKBri8uYbaFeskrhFH4mgCaiuMv/AIp/D+ykMc3iiyZh1EW6T/0EGorf4t/Dudwq+J7VSf76Og/MrWvsKn8r+4v2U+zO4orO0fXdF1hN+larZXo/6YTK5H4A1o1m01uS1YKKKKQgooooAKKKKACiiigAooooAKKKKACiiigAooooAKKKKACiiigAooooAKKKKACqmr6ppuj2TX2q39tY2qkBpriURoCTgAk8Vbrx39sUZ+BepZ5/0q2/9GipnLli2XShzzUe56joeu6LrsUkui6vY6lHEwWRrW4WUITyAdpOK0SQASSAB1Jr86Pg38QtT+G/i+LWLHdLZyYjv7QHAuIs/ow6g+vHQmveP2lfjrp114RtvD3gfUfOk1i1Et5dRnBggYf6r2kbkEdVGfWsIYmLi2zsqYCcaijHVPqfQml+L/Cmq6gun6Z4k0i9vGztggvI3c45OFBzxWvdXEFrbvcXU0cEMY3PJIwVVHqSeBXwj+yGqj486LhQP3F12/6YtVr9qb4lan4t8d3/AIft7qSPQNJna3jt0YhZ5UOHkcfxfNkAdgPU0lifc5mhvA/vfZxelrn1oPix8NPt32P/AITjQvOztx9sXGf97p+tdhbTwXVulxbTRzwyDckkbBlYeoI4NfCT/s8fEhfBh8SGyssCD7QbDzj9pEeM/dxt3Y/hznt14q5+yv8AErU/Cnjqw8OXN1JLoGrTi3eB2JWCVuEkT+782AR3B9RSjiJcyU1a454KDi5U5XsfUfxj/wCEC8TeGdS8F+JvFOlaZNKqsPNu40lt5Bhkfax+nHcH3r5nP7NnxIYGPR9V0W/0q62utzDfskUydVYrjnrnv7GsL9rZVPx417Kg/u7ft/0xWvXPil8UP+EN+APhXwzo9xs13VtEtwWQ/NbW/lgM/szcqv4ntUTlCcpcy2NacKlKEfZu/MdX+zxoHgP4a6bPYv440DUvEOpTKly8V7HjIJCxRrnJwSfck9K9wr80vhsq/wDCxPDXyj/kLWvb/pqtfpbW2GnzRslaxzY6k4TTbu2FcB8WPFUmmwDRdPkKXU6ZmkU8xoew9z/Ku+dgiMzcADJr5x16/k1TWbvUJTlppWYey9h+AxXPmFd06fLHdlYCgqk+aWyI9K0+71S/isbGEyzyHCgdAO5J7AV6aPhbZ/2L5ZvpP7S+953/ACzz/d2+nv1/lVr4PaRDZeH21iVVE12Thz/DGpxj8SCfyqY/Evw+NS+y7bnyd237TsGz64znHviubD4ejCmpVt5HRiMRWnUcaOyPI9X0280rUJbC+hMc0Z5HYjsQe4NeofCbxVJfw/2HqEha4hXNvIx5kQfwn3H8vpVn4vaRDf8AhwavEFM1phg4/ijY4I/UGvJtGvpNM1a11CEkPBKr/Udx+IzWLvgq+j0/Q2VsZQ13/U+kqKbE6yRLIvKsAw+hp1e+eEFFFFABRRRQAUUUUAFFFFABRRRQAUUUUAFFFFABRRRQAUUUUAFFFFABRRWR4mvJ4bM29nOlvPKrFrl8bbaIfflOeOB0B6kjtmmld2GlcxPFniq/F/LoPhO1hvdUjXN1cztttdPUjO6Vu7Y5CDnueK8ou/7D1bVWWePXfifrSH5/JJi0+BvRccAfmK7fT/DMXiLTlF882leDImMkds0hjm1Nicme5c4IVjyF6nqccCt+Dxt8N/D8C6ba67otnDF8qxW7gqv/AHzxXbBqnpBXf9df0R0xfJpFXZxWneH/AB80ajT/AAD4E0OL+FZ4/NkA9yua0H8MeP2T/S/D/wAOdQXujWjofzxXTn4o/D//AKGmw/Nv8Kafin8Pv+hpsvyb/Ck51n9j8GLmqfy/gzgr3wjYwuJtb+GV5pMinP8AaPhq88wx++wYYfgpro/C+ra9plqbrT9YPjXQYztmBXbqVn/vLx5mO6kBvTNbJ+Kvw9/6Gi0/75f/AOJrI1Hxl8M9Sv0vrTxVZ6fqyjEd7GrIx/2XyAHX2b8MHmm3UkrSi/x/4cd5y0lFnoWmX1pqdhDfWM6T20y7kdehH9D7dqs1ynhq5jFy95btb7bghrxbZ90EjHhbiI+jdGHr15GT1dcclZnNJWYUUUVIgooooAKKKKACiiigAooooAKKKKACiiigAooooAKzfEOvaJ4esTfa7q1lptsP+WlzMsYJ9BnqfpUHjnxDaeE/CGqeI74FoNPtmmKg8uQPlUe5OB+NfL3wq+Her/HfVbz4gfEPVbz+zPPaK0toH278HlUznZGvTgZJzz3rKc2moxWpvSoqSc5OyR6x4k/aS+FukI/2fVLvV5FH3bK1Ygn/AHn2r+teq6FqdrrWi2Wr2L77W9gSeFvVWUEfzrjPDPwe+F2iFX07wlpc0sfHm3C/aHz9XJ5ruwLeztgoEVvBEuABhURR+gFOHP8AaFUdLRU0/mS0VHbzwXEfmW80cyZxuRgwz9RTppI4Y2kmkSNF6sxwB+NaGI6vHv2xf+SF6l/19W3/AKNFevQTRTxiSGRJUPRkYEH8RXnvxps/CPjLwnc+D9X8ZabozzSxuWNzF5ilGDY2sw64qKivBo1oO1SL7M+TvgJ8NrX4l6Z4s03zRb6paW0E2nTknasm5wVYd1YAA+nB7VqfDP4J6tc6b4p8QeMNOnsbPQrS6WK2lBU3F0kbEH3jU4ORwxxjjNfRfwH+EOmfDa51HUtM8RzazHqcMaAtEiqAhY5BUnOc16DrtvZeIND1TQkv41N3ay20jRsrNGHUqTjPbNc0MMuVOW53Vcc+dqD0dj4j/ZC/5Lvov/Xvc/8Aolq5j4yaLfeFvizr1jdRlXTUHuoGccSRu5dG9wQf0Ir6q+FP7POm/D/xrZ+KLfxReX0lrHIghltkRWDoVySD2zmuv+KPw28GfFKxSPUmX7bbArBf2ci+dCD/AAnqGXP8J/DFSsPJ07Pct42Crcy1Vjz2T9qHwS3gg3K2t/8A26bbb/Z/kHaJcY/1n3dme/XHbNfNXwV0O+8T/Fnw/Y2kZZ/t8d1OyjiOONg7sfQcY+pAr2jUf2VtP01zc6l8R4LPTg3Mk9msbAf7xk25r2b4H+Cfh34P0+aPwbqFnqt5KoF3fC6SaaQDsdvCrnsAB9afs6lSS5+gvbUKMJey1bPlP9rT/kvGu/8AXO3/APRK1b/Z78B6h8VPH0eo680lxoukJCLt36SBFAit19sKM4/hB7mvefin+zvp3jzxve+KLjxRe2Ml2samCO1R1XYgXqTntXoHgjQfCvwr8E2mhrqFrZ20WWkubuVIjcSn7zsSQMn07DA7UKg3UcpbCljIqiow+K1j4Q8JhV+MGlKqhVHiGIAAYAH2gcCv0gr5q8Kfs++D7rxbb+IdH+JA1N7a/W98m3WGQZEm/aSrEgds19K1phoSgncxxtaNRx5ehDfKZLKdF6tGwH5V804K8HqOK+nK+dvFlidN8S6hZ4wEnYr/ALpOR+hrhzWOkZG+Vy1lE9h8BJHffDuyt9xVZLd4WI6jlga84Pw78S/2l9jFvH5O7H2nzBs2+uOv4YrsfgnfedoFzYM3zW0+4D/ZYZ/mDXeeZH53k+Ynmbd2zPzY9celbxoU8TSg5dEYyr1MNVmo9Tm/G0aaf8O7233blitFhBPU9FFeEEZBFexfGq+EHhuCxB+e6nGR/sryf1xXl/hmyOpeIbCyAyJZ1Df7oOT+gNcOY+9WUF6HbgPdoubPoPS0aPTLWNvvLCin6hRVigcCivdSsjxG7sKKKKYgooooAKKKKACiiigAooooAKKKKACiiigAooooAKKKKACiiigArz/4u+ItL8O6abnU1M8TsuLUHBu5F5SL2jH3m/Ac5xXoFfLf7TWpT3fxINgzHybG1jWNe2XG5j+OR+VdWDpe1qpM3w1PnnY2PCOh+KPjJfzax4m1We10GGQokEHyozDqqL044yxyf6dj4q+Gfw18K+FL3WbvRLi5js4txU3kgaQ5wBnOMkkV0fwIezb4VaILNkIWJll29pNx3Z981zH7U+r/AGTwXZaSjYe/ugWGeqRjJ/UrW/tJzrqnF2V9loa88pVeRaI8obxD8Lv4fh5qH/g2YUj6x8Ox0+GuqD66tKP/AGWuZ8FWcd94q0+GcZgWXzp89PLjBd//AB1TWjcfETxtNcSzL4o1WNZHLBFnICgnOAPQV6bpa2jf72drhrZfmz1L4V+C/AXjrT72+bwjeaZFbTCJd2pSP5hxk+mMZH51b+J3wb8K6d4Qv9X0Z7iwuLKFpsSTl45AOqndyCexB615APiF45HTxZq3/f8AqnrPi3xRrVp9j1bX9QvLbIYxSzEqSOmR3rH6vX5+ZTsu12zP2NXnvzaHQfBXxVd6B4wsbMzMdOvZhDNCx+UF+NwHbnGf/rCvrlfujHpXxp8KtAu/EXjzS7O1jYpFOlxcOBxHGjAkn8sD3NfZlceZKKqK25z41LnVgooorzTiCiiigAooooAKKKKACiiigAooooAKKKKACiiigDxr9sq6kt/gfexoSBcXttE3037v/Za8r+E/g7x78UfAmlaXHrk/hTwPp0PkILcHzdQlyTJIQCMjcSMk4HYE5r2z9qDw/ceIvgtrdvaRtLcWqpexooyW8pgzAf8AAd1ZH7IXimx1z4Q2GkxzJ9u0YtbXEOfmCliyPj0IPX1BrmlFSq2fY76dRww14rVM8x8f/AfxN8OdHm8YeAfGmqzS6epnnhYmOXYvLMpU4fA5KkcjP0rq7f4iS/Eb9lPxXqGoLGurWVlLa32wYV2ABWQDsGBBx65r2D4q67pvhv4ea5qmqypHAlnIgVj/AKx2UqqD1JJAr5d+CulXlr+y58S9VmRkt72IpBno3lphiPbLY/A1MoqErR6plQm6sOae6asz1j9ifA+Czdh/atx/JK8s/ae+JOoeO7nUvDnhTfL4Z0HbLql3GfkuJN4Ree6BjgD+I5PQCud8AeOdb/4VLZ/CvwTFNJ4h13Up/PkjyDDA20YB7EgMS38Kg9zXrfxM+HmmfDf9lbWdFstst3IbeS+utuDPL5qZP+6OgHYe5NRdypcq2S1/yNXFU6/NLdvT/Mt/CDwzqPi79k7TtB0nXLjRLudptl1CxGALh8q2MEqRkEAils/2Vfh/FpjJqOqa3dXhUl7vz0jAb1C7SPzJ+tdL+ylNDb/APQZJ5Y4k3zrudgoyZ3AGT6k4qH4s/A6Hx/4pm12Txhq+l+ZbpAbWAAxfLnnGRnOea1UE4J2u7HO6so1ZR5uVXZ5j+yBcapo/xX8UeDbHU31Pw9aJKfMBzFvSUIki9lLDPA649qP2WSq/tEePCSBxd9T/ANPdWf2cdXvvAfxm1X4QzHT7+y3y7L23tljlMiJvBdhyw25BBJ2kcGuD+G3w9s/iP8avGWkXmrX+mJbXF1cLJaEBmP2krg57c1jFtKNu7OmaTc+bRNLX9T7V1aSP+yrv94v+ofv/ALJr5c/Yk1G20fw9471a8bbbWccNxKR/dRJWP6Cujvf2XNDgs55x428SMY42bBZOcDPpXA/sxabdav8ACn4p6ZZKWubjT1jiUdWYxy4H49K0lKXtI3XcxpwgqM1GV9unmS/D7wvrf7RnjDVPFPjDVrq10Czl8uG2hb7pPIijB4XC4LNgkkj8Nn4w/Au2+HXh9/Hnw51rVLK60krNNG84ZtmQC6MADxnJU5BGa4r9nL4ZaP8AEjTdTim8X6to+pWUwLWlqwAeJgMSYPJ5BB9OPWvWJf2WtLaJll+IHiNoyPmD7SpHvms4Qc4X5bvvc2qVI06nLz2S6WOq0z4wr/wzoPiRdwxvqEVuYXgHCvdhvLA9lLYb6GvJvhP8I9U+MsMnxA+JHiDUZLe7lYWsMTANIqnBIJBEaAggKo7Z+vT/ABX+GcPhP9lzUNF0HUp9XtrW+TVDMwXLRlhuxt4IA+b8DXbfsm+JNN1v4OaVp9rNH9s0lWtbuEH5kIYlWx6MpBz9fStbOU1GfYw5lTpynS7/AIHJax+y3o9rcwX/AIJ8Vavol7DIrb5HD8Z52su1lOM46ivoS1i8i2ih8ySXy0C75DlmwMZJ7k06aWOGMyTSJGgxlmOAMnA5p1bxpxj8KOOpWnUtzO4V5N8bNL8nVLXVo1+S4TypD/tL0/T+Ves1h+OdH/tvwzdWarmYL5kP++vI/Pp+NY4ul7Wk49TTC1fZVVLoePeCPEb+G9QuLoQmZZYCnl5wC3VSfbP86qN4h1dtf/tz7W323dkN2A/u4/u+1ZeCDtIOc4xjnNdgvw91lvDX9qY/0n74s8fP5fr/AL3t/WvAp+2nHlhstT3ansYS5pbvQz/G/iWTxLeWtw0JhWGAIUzkbycsR7dPyroPgppfn6zc6q6/JbJ5aH/bbr+Q/nXn+DnGDnOMY5zXv3gHR/7E8MW1q64ncebP/vt2/AYH4V04KMq9fnl0OfGSjRockepvUUUV754QUUUUAFFFFABRRRQAUUUUAFFFFABRRRQAUUUUAFFFFABRRRQAUUUUAFfPn7TfhK6k1ZfFVlE0sYgVLxVGSoU4WT6c4Pp8vrX0HWB4qVsw/vI4mkbZBJKMxrKePLcf3JB8v1x3xW+HqulUUka0ajhO6PjvRtf1zRlddI1i+sFkOXWCZkDH1IHFM1fWdX1h431bU7y/aIERm4lL7QeuM9Ole+v8KvA/iy7uHsze+H9TgbF7p8TqRCx7hWB+U9Qy/KR09KX/AIZ60D/oYNU/74j/AMK9f67QTu1Z+h6P1mle73PFPCo+y6L4h1boYrMWcR/2522n/wAcWSsSwtpLy+t7OEZknlWJB7sQB/OvSfjN4Z07wHpVh4a028uLpr2dr64ebaGwq7EHA6cuayPgTpLav8T9JXYXitHN1KcZA2Alc/8AAttbKqvZyqrY0VRcjmj0X/hnaHA/4qyXPf8A0If/ABdSW/7O9mJVNx4quXjzysdoqk/iWOPyr3OqGu6vp+iae19qNwIogQqjGWkY9EVRyzE9AK8ZY3EPTmPN+s1X1Mrwh4W0DwVpy2GjWux52AeRzulmYd2b0Az7CukrldInvNS1V/tUflXBQNPCGz9jhPKxEjjzH6t6AY9Ceqrnndu8nqYzvfXcKKKKgkKKKKACiiigAooooAKKKKACiiigAooooAKKKKAEYBlKsAQeCD3r568Zfs76haeKZfE3wt8VP4aupmLPbFnWNCTkhHTkKT/CQR/KvoTzEwTvXA689KC6BN+5duM5zxionCM9zSnVnTfunzXD+z7488WanbzfFD4iS6jZQNkW9tI7sfUAsAqZ9QpNez+J/A1je/Cq+8BaGIdKtJrE2duQhZYge5Gcn1POSTXWl0VQxZQp6EninZHqKUaUY3KniJzau9jyb4B/BbTvhkLu/ubyPVtZuf3YuhDsEMX9xAScZPJPfj0rq/jB4Qm8d/D7UfC8F8ljJd+Xid4y4Xa6t0BGeldZ5iZxvXP1p2R6imoRUeVbEyqzlPnb1PHx8E0uvgbZfDXUPEVwjWk7TreWke1WfzGdQyEnco3dMjkA5rhv+FN/Hiwtzpel/FgNpuNq77qdWC+n3WI/Bq+mQQR1FIzKv3mA+pqXRizSOJqK/X5HkPwK+CFh8Or6fXtR1NtZ8QXCFDcFCqQqxy20EkknuxOfpzl3wl+D934H+JXiHxdNrkF7Hqwm226W5Qx75vM5Ysc46dK9bLou3cyjccLk9acSAOeKapRVrLYmVepK93uRXkJuLOaANtMkbJn0yMV5Z+z18Jbr4Wx6yt1rcOqf2i0TL5cBj2bA3XJOc7v0r1csozlgMdeaQyJ5fmb12Yzuzxj61Tim0+xCqSUXFbM8E+Iv7PLXXimTxZ8O/EcnhjVZHMjxDcsW8/eZGT5kyeowR7CsSf4K/GzxCn9n+K/isDpjcSJDNLIXHuuEB/E19LllC7iwA9c0BlOMEHPSs3Qg2bLFVErfoc54D8H2HhPwLZ+EY7i41GytoWhLXmHLq2cqRjG3kgL0A4rxLxL+zfq+k+IpNc+FnjCTQHkJItpXdPLB52rImSV9mB+tfR5kQdXUfjS7l3bdw3YzjPNVKnGSSZEK84NtPc+aY/gH8SvE93D/AMLD+J1xc2MTh/JtZZJGJByMbgqqffBxX0naxeRbRQeZJL5aBN8hyzYGMk9yafuGM5GPWlpwpqOwqlaVS1woooqzI5Sw8Eabb+KrnXJMSh38yCAr8sbn7ze/PT0pjfETw2vjAeGzdfvfum4yPKEuf9Xn1/TPFTfFQ6wvgXUZNEmaK5SPcxUfMYx98Kexxnmvln3/AFrxsbi/qclCnHfVn1+Q5HDNac6tae2iS3T7v+tT6j1TwRpt54otdaXEWyTzLiEL8srDofY5xn1rq65P4SHWG8B6fJrUzSzyJuiLj5xF/AGPc45z7iusr06Cjy88Vbm1PmcXGVOq6Upc3K2r+gUUUVscwUUUUAFFFFABRRRQAUUUUAFFFFABRRRQAUUUUAFFFFABRRRQAUUUUAFQajZ22oWM1leQrNbzIUkRu4/z3qeigDyHxra3Ohywt4jfUvs1t8un+KNPGbq0U/8ALO5UffX/AGsEHuAean0nxx4xtLUTf2fp/jbTQOL7RJgJ8f7cJ6H6V6s6q6FHUMpGCCMgiuC8QfCTwjqd219Zw3OiXpOfP02Yw8+u0fL+QFdcKsJK1Rf1/X/DHRGpFq0ked+JPEHw18QeLBrfjCx8TxTJCkKWNxZskUYXJOdvLZJPeup0r4sfDnSbVbPQNL1ARj7sNlphXJ/TNTN8N/Gdt8unfFDVTGPurdwCbH4lqfD4B+IDjbcfFC5jXv8AZ7BFP55raUqMkk5aer/yNG6TVm/z/wAhZvH3jDVoWbQPBj6Xa451HXphbxIP723qfzrH8Pfbdc1z7RpWpP4m1pCUl12aLbp+mA/eFtH0eT6ficcV0ll8JdEkuFufEmqax4lmU5A1C6Zos/7g4/PNd9Z2ttZ2yWtpbxW8EYwkcSBVUegArGVWnFWgv6/P8jN1IRXuoq6DpVto2mpZ27SScl5ZpW3STSH7zue7E/4dKv0UVyt3dznbuFFFFIAooooAKKKKACiiigAooooAKKKKACiiigAooooA8G8LWvhjR/gp4fvJvDWn6he+Ip4LSX7TL5UU8pd2VppDn5RtJ6HJwMc1n+FLPS7+Tw3pGrrp7aOvifWIfskdyXswiRMVjUnG6MNyARj2r3q50TR7nSP7HuNJsZdOwB9ke3Uw4ByPkxjr7Vz3iXwDoutaloTSadpn9mabPNNNYtaKY5y8JjBx0BHBzjtWLpvQ6lXWt+tzye2udFuPCdn4bl0fStWtDc6vPpE2rXpitoLGKYopRsMWOGAXA4UZyKZZ3viR9DSXTVs71pPhvbtdyXl5IjBf33zLtVtzfXHQc17zd6Bod5b2lvd6Np08NkQ1rHJbIywEDA2AjC49qmj0nS40KR6daIpg+zELCoBi5/d9Pu8njpyaPZvuL267Hkdh4Y8O3njb4d3V1pNrNPdeH5bieR1yZZIktfLc+pXJwfeud8H32sX+s+E/3s0Oj2Hiu9tcFj/pdw5u3ZvdI1CqP9pm/u19BJY2SSW8iWkCvbRmKBhGAYkOMqp7D5RwPQU1dN09UgRbG2C28hlhAiXEbnOWXjgnc3I55PrT9mL2+mq/rX/M8B+Fd9q+oax8PJpZZodItp76zt42J/0qURTNJMfVVOEX3Dn0rs/iNouk658TPs+sWMF7FB4Vup4klGQkgmQBgPX3r0uPTtPjFsI7G2QWufs4WJR5ORg7ePlyCRx60+SztJLg3MlrC8xiMJkaMFvLJyVz12k9ulCp6WFKteXMkfPVlb6HqmhsviyWIpYeAbG50ozzbTExjkMk0Rz/AKwMsY3DkYUd67vx9c6nJ+z/AGV1d5Opvb6Y8vmsU3SmWHIYjkZbr+Nd5f8Ahrw7frZLfaFplytjj7IJbVGEGMYCZHy9B09BWhd2tteQG3u7eK4hJBKSIGUkHIOD6EA/hQqbSYSrJtOx4Vt0/VND8PRa0zNf3PjJ4/EcM8m0C4EUwMR55i2iMKOjJt9TWXNCHNloOmjS5fC0njC+htINQlcWEgS3DJFlc5QTedtX7u5QO1exeNvBGm+JrjTWmtbHyoNSS9vY5bZXF4FieMK3qfmGCc4xW1ceH9CuNEXQ59H0+TS1UKtm1uphUDphMYGKXs2X7ZI8kuNGsLXSfA3gvxFf6RfWzapd3jxJcE262yJMUjBc5KoZEQZ9AO1YHhvUNSjsvh3ZeH5PM1C+0K+s7eQNuS3Jmi3TN/1zQMeepwO9eyy+APCM2qJfXGg6dOsVmlnBbSWsbQwxq7P8ilflJLnOPQVc8MeFdF8OrOul2UMKy3EsyhY1Ai8wgsiYA2qSoOKPZsPbRt/XmeL6H4b0HVvC/wAKLjVNPhv57u5a1uJrjLPPEsFywVz/ABfMA31FW9RvtLvvibo+paRo+labND4q/s2W7+2H7fceXE6yKYgOIjgcFuynHNe2xaZp0UVrFHYWqR2jbrZViUCE4Iygx8pwSOPU1B/YGhf2pJqn9jaf9vkZWe5+zJ5rFfuktjORT9mT7fXU+cDb+LF+HBtGln/4Rz+0U1ZbzzDncb4R/ZM5zgSfvfpxX1DVU6bp5sP7PNjbfZM58jyl8vO7dnbjH3ufrzVqqhDlIq1efoFFFFWZCMqspVlDKRgg9CK+d5vh7J/wtweHVjYacz/aw3YW+ckfn8lfRNR+RD9p+0+UnnbPL8zHzbc5xn0zXLisJDEcvN0f9I9XK82q5d7T2f2lb0fR/IfGixxrHGoVFACgdAB2paKK6jygooooAKKKKACiiigDEm8V6DD4qi8LyX6rq8qb0t9jZIwTnOMdAe9L4r8U6D4Wt4LjXr9bOKdzHGxRm3MBnHyg9q8W+IuvWPhn9o211vUvNNrbWab/ACl3N80bqMDI7kVj/HL4jeHvG2k6ZaaKt6JLa5MknnxBBgrjjk13wwfNKGjs1qdccNzOPZnv+o+LfD+n67Y6HeagsWoX6q1tD5bEyAkgcgYHIPWn+K/FGheFrSG612/Wzimk8uMlGYs2M4AUE9K8X+MuqWuifF7wfq96JDbWdnFNL5a5baHbOBUGra9a/F/4o6Bp2nK8GkWBM0guWVHlwQz4XJySFAwOep6Uo4RNRk/htdiWHTSl0tqe6a54h0XQ9LXU9X1GGytXA2vKcFsjIAHUn2AzWP4c+JHgvxBfrYaZrkL3TnCRSK0bOf8AZ3AZ+grzX4wWkWvfHXwtoGol5NOaFN0IYgHLOW/PaB9Ki/aO8I+H/D/hvTdZ0LTYNNu47xYt1sNmRtLAkDuCowetEMPTfLGTd5BGjB8qb1Z73RVPQ5pLjRbG4lbdJLbxu59SVBNYfjPxpY+G9S0vSvslxqGp6nL5dva2+N2P77ZPC+/19K41ByfKjnUW3ZHUE4BJ6Vwsnxd+HsbsjeIowykqR5EvUf8AAav6F41ste8U6poOmWdxNHpq7bm+BXyRJ/cBzknOfyNeU/s6+G9B15PEb6zpFnftDeKIzPEGKA7sgZrop0YqMpVL6W/E1hSXK3PpY9g8J+NPDPiqa4h0HU1vHt1DSgRuu0E4H3gPQ10NedeKbLVPCElunw38D6ZLPfZW5nGI1jC8jcOOOTyTVPwD8QPEtx45bwZ4z0e1stReEzQyWzZVgBnB5IIIB5B7YqXR5k5Q29VcTpXTlHb8T1GivD9J+KHxE16fU7Lw/wCE7K+ms7hkM4ZlREBIAILDLHHr+FdZ8N/iBqXi3wXqmoJo8bazppZGtI5CqTPtyoBOSM8jHPIonhqkFd/mEqE4q7PRKK8S1j4ifFLw7axa54h8I6dBpDSKrxrJ+9Td0B+YkH6jrXTeJPiBeWfjjwjpWnwWr6drsSTSSSg+YiseMc4HHrQ8NP8AryB0JHo9FefeMfHGo6T8TPDvhmxhs5rTU1zNI2S6ncRwQcdh1rj9f+InxU0TW7DSL/w7okV1qMhSzQSFt/zADJD4HUdaIYacrW6hGhKVj3GivJNb8feOPD58M2uuaRpdtfarfPBPGrFwsYdApUhjzhj1qTx98V5NI+IGn+FdFgtbkm4jhv5ZcnYzsBtXB6gHJ9yBQsNUb08/wBUJvY7nxJ4u0Tw7qmnafrFw1odQLiGd1xCCo5DP0U8ipPCXifSfFFvd3OjySzW9tcNbmYphJGXqUP8AEOetcRJ4kh8RfEzXPBXiTS9KuNE022NyHnj3MCAhJJJwMbjyBWb8NPiQNY8S6roeiaTYWOg2FnNPYiOMqzBCACQDgA5Jxiq+rvkvbW1/Ir2Pu7ansdFeefC7x1qHifwFf69qMVlBd28kqpHFkKQqBhkE56muZj+LHiBvg9J4xNjp325dTFoI9r+XswDnrnPPrUrDVG3HzsR7Cd7fI9porP0HUotR0uzuPOgM81ukjpG4OCVBPH41wOlfEHV7rxR430uS1shDoFvLLbMFbc5XON/Pt2xWcaUpXt0JVNu/kbWofE7whp/9rpfXz29xpU3kz28iYldj08terg+orr7SZbm1iuFV0WVFcK64YAjOCOxrxVfGWhXnw3T4ieJPDujT6/5729kog5eRT8vJycDqT2Ar0D4Q+KL7xf4Lh1rUYbeG4eaSMrACFwrYHUk1rVocseZLZ2fqaVKXLG9jr6x9F8T6HrOrX+labfrPeae226jCMPLOSMZIweQelc38VvH03hOXT9K0nTf7T1rUm220BJCgZAyccnJOAPrzxXi3g7xV4v8ADPivxXrkegW93Is2/WYd2BB+8bO0gnjJIzzVUsLKpBy+4dOg5Rb+4+paK818XfFaz03wJpPiHSbF7y51htlpbucbXH3g2PQ8YHU1jad8S/Gmi+JtM0zx74btrG21RwkE0BOUJIHPzMDgkZHBGahYao1e39IlUJtXPY6K8/0HxvqF98XNa8I3MNnHY2EHmRSjIkY/JwSTj+I9qPC3jbUtW+LGu+E5YLQWOnw+ZDLGDvY5Tqc4/iPapdCav6XJ9lL8LnoFFeP3Pjz4ial401/Q/CuiaPeQ6TPsZpnKNt7EksATweldF8FfGeqeNNH1C71a2tYJrW78gLbggEbQeck9zTlh5xjzP+rjlRlGPMdT4o8RaP4Z00ajrd4LS1MgiDlGb5jnAwAT2Nc5B8W/h5NKsa+JIFLHALxSKPxJXArA/al/5JrFjr/aMX/oL1wnibWPhDJ8NTa2dnanXvsUao0NqySCcKMkvgDGc555rehhozgpNPV20NaVGMoptPXsfQupatpmm6W2qX1/b29iqhjO8gCYPTB757Y61zOlfFLwHqeoLY2viGATO21PNRo1c+gZgBXh/i2DU28B/DfQdWeaOK5lctEchgjSKEz7hG49M13vxy8BeE9K+GlzfaXo1tZ3Nk0flyxDDMC4Uhj/ABZB701hqaspN3baVvWw1RgrKT3PZqK800XxsfDfwh8N69q1ne38EkEUVzPDhjEOgdgTkjjr6/Wt6z8eaXP40g8MvBPE95bC5sLskGG7QjPyEHOcZ6+lcrozV9O/4GDpyVzraKKKyMwooooAKKKKACiiigArz/446w2haLoGqD7Qyw6/alooCd83D4jAHXccDHqRXoFV72xs73yPtlrFP9nmWeHzEDeXIucOM9CMnBpSV0VBpSuzhfglLrclv4oHiK6NxqK65J5oDEpCTBC3lJ/sru2j6Z71yc8STfE+PXo57kyt40GnIwuZPLMKaeSybN23HmA9uor2WzsLOze5e1tYoWupTNOUXBkkIALN6nCgZ9hVOz8OaDZ2tpa2ukWcMFnO1zbIkQAilbdl19GO9uf9o1HI7JGiqpNvueH/AA41nWta1LwLDLeXaaLFPf2Um6Vg15P5UzO5bOSsY2qD/e3egpNfnPhOLxjast3o9tbS6PeR2sWoyXaeR9sCvMHJ3K8gUgp6KOuTXua+H9DW3tLddJs1hsw4tkEQCxb1KvtHbIZgfXJqnpXgvwnpVjNY6f4e063tppUmljWAYd0IZCc9dpAI9McVPs3bcv20b3t/V7njdxq3ixr3Wb2989tSl8SaJLBpxuTEsEchBW3LchflwGOCCxbrVqZr/XNUnsfEEM9qLjx1DBcWcWoOyrH/AGfu2CRNp2kgNgY5r2ifQtGnupLqbTLWSeWaKeSRowWaSL/VuT6r2Pag6Ho5uTdHTLUzm6F4ZPLG7zwmwSZ/vbflz6U/ZvuHtl2PKfiHDdeGdbufD+k3F1Ba+KdMt9OsF892MNwkyxOVJJIPkzbs9f3ea9kgjWGFIY87EUKuTk4Ax1rh9djOs/GHQ9OuBELXRbN9WiHl5d533Qj5s8BVZjjHJI9K7uqitWZ1HdIKKKKsyCiiigAooooAKKKKACiiigAooooA8Q1+2E/7UmnCa282A2g3b49yH91J1zxR+1Jp9vD4f0U2NhHGxvW3eTCAcbD1wK9vorqjiWpxlb4VY3VdqUXbY8N+JEDTfHPwMGgaSLyIQ+Uyv3269qb+0JpP/CP+IPDnjTRbIRSw3ASf7PHjcVIZSceo3ivdKKI4pxcXbZW9QVdprTY8O+Mtvq1j408N/EnSdPl1Gwt4YzKkaklRkkZxyAVfr2I5rB+IPjC/+LUeneGfDfhy/jxcCWaWYDCnBXkjgKMkkk/hX0fSKqr91QPoKcMUopXjqthxrpJaarYg023+x6dbWm7d5EKR59doAz+leUeOtIvtB+KsHiv7Pe6hpurW7afcSQRtJNpxZdu+PAJUd8/73rXr9FYU6rg2+5lCbi7nlPwSgvvC8+seB9T02VJIJmuLbUFhby7yNscl+m4DHGfbtWZ+y3HJHD4n8yN0zepjcpGeG9a9porSWI5lJW+K34FutdS03PBv2hbnUYvHGkJq/wDa58KeSDImnsVLvlt3PTd93r26VhfC2CzX44aTNpelazY6e9tK0X9pEtI48t/myegPYe1fSxGevNFaRxdqfJbpYtYi0OWx8y/DD4g2fge/8Spe6Tf3iXV8zLJbgEKylvlbPTOau+BrLxZY/BnxZq+k2t3a3OoXSyQbFIlMQP7xkHXoTgj0OK6r9m6ILceLw2GDaiDgj3evY61xFeMJtKPa/wAjStVUZNJdj441RdHu/BqtY6V4on1iPab66uJGa2Rs88d89BnFd9450ePW/Evw00q8juBbXOlwRTNFlWUEDPOODX0TgelFTLHNtNLv17kvFO+iPnnVPBem+Dfjb4OtNGF9JBM4lkad/Mw25h1xwMCui+NUcjfFnwCyxuyrcjJCkgfvU617JRWX1puSk1dpWM/bu6b6I8Q/adGoDVvCculwyy3kc8jQBE3fvMx7f1xXO+MPB8nha78CRTB7nVLrUjc6lcAFi8rSRE5PoOn5nvX0jRThi3CMY22uOGIcUo22PmzxNoOteIvjxrui6Y01tb32yO+nCnC24WMtz74Ax36VteFNLh0n42eKrCxtWgs7fR2ihUKduBHH37mveaKbxbceW2lrf8EbxDta3Sx80/Cn4b6H4k+H2oa3qn9pR3lvJMsaxy7FIVARlSOeTVCCGf8A4ZomTyZfMOvA7dhz91e1fUtGKr69Ju7XW4/rUm7vvc+S3t9DuZdEj+Huk+I7fxGs0ZllfcI845I5OBu5zwMZzXceG4ph48+KpeN8tYXHOw4Y89PWvfKKJYzmVrfj53CWJutj5j+FfhK/1fwfqOuazHIdN0mxul0y2dCA07IS0mO+OPxx6V6j+zUjp8LLVZEZG+0zcMCD96vS6KzrYp1U01uyKldzTVjxz47WeqaZ4z8M+ObTTptQs9LbbcxwgllAbOTjoCCeegIGa8v0/wAXq2oeN1sNKvrqfxLujtYlTLRhnYncBznDdB3r6zrxv4Kx7fix4+b1uT26fvXrehXXsnzL4V+prSqrkd1t/mc54x8H+IdH+FHg2YadLcXGj3L3N5BGNzRh2DgED0xg46Zo8SeIrj4reMfC9roOhahBHp1yJrmW4TCoNyFskcAAL9ST0r6HoAA6ACsli+rjrr+JCxHVrXX8T5+l8H6f4w+P3iWw1gXqWyQiVHgcxksFjHXHI5NReBUsPh98UPGUqw3smmaVpzMu75pHXdEcZOATk19DVmeKtFt/EPh6+0W6kkihvIjG7x43AH0zxQsW2uWW1kv+CCxDfuvbY+fPhb8RdN0HU/Emsaxp2qTXGs3PmoLaDeqLljjJI/vfpXTfssapA0evaP5UyXH2j7X8y4ARvlA9c5FeveF9Ht9A8P2Oi20kksNnEIkeTG5gO5xxWZoXg6x0jxjrHieC6uZLnVQoljcrsTGPu4Ge3c1VTEU5qaSte34DnWhJSVt/0OP/AGo0kf4bRCNHdv7QiOFUk/df0rovB3gvwmugaPenw3pf2r7JDIZGtVLbygJJyOua7Oiuf2z9moIx9o+RRR5F+0doGsXkGieIdHtHvG0icvLCilmC5Vg2ByQCvOPWuU8e/E668feGf+EV0PwtqQv7x0EwI3BdrA4XHuBycYFfRFIFUEkKAT1OOtaU8SoxSlG9ti4Vkkrq9tjzDxLHfeFPgtY+GU0qTV9TuLRbFYI4TIgdh8zNjgBc9T3xXLab4T1SXWfCXgpEvdmgMb6/1bYyiNz83kQueCucDjPr2r3milHEuKencSrNLY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data:image/jpg;base64,%20/9j/4AAQSkZJRgABAQEAYABgAAD/2wBDAAUDBAQEAwUEBAQFBQUGBwwIBwcHBw8LCwkMEQ8SEhEPERETFhwXExQaFRERGCEYGh0dHx8fExciJCIeJBweHx7/2wBDAQUFBQcGBw4ICA4eFBEUHh4eHh4eHh4eHh4eHh4eHh4eHh4eHh4eHh4eHh4eHh4eHh4eHh4eHh4eHh4eHh4eHh7/wAARCABt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xPGfizw/4N0hdW8Saimn2TSrCJWRmG9s4GFBPY1maP8AErwPq/hfUfE+n+ILefSNNJF5cbHAiOAeQRnoR0HNLmV7XKUJNXS0Ouork/A/xI8F+Nr24s/C+uRajPbRiWZEikXYpOAcso711lCaeqFKLi7NBRRRTEFM86Hz/I82Pzdu7ZuG7Hrj0rz/AMe/EBbF5NN0NkkuV+WW46rGfRfU/oK8uN9fG/8A7QN5P9r3bvO3nfn6151fMYU5csVc76GXzqR5pOx9KV5/8TfGjab5mjaWxF4R++m/55AjoP8AaI79qi8B/EFbx49N11kjnb5Yrnorn0b0Pv0rd8eeErfxHZ+bFth1CJf3UvZh/db2/lWlSq69Fui9SIU1QrJVlocl8M/G0kMsWi6vI8kbsFt52yWUnoreo9DXqtcP8OvBK6Kq6jqipJqJHyLnKwj29W967iqwcasaSVQnFypyqN0wooorrOUKKKKACiiigAooooAKKKKACiiigAooooAKKKKACiiigAooooAKKKKACiioby7tbKBri8uYbaFeskrhFH4mgCaiuMv/AIp/D+ykMc3iiyZh1EW6T/0EGorf4t/Dudwq+J7VSf76Og/MrWvsKn8r+4v2U+zO4orO0fXdF1hN+larZXo/6YTK5H4A1o1m01uS1YKKKKQgooooAKKKKACiiigAooooAKKKKACiiigAooooAKKKKACiiigAooooAKKKKACqmr6ppuj2TX2q39tY2qkBpriURoCTgAk8Vbrx39sUZ+BepZ5/0q2/9GipnLli2XShzzUe56joeu6LrsUkui6vY6lHEwWRrW4WUITyAdpOK0SQASSAB1Jr86Pg38QtT+G/i+LWLHdLZyYjv7QHAuIs/ow6g+vHQmveP2lfjrp114RtvD3gfUfOk1i1Et5dRnBggYf6r2kbkEdVGfWsIYmLi2zsqYCcaijHVPqfQml+L/Cmq6gun6Z4k0i9vGztggvI3c45OFBzxWvdXEFrbvcXU0cEMY3PJIwVVHqSeBXwj+yGqj486LhQP3F12/6YtVr9qb4lan4t8d3/AIft7qSPQNJna3jt0YhZ5UOHkcfxfNkAdgPU0lifc5mhvA/vfZxelrn1oPix8NPt32P/AITjQvOztx9sXGf97p+tdhbTwXVulxbTRzwyDckkbBlYeoI4NfCT/s8fEhfBh8SGyssCD7QbDzj9pEeM/dxt3Y/hznt14q5+yv8AErU/Cnjqw8OXN1JLoGrTi3eB2JWCVuEkT+782AR3B9RSjiJcyU1a454KDi5U5XsfUfxj/wCEC8TeGdS8F+JvFOlaZNKqsPNu40lt5Bhkfax+nHcH3r5nP7NnxIYGPR9V0W/0q62utzDfskUydVYrjnrnv7GsL9rZVPx417Kg/u7ft/0xWvXPil8UP+EN+APhXwzo9xs13VtEtwWQ/NbW/lgM/szcqv4ntUTlCcpcy2NacKlKEfZu/MdX+zxoHgP4a6bPYv440DUvEOpTKly8V7HjIJCxRrnJwSfck9K9wr80vhsq/wDCxPDXyj/kLWvb/pqtfpbW2GnzRslaxzY6k4TTbu2FcB8WPFUmmwDRdPkKXU6ZmkU8xoew9z/Ku+dgiMzcADJr5x16/k1TWbvUJTlppWYey9h+AxXPmFd06fLHdlYCgqk+aWyI9K0+71S/isbGEyzyHCgdAO5J7AV6aPhbZ/2L5ZvpP7S+953/ACzz/d2+nv1/lVr4PaRDZeH21iVVE12Thz/DGpxj8SCfyqY/Evw+NS+y7bnyd237TsGz64znHviubD4ejCmpVt5HRiMRWnUcaOyPI9X0280rUJbC+hMc0Z5HYjsQe4NeofCbxVJfw/2HqEha4hXNvIx5kQfwn3H8vpVn4vaRDf8AhwavEFM1phg4/ijY4I/UGvJtGvpNM1a11CEkPBKr/Udx+IzWLvgq+j0/Q2VsZQ13/U+kqKbE6yRLIvKsAw+hp1e+eEFFFFABRRRQAUUUUAFFFFABRRRQAUUUUAFFFFABRRRQAUUUUAFFFFABRRWR4mvJ4bM29nOlvPKrFrl8bbaIfflOeOB0B6kjtmmld2GlcxPFniq/F/LoPhO1hvdUjXN1cztttdPUjO6Vu7Y5CDnueK8ou/7D1bVWWePXfifrSH5/JJi0+BvRccAfmK7fT/DMXiLTlF882leDImMkds0hjm1Nicme5c4IVjyF6nqccCt+Dxt8N/D8C6ba67otnDF8qxW7gqv/AHzxXbBqnpBXf9df0R0xfJpFXZxWneH/AB80ajT/AAD4E0OL+FZ4/NkA9yua0H8MeP2T/S/D/wAOdQXujWjofzxXTn4o/D//AKGmw/Nv8Kafin8Pv+hpsvyb/Ck51n9j8GLmqfy/gzgr3wjYwuJtb+GV5pMinP8AaPhq88wx++wYYfgpro/C+ra9plqbrT9YPjXQYztmBXbqVn/vLx5mO6kBvTNbJ+Kvw9/6Gi0/75f/AOJrI1Hxl8M9Sv0vrTxVZ6fqyjEd7GrIx/2XyAHX2b8MHmm3UkrSi/x/4cd5y0lFnoWmX1pqdhDfWM6T20y7kdehH9D7dqs1ynhq5jFy95btb7bghrxbZ90EjHhbiI+jdGHr15GT1dcclZnNJWYUUUVIgooooAKKKKACiiigAooooAKKKKACiiigAooooAKzfEOvaJ4esTfa7q1lptsP+WlzMsYJ9BnqfpUHjnxDaeE/CGqeI74FoNPtmmKg8uQPlUe5OB+NfL3wq+Her/HfVbz4gfEPVbz+zPPaK0toH278HlUznZGvTgZJzz3rKc2moxWpvSoqSc5OyR6x4k/aS+FukI/2fVLvV5FH3bK1Ygn/AHn2r+teq6FqdrrWi2Wr2L77W9gSeFvVWUEfzrjPDPwe+F2iFX07wlpc0sfHm3C/aHz9XJ5ruwLeztgoEVvBEuABhURR+gFOHP8AaFUdLRU0/mS0VHbzwXEfmW80cyZxuRgwz9RTppI4Y2kmkSNF6sxwB+NaGI6vHv2xf+SF6l/19W3/AKNFevQTRTxiSGRJUPRkYEH8RXnvxps/CPjLwnc+D9X8ZabozzSxuWNzF5ilGDY2sw64qKivBo1oO1SL7M+TvgJ8NrX4l6Z4s03zRb6paW0E2nTknasm5wVYd1YAA+nB7VqfDP4J6tc6b4p8QeMNOnsbPQrS6WK2lBU3F0kbEH3jU4ORwxxjjNfRfwH+EOmfDa51HUtM8RzazHqcMaAtEiqAhY5BUnOc16DrtvZeIND1TQkv41N3ay20jRsrNGHUqTjPbNc0MMuVOW53Vcc+dqD0dj4j/ZC/5Lvov/Xvc/8Aolq5j4yaLfeFvizr1jdRlXTUHuoGccSRu5dG9wQf0Ir6q+FP7POm/D/xrZ+KLfxReX0lrHIghltkRWDoVySD2zmuv+KPw28GfFKxSPUmX7bbArBf2ci+dCD/AAnqGXP8J/DFSsPJ07Pct42Crcy1Vjz2T9qHwS3gg3K2t/8A26bbb/Z/kHaJcY/1n3dme/XHbNfNXwV0O+8T/Fnw/Y2kZZ/t8d1OyjiOONg7sfQcY+pAr2jUf2VtP01zc6l8R4LPTg3Mk9msbAf7xk25r2b4H+Cfh34P0+aPwbqFnqt5KoF3fC6SaaQDsdvCrnsAB9afs6lSS5+gvbUKMJey1bPlP9rT/kvGu/8AXO3/APRK1b/Z78B6h8VPH0eo680lxoukJCLt36SBFAit19sKM4/hB7mvefin+zvp3jzxve+KLjxRe2Ml2samCO1R1XYgXqTntXoHgjQfCvwr8E2mhrqFrZ20WWkubuVIjcSn7zsSQMn07DA7UKg3UcpbCljIqiow+K1j4Q8JhV+MGlKqhVHiGIAAYAH2gcCv0gr5q8Kfs++D7rxbb+IdH+JA1N7a/W98m3WGQZEm/aSrEgds19K1phoSgncxxtaNRx5ehDfKZLKdF6tGwH5V804K8HqOK+nK+dvFlidN8S6hZ4wEnYr/ALpOR+hrhzWOkZG+Vy1lE9h8BJHffDuyt9xVZLd4WI6jlga84Pw78S/2l9jFvH5O7H2nzBs2+uOv4YrsfgnfedoFzYM3zW0+4D/ZYZ/mDXeeZH53k+Ynmbd2zPzY9celbxoU8TSg5dEYyr1MNVmo9Tm/G0aaf8O7233blitFhBPU9FFeEEZBFexfGq+EHhuCxB+e6nGR/sryf1xXl/hmyOpeIbCyAyJZ1Df7oOT+gNcOY+9WUF6HbgPdoubPoPS0aPTLWNvvLCin6hRVigcCivdSsjxG7sKKKKYgooooAKKKKACiiigAooooAKKKKACiiigAooooAKKKKACiiigArz/4u+ItL8O6abnU1M8TsuLUHBu5F5SL2jH3m/Ac5xXoFfLf7TWpT3fxINgzHybG1jWNe2XG5j+OR+VdWDpe1qpM3w1PnnY2PCOh+KPjJfzax4m1We10GGQokEHyozDqqL044yxyf6dj4q+Gfw18K+FL3WbvRLi5js4txU3kgaQ5wBnOMkkV0fwIezb4VaILNkIWJll29pNx3Z981zH7U+r/AGTwXZaSjYe/ugWGeqRjJ/UrW/tJzrqnF2V9loa88pVeRaI8obxD8Lv4fh5qH/g2YUj6x8Ox0+GuqD66tKP/AGWuZ8FWcd94q0+GcZgWXzp89PLjBd//AB1TWjcfETxtNcSzL4o1WNZHLBFnICgnOAPQV6bpa2jf72drhrZfmz1L4V+C/AXjrT72+bwjeaZFbTCJd2pSP5hxk+mMZH51b+J3wb8K6d4Qv9X0Z7iwuLKFpsSTl45AOqndyCexB615APiF45HTxZq3/f8AqnrPi3xRrVp9j1bX9QvLbIYxSzEqSOmR3rH6vX5+ZTsu12zP2NXnvzaHQfBXxVd6B4wsbMzMdOvZhDNCx+UF+NwHbnGf/rCvrlfujHpXxp8KtAu/EXjzS7O1jYpFOlxcOBxHGjAkn8sD3NfZlceZKKqK25z41LnVgooorzTiCiiigAooooAKKKKACiiigAooooAKKKKACiiigDxr9sq6kt/gfexoSBcXttE3037v/Za8r+E/g7x78UfAmlaXHrk/hTwPp0PkILcHzdQlyTJIQCMjcSMk4HYE5r2z9qDw/ceIvgtrdvaRtLcWqpexooyW8pgzAf8AAd1ZH7IXimx1z4Q2GkxzJ9u0YtbXEOfmCliyPj0IPX1BrmlFSq2fY76dRww14rVM8x8f/AfxN8OdHm8YeAfGmqzS6epnnhYmOXYvLMpU4fA5KkcjP0rq7f4iS/Eb9lPxXqGoLGurWVlLa32wYV2ABWQDsGBBx65r2D4q67pvhv4ea5qmqypHAlnIgVj/AKx2UqqD1JJAr5d+CulXlr+y58S9VmRkt72IpBno3lphiPbLY/A1MoqErR6plQm6sOae6asz1j9ifA+Czdh/atx/JK8s/ae+JOoeO7nUvDnhTfL4Z0HbLql3GfkuJN4Ree6BjgD+I5PQCud8AeOdb/4VLZ/CvwTFNJ4h13Up/PkjyDDA20YB7EgMS38Kg9zXrfxM+HmmfDf9lbWdFstst3IbeS+utuDPL5qZP+6OgHYe5NRdypcq2S1/yNXFU6/NLdvT/Mt/CDwzqPi79k7TtB0nXLjRLudptl1CxGALh8q2MEqRkEAils/2Vfh/FpjJqOqa3dXhUl7vz0jAb1C7SPzJ+tdL+ylNDb/APQZJ5Y4k3zrudgoyZ3AGT6k4qH4s/A6Hx/4pm12Txhq+l+ZbpAbWAAxfLnnGRnOea1UE4J2u7HO6so1ZR5uVXZ5j+yBcapo/xX8UeDbHU31Pw9aJKfMBzFvSUIki9lLDPA649qP2WSq/tEePCSBxd9T/ANPdWf2cdXvvAfxm1X4QzHT7+y3y7L23tljlMiJvBdhyw25BBJ2kcGuD+G3w9s/iP8avGWkXmrX+mJbXF1cLJaEBmP2krg57c1jFtKNu7OmaTc+bRNLX9T7V1aSP+yrv94v+ofv/ALJr5c/Yk1G20fw9471a8bbbWccNxKR/dRJWP6Cujvf2XNDgs55x428SMY42bBZOcDPpXA/sxabdav8ACn4p6ZZKWubjT1jiUdWYxy4H49K0lKXtI3XcxpwgqM1GV9unmS/D7wvrf7RnjDVPFPjDVrq10Czl8uG2hb7pPIijB4XC4LNgkkj8Nn4w/Au2+HXh9/Hnw51rVLK60krNNG84ZtmQC6MADxnJU5BGa4r9nL4ZaP8AEjTdTim8X6to+pWUwLWlqwAeJgMSYPJ5BB9OPWvWJf2WtLaJll+IHiNoyPmD7SpHvms4Qc4X5bvvc2qVI06nLz2S6WOq0z4wr/wzoPiRdwxvqEVuYXgHCvdhvLA9lLYb6GvJvhP8I9U+MsMnxA+JHiDUZLe7lYWsMTANIqnBIJBEaAggKo7Z+vT/ABX+GcPhP9lzUNF0HUp9XtrW+TVDMwXLRlhuxt4IA+b8DXbfsm+JNN1v4OaVp9rNH9s0lWtbuEH5kIYlWx6MpBz9fStbOU1GfYw5lTpynS7/AIHJax+y3o9rcwX/AIJ8Vavol7DIrb5HD8Z52su1lOM46ivoS1i8i2ih8ySXy0C75DlmwMZJ7k06aWOGMyTSJGgxlmOAMnA5p1bxpxj8KOOpWnUtzO4V5N8bNL8nVLXVo1+S4TypD/tL0/T+Ves1h+OdH/tvwzdWarmYL5kP++vI/Pp+NY4ul7Wk49TTC1fZVVLoePeCPEb+G9QuLoQmZZYCnl5wC3VSfbP86qN4h1dtf/tz7W323dkN2A/u4/u+1ZeCDtIOc4xjnNdgvw91lvDX9qY/0n74s8fP5fr/AL3t/WvAp+2nHlhstT3ansYS5pbvQz/G/iWTxLeWtw0JhWGAIUzkbycsR7dPyroPgppfn6zc6q6/JbJ5aH/bbr+Q/nXn+DnGDnOMY5zXv3gHR/7E8MW1q64ncebP/vt2/AYH4V04KMq9fnl0OfGSjRockepvUUUV754QUUUUAFFFFABRRRQAUUUUAFFFFABRRRQAUUUUAFFFFABRRRQAUUUUAFfPn7TfhK6k1ZfFVlE0sYgVLxVGSoU4WT6c4Pp8vrX0HWB4qVsw/vI4mkbZBJKMxrKePLcf3JB8v1x3xW+HqulUUka0ajhO6PjvRtf1zRlddI1i+sFkOXWCZkDH1IHFM1fWdX1h431bU7y/aIERm4lL7QeuM9Ole+v8KvA/iy7uHsze+H9TgbF7p8TqRCx7hWB+U9Qy/KR09KX/AIZ60D/oYNU/74j/AMK9f67QTu1Z+h6P1mle73PFPCo+y6L4h1boYrMWcR/2522n/wAcWSsSwtpLy+t7OEZknlWJB7sQB/OvSfjN4Z07wHpVh4a028uLpr2dr64ebaGwq7EHA6cuayPgTpLav8T9JXYXitHN1KcZA2Alc/8AAttbKqvZyqrY0VRcjmj0X/hnaHA/4qyXPf8A0If/ABdSW/7O9mJVNx4quXjzysdoqk/iWOPyr3OqGu6vp+iae19qNwIogQqjGWkY9EVRyzE9AK8ZY3EPTmPN+s1X1Mrwh4W0DwVpy2GjWux52AeRzulmYd2b0Az7CukrldInvNS1V/tUflXBQNPCGz9jhPKxEjjzH6t6AY9Ceqrnndu8nqYzvfXcKKKKgkKKKKACiiigAooooAKKKKACiiigAooooAKKKKAEYBlKsAQeCD3r568Zfs76haeKZfE3wt8VP4aupmLPbFnWNCTkhHTkKT/CQR/KvoTzEwTvXA689KC6BN+5duM5zxionCM9zSnVnTfunzXD+z7488WanbzfFD4iS6jZQNkW9tI7sfUAsAqZ9QpNez+J/A1je/Cq+8BaGIdKtJrE2duQhZYge5Gcn1POSTXWl0VQxZQp6EninZHqKUaUY3KniJzau9jyb4B/BbTvhkLu/ubyPVtZuf3YuhDsEMX9xAScZPJPfj0rq/jB4Qm8d/D7UfC8F8ljJd+Xid4y4Xa6t0BGeldZ5iZxvXP1p2R6imoRUeVbEyqzlPnb1PHx8E0uvgbZfDXUPEVwjWk7TreWke1WfzGdQyEnco3dMjkA5rhv+FN/Hiwtzpel/FgNpuNq77qdWC+n3WI/Bq+mQQR1FIzKv3mA+pqXRizSOJqK/X5HkPwK+CFh8Or6fXtR1NtZ8QXCFDcFCqQqxy20EkknuxOfpzl3wl+D934H+JXiHxdNrkF7Hqwm226W5Qx75vM5Ysc46dK9bLou3cyjccLk9acSAOeKapRVrLYmVepK93uRXkJuLOaANtMkbJn0yMV5Z+z18Jbr4Wx6yt1rcOqf2i0TL5cBj2bA3XJOc7v0r1csozlgMdeaQyJ5fmb12Yzuzxj61Tim0+xCqSUXFbM8E+Iv7PLXXimTxZ8O/EcnhjVZHMjxDcsW8/eZGT5kyeowR7CsSf4K/GzxCn9n+K/isDpjcSJDNLIXHuuEB/E19LllC7iwA9c0BlOMEHPSs3Qg2bLFVErfoc54D8H2HhPwLZ+EY7i41GytoWhLXmHLq2cqRjG3kgL0A4rxLxL+zfq+k+IpNc+FnjCTQHkJItpXdPLB52rImSV9mB+tfR5kQdXUfjS7l3bdw3YzjPNVKnGSSZEK84NtPc+aY/gH8SvE93D/AMLD+J1xc2MTh/JtZZJGJByMbgqqffBxX0naxeRbRQeZJL5aBN8hyzYGMk9yafuGM5GPWlpwpqOwqlaVS1woooqzI5Sw8Eabb+KrnXJMSh38yCAr8sbn7ze/PT0pjfETw2vjAeGzdfvfum4yPKEuf9Xn1/TPFTfFQ6wvgXUZNEmaK5SPcxUfMYx98Kexxnmvln3/AFrxsbi/qclCnHfVn1+Q5HDNac6tae2iS3T7v+tT6j1TwRpt54otdaXEWyTzLiEL8srDofY5xn1rq65P4SHWG8B6fJrUzSzyJuiLj5xF/AGPc45z7iusr06Cjy88Vbm1PmcXGVOq6Upc3K2r+gUUUVscwUUUUAFFFFABRRRQAUUUUAFFFFABRRRQAUUUUAFFFFABRRRQAUUUUAFQajZ22oWM1leQrNbzIUkRu4/z3qeigDyHxra3Ohywt4jfUvs1t8un+KNPGbq0U/8ALO5UffX/AGsEHuAean0nxx4xtLUTf2fp/jbTQOL7RJgJ8f7cJ6H6V6s6q6FHUMpGCCMgiuC8QfCTwjqd219Zw3OiXpOfP02Yw8+u0fL+QFdcKsJK1Rf1/X/DHRGpFq0ked+JPEHw18QeLBrfjCx8TxTJCkKWNxZskUYXJOdvLZJPeup0r4sfDnSbVbPQNL1ARj7sNlphXJ/TNTN8N/Gdt8unfFDVTGPurdwCbH4lqfD4B+IDjbcfFC5jXv8AZ7BFP55raUqMkk5aer/yNG6TVm/z/wAhZvH3jDVoWbQPBj6Xa451HXphbxIP723qfzrH8Pfbdc1z7RpWpP4m1pCUl12aLbp+mA/eFtH0eT6ficcV0ll8JdEkuFufEmqax4lmU5A1C6Zos/7g4/PNd9Z2ttZ2yWtpbxW8EYwkcSBVUegArGVWnFWgv6/P8jN1IRXuoq6DpVto2mpZ27SScl5ZpW3STSH7zue7E/4dKv0UVyt3dznbuFFFFIAooooAKKKKACiiigAooooAKKKKACiiigAooooA8G8LWvhjR/gp4fvJvDWn6he+Ip4LSX7TL5UU8pd2VppDn5RtJ6HJwMc1n+FLPS7+Tw3pGrrp7aOvifWIfskdyXswiRMVjUnG6MNyARj2r3q50TR7nSP7HuNJsZdOwB9ke3Uw4ByPkxjr7Vz3iXwDoutaloTSadpn9mabPNNNYtaKY5y8JjBx0BHBzjtWLpvQ6lXWt+tzye2udFuPCdn4bl0fStWtDc6vPpE2rXpitoLGKYopRsMWOGAXA4UZyKZZ3viR9DSXTVs71pPhvbtdyXl5IjBf33zLtVtzfXHQc17zd6Bod5b2lvd6Np08NkQ1rHJbIywEDA2AjC49qmj0nS40KR6daIpg+zELCoBi5/d9Pu8njpyaPZvuL267Hkdh4Y8O3njb4d3V1pNrNPdeH5bieR1yZZIktfLc+pXJwfeud8H32sX+s+E/3s0Oj2Hiu9tcFj/pdw5u3ZvdI1CqP9pm/u19BJY2SSW8iWkCvbRmKBhGAYkOMqp7D5RwPQU1dN09UgRbG2C28hlhAiXEbnOWXjgnc3I55PrT9mL2+mq/rX/M8B+Fd9q+oax8PJpZZodItp76zt42J/0qURTNJMfVVOEX3Dn0rs/iNouk658TPs+sWMF7FB4Vup4klGQkgmQBgPX3r0uPTtPjFsI7G2QWufs4WJR5ORg7ePlyCRx60+SztJLg3MlrC8xiMJkaMFvLJyVz12k9ulCp6WFKteXMkfPVlb6HqmhsviyWIpYeAbG50ozzbTExjkMk0Rz/AKwMsY3DkYUd67vx9c6nJ+z/AGV1d5Opvb6Y8vmsU3SmWHIYjkZbr+Nd5f8Ahrw7frZLfaFplytjj7IJbVGEGMYCZHy9B09BWhd2tteQG3u7eK4hJBKSIGUkHIOD6EA/hQqbSYSrJtOx4Vt0/VND8PRa0zNf3PjJ4/EcM8m0C4EUwMR55i2iMKOjJt9TWXNCHNloOmjS5fC0njC+htINQlcWEgS3DJFlc5QTedtX7u5QO1exeNvBGm+JrjTWmtbHyoNSS9vY5bZXF4FieMK3qfmGCc4xW1ceH9CuNEXQ59H0+TS1UKtm1uphUDphMYGKXs2X7ZI8kuNGsLXSfA3gvxFf6RfWzapd3jxJcE262yJMUjBc5KoZEQZ9AO1YHhvUNSjsvh3ZeH5PM1C+0K+s7eQNuS3Jmi3TN/1zQMeepwO9eyy+APCM2qJfXGg6dOsVmlnBbSWsbQwxq7P8ilflJLnOPQVc8MeFdF8OrOul2UMKy3EsyhY1Ai8wgsiYA2qSoOKPZsPbRt/XmeL6H4b0HVvC/wAKLjVNPhv57u5a1uJrjLPPEsFywVz/ABfMA31FW9RvtLvvibo+paRo+labND4q/s2W7+2H7fceXE6yKYgOIjgcFuynHNe2xaZp0UVrFHYWqR2jbrZViUCE4Iygx8pwSOPU1B/YGhf2pJqn9jaf9vkZWe5+zJ5rFfuktjORT9mT7fXU+cDb+LF+HBtGln/4Rz+0U1ZbzzDncb4R/ZM5zgSfvfpxX1DVU6bp5sP7PNjbfZM58jyl8vO7dnbjH3ufrzVqqhDlIq1efoFFFFWZCMqspVlDKRgg9CK+d5vh7J/wtweHVjYacz/aw3YW+ckfn8lfRNR+RD9p+0+UnnbPL8zHzbc5xn0zXLisJDEcvN0f9I9XK82q5d7T2f2lb0fR/IfGixxrHGoVFACgdAB2paKK6jygooooAKKKKACiiigDEm8V6DD4qi8LyX6rq8qb0t9jZIwTnOMdAe9L4r8U6D4Wt4LjXr9bOKdzHGxRm3MBnHyg9q8W+IuvWPhn9o211vUvNNrbWab/ACl3N80bqMDI7kVj/HL4jeHvG2k6ZaaKt6JLa5MknnxBBgrjjk13wwfNKGjs1qdccNzOPZnv+o+LfD+n67Y6HeagsWoX6q1tD5bEyAkgcgYHIPWn+K/FGheFrSG612/Wzimk8uMlGYs2M4AUE9K8X+MuqWuifF7wfq96JDbWdnFNL5a5baHbOBUGra9a/F/4o6Bp2nK8GkWBM0guWVHlwQz4XJySFAwOep6Uo4RNRk/htdiWHTSl0tqe6a54h0XQ9LXU9X1GGytXA2vKcFsjIAHUn2AzWP4c+JHgvxBfrYaZrkL3TnCRSK0bOf8AZ3AZ+grzX4wWkWvfHXwtoGol5NOaFN0IYgHLOW/PaB9Ki/aO8I+H/D/hvTdZ0LTYNNu47xYt1sNmRtLAkDuCowetEMPTfLGTd5BGjB8qb1Z73RVPQ5pLjRbG4lbdJLbxu59SVBNYfjPxpY+G9S0vSvslxqGp6nL5dva2+N2P77ZPC+/19K41ByfKjnUW3ZHUE4BJ6Vwsnxd+HsbsjeIowykqR5EvUf8AAav6F41ste8U6poOmWdxNHpq7bm+BXyRJ/cBzknOfyNeU/s6+G9B15PEb6zpFnftDeKIzPEGKA7sgZrop0YqMpVL6W/E1hSXK3PpY9g8J+NPDPiqa4h0HU1vHt1DSgRuu0E4H3gPQ10NedeKbLVPCElunw38D6ZLPfZW5nGI1jC8jcOOOTyTVPwD8QPEtx45bwZ4z0e1stReEzQyWzZVgBnB5IIIB5B7YqXR5k5Q29VcTpXTlHb8T1GivD9J+KHxE16fU7Lw/wCE7K+ms7hkM4ZlREBIAILDLHHr+FdZ8N/iBqXi3wXqmoJo8bazppZGtI5CqTPtyoBOSM8jHPIonhqkFd/mEqE4q7PRKK8S1j4ifFLw7axa54h8I6dBpDSKrxrJ+9Td0B+YkH6jrXTeJPiBeWfjjwjpWnwWr6drsSTSSSg+YiseMc4HHrQ8NP8AryB0JHo9FefeMfHGo6T8TPDvhmxhs5rTU1zNI2S6ncRwQcdh1rj9f+InxU0TW7DSL/w7okV1qMhSzQSFt/zADJD4HUdaIYacrW6hGhKVj3GivJNb8feOPD58M2uuaRpdtfarfPBPGrFwsYdApUhjzhj1qTx98V5NI+IGn+FdFgtbkm4jhv5ZcnYzsBtXB6gHJ9yBQsNUb08/wBUJvY7nxJ4u0Tw7qmnafrFw1odQLiGd1xCCo5DP0U8ipPCXifSfFFvd3OjySzW9tcNbmYphJGXqUP8AEOetcRJ4kh8RfEzXPBXiTS9KuNE022NyHnj3MCAhJJJwMbjyBWb8NPiQNY8S6roeiaTYWOg2FnNPYiOMqzBCACQDgA5Jxiq+rvkvbW1/Ir2Pu7ansdFeefC7x1qHifwFf69qMVlBd28kqpHFkKQqBhkE56muZj+LHiBvg9J4xNjp325dTFoI9r+XswDnrnPPrUrDVG3HzsR7Cd7fI9porP0HUotR0uzuPOgM81ukjpG4OCVBPH41wOlfEHV7rxR430uS1shDoFvLLbMFbc5XON/Pt2xWcaUpXt0JVNu/kbWofE7whp/9rpfXz29xpU3kz28iYldj08terg+orr7SZbm1iuFV0WVFcK64YAjOCOxrxVfGWhXnw3T4ieJPDujT6/5729kog5eRT8vJycDqT2Ar0D4Q+KL7xf4Lh1rUYbeG4eaSMrACFwrYHUk1rVocseZLZ2fqaVKXLG9jr6x9F8T6HrOrX+labfrPeae226jCMPLOSMZIweQelc38VvH03hOXT9K0nTf7T1rUm220BJCgZAyccnJOAPrzxXi3g7xV4v8ADPivxXrkegW93Is2/WYd2BB+8bO0gnjJIzzVUsLKpBy+4dOg5Rb+4+paK818XfFaz03wJpPiHSbF7y51htlpbucbXH3g2PQ8YHU1jad8S/Gmi+JtM0zx74btrG21RwkE0BOUJIHPzMDgkZHBGahYao1e39IlUJtXPY6K8/0HxvqF98XNa8I3MNnHY2EHmRSjIkY/JwSTj+I9qPC3jbUtW+LGu+E5YLQWOnw+ZDLGDvY5Tqc4/iPapdCav6XJ9lL8LnoFFeP3Pjz4ial401/Q/CuiaPeQ6TPsZpnKNt7EksATweldF8FfGeqeNNH1C71a2tYJrW78gLbggEbQeck9zTlh5xjzP+rjlRlGPMdT4o8RaP4Z00ajrd4LS1MgiDlGb5jnAwAT2Nc5B8W/h5NKsa+JIFLHALxSKPxJXArA/al/5JrFjr/aMX/oL1wnibWPhDJ8NTa2dnanXvsUao0NqySCcKMkvgDGc555rehhozgpNPV20NaVGMoptPXsfQupatpmm6W2qX1/b29iqhjO8gCYPTB757Y61zOlfFLwHqeoLY2viGATO21PNRo1c+gZgBXh/i2DU28B/DfQdWeaOK5lctEchgjSKEz7hG49M13vxy8BeE9K+GlzfaXo1tZ3Nk0flyxDDMC4Uhj/ABZB701hqaspN3baVvWw1RgrKT3PZqK800XxsfDfwh8N69q1ne38EkEUVzPDhjEOgdgTkjjr6/Wt6z8eaXP40g8MvBPE95bC5sLskGG7QjPyEHOcZ6+lcrozV9O/4GDpyVzraKKKyMwooooAKKKKACiiigArz/446w2haLoGqD7Qyw6/alooCd83D4jAHXccDHqRXoFV72xs73yPtlrFP9nmWeHzEDeXIucOM9CMnBpSV0VBpSuzhfglLrclv4oHiK6NxqK65J5oDEpCTBC3lJ/sru2j6Z71yc8STfE+PXo57kyt40GnIwuZPLMKaeSybN23HmA9uor2WzsLOze5e1tYoWupTNOUXBkkIALN6nCgZ9hVOz8OaDZ2tpa2ukWcMFnO1zbIkQAilbdl19GO9uf9o1HI7JGiqpNvueH/AA41nWta1LwLDLeXaaLFPf2Um6Vg15P5UzO5bOSsY2qD/e3egpNfnPhOLxjast3o9tbS6PeR2sWoyXaeR9sCvMHJ3K8gUgp6KOuTXua+H9DW3tLddJs1hsw4tkEQCxb1KvtHbIZgfXJqnpXgvwnpVjNY6f4e063tppUmljWAYd0IZCc9dpAI9McVPs3bcv20b3t/V7njdxq3ixr3Wb2989tSl8SaJLBpxuTEsEchBW3LchflwGOCCxbrVqZr/XNUnsfEEM9qLjx1DBcWcWoOyrH/AGfu2CRNp2kgNgY5r2ifQtGnupLqbTLWSeWaKeSRowWaSL/VuT6r2Pag6Ho5uTdHTLUzm6F4ZPLG7zwmwSZ/vbflz6U/ZvuHtl2PKfiHDdeGdbufD+k3F1Ba+KdMt9OsF892MNwkyxOVJJIPkzbs9f3ea9kgjWGFIY87EUKuTk4Ax1rh9djOs/GHQ9OuBELXRbN9WiHl5d533Qj5s8BVZjjHJI9K7uqitWZ1HdIKKKKsyCiiigAooooAKKKKACiiigAooooA8Q1+2E/7UmnCa282A2g3b49yH91J1zxR+1Jp9vD4f0U2NhHGxvW3eTCAcbD1wK9vorqjiWpxlb4VY3VdqUXbY8N+JEDTfHPwMGgaSLyIQ+Uyv3269qb+0JpP/CP+IPDnjTRbIRSw3ASf7PHjcVIZSceo3ivdKKI4pxcXbZW9QVdprTY8O+Mtvq1j408N/EnSdPl1Gwt4YzKkaklRkkZxyAVfr2I5rB+IPjC/+LUeneGfDfhy/jxcCWaWYDCnBXkjgKMkkk/hX0fSKqr91QPoKcMUopXjqthxrpJaarYg023+x6dbWm7d5EKR59doAz+leUeOtIvtB+KsHiv7Pe6hpurW7afcSQRtJNpxZdu+PAJUd8/73rXr9FYU6rg2+5lCbi7nlPwSgvvC8+seB9T02VJIJmuLbUFhby7yNscl+m4DHGfbtWZ+y3HJHD4n8yN0zepjcpGeG9a9porSWI5lJW+K34FutdS03PBv2hbnUYvHGkJq/wDa58KeSDImnsVLvlt3PTd93r26VhfC2CzX44aTNpelazY6e9tK0X9pEtI48t/myegPYe1fSxGevNFaRxdqfJbpYtYi0OWx8y/DD4g2fge/8Spe6Tf3iXV8zLJbgEKylvlbPTOau+BrLxZY/BnxZq+k2t3a3OoXSyQbFIlMQP7xkHXoTgj0OK6r9m6ILceLw2GDaiDgj3evY61xFeMJtKPa/wAjStVUZNJdj441RdHu/BqtY6V4on1iPab66uJGa2Rs88d89BnFd9450ePW/Evw00q8juBbXOlwRTNFlWUEDPOODX0TgelFTLHNtNLv17kvFO+iPnnVPBem+Dfjb4OtNGF9JBM4lkad/Mw25h1xwMCui+NUcjfFnwCyxuyrcjJCkgfvU617JRWX1puSk1dpWM/bu6b6I8Q/adGoDVvCculwyy3kc8jQBE3fvMx7f1xXO+MPB8nha78CRTB7nVLrUjc6lcAFi8rSRE5PoOn5nvX0jRThi3CMY22uOGIcUo22PmzxNoOteIvjxrui6Y01tb32yO+nCnC24WMtz74Ax36VteFNLh0n42eKrCxtWgs7fR2ihUKduBHH37mveaKbxbceW2lrf8EbxDta3Sx80/Cn4b6H4k+H2oa3qn9pR3lvJMsaxy7FIVARlSOeTVCCGf8A4ZomTyZfMOvA7dhz91e1fUtGKr69Ju7XW4/rUm7vvc+S3t9DuZdEj+Huk+I7fxGs0ZllfcI845I5OBu5zwMZzXceG4ph48+KpeN8tYXHOw4Y89PWvfKKJYzmVrfj53CWJutj5j+FfhK/1fwfqOuazHIdN0mxul0y2dCA07IS0mO+OPxx6V6j+zUjp8LLVZEZG+0zcMCD96vS6KzrYp1U01uyKldzTVjxz47WeqaZ4z8M+ObTTptQs9LbbcxwgllAbOTjoCCeegIGa8v0/wAXq2oeN1sNKvrqfxLujtYlTLRhnYncBznDdB3r6zrxv4Kx7fix4+b1uT26fvXrehXXsnzL4V+prSqrkd1t/mc54x8H+IdH+FHg2YadLcXGj3L3N5BGNzRh2DgED0xg46Zo8SeIrj4reMfC9roOhahBHp1yJrmW4TCoNyFskcAAL9ST0r6HoAA6ACsli+rjrr+JCxHVrXX8T5+l8H6f4w+P3iWw1gXqWyQiVHgcxksFjHXHI5NReBUsPh98UPGUqw3smmaVpzMu75pHXdEcZOATk19DVmeKtFt/EPh6+0W6kkihvIjG7x43AH0zxQsW2uWW1kv+CCxDfuvbY+fPhb8RdN0HU/Emsaxp2qTXGs3PmoLaDeqLljjJI/vfpXTfssapA0evaP5UyXH2j7X8y4ARvlA9c5FeveF9Ht9A8P2Oi20kksNnEIkeTG5gO5xxWZoXg6x0jxjrHieC6uZLnVQoljcrsTGPu4Ge3c1VTEU5qaSte34DnWhJSVt/0OP/AGo0kf4bRCNHdv7QiOFUk/df0rovB3gvwmugaPenw3pf2r7JDIZGtVLbygJJyOua7Oiuf2z9moIx9o+RRR5F+0doGsXkGieIdHtHvG0icvLCilmC5Vg2ByQCvOPWuU8e/E668feGf+EV0PwtqQv7x0EwI3BdrA4XHuBycYFfRFIFUEkKAT1OOtaU8SoxSlG9ti4Vkkrq9tjzDxLHfeFPgtY+GU0qTV9TuLRbFYI4TIgdh8zNjgBc9T3xXLab4T1SXWfCXgpEvdmgMb6/1bYyiNz83kQueCucDjPr2r3milHEuKencSrNLY/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data:image/jpg;base64,%20/9j/4AAQSkZJRgABAQEAYABgAAD/2wBDAAUDBAQEAwUEBAQFBQUGBwwIBwcHBw8LCwkMEQ8SEhEPERETFhwXExQaFRERGCEYGh0dHx8fExciJCIeJBweHx7/2wBDAQUFBQcGBw4ICA4eFBEUHh4eHh4eHh4eHh4eHh4eHh4eHh4eHh4eHh4eHh4eHh4eHh4eHh4eHh4eHh4eHh4eHh7/wAARCABt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xPGfizw/4N0hdW8Saimn2TSrCJWRmG9s4GFBPY1maP8AErwPq/hfUfE+n+ILefSNNJF5cbHAiOAeQRnoR0HNLmV7XKUJNXS0Ouork/A/xI8F+Nr24s/C+uRajPbRiWZEikXYpOAcso711lCaeqFKLi7NBRRRTEFM86Hz/I82Pzdu7ZuG7Hrj0rz/AMe/EBbF5NN0NkkuV+WW46rGfRfU/oK8uN9fG/8A7QN5P9r3bvO3nfn6151fMYU5csVc76GXzqR5pOx9KV5/8TfGjab5mjaWxF4R++m/55AjoP8AaI79qi8B/EFbx49N11kjnb5Yrnorn0b0Pv0rd8eeErfxHZ+bFth1CJf3UvZh/db2/lWlSq69Fui9SIU1QrJVlocl8M/G0kMsWi6vI8kbsFt52yWUnoreo9DXqtcP8OvBK6Kq6jqipJqJHyLnKwj29W967iqwcasaSVQnFypyqN0wooorrOUKKKKACiiigAooooAKKKKACiiigAooooAKKKKACiiigAooooAKKKKACiioby7tbKBri8uYbaFeskrhFH4mgCaiuMv/AIp/D+ykMc3iiyZh1EW6T/0EGorf4t/Dudwq+J7VSf76Og/MrWvsKn8r+4v2U+zO4orO0fXdF1hN+larZXo/6YTK5H4A1o1m01uS1YKKKKQgooooAKKKKACiiigAooooAKKKKACiiigAooooAKKKKACiiigAooooAKKKKACqmr6ppuj2TX2q39tY2qkBpriURoCTgAk8Vbrx39sUZ+BepZ5/0q2/9GipnLli2XShzzUe56joeu6LrsUkui6vY6lHEwWRrW4WUITyAdpOK0SQASSAB1Jr86Pg38QtT+G/i+LWLHdLZyYjv7QHAuIs/ow6g+vHQmveP2lfjrp114RtvD3gfUfOk1i1Et5dRnBggYf6r2kbkEdVGfWsIYmLi2zsqYCcaijHVPqfQml+L/Cmq6gun6Z4k0i9vGztggvI3c45OFBzxWvdXEFrbvcXU0cEMY3PJIwVVHqSeBXwj+yGqj486LhQP3F12/6YtVr9qb4lan4t8d3/AIft7qSPQNJna3jt0YhZ5UOHkcfxfNkAdgPU0lifc5mhvA/vfZxelrn1oPix8NPt32P/AITjQvOztx9sXGf97p+tdhbTwXVulxbTRzwyDckkbBlYeoI4NfCT/s8fEhfBh8SGyssCD7QbDzj9pEeM/dxt3Y/hznt14q5+yv8AErU/Cnjqw8OXN1JLoGrTi3eB2JWCVuEkT+782AR3B9RSjiJcyU1a454KDi5U5XsfUfxj/wCEC8TeGdS8F+JvFOlaZNKqsPNu40lt5Bhkfax+nHcH3r5nP7NnxIYGPR9V0W/0q62utzDfskUydVYrjnrnv7GsL9rZVPx417Kg/u7ft/0xWvXPil8UP+EN+APhXwzo9xs13VtEtwWQ/NbW/lgM/szcqv4ntUTlCcpcy2NacKlKEfZu/MdX+zxoHgP4a6bPYv440DUvEOpTKly8V7HjIJCxRrnJwSfck9K9wr80vhsq/wDCxPDXyj/kLWvb/pqtfpbW2GnzRslaxzY6k4TTbu2FcB8WPFUmmwDRdPkKXU6ZmkU8xoew9z/Ku+dgiMzcADJr5x16/k1TWbvUJTlppWYey9h+AxXPmFd06fLHdlYCgqk+aWyI9K0+71S/isbGEyzyHCgdAO5J7AV6aPhbZ/2L5ZvpP7S+953/ACzz/d2+nv1/lVr4PaRDZeH21iVVE12Thz/DGpxj8SCfyqY/Evw+NS+y7bnyd237TsGz64znHviubD4ejCmpVt5HRiMRWnUcaOyPI9X0280rUJbC+hMc0Z5HYjsQe4NeofCbxVJfw/2HqEha4hXNvIx5kQfwn3H8vpVn4vaRDf8AhwavEFM1phg4/ijY4I/UGvJtGvpNM1a11CEkPBKr/Udx+IzWLvgq+j0/Q2VsZQ13/U+kqKbE6yRLIvKsAw+hp1e+eEFFFFABRRRQAUUUUAFFFFABRRRQAUUUUAFFFFABRRRQAUUUUAFFFFABRRWR4mvJ4bM29nOlvPKrFrl8bbaIfflOeOB0B6kjtmmld2GlcxPFniq/F/LoPhO1hvdUjXN1cztttdPUjO6Vu7Y5CDnueK8ou/7D1bVWWePXfifrSH5/JJi0+BvRccAfmK7fT/DMXiLTlF882leDImMkds0hjm1Nicme5c4IVjyF6nqccCt+Dxt8N/D8C6ba67otnDF8qxW7gqv/AHzxXbBqnpBXf9df0R0xfJpFXZxWneH/AB80ajT/AAD4E0OL+FZ4/NkA9yua0H8MeP2T/S/D/wAOdQXujWjofzxXTn4o/D//AKGmw/Nv8Kafin8Pv+hpsvyb/Ck51n9j8GLmqfy/gzgr3wjYwuJtb+GV5pMinP8AaPhq88wx++wYYfgpro/C+ra9plqbrT9YPjXQYztmBXbqVn/vLx5mO6kBvTNbJ+Kvw9/6Gi0/75f/AOJrI1Hxl8M9Sv0vrTxVZ6fqyjEd7GrIx/2XyAHX2b8MHmm3UkrSi/x/4cd5y0lFnoWmX1pqdhDfWM6T20y7kdehH9D7dqs1ynhq5jFy95btb7bghrxbZ90EjHhbiI+jdGHr15GT1dcclZnNJWYUUUVIgooooAKKKKACiiigAooooAKKKKACiiigAooooAKzfEOvaJ4esTfa7q1lptsP+WlzMsYJ9BnqfpUHjnxDaeE/CGqeI74FoNPtmmKg8uQPlUe5OB+NfL3wq+Her/HfVbz4gfEPVbz+zPPaK0toH278HlUznZGvTgZJzz3rKc2moxWpvSoqSc5OyR6x4k/aS+FukI/2fVLvV5FH3bK1Ygn/AHn2r+teq6FqdrrWi2Wr2L77W9gSeFvVWUEfzrjPDPwe+F2iFX07wlpc0sfHm3C/aHz9XJ5ruwLeztgoEVvBEuABhURR+gFOHP8AaFUdLRU0/mS0VHbzwXEfmW80cyZxuRgwz9RTppI4Y2kmkSNF6sxwB+NaGI6vHv2xf+SF6l/19W3/AKNFevQTRTxiSGRJUPRkYEH8RXnvxps/CPjLwnc+D9X8ZabozzSxuWNzF5ilGDY2sw64qKivBo1oO1SL7M+TvgJ8NrX4l6Z4s03zRb6paW0E2nTknasm5wVYd1YAA+nB7VqfDP4J6tc6b4p8QeMNOnsbPQrS6WK2lBU3F0kbEH3jU4ORwxxjjNfRfwH+EOmfDa51HUtM8RzazHqcMaAtEiqAhY5BUnOc16DrtvZeIND1TQkv41N3ay20jRsrNGHUqTjPbNc0MMuVOW53Vcc+dqD0dj4j/ZC/5Lvov/Xvc/8Aolq5j4yaLfeFvizr1jdRlXTUHuoGccSRu5dG9wQf0Ir6q+FP7POm/D/xrZ+KLfxReX0lrHIghltkRWDoVySD2zmuv+KPw28GfFKxSPUmX7bbArBf2ci+dCD/AAnqGXP8J/DFSsPJ07Pct42Crcy1Vjz2T9qHwS3gg3K2t/8A26bbb/Z/kHaJcY/1n3dme/XHbNfNXwV0O+8T/Fnw/Y2kZZ/t8d1OyjiOONg7sfQcY+pAr2jUf2VtP01zc6l8R4LPTg3Mk9msbAf7xk25r2b4H+Cfh34P0+aPwbqFnqt5KoF3fC6SaaQDsdvCrnsAB9afs6lSS5+gvbUKMJey1bPlP9rT/kvGu/8AXO3/APRK1b/Z78B6h8VPH0eo680lxoukJCLt36SBFAit19sKM4/hB7mvefin+zvp3jzxve+KLjxRe2Ml2samCO1R1XYgXqTntXoHgjQfCvwr8E2mhrqFrZ20WWkubuVIjcSn7zsSQMn07DA7UKg3UcpbCljIqiow+K1j4Q8JhV+MGlKqhVHiGIAAYAH2gcCv0gr5q8Kfs++D7rxbb+IdH+JA1N7a/W98m3WGQZEm/aSrEgds19K1phoSgncxxtaNRx5ehDfKZLKdF6tGwH5V804K8HqOK+nK+dvFlidN8S6hZ4wEnYr/ALpOR+hrhzWOkZG+Vy1lE9h8BJHffDuyt9xVZLd4WI6jlga84Pw78S/2l9jFvH5O7H2nzBs2+uOv4YrsfgnfedoFzYM3zW0+4D/ZYZ/mDXeeZH53k+Ynmbd2zPzY9celbxoU8TSg5dEYyr1MNVmo9Tm/G0aaf8O7233blitFhBPU9FFeEEZBFexfGq+EHhuCxB+e6nGR/sryf1xXl/hmyOpeIbCyAyJZ1Df7oOT+gNcOY+9WUF6HbgPdoubPoPS0aPTLWNvvLCin6hRVigcCivdSsjxG7sKKKKYgooooAKKKKACiiigAooooAKKKKACiiigAooooAKKKKACiiigArz/4u+ItL8O6abnU1M8TsuLUHBu5F5SL2jH3m/Ac5xXoFfLf7TWpT3fxINgzHybG1jWNe2XG5j+OR+VdWDpe1qpM3w1PnnY2PCOh+KPjJfzax4m1We10GGQokEHyozDqqL044yxyf6dj4q+Gfw18K+FL3WbvRLi5js4txU3kgaQ5wBnOMkkV0fwIezb4VaILNkIWJll29pNx3Z981zH7U+r/AGTwXZaSjYe/ugWGeqRjJ/UrW/tJzrqnF2V9loa88pVeRaI8obxD8Lv4fh5qH/g2YUj6x8Ox0+GuqD66tKP/AGWuZ8FWcd94q0+GcZgWXzp89PLjBd//AB1TWjcfETxtNcSzL4o1WNZHLBFnICgnOAPQV6bpa2jf72drhrZfmz1L4V+C/AXjrT72+bwjeaZFbTCJd2pSP5hxk+mMZH51b+J3wb8K6d4Qv9X0Z7iwuLKFpsSTl45AOqndyCexB615APiF45HTxZq3/f8AqnrPi3xRrVp9j1bX9QvLbIYxSzEqSOmR3rH6vX5+ZTsu12zP2NXnvzaHQfBXxVd6B4wsbMzMdOvZhDNCx+UF+NwHbnGf/rCvrlfujHpXxp8KtAu/EXjzS7O1jYpFOlxcOBxHGjAkn8sD3NfZlceZKKqK25z41LnVgooorzTiCiiigAooooAKKKKACiiigAooooAKKKKACiiigDxr9sq6kt/gfexoSBcXttE3037v/Za8r+E/g7x78UfAmlaXHrk/hTwPp0PkILcHzdQlyTJIQCMjcSMk4HYE5r2z9qDw/ceIvgtrdvaRtLcWqpexooyW8pgzAf8AAd1ZH7IXimx1z4Q2GkxzJ9u0YtbXEOfmCliyPj0IPX1BrmlFSq2fY76dRww14rVM8x8f/AfxN8OdHm8YeAfGmqzS6epnnhYmOXYvLMpU4fA5KkcjP0rq7f4iS/Eb9lPxXqGoLGurWVlLa32wYV2ABWQDsGBBx65r2D4q67pvhv4ea5qmqypHAlnIgVj/AKx2UqqD1JJAr5d+CulXlr+y58S9VmRkt72IpBno3lphiPbLY/A1MoqErR6plQm6sOae6asz1j9ifA+Czdh/atx/JK8s/ae+JOoeO7nUvDnhTfL4Z0HbLql3GfkuJN4Ree6BjgD+I5PQCud8AeOdb/4VLZ/CvwTFNJ4h13Up/PkjyDDA20YB7EgMS38Kg9zXrfxM+HmmfDf9lbWdFstst3IbeS+utuDPL5qZP+6OgHYe5NRdypcq2S1/yNXFU6/NLdvT/Mt/CDwzqPi79k7TtB0nXLjRLudptl1CxGALh8q2MEqRkEAils/2Vfh/FpjJqOqa3dXhUl7vz0jAb1C7SPzJ+tdL+ylNDb/APQZJ5Y4k3zrudgoyZ3AGT6k4qH4s/A6Hx/4pm12Txhq+l+ZbpAbWAAxfLnnGRnOea1UE4J2u7HO6so1ZR5uVXZ5j+yBcapo/xX8UeDbHU31Pw9aJKfMBzFvSUIki9lLDPA649qP2WSq/tEePCSBxd9T/ANPdWf2cdXvvAfxm1X4QzHT7+y3y7L23tljlMiJvBdhyw25BBJ2kcGuD+G3w9s/iP8avGWkXmrX+mJbXF1cLJaEBmP2krg57c1jFtKNu7OmaTc+bRNLX9T7V1aSP+yrv94v+ofv/ALJr5c/Yk1G20fw9471a8bbbWccNxKR/dRJWP6Cujvf2XNDgs55x428SMY42bBZOcDPpXA/sxabdav8ACn4p6ZZKWubjT1jiUdWYxy4H49K0lKXtI3XcxpwgqM1GV9unmS/D7wvrf7RnjDVPFPjDVrq10Czl8uG2hb7pPIijB4XC4LNgkkj8Nn4w/Au2+HXh9/Hnw51rVLK60krNNG84ZtmQC6MADxnJU5BGa4r9nL4ZaP8AEjTdTim8X6to+pWUwLWlqwAeJgMSYPJ5BB9OPWvWJf2WtLaJll+IHiNoyPmD7SpHvms4Qc4X5bvvc2qVI06nLz2S6WOq0z4wr/wzoPiRdwxvqEVuYXgHCvdhvLA9lLYb6GvJvhP8I9U+MsMnxA+JHiDUZLe7lYWsMTANIqnBIJBEaAggKo7Z+vT/ABX+GcPhP9lzUNF0HUp9XtrW+TVDMwXLRlhuxt4IA+b8DXbfsm+JNN1v4OaVp9rNH9s0lWtbuEH5kIYlWx6MpBz9fStbOU1GfYw5lTpynS7/AIHJax+y3o9rcwX/AIJ8Vavol7DIrb5HD8Z52su1lOM46ivoS1i8i2ih8ySXy0C75DlmwMZJ7k06aWOGMyTSJGgxlmOAMnA5p1bxpxj8KOOpWnUtzO4V5N8bNL8nVLXVo1+S4TypD/tL0/T+Ves1h+OdH/tvwzdWarmYL5kP++vI/Pp+NY4ul7Wk49TTC1fZVVLoePeCPEb+G9QuLoQmZZYCnl5wC3VSfbP86qN4h1dtf/tz7W323dkN2A/u4/u+1ZeCDtIOc4xjnNdgvw91lvDX9qY/0n74s8fP5fr/AL3t/WvAp+2nHlhstT3ansYS5pbvQz/G/iWTxLeWtw0JhWGAIUzkbycsR7dPyroPgppfn6zc6q6/JbJ5aH/bbr+Q/nXn+DnGDnOMY5zXv3gHR/7E8MW1q64ncebP/vt2/AYH4V04KMq9fnl0OfGSjRockepvUUUV754QUUUUAFFFFABRRRQAUUUUAFFFFABRRRQAUUUUAFFFFABRRRQAUUUUAFfPn7TfhK6k1ZfFVlE0sYgVLxVGSoU4WT6c4Pp8vrX0HWB4qVsw/vI4mkbZBJKMxrKePLcf3JB8v1x3xW+HqulUUka0ajhO6PjvRtf1zRlddI1i+sFkOXWCZkDH1IHFM1fWdX1h431bU7y/aIERm4lL7QeuM9Ole+v8KvA/iy7uHsze+H9TgbF7p8TqRCx7hWB+U9Qy/KR09KX/AIZ60D/oYNU/74j/AMK9f67QTu1Z+h6P1mle73PFPCo+y6L4h1boYrMWcR/2522n/wAcWSsSwtpLy+t7OEZknlWJB7sQB/OvSfjN4Z07wHpVh4a028uLpr2dr64ebaGwq7EHA6cuayPgTpLav8T9JXYXitHN1KcZA2Alc/8AAttbKqvZyqrY0VRcjmj0X/hnaHA/4qyXPf8A0If/ABdSW/7O9mJVNx4quXjzysdoqk/iWOPyr3OqGu6vp+iae19qNwIogQqjGWkY9EVRyzE9AK8ZY3EPTmPN+s1X1Mrwh4W0DwVpy2GjWux52AeRzulmYd2b0Az7CukrldInvNS1V/tUflXBQNPCGz9jhPKxEjjzH6t6AY9Ceqrnndu8nqYzvfXcKKKKgkKKKKACiiigAooooAKKKKACiiigAooooAKKKKAEYBlKsAQeCD3r568Zfs76haeKZfE3wt8VP4aupmLPbFnWNCTkhHTkKT/CQR/KvoTzEwTvXA689KC6BN+5duM5zxionCM9zSnVnTfunzXD+z7488WanbzfFD4iS6jZQNkW9tI7sfUAsAqZ9QpNez+J/A1je/Cq+8BaGIdKtJrE2duQhZYge5Gcn1POSTXWl0VQxZQp6EninZHqKUaUY3KniJzau9jyb4B/BbTvhkLu/ubyPVtZuf3YuhDsEMX9xAScZPJPfj0rq/jB4Qm8d/D7UfC8F8ljJd+Xid4y4Xa6t0BGeldZ5iZxvXP1p2R6imoRUeVbEyqzlPnb1PHx8E0uvgbZfDXUPEVwjWk7TreWke1WfzGdQyEnco3dMjkA5rhv+FN/Hiwtzpel/FgNpuNq77qdWC+n3WI/Bq+mQQR1FIzKv3mA+pqXRizSOJqK/X5HkPwK+CFh8Or6fXtR1NtZ8QXCFDcFCqQqxy20EkknuxOfpzl3wl+D934H+JXiHxdNrkF7Hqwm226W5Qx75vM5Ysc46dK9bLou3cyjccLk9acSAOeKapRVrLYmVepK93uRXkJuLOaANtMkbJn0yMV5Z+z18Jbr4Wx6yt1rcOqf2i0TL5cBj2bA3XJOc7v0r1csozlgMdeaQyJ5fmb12Yzuzxj61Tim0+xCqSUXFbM8E+Iv7PLXXimTxZ8O/EcnhjVZHMjxDcsW8/eZGT5kyeowR7CsSf4K/GzxCn9n+K/isDpjcSJDNLIXHuuEB/E19LllC7iwA9c0BlOMEHPSs3Qg2bLFVErfoc54D8H2HhPwLZ+EY7i41GytoWhLXmHLq2cqRjG3kgL0A4rxLxL+zfq+k+IpNc+FnjCTQHkJItpXdPLB52rImSV9mB+tfR5kQdXUfjS7l3bdw3YzjPNVKnGSSZEK84NtPc+aY/gH8SvE93D/AMLD+J1xc2MTh/JtZZJGJByMbgqqffBxX0naxeRbRQeZJL5aBN8hyzYGMk9yafuGM5GPWlpwpqOwqlaVS1woooqzI5Sw8Eabb+KrnXJMSh38yCAr8sbn7ze/PT0pjfETw2vjAeGzdfvfum4yPKEuf9Xn1/TPFTfFQ6wvgXUZNEmaK5SPcxUfMYx98Kexxnmvln3/AFrxsbi/qclCnHfVn1+Q5HDNac6tae2iS3T7v+tT6j1TwRpt54otdaXEWyTzLiEL8srDofY5xn1rq65P4SHWG8B6fJrUzSzyJuiLj5xF/AGPc45z7iusr06Cjy88Vbm1PmcXGVOq6Upc3K2r+gUUUVscwUUUUAFFFFABRRRQAUUUUAFFFFABRRRQAUUUUAFFFFABRRRQAUUUUAFQajZ22oWM1leQrNbzIUkRu4/z3qeigDyHxra3Ohywt4jfUvs1t8un+KNPGbq0U/8ALO5UffX/AGsEHuAean0nxx4xtLUTf2fp/jbTQOL7RJgJ8f7cJ6H6V6s6q6FHUMpGCCMgiuC8QfCTwjqd219Zw3OiXpOfP02Yw8+u0fL+QFdcKsJK1Rf1/X/DHRGpFq0ked+JPEHw18QeLBrfjCx8TxTJCkKWNxZskUYXJOdvLZJPeup0r4sfDnSbVbPQNL1ARj7sNlphXJ/TNTN8N/Gdt8unfFDVTGPurdwCbH4lqfD4B+IDjbcfFC5jXv8AZ7BFP55raUqMkk5aer/yNG6TVm/z/wAhZvH3jDVoWbQPBj6Xa451HXphbxIP723qfzrH8Pfbdc1z7RpWpP4m1pCUl12aLbp+mA/eFtH0eT6ficcV0ll8JdEkuFufEmqax4lmU5A1C6Zos/7g4/PNd9Z2ttZ2yWtpbxW8EYwkcSBVUegArGVWnFWgv6/P8jN1IRXuoq6DpVto2mpZ27SScl5ZpW3STSH7zue7E/4dKv0UVyt3dznbuFFFFIAooooAKKKKACiiigAooooAKKKKACiiigAooooA8G8LWvhjR/gp4fvJvDWn6he+Ip4LSX7TL5UU8pd2VppDn5RtJ6HJwMc1n+FLPS7+Tw3pGrrp7aOvifWIfskdyXswiRMVjUnG6MNyARj2r3q50TR7nSP7HuNJsZdOwB9ke3Uw4ByPkxjr7Vz3iXwDoutaloTSadpn9mabPNNNYtaKY5y8JjBx0BHBzjtWLpvQ6lXWt+tzye2udFuPCdn4bl0fStWtDc6vPpE2rXpitoLGKYopRsMWOGAXA4UZyKZZ3viR9DSXTVs71pPhvbtdyXl5IjBf33zLtVtzfXHQc17zd6Bod5b2lvd6Np08NkQ1rHJbIywEDA2AjC49qmj0nS40KR6daIpg+zELCoBi5/d9Pu8njpyaPZvuL267Hkdh4Y8O3njb4d3V1pNrNPdeH5bieR1yZZIktfLc+pXJwfeud8H32sX+s+E/3s0Oj2Hiu9tcFj/pdw5u3ZvdI1CqP9pm/u19BJY2SSW8iWkCvbRmKBhGAYkOMqp7D5RwPQU1dN09UgRbG2C28hlhAiXEbnOWXjgnc3I55PrT9mL2+mq/rX/M8B+Fd9q+oax8PJpZZodItp76zt42J/0qURTNJMfVVOEX3Dn0rs/iNouk658TPs+sWMF7FB4Vup4klGQkgmQBgPX3r0uPTtPjFsI7G2QWufs4WJR5ORg7ePlyCRx60+SztJLg3MlrC8xiMJkaMFvLJyVz12k9ulCp6WFKteXMkfPVlb6HqmhsviyWIpYeAbG50ozzbTExjkMk0Rz/AKwMsY3DkYUd67vx9c6nJ+z/AGV1d5Opvb6Y8vmsU3SmWHIYjkZbr+Nd5f8Ahrw7frZLfaFplytjj7IJbVGEGMYCZHy9B09BWhd2tteQG3u7eK4hJBKSIGUkHIOD6EA/hQqbSYSrJtOx4Vt0/VND8PRa0zNf3PjJ4/EcM8m0C4EUwMR55i2iMKOjJt9TWXNCHNloOmjS5fC0njC+htINQlcWEgS3DJFlc5QTedtX7u5QO1exeNvBGm+JrjTWmtbHyoNSS9vY5bZXF4FieMK3qfmGCc4xW1ceH9CuNEXQ59H0+TS1UKtm1uphUDphMYGKXs2X7ZI8kuNGsLXSfA3gvxFf6RfWzapd3jxJcE262yJMUjBc5KoZEQZ9AO1YHhvUNSjsvh3ZeH5PM1C+0K+s7eQNuS3Jmi3TN/1zQMeepwO9eyy+APCM2qJfXGg6dOsVmlnBbSWsbQwxq7P8ilflJLnOPQVc8MeFdF8OrOul2UMKy3EsyhY1Ai8wgsiYA2qSoOKPZsPbRt/XmeL6H4b0HVvC/wAKLjVNPhv57u5a1uJrjLPPEsFywVz/ABfMA31FW9RvtLvvibo+paRo+labND4q/s2W7+2H7fceXE6yKYgOIjgcFuynHNe2xaZp0UVrFHYWqR2jbrZViUCE4Iygx8pwSOPU1B/YGhf2pJqn9jaf9vkZWe5+zJ5rFfuktjORT9mT7fXU+cDb+LF+HBtGln/4Rz+0U1ZbzzDncb4R/ZM5zgSfvfpxX1DVU6bp5sP7PNjbfZM58jyl8vO7dnbjH3ufrzVqqhDlIq1efoFFFFWZCMqspVlDKRgg9CK+d5vh7J/wtweHVjYacz/aw3YW+ckfn8lfRNR+RD9p+0+UnnbPL8zHzbc5xn0zXLisJDEcvN0f9I9XK82q5d7T2f2lb0fR/IfGixxrHGoVFACgdAB2paKK6jygooooAKKKKACiiigDEm8V6DD4qi8LyX6rq8qb0t9jZIwTnOMdAe9L4r8U6D4Wt4LjXr9bOKdzHGxRm3MBnHyg9q8W+IuvWPhn9o211vUvNNrbWab/ACl3N80bqMDI7kVj/HL4jeHvG2k6ZaaKt6JLa5MknnxBBgrjjk13wwfNKGjs1qdccNzOPZnv+o+LfD+n67Y6HeagsWoX6q1tD5bEyAkgcgYHIPWn+K/FGheFrSG612/Wzimk8uMlGYs2M4AUE9K8X+MuqWuifF7wfq96JDbWdnFNL5a5baHbOBUGra9a/F/4o6Bp2nK8GkWBM0guWVHlwQz4XJySFAwOep6Uo4RNRk/htdiWHTSl0tqe6a54h0XQ9LXU9X1GGytXA2vKcFsjIAHUn2AzWP4c+JHgvxBfrYaZrkL3TnCRSK0bOf8AZ3AZ+grzX4wWkWvfHXwtoGol5NOaFN0IYgHLOW/PaB9Ki/aO8I+H/D/hvTdZ0LTYNNu47xYt1sNmRtLAkDuCowetEMPTfLGTd5BGjB8qb1Z73RVPQ5pLjRbG4lbdJLbxu59SVBNYfjPxpY+G9S0vSvslxqGp6nL5dva2+N2P77ZPC+/19K41ByfKjnUW3ZHUE4BJ6Vwsnxd+HsbsjeIowykqR5EvUf8AAav6F41ste8U6poOmWdxNHpq7bm+BXyRJ/cBzknOfyNeU/s6+G9B15PEb6zpFnftDeKIzPEGKA7sgZrop0YqMpVL6W/E1hSXK3PpY9g8J+NPDPiqa4h0HU1vHt1DSgRuu0E4H3gPQ10NedeKbLVPCElunw38D6ZLPfZW5nGI1jC8jcOOOTyTVPwD8QPEtx45bwZ4z0e1stReEzQyWzZVgBnB5IIIB5B7YqXR5k5Q29VcTpXTlHb8T1GivD9J+KHxE16fU7Lw/wCE7K+ms7hkM4ZlREBIAILDLHHr+FdZ8N/iBqXi3wXqmoJo8bazppZGtI5CqTPtyoBOSM8jHPIonhqkFd/mEqE4q7PRKK8S1j4ifFLw7axa54h8I6dBpDSKrxrJ+9Td0B+YkH6jrXTeJPiBeWfjjwjpWnwWr6drsSTSSSg+YiseMc4HHrQ8NP8AryB0JHo9FefeMfHGo6T8TPDvhmxhs5rTU1zNI2S6ncRwQcdh1rj9f+InxU0TW7DSL/w7okV1qMhSzQSFt/zADJD4HUdaIYacrW6hGhKVj3GivJNb8feOPD58M2uuaRpdtfarfPBPGrFwsYdApUhjzhj1qTx98V5NI+IGn+FdFgtbkm4jhv5ZcnYzsBtXB6gHJ9yBQsNUb08/wBUJvY7nxJ4u0Tw7qmnafrFw1odQLiGd1xCCo5DP0U8ipPCXifSfFFvd3OjySzW9tcNbmYphJGXqUP8AEOetcRJ4kh8RfEzXPBXiTS9KuNE022NyHnj3MCAhJJJwMbjyBWb8NPiQNY8S6roeiaTYWOg2FnNPYiOMqzBCACQDgA5Jxiq+rvkvbW1/Ir2Pu7ansdFeefC7x1qHifwFf69qMVlBd28kqpHFkKQqBhkE56muZj+LHiBvg9J4xNjp325dTFoI9r+XswDnrnPPrUrDVG3HzsR7Cd7fI9porP0HUotR0uzuPOgM81ukjpG4OCVBPH41wOlfEHV7rxR430uS1shDoFvLLbMFbc5XON/Pt2xWcaUpXt0JVNu/kbWofE7whp/9rpfXz29xpU3kz28iYldj08terg+orr7SZbm1iuFV0WVFcK64YAjOCOxrxVfGWhXnw3T4ieJPDujT6/5729kog5eRT8vJycDqT2Ar0D4Q+KL7xf4Lh1rUYbeG4eaSMrACFwrYHUk1rVocseZLZ2fqaVKXLG9jr6x9F8T6HrOrX+labfrPeae226jCMPLOSMZIweQelc38VvH03hOXT9K0nTf7T1rUm220BJCgZAyccnJOAPrzxXi3g7xV4v8ADPivxXrkegW93Is2/WYd2BB+8bO0gnjJIzzVUsLKpBy+4dOg5Rb+4+paK818XfFaz03wJpPiHSbF7y51htlpbucbXH3g2PQ8YHU1jad8S/Gmi+JtM0zx74btrG21RwkE0BOUJIHPzMDgkZHBGahYao1e39IlUJtXPY6K8/0HxvqF98XNa8I3MNnHY2EHmRSjIkY/JwSTj+I9qPC3jbUtW+LGu+E5YLQWOnw+ZDLGDvY5Tqc4/iPapdCav6XJ9lL8LnoFFeP3Pjz4ial401/Q/CuiaPeQ6TPsZpnKNt7EksATweldF8FfGeqeNNH1C71a2tYJrW78gLbggEbQeck9zTlh5xjzP+rjlRlGPMdT4o8RaP4Z00ajrd4LS1MgiDlGb5jnAwAT2Nc5B8W/h5NKsa+JIFLHALxSKPxJXArA/al/5JrFjr/aMX/oL1wnibWPhDJ8NTa2dnanXvsUao0NqySCcKMkvgDGc555rehhozgpNPV20NaVGMoptPXsfQupatpmm6W2qX1/b29iqhjO8gCYPTB757Y61zOlfFLwHqeoLY2viGATO21PNRo1c+gZgBXh/i2DU28B/DfQdWeaOK5lctEchgjSKEz7hG49M13vxy8BeE9K+GlzfaXo1tZ3Nk0flyxDDMC4Uhj/ABZB701hqaspN3baVvWw1RgrKT3PZqK800XxsfDfwh8N69q1ne38EkEUVzPDhjEOgdgTkjjr6/Wt6z8eaXP40g8MvBPE95bC5sLskGG7QjPyEHOcZ6+lcrozV9O/4GDpyVzraKKKyMwooooAKKKKACiiigArz/446w2haLoGqD7Qyw6/alooCd83D4jAHXccDHqRXoFV72xs73yPtlrFP9nmWeHzEDeXIucOM9CMnBpSV0VBpSuzhfglLrclv4oHiK6NxqK65J5oDEpCTBC3lJ/sru2j6Z71yc8STfE+PXo57kyt40GnIwuZPLMKaeSybN23HmA9uor2WzsLOze5e1tYoWupTNOUXBkkIALN6nCgZ9hVOz8OaDZ2tpa2ukWcMFnO1zbIkQAilbdl19GO9uf9o1HI7JGiqpNvueH/AA41nWta1LwLDLeXaaLFPf2Um6Vg15P5UzO5bOSsY2qD/e3egpNfnPhOLxjast3o9tbS6PeR2sWoyXaeR9sCvMHJ3K8gUgp6KOuTXua+H9DW3tLddJs1hsw4tkEQCxb1KvtHbIZgfXJqnpXgvwnpVjNY6f4e063tppUmljWAYd0IZCc9dpAI9McVPs3bcv20b3t/V7njdxq3ixr3Wb2989tSl8SaJLBpxuTEsEchBW3LchflwGOCCxbrVqZr/XNUnsfEEM9qLjx1DBcWcWoOyrH/AGfu2CRNp2kgNgY5r2ifQtGnupLqbTLWSeWaKeSRowWaSL/VuT6r2Pag6Ho5uTdHTLUzm6F4ZPLG7zwmwSZ/vbflz6U/ZvuHtl2PKfiHDdeGdbufD+k3F1Ba+KdMt9OsF892MNwkyxOVJJIPkzbs9f3ea9kgjWGFIY87EUKuTk4Ax1rh9djOs/GHQ9OuBELXRbN9WiHl5d533Qj5s8BVZjjHJI9K7uqitWZ1HdIKKKKsyCiiigAooooAKKKKACiiigAooooA8Q1+2E/7UmnCa282A2g3b49yH91J1zxR+1Jp9vD4f0U2NhHGxvW3eTCAcbD1wK9vorqjiWpxlb4VY3VdqUXbY8N+JEDTfHPwMGgaSLyIQ+Uyv3269qb+0JpP/CP+IPDnjTRbIRSw3ASf7PHjcVIZSceo3ivdKKI4pxcXbZW9QVdprTY8O+Mtvq1j408N/EnSdPl1Gwt4YzKkaklRkkZxyAVfr2I5rB+IPjC/+LUeneGfDfhy/jxcCWaWYDCnBXkjgKMkkk/hX0fSKqr91QPoKcMUopXjqthxrpJaarYg023+x6dbWm7d5EKR59doAz+leUeOtIvtB+KsHiv7Pe6hpurW7afcSQRtJNpxZdu+PAJUd8/73rXr9FYU6rg2+5lCbi7nlPwSgvvC8+seB9T02VJIJmuLbUFhby7yNscl+m4DHGfbtWZ+y3HJHD4n8yN0zepjcpGeG9a9porSWI5lJW+K34FutdS03PBv2hbnUYvHGkJq/wDa58KeSDImnsVLvlt3PTd93r26VhfC2CzX44aTNpelazY6e9tK0X9pEtI48t/myegPYe1fSxGevNFaRxdqfJbpYtYi0OWx8y/DD4g2fge/8Spe6Tf3iXV8zLJbgEKylvlbPTOau+BrLxZY/BnxZq+k2t3a3OoXSyQbFIlMQP7xkHXoTgj0OK6r9m6ILceLw2GDaiDgj3evY61xFeMJtKPa/wAjStVUZNJdj441RdHu/BqtY6V4on1iPab66uJGa2Rs88d89BnFd9450ePW/Evw00q8juBbXOlwRTNFlWUEDPOODX0TgelFTLHNtNLv17kvFO+iPnnVPBem+Dfjb4OtNGF9JBM4lkad/Mw25h1xwMCui+NUcjfFnwCyxuyrcjJCkgfvU617JRWX1puSk1dpWM/bu6b6I8Q/adGoDVvCculwyy3kc8jQBE3fvMx7f1xXO+MPB8nha78CRTB7nVLrUjc6lcAFi8rSRE5PoOn5nvX0jRThi3CMY22uOGIcUo22PmzxNoOteIvjxrui6Y01tb32yO+nCnC24WMtz74Ax36VteFNLh0n42eKrCxtWgs7fR2ihUKduBHH37mveaKbxbceW2lrf8EbxDta3Sx80/Cn4b6H4k+H2oa3qn9pR3lvJMsaxy7FIVARlSOeTVCCGf8A4ZomTyZfMOvA7dhz91e1fUtGKr69Ju7XW4/rUm7vvc+S3t9DuZdEj+Huk+I7fxGs0ZllfcI845I5OBu5zwMZzXceG4ph48+KpeN8tYXHOw4Y89PWvfKKJYzmVrfj53CWJutj5j+FfhK/1fwfqOuazHIdN0mxul0y2dCA07IS0mO+OPxx6V6j+zUjp8LLVZEZG+0zcMCD96vS6KzrYp1U01uyKldzTVjxz47WeqaZ4z8M+ObTTptQs9LbbcxwgllAbOTjoCCeegIGa8v0/wAXq2oeN1sNKvrqfxLujtYlTLRhnYncBznDdB3r6zrxv4Kx7fix4+b1uT26fvXrehXXsnzL4V+prSqrkd1t/mc54x8H+IdH+FHg2YadLcXGj3L3N5BGNzRh2DgED0xg46Zo8SeIrj4reMfC9roOhahBHp1yJrmW4TCoNyFskcAAL9ST0r6HoAA6ACsli+rjrr+JCxHVrXX8T5+l8H6f4w+P3iWw1gXqWyQiVHgcxksFjHXHI5NReBUsPh98UPGUqw3smmaVpzMu75pHXdEcZOATk19DVmeKtFt/EPh6+0W6kkihvIjG7x43AH0zxQsW2uWW1kv+CCxDfuvbY+fPhb8RdN0HU/Emsaxp2qTXGs3PmoLaDeqLljjJI/vfpXTfssapA0evaP5UyXH2j7X8y4ARvlA9c5FeveF9Ht9A8P2Oi20kksNnEIkeTG5gO5xxWZoXg6x0jxjrHieC6uZLnVQoljcrsTGPu4Ge3c1VTEU5qaSte34DnWhJSVt/0OP/AGo0kf4bRCNHdv7QiOFUk/df0rovB3gvwmugaPenw3pf2r7JDIZGtVLbygJJyOua7Oiuf2z9moIx9o+RRR5F+0doGsXkGieIdHtHvG0icvLCilmC5Vg2ByQCvOPWuU8e/E668feGf+EV0PwtqQv7x0EwI3BdrA4XHuBycYFfRFIFUEkKAT1OOtaU8SoxSlG9ti4Vkkrq9tjzDxLHfeFPgtY+GU0qTV9TuLRbFYI4TIgdh8zNjgBc9T3xXLab4T1SXWfCXgpEvdmgMb6/1bYyiNz83kQueCucDjPr2r3milHEuKencSrNLY/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164287" y="3429001"/>
            <a:ext cx="2006143" cy="247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93288" y="4874401"/>
            <a:ext cx="3910760" cy="709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8"/>
            <a:ext cx="1009359" cy="77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995" y="-2539"/>
            <a:ext cx="552004" cy="77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0" y="836712"/>
            <a:ext cx="7743825" cy="0"/>
          </a:xfrm>
          <a:prstGeom prst="line">
            <a:avLst/>
          </a:prstGeom>
          <a:noFill/>
          <a:ln w="28575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26" name="Прямоугольник 25"/>
          <p:cNvSpPr/>
          <p:nvPr/>
        </p:nvSpPr>
        <p:spPr>
          <a:xfrm>
            <a:off x="4417251" y="447621"/>
            <a:ext cx="4717841" cy="389091"/>
          </a:xfrm>
          <a:prstGeom prst="rect">
            <a:avLst/>
          </a:prstGeom>
          <a:solidFill>
            <a:srgbClr val="5E568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srgbClr val="43285E"/>
              </a:solidFill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9"/>
          <a:stretch/>
        </p:blipFill>
        <p:spPr bwMode="auto">
          <a:xfrm rot="5400000">
            <a:off x="4269484" y="2379024"/>
            <a:ext cx="209492" cy="87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 flipH="1">
            <a:off x="8748459" y="6648508"/>
            <a:ext cx="386633" cy="20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6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16016" y="3921781"/>
            <a:ext cx="4320398" cy="2387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just"/>
            <a:endParaRPr lang="ru-RU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06342" y="3857982"/>
            <a:ext cx="5328750" cy="759605"/>
          </a:xfrm>
          <a:prstGeom prst="rect">
            <a:avLst/>
          </a:prstGeom>
          <a:solidFill>
            <a:srgbClr val="AE93C9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71930" y="4365104"/>
            <a:ext cx="8745563" cy="2088232"/>
          </a:xfrm>
          <a:prstGeom prst="rect">
            <a:avLst/>
          </a:prstGeom>
          <a:noFill/>
          <a:ln w="38100">
            <a:solidFill>
              <a:schemeClr val="accent1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69924" y="1556792"/>
            <a:ext cx="42166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628" y="964578"/>
            <a:ext cx="8738865" cy="3219330"/>
          </a:xfrm>
          <a:prstGeom prst="rect">
            <a:avLst/>
          </a:prstGeom>
          <a:noFill/>
          <a:ln w="38100">
            <a:solidFill>
              <a:schemeClr val="accent1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428354" y="964577"/>
            <a:ext cx="3711597" cy="592215"/>
          </a:xfrm>
          <a:prstGeom prst="homePlate">
            <a:avLst/>
          </a:prstGeom>
          <a:solidFill>
            <a:srgbClr val="3A0074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cap="all" dirty="0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  <a:t>РАСЧЕТ СУММЫ ПОРУЧИТЕЛЬСТВА</a:t>
            </a:r>
            <a:endParaRPr lang="ru-RU" sz="2000" cap="all" dirty="0">
              <a:solidFill>
                <a:schemeClr val="accent3">
                  <a:lumMod val="75000"/>
                </a:schemeClr>
              </a:solidFill>
              <a:ea typeface="+mj-ea"/>
              <a:cs typeface="+mj-cs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6956436" y="6581528"/>
            <a:ext cx="2213994" cy="0"/>
          </a:xfrm>
          <a:prstGeom prst="line">
            <a:avLst/>
          </a:prstGeom>
          <a:ln w="38100">
            <a:solidFill>
              <a:srgbClr val="5E5680">
                <a:alpha val="3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ятиугольник 38"/>
          <p:cNvSpPr/>
          <p:nvPr/>
        </p:nvSpPr>
        <p:spPr>
          <a:xfrm flipH="1">
            <a:off x="196461" y="4321480"/>
            <a:ext cx="3960439" cy="592215"/>
          </a:xfrm>
          <a:prstGeom prst="homePlate">
            <a:avLst/>
          </a:prstGeom>
          <a:solidFill>
            <a:srgbClr val="3A0074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cap="all" dirty="0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  <a:t>Расчет суммы вознаграждения Фонду</a:t>
            </a:r>
            <a:endParaRPr lang="ru-RU" sz="2000" cap="all" dirty="0">
              <a:solidFill>
                <a:schemeClr val="accent3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19519" y="964576"/>
            <a:ext cx="447873" cy="592215"/>
          </a:xfrm>
          <a:prstGeom prst="rect">
            <a:avLst/>
          </a:prstGeom>
          <a:solidFill>
            <a:srgbClr val="43285E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16200000">
            <a:off x="3182356" y="2874427"/>
            <a:ext cx="483203" cy="7064955"/>
          </a:xfrm>
          <a:prstGeom prst="rect">
            <a:avLst/>
          </a:prstGeom>
          <a:solidFill>
            <a:srgbClr val="C5B2D8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349" y="1511382"/>
            <a:ext cx="8787425" cy="267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189">
              <a:spcBef>
                <a:spcPts val="1000"/>
              </a:spcBef>
              <a:buClr>
                <a:srgbClr val="AD84C6"/>
              </a:buClr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На примере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кредита банка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891" lvl="0" indent="-342891" algn="just" defTabSz="457189">
              <a:spcBef>
                <a:spcPts val="1000"/>
              </a:spcBef>
              <a:buClr>
                <a:srgbClr val="AD84C6"/>
              </a:buClr>
              <a:buFont typeface="Wingdings 3" charset="2"/>
              <a:buChar char="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СУММА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КРЕДИТА =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5 000 000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891" lvl="0" indent="-342891" algn="just" defTabSz="457189">
              <a:spcBef>
                <a:spcPts val="1000"/>
              </a:spcBef>
              <a:buClr>
                <a:srgbClr val="AD84C6"/>
              </a:buClr>
              <a:buFont typeface="Wingdings 3" charset="2"/>
              <a:buChar char="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СРОК КРЕДИТА =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мес.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365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дней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891" lvl="0" indent="-342891" algn="just" defTabSz="457189">
              <a:spcBef>
                <a:spcPts val="1000"/>
              </a:spcBef>
              <a:buClr>
                <a:srgbClr val="AD84C6"/>
              </a:buClr>
              <a:buFont typeface="Wingdings 3" charset="2"/>
              <a:buChar char="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ПОРУЧИТЕЛЬСТВА ФОНДА (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70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суммы КРЕДИТА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3 500 000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891" lvl="0" indent="-342891" algn="just" defTabSz="457189">
              <a:spcBef>
                <a:spcPts val="1000"/>
              </a:spcBef>
              <a:buClr>
                <a:srgbClr val="AD84C6"/>
              </a:buClr>
              <a:buFont typeface="Wingdings 3" charset="2"/>
              <a:buChar char="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СРОК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ПОРУЧИТЕЛЬСТВА ФОНДА – зависит от требований Банка и предпринимателя, например: срок кредита 365 дней + 120 дней (доп. кол-во дней определено политикой каждого отдельного банка) ИТОГО СРОК =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485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дней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891" lvl="0" indent="-342891" algn="just" defTabSz="457189">
              <a:spcBef>
                <a:spcPts val="1000"/>
              </a:spcBef>
              <a:buClr>
                <a:srgbClr val="AD84C6"/>
              </a:buClr>
              <a:buFont typeface="Wingdings 3" charset="2"/>
              <a:buChar char="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ЗАЛОГ,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предоставляемый предпринимателем Банку в сумме =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1 500 000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 (или в соответствии с требованиями нормативных документов Банка, условий продукта)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349" y="4971091"/>
            <a:ext cx="8663580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algn="just" defTabSz="457189">
              <a:spcBef>
                <a:spcPts val="1000"/>
              </a:spcBef>
              <a:buClr>
                <a:srgbClr val="AD84C6"/>
              </a:buClr>
              <a:buFont typeface="Wingdings 3" charset="2"/>
              <a:buChar char=""/>
            </a:pPr>
            <a:r>
              <a:rPr lang="ru-RU" sz="1400" dirty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РАЗМЕР ВОЗНАГРАЖДЕНИЯ = </a:t>
            </a:r>
            <a:r>
              <a:rPr lang="ru-RU" sz="1400" b="1" dirty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3 500 000 руб. </a:t>
            </a:r>
            <a:r>
              <a:rPr lang="ru-RU" sz="1400" dirty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(сумма поручительства Фонда</a:t>
            </a:r>
            <a:r>
              <a:rPr lang="ru-RU" sz="1400" dirty="0" smtClean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) Х </a:t>
            </a:r>
            <a:r>
              <a:rPr lang="ru-RU" sz="1400" b="1" dirty="0" smtClean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0,5%</a:t>
            </a:r>
            <a:r>
              <a:rPr lang="ru-RU" sz="1400" dirty="0" smtClean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(ставка Фонда за вознаграждение) Х </a:t>
            </a:r>
            <a:r>
              <a:rPr lang="ru-RU" sz="1400" b="1" dirty="0" smtClean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485 </a:t>
            </a:r>
            <a:r>
              <a:rPr lang="ru-RU" sz="1400" dirty="0" smtClean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дней (срок поручительства) / </a:t>
            </a:r>
            <a:r>
              <a:rPr lang="ru-RU" sz="1400" b="1" dirty="0" smtClean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365</a:t>
            </a:r>
            <a:r>
              <a:rPr lang="ru-RU" sz="1400" dirty="0" smtClean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(или 366 дней в году)   </a:t>
            </a:r>
          </a:p>
          <a:p>
            <a:pPr lvl="0" algn="just" defTabSz="457189">
              <a:spcBef>
                <a:spcPts val="1000"/>
              </a:spcBef>
              <a:buClr>
                <a:srgbClr val="AD84C6"/>
              </a:buClr>
            </a:pPr>
            <a:r>
              <a:rPr lang="ru-RU" sz="1400" b="1" dirty="0" smtClean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    ИТОГО = 23 253,42</a:t>
            </a:r>
            <a:r>
              <a:rPr lang="ru-RU" sz="1400" dirty="0" smtClean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руб. – к оплате, за </a:t>
            </a:r>
            <a:r>
              <a:rPr lang="ru-RU" sz="1400" dirty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весь срок действия договора </a:t>
            </a:r>
            <a:r>
              <a:rPr lang="ru-RU" sz="1400" dirty="0" smtClean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поручительства</a:t>
            </a:r>
          </a:p>
          <a:p>
            <a:pPr marL="342891" lvl="0" indent="-342891" algn="just" defTabSz="457189">
              <a:spcBef>
                <a:spcPts val="1000"/>
              </a:spcBef>
              <a:buClr>
                <a:srgbClr val="AD84C6"/>
              </a:buClr>
              <a:buFont typeface="Wingdings 3" charset="2"/>
              <a:buChar char=""/>
            </a:pPr>
            <a:r>
              <a:rPr lang="ru-RU" sz="1400" dirty="0" smtClean="0">
                <a:solidFill>
                  <a:srgbClr val="53352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Оплачивает предприниматель после подписания договора поручительства по счету от Фонда </a:t>
            </a:r>
            <a:endParaRPr lang="ru-RU" sz="1400" dirty="0">
              <a:solidFill>
                <a:srgbClr val="53352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891" lvl="0" indent="-342891" algn="just" defTabSz="457189">
              <a:spcBef>
                <a:spcPts val="1000"/>
              </a:spcBef>
              <a:buClr>
                <a:srgbClr val="AD84C6"/>
              </a:buClr>
              <a:buFont typeface="Wingdings 3" charset="2"/>
              <a:buChar char=""/>
            </a:pPr>
            <a:endParaRPr lang="ru-RU" sz="1400" dirty="0" smtClean="0">
              <a:solidFill>
                <a:srgbClr val="53352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891" lvl="0" indent="-342891" algn="just" defTabSz="457189">
              <a:spcBef>
                <a:spcPts val="1000"/>
              </a:spcBef>
              <a:buClr>
                <a:srgbClr val="AD84C6"/>
              </a:buClr>
              <a:buFont typeface="Wingdings 3" charset="2"/>
              <a:buChar char=""/>
            </a:pPr>
            <a:endParaRPr lang="ru-RU" sz="1400" dirty="0">
              <a:solidFill>
                <a:srgbClr val="53352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16632"/>
            <a:ext cx="9324526" cy="720080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Порядок взаимодействия с фондом </a:t>
            </a:r>
            <a:b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при получении </a:t>
            </a:r>
            <a:r>
              <a:rPr lang="ru-RU" sz="2600" dirty="0" smtClean="0">
                <a:solidFill>
                  <a:srgbClr val="43285E"/>
                </a:solidFill>
                <a:latin typeface="+mn-lt"/>
              </a:rPr>
              <a:t>поручительства</a:t>
            </a:r>
            <a:endParaRPr lang="ru-RU" sz="2600" dirty="0">
              <a:solidFill>
                <a:srgbClr val="43285E"/>
              </a:solidFill>
              <a:latin typeface="+mn-lt"/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801541" y="2049691"/>
            <a:ext cx="3922910" cy="3398463"/>
          </a:xfrm>
          <a:prstGeom prst="donut">
            <a:avLst/>
          </a:prstGeom>
          <a:solidFill>
            <a:srgbClr val="E5CFB9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86D60A4-ED52-4D62-9DC3-B2277D089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790">
            <a:off x="2170773" y="1742542"/>
            <a:ext cx="1673604" cy="16736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86D60A4-ED52-4D62-9DC3-B2277D089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9303">
            <a:off x="5488701" y="1745681"/>
            <a:ext cx="1502736" cy="150273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8123CBB-09DD-4404-A3D6-6334EE34A5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06" y="2549752"/>
            <a:ext cx="1238115" cy="123379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BD14EBD-7EF7-44D9-9994-80ABE0A37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78" y="2342234"/>
            <a:ext cx="3309458" cy="30085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D2ACAD6-0B28-4684-B527-6A3C0281B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89" y="2050280"/>
            <a:ext cx="638608" cy="1293384"/>
          </a:xfrm>
          <a:prstGeom prst="rect">
            <a:avLst/>
          </a:prstGeom>
        </p:spPr>
      </p:pic>
      <p:sp>
        <p:nvSpPr>
          <p:cNvPr id="36" name="Скругленная прямоугольная выноска 35"/>
          <p:cNvSpPr/>
          <p:nvPr/>
        </p:nvSpPr>
        <p:spPr>
          <a:xfrm>
            <a:off x="287521" y="893528"/>
            <a:ext cx="3827969" cy="1156163"/>
          </a:xfrm>
          <a:prstGeom prst="wedgeRoundRectCallout">
            <a:avLst>
              <a:gd name="adj1" fmla="val -12107"/>
              <a:gd name="adj2" fmla="val 68337"/>
              <a:gd name="adj3" fmla="val 16667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Субъект МСП обращается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с заявкой на финансирование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в банк, МФО, финансовую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организацию из числа партнеров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Фонда, перечень на сайте:</a:t>
            </a:r>
          </a:p>
          <a:p>
            <a:pPr algn="just"/>
            <a:r>
              <a:rPr lang="en-US" sz="1300" b="1" dirty="0" smtClean="0">
                <a:solidFill>
                  <a:srgbClr val="43285E"/>
                </a:solidFill>
                <a:cs typeface="Arial" pitchFamily="34" charset="0"/>
              </a:rPr>
              <a:t>https</a:t>
            </a:r>
            <a:r>
              <a:rPr lang="en-US" sz="1300" b="1" dirty="0">
                <a:solidFill>
                  <a:srgbClr val="43285E"/>
                </a:solidFill>
                <a:cs typeface="Arial" pitchFamily="34" charset="0"/>
              </a:rPr>
              <a:t>://dongarant.ru/finansovyie-partnyoryi-fonda</a:t>
            </a:r>
            <a:endParaRPr lang="ru-RU" sz="1300" b="1" dirty="0">
              <a:solidFill>
                <a:srgbClr val="43285E"/>
              </a:solidFill>
              <a:cs typeface="Arial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D2ACAD6-0B28-4684-B527-6A3C0281BD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9" y="867305"/>
            <a:ext cx="1129716" cy="11297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586D60A4-ED52-4D62-9DC3-B2277D089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2139">
            <a:off x="5327999" y="4524325"/>
            <a:ext cx="1380528" cy="1380528"/>
          </a:xfrm>
          <a:prstGeom prst="rect">
            <a:avLst/>
          </a:prstGeom>
          <a:noFill/>
          <a:ln w="19050">
            <a:prstDash val="sysDot"/>
          </a:ln>
        </p:spPr>
      </p:pic>
      <p:sp>
        <p:nvSpPr>
          <p:cNvPr id="40" name="Скругленная прямоугольная выноска 39"/>
          <p:cNvSpPr/>
          <p:nvPr/>
        </p:nvSpPr>
        <p:spPr>
          <a:xfrm>
            <a:off x="5530303" y="893528"/>
            <a:ext cx="3431910" cy="1255972"/>
          </a:xfrm>
          <a:prstGeom prst="wedgeRoundRectCallout">
            <a:avLst>
              <a:gd name="adj1" fmla="val -61216"/>
              <a:gd name="adj2" fmla="val -6916"/>
              <a:gd name="adj3" fmla="val 16667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Банк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самостоятельно определяет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(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финансовая организация-партнер) необходимость в привлечении поручительства Гарантийного Фонда,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оформляет Заявку и направляет ее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в Фонд</a:t>
            </a:r>
            <a:endParaRPr lang="ru-RU" sz="1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B557B8E-C4E0-4334-B654-86BDC2B2CA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07" y="5428252"/>
            <a:ext cx="1248000" cy="1044245"/>
          </a:xfrm>
          <a:prstGeom prst="rect">
            <a:avLst/>
          </a:prstGeom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879" y="0"/>
            <a:ext cx="1476810" cy="72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9" y="0"/>
            <a:ext cx="1299889" cy="72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0" y="836712"/>
            <a:ext cx="7743825" cy="0"/>
          </a:xfrm>
          <a:prstGeom prst="line">
            <a:avLst/>
          </a:prstGeom>
          <a:noFill/>
          <a:ln w="28575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34" name="Прямоугольник 33"/>
          <p:cNvSpPr/>
          <p:nvPr/>
        </p:nvSpPr>
        <p:spPr>
          <a:xfrm>
            <a:off x="4442589" y="377985"/>
            <a:ext cx="3983695" cy="344508"/>
          </a:xfrm>
          <a:prstGeom prst="rect">
            <a:avLst/>
          </a:prstGeom>
          <a:solidFill>
            <a:srgbClr val="5E568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500" dirty="0">
              <a:solidFill>
                <a:srgbClr val="43285E"/>
              </a:solidFill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9"/>
          <a:stretch/>
        </p:blipFill>
        <p:spPr bwMode="auto">
          <a:xfrm rot="5400000">
            <a:off x="4269484" y="2379024"/>
            <a:ext cx="209492" cy="87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Прямая соединительная линия 51"/>
          <p:cNvCxnSpPr/>
          <p:nvPr/>
        </p:nvCxnSpPr>
        <p:spPr>
          <a:xfrm flipH="1">
            <a:off x="6930006" y="6597352"/>
            <a:ext cx="2213994" cy="0"/>
          </a:xfrm>
          <a:prstGeom prst="line">
            <a:avLst/>
          </a:prstGeom>
          <a:ln w="38100">
            <a:solidFill>
              <a:srgbClr val="5E5680">
                <a:alpha val="3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 flipH="1">
            <a:off x="8748459" y="6648508"/>
            <a:ext cx="386633" cy="20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7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497" y="893528"/>
            <a:ext cx="360039" cy="285480"/>
          </a:xfrm>
          <a:prstGeom prst="ellipse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ая прямоугольная выноска 53"/>
          <p:cNvSpPr/>
          <p:nvPr/>
        </p:nvSpPr>
        <p:spPr>
          <a:xfrm>
            <a:off x="5919422" y="3881982"/>
            <a:ext cx="3042792" cy="973742"/>
          </a:xfrm>
          <a:prstGeom prst="wedgeRoundRectCallout">
            <a:avLst>
              <a:gd name="adj1" fmla="val -9418"/>
              <a:gd name="adj2" fmla="val -62062"/>
              <a:gd name="adj3" fmla="val 16667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Фонд рассматривает Заявку, </a:t>
            </a:r>
          </a:p>
          <a:p>
            <a:pPr algn="just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принимает решение, </a:t>
            </a:r>
          </a:p>
          <a:p>
            <a:pPr algn="just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направляет уведомление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в банк и субъекту МСП</a:t>
            </a:r>
            <a:endParaRPr lang="ru-RU" sz="1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Скругленная прямоугольная выноска 54"/>
          <p:cNvSpPr/>
          <p:nvPr/>
        </p:nvSpPr>
        <p:spPr>
          <a:xfrm>
            <a:off x="5919422" y="5458007"/>
            <a:ext cx="3042792" cy="937069"/>
          </a:xfrm>
          <a:prstGeom prst="wedgeRoundRectCallout">
            <a:avLst>
              <a:gd name="adj1" fmla="val -66685"/>
              <a:gd name="adj2" fmla="val 16031"/>
              <a:gd name="adj3" fmla="val 16667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Банк и субъект МСП заключают договор финансирования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(кредита, займа, банк. гарантии, аккредитива, лизинга)</a:t>
            </a:r>
            <a:endParaRPr lang="ru-RU" sz="1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276895" y="893528"/>
            <a:ext cx="375225" cy="285480"/>
          </a:xfrm>
          <a:prstGeom prst="ellipse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559267" y="3591989"/>
            <a:ext cx="375225" cy="285480"/>
          </a:xfrm>
          <a:prstGeom prst="ellipse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549012" y="5606587"/>
            <a:ext cx="375225" cy="285480"/>
          </a:xfrm>
          <a:prstGeom prst="ellipse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293" y="3343663"/>
            <a:ext cx="2232248" cy="2026053"/>
          </a:xfrm>
          <a:prstGeom prst="rect">
            <a:avLst/>
          </a:prstGeom>
          <a:blipFill dpi="0"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ая прямоугольная выноска 61"/>
          <p:cNvSpPr/>
          <p:nvPr/>
        </p:nvSpPr>
        <p:spPr>
          <a:xfrm>
            <a:off x="273820" y="5458007"/>
            <a:ext cx="3290068" cy="937069"/>
          </a:xfrm>
          <a:prstGeom prst="wedgeRoundRectCallout">
            <a:avLst>
              <a:gd name="adj1" fmla="val -24160"/>
              <a:gd name="adj2" fmla="val -77513"/>
              <a:gd name="adj3" fmla="val 16667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Фонд, банк и субъект МСП заключают 3-х сторонний </a:t>
            </a:r>
          </a:p>
          <a:p>
            <a:pPr algn="ctr"/>
            <a:r>
              <a:rPr lang="ru-RU" sz="2000" b="1" dirty="0" smtClean="0">
                <a:solidFill>
                  <a:srgbClr val="43285E"/>
                </a:solidFill>
                <a:cs typeface="Arial" pitchFamily="34" charset="0"/>
              </a:rPr>
              <a:t>договор поручительства</a:t>
            </a:r>
            <a:endParaRPr lang="ru-RU" sz="2000" b="1" dirty="0">
              <a:solidFill>
                <a:srgbClr val="43285E"/>
              </a:solidFill>
              <a:cs typeface="Arial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1536" y="5458007"/>
            <a:ext cx="375225" cy="285480"/>
          </a:xfrm>
          <a:prstGeom prst="ellipse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>
            <a:off x="5129017" y="1132612"/>
            <a:ext cx="670980" cy="645577"/>
          </a:xfrm>
          <a:prstGeom prst="homePlate">
            <a:avLst/>
          </a:prstGeom>
          <a:solidFill>
            <a:srgbClr val="3A0074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ятиугольник 66"/>
          <p:cNvSpPr/>
          <p:nvPr/>
        </p:nvSpPr>
        <p:spPr>
          <a:xfrm rot="5400000">
            <a:off x="7085547" y="1987208"/>
            <a:ext cx="670980" cy="645577"/>
          </a:xfrm>
          <a:prstGeom prst="homePlate">
            <a:avLst/>
          </a:prstGeom>
          <a:solidFill>
            <a:srgbClr val="3A0074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ятиугольник 67"/>
          <p:cNvSpPr/>
          <p:nvPr/>
        </p:nvSpPr>
        <p:spPr>
          <a:xfrm rot="5400000">
            <a:off x="7105327" y="4769974"/>
            <a:ext cx="670980" cy="645577"/>
          </a:xfrm>
          <a:prstGeom prst="homePlate">
            <a:avLst/>
          </a:prstGeom>
          <a:solidFill>
            <a:srgbClr val="3A0074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ятиугольник 68"/>
          <p:cNvSpPr/>
          <p:nvPr/>
        </p:nvSpPr>
        <p:spPr>
          <a:xfrm rot="10800000">
            <a:off x="3384015" y="5627585"/>
            <a:ext cx="670980" cy="645577"/>
          </a:xfrm>
          <a:prstGeom prst="homePlate">
            <a:avLst/>
          </a:prstGeom>
          <a:solidFill>
            <a:srgbClr val="3A0074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86D60A4-ED52-4D62-9DC3-B2277D089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3597">
            <a:off x="2559409" y="4266013"/>
            <a:ext cx="1681079" cy="1681079"/>
          </a:xfrm>
          <a:prstGeom prst="rect">
            <a:avLst/>
          </a:prstGeom>
        </p:spPr>
      </p:pic>
      <p:sp>
        <p:nvSpPr>
          <p:cNvPr id="71" name="Пятиугольник 70"/>
          <p:cNvSpPr/>
          <p:nvPr/>
        </p:nvSpPr>
        <p:spPr>
          <a:xfrm>
            <a:off x="8538" y="2149501"/>
            <a:ext cx="1611134" cy="1585228"/>
          </a:xfrm>
          <a:prstGeom prst="homePlate">
            <a:avLst/>
          </a:prstGeom>
          <a:solidFill>
            <a:srgbClr val="3A0074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ятиугольник 73"/>
          <p:cNvSpPr/>
          <p:nvPr/>
        </p:nvSpPr>
        <p:spPr>
          <a:xfrm>
            <a:off x="20372" y="2815956"/>
            <a:ext cx="951227" cy="1552897"/>
          </a:xfrm>
          <a:prstGeom prst="homePlate">
            <a:avLst/>
          </a:prstGeom>
          <a:solidFill>
            <a:srgbClr val="AE93C9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ятиугольник 74"/>
          <p:cNvSpPr/>
          <p:nvPr/>
        </p:nvSpPr>
        <p:spPr>
          <a:xfrm>
            <a:off x="-51152" y="3591989"/>
            <a:ext cx="649944" cy="1225420"/>
          </a:xfrm>
          <a:prstGeom prst="homePlate">
            <a:avLst/>
          </a:prstGeom>
          <a:solidFill>
            <a:srgbClr val="AE93C9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"/>
            <a:ext cx="7453796" cy="764704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Актуальная информация о мерах поддержки МСП 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на сайте:</a:t>
            </a:r>
            <a:endParaRPr lang="ru-RU" sz="2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9810" y="418831"/>
            <a:ext cx="33843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u="sng" dirty="0">
                <a:solidFill>
                  <a:srgbClr val="43285E"/>
                </a:solidFill>
              </a:rPr>
              <a:t>https://</a:t>
            </a:r>
            <a:r>
              <a:rPr lang="en-US" sz="2500" b="1" u="sng" dirty="0" smtClean="0">
                <a:solidFill>
                  <a:srgbClr val="43285E"/>
                </a:solidFill>
              </a:rPr>
              <a:t>dongarant.ru/</a:t>
            </a:r>
            <a:endParaRPr lang="ru-RU" sz="2500" b="1" u="sng" dirty="0">
              <a:solidFill>
                <a:srgbClr val="43285E"/>
              </a:solidFill>
            </a:endParaRPr>
          </a:p>
        </p:txBody>
      </p:sp>
      <p:pic>
        <p:nvPicPr>
          <p:cNvPr id="13" name="Picture 5" descr="Портал Бизнес-Навига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64914"/>
            <a:ext cx="2143298" cy="9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Мой Бизнес Р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79" y="3717032"/>
            <a:ext cx="1908807" cy="11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Корпорация МС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52" y="4969129"/>
            <a:ext cx="2303318" cy="119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11227" r="19851" b="74334"/>
          <a:stretch/>
        </p:blipFill>
        <p:spPr bwMode="auto">
          <a:xfrm>
            <a:off x="-1" y="1124744"/>
            <a:ext cx="9144001" cy="1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Дуга 7"/>
          <p:cNvSpPr/>
          <p:nvPr/>
        </p:nvSpPr>
        <p:spPr>
          <a:xfrm>
            <a:off x="4342894" y="1798915"/>
            <a:ext cx="3709514" cy="513070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" y="1"/>
            <a:ext cx="1044469" cy="85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21" y="-21696"/>
            <a:ext cx="1053182" cy="88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627784" y="442027"/>
            <a:ext cx="6535786" cy="411858"/>
          </a:xfrm>
          <a:prstGeom prst="rect">
            <a:avLst/>
          </a:prstGeom>
          <a:solidFill>
            <a:srgbClr val="AE93C9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t="25522" r="8500" b="9052"/>
          <a:stretch/>
        </p:blipFill>
        <p:spPr bwMode="auto">
          <a:xfrm>
            <a:off x="107504" y="2339867"/>
            <a:ext cx="6598840" cy="295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9"/>
          <a:stretch/>
        </p:blipFill>
        <p:spPr bwMode="auto">
          <a:xfrm rot="5400000">
            <a:off x="4269484" y="2379024"/>
            <a:ext cx="209492" cy="87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 flipH="1">
            <a:off x="8748459" y="6648508"/>
            <a:ext cx="386633" cy="20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8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6930006" y="6597352"/>
            <a:ext cx="2213994" cy="0"/>
          </a:xfrm>
          <a:prstGeom prst="line">
            <a:avLst/>
          </a:prstGeom>
          <a:ln w="38100">
            <a:solidFill>
              <a:srgbClr val="5E5680">
                <a:alpha val="3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t="48249" r="19154" b="32225"/>
          <a:stretch/>
        </p:blipFill>
        <p:spPr bwMode="auto">
          <a:xfrm>
            <a:off x="251520" y="5296196"/>
            <a:ext cx="6454824" cy="113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5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8203" y="-60645"/>
            <a:ext cx="6507308" cy="620688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На ВСЕ ваши вопросы ответят</a:t>
            </a:r>
            <a:endParaRPr lang="ru-RU" sz="2800" b="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20688"/>
            <a:ext cx="687625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03" y="-13270"/>
            <a:ext cx="1356143" cy="51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204446" cy="49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ustomShape 3"/>
          <p:cNvSpPr/>
          <p:nvPr/>
        </p:nvSpPr>
        <p:spPr>
          <a:xfrm>
            <a:off x="5719767" y="764704"/>
            <a:ext cx="2702914" cy="405809"/>
          </a:xfrm>
          <a:prstGeom prst="rect">
            <a:avLst/>
          </a:prstGeom>
          <a:solidFill>
            <a:srgbClr val="7F7B9A">
              <a:alpha val="70980"/>
            </a:srgbClr>
          </a:solidFill>
          <a:ln w="12700" cap="flat" cmpd="sng" algn="ctr">
            <a:solidFill>
              <a:srgbClr val="5D739A">
                <a:shade val="50000"/>
              </a:srgbClr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Info@dongarant.ru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ustomShape 3"/>
          <p:cNvSpPr/>
          <p:nvPr/>
        </p:nvSpPr>
        <p:spPr>
          <a:xfrm>
            <a:off x="5719767" y="2798605"/>
            <a:ext cx="2702914" cy="483236"/>
          </a:xfrm>
          <a:prstGeom prst="rect">
            <a:avLst/>
          </a:prstGeom>
          <a:solidFill>
            <a:srgbClr val="373545">
              <a:lumMod val="60000"/>
              <a:lumOff val="40000"/>
            </a:srgbClr>
          </a:solidFill>
          <a:ln w="12700" cap="flat" cmpd="sng" algn="ctr">
            <a:solidFill>
              <a:srgbClr val="5D739A">
                <a:shade val="50000"/>
              </a:srgbClr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8-918-560-04-35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ustomShape 3"/>
          <p:cNvSpPr/>
          <p:nvPr/>
        </p:nvSpPr>
        <p:spPr>
          <a:xfrm>
            <a:off x="5746649" y="5155703"/>
            <a:ext cx="2748076" cy="450113"/>
          </a:xfrm>
          <a:prstGeom prst="rect">
            <a:avLst/>
          </a:prstGeom>
          <a:solidFill>
            <a:srgbClr val="373545">
              <a:lumMod val="60000"/>
              <a:lumOff val="40000"/>
            </a:srgbClr>
          </a:solidFill>
          <a:ln w="12700" cap="flat" cmpd="sng" algn="ctr">
            <a:solidFill>
              <a:srgbClr val="5D739A">
                <a:shade val="50000"/>
              </a:srgbClr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8-951-502-41-08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03" y="6650037"/>
            <a:ext cx="87487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 flipH="1">
            <a:off x="8748459" y="6648508"/>
            <a:ext cx="386633" cy="20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9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022" y="908720"/>
            <a:ext cx="5138066" cy="4176464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colorTemperature colorTemp="53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CustomShape 5"/>
          <p:cNvSpPr/>
          <p:nvPr/>
        </p:nvSpPr>
        <p:spPr>
          <a:xfrm>
            <a:off x="5123609" y="3702412"/>
            <a:ext cx="3847069" cy="2016224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/>
          <a:p>
            <a:endParaRPr lang="ru-RU" sz="1600" b="1" spc="-1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9" name="CustomShape 3"/>
          <p:cNvSpPr/>
          <p:nvPr/>
        </p:nvSpPr>
        <p:spPr>
          <a:xfrm>
            <a:off x="755576" y="5320055"/>
            <a:ext cx="3830682" cy="881597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spc="-1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3501" y="1484784"/>
            <a:ext cx="32272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spc="-1" dirty="0">
                <a:solidFill>
                  <a:srgbClr val="53352B">
                    <a:lumMod val="75000"/>
                  </a:srgbClr>
                </a:solidFill>
              </a:rPr>
              <a:t>Крижановская Елена Александровна</a:t>
            </a:r>
          </a:p>
          <a:p>
            <a:pPr lvl="0" algn="ctr">
              <a:defRPr/>
            </a:pPr>
            <a:r>
              <a:rPr lang="ru-RU" sz="1600" spc="-1" dirty="0" smtClean="0">
                <a:solidFill>
                  <a:srgbClr val="53352B">
                    <a:lumMod val="75000"/>
                  </a:srgbClr>
                </a:solidFill>
              </a:rPr>
              <a:t>Первый заместитель исполнительного директора </a:t>
            </a:r>
          </a:p>
          <a:p>
            <a:pPr lvl="0" algn="ctr">
              <a:defRPr/>
            </a:pPr>
            <a:r>
              <a:rPr lang="ru-RU" sz="1600" spc="-1" dirty="0" smtClean="0">
                <a:solidFill>
                  <a:srgbClr val="53352B">
                    <a:lumMod val="75000"/>
                  </a:srgbClr>
                </a:solidFill>
              </a:rPr>
              <a:t>НКО </a:t>
            </a:r>
            <a:r>
              <a:rPr lang="ru-RU" sz="1600" spc="-1" dirty="0">
                <a:solidFill>
                  <a:srgbClr val="53352B">
                    <a:lumMod val="75000"/>
                  </a:srgbClr>
                </a:solidFill>
              </a:rPr>
              <a:t>«Гарантийный фонд РО»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46648" y="3832264"/>
            <a:ext cx="2740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spc="-1" dirty="0">
                <a:solidFill>
                  <a:srgbClr val="53352B">
                    <a:lumMod val="75000"/>
                  </a:srgbClr>
                </a:solidFill>
              </a:rPr>
              <a:t>Сабирова Тамара Викторовна </a:t>
            </a:r>
          </a:p>
          <a:p>
            <a:pPr lvl="0" algn="ctr"/>
            <a:r>
              <a:rPr lang="ru-RU" sz="1600" spc="-1" dirty="0">
                <a:solidFill>
                  <a:srgbClr val="53352B">
                    <a:lumMod val="75000"/>
                  </a:srgbClr>
                </a:solidFill>
              </a:rPr>
              <a:t>Начальник  отдела по работе с партнёрами и предпринимателями</a:t>
            </a:r>
          </a:p>
        </p:txBody>
      </p:sp>
      <p:sp>
        <p:nvSpPr>
          <p:cNvPr id="22" name="CustomShape 3"/>
          <p:cNvSpPr/>
          <p:nvPr/>
        </p:nvSpPr>
        <p:spPr>
          <a:xfrm>
            <a:off x="5140370" y="1390744"/>
            <a:ext cx="3813549" cy="2012394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spc="-1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1331640" y="5446445"/>
            <a:ext cx="2702914" cy="592908"/>
          </a:xfrm>
          <a:prstGeom prst="rect">
            <a:avLst/>
          </a:prstGeom>
          <a:solidFill>
            <a:srgbClr val="373545">
              <a:lumMod val="60000"/>
              <a:lumOff val="40000"/>
            </a:srgbClr>
          </a:solidFill>
          <a:ln w="12700" cap="flat" cmpd="sng" algn="ctr">
            <a:solidFill>
              <a:srgbClr val="5D739A">
                <a:shade val="50000"/>
              </a:srgbClr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(863) 280-04-06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(863) </a:t>
            </a:r>
            <a:r>
              <a:rPr kumimoji="0" lang="ru-RU" sz="2000" b="1" i="0" u="none" strike="noStrike" kern="1200" cap="none" spc="-1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280-04-07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938716" y="6597352"/>
            <a:ext cx="2213994" cy="0"/>
          </a:xfrm>
          <a:prstGeom prst="line">
            <a:avLst/>
          </a:prstGeom>
          <a:ln w="38100">
            <a:solidFill>
              <a:srgbClr val="5E5680">
                <a:alpha val="3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 rot="16200000">
            <a:off x="3160331" y="3079614"/>
            <a:ext cx="620688" cy="6936083"/>
          </a:xfrm>
          <a:prstGeom prst="rect">
            <a:avLst/>
          </a:prstGeom>
          <a:solidFill>
            <a:srgbClr val="C5B2D8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9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E5CFB9"/>
      </a:accent1>
      <a:accent2>
        <a:srgbClr val="A57D6B"/>
      </a:accent2>
      <a:accent3>
        <a:srgbClr val="53352B"/>
      </a:accent3>
      <a:accent4>
        <a:srgbClr val="7F7F7F"/>
      </a:accent4>
      <a:accent5>
        <a:srgbClr val="C0504D"/>
      </a:accent5>
      <a:accent6>
        <a:srgbClr val="EF5757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3012</TotalTime>
  <Words>771</Words>
  <Application>Microsoft Office PowerPoint</Application>
  <PresentationFormat>Экран (4:3)</PresentationFormat>
  <Paragraphs>107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      </vt:lpstr>
      <vt:lpstr>      </vt:lpstr>
      <vt:lpstr>Презентация PowerPoint</vt:lpstr>
      <vt:lpstr>      основные условия предоставления поручительства гарантийного фонда</vt:lpstr>
      <vt:lpstr>      как работает поручительство                                                       гарантийного фонда</vt:lpstr>
      <vt:lpstr>      как работает поручительство                                                       пример расчета</vt:lpstr>
      <vt:lpstr>Порядок взаимодействия с фондом  при получении поручительства</vt:lpstr>
      <vt:lpstr>Актуальная информация о мерах поддержки МСП  на сайте:</vt:lpstr>
      <vt:lpstr>На ВСЕ ваши вопросы ответят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Гарвантийный Фонд РО</dc:creator>
  <cp:lastModifiedBy>Людмила</cp:lastModifiedBy>
  <cp:revision>279</cp:revision>
  <dcterms:created xsi:type="dcterms:W3CDTF">2020-02-17T19:05:24Z</dcterms:created>
  <dcterms:modified xsi:type="dcterms:W3CDTF">2022-05-18T08:39:47Z</dcterms:modified>
</cp:coreProperties>
</file>