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0" r:id="rId8"/>
    <p:sldId id="261" r:id="rId9"/>
    <p:sldId id="262" r:id="rId10"/>
    <p:sldId id="263" r:id="rId11"/>
    <p:sldId id="259" r:id="rId12"/>
    <p:sldId id="257" r:id="rId13"/>
    <p:sldId id="274" r:id="rId14"/>
    <p:sldId id="258" r:id="rId15"/>
    <p:sldId id="270" r:id="rId16"/>
    <p:sldId id="271" r:id="rId17"/>
    <p:sldId id="272" r:id="rId18"/>
    <p:sldId id="273" r:id="rId19"/>
    <p:sldId id="275" r:id="rId20"/>
    <p:sldId id="286" r:id="rId21"/>
    <p:sldId id="276" r:id="rId22"/>
    <p:sldId id="277" r:id="rId23"/>
    <p:sldId id="278" r:id="rId24"/>
    <p:sldId id="287" r:id="rId25"/>
    <p:sldId id="279" r:id="rId26"/>
    <p:sldId id="288" r:id="rId27"/>
    <p:sldId id="280" r:id="rId28"/>
    <p:sldId id="289" r:id="rId29"/>
    <p:sldId id="281" r:id="rId30"/>
    <p:sldId id="282" r:id="rId31"/>
    <p:sldId id="283" r:id="rId32"/>
    <p:sldId id="284" r:id="rId33"/>
    <p:sldId id="285" r:id="rId34"/>
    <p:sldId id="290" r:id="rId35"/>
    <p:sldId id="291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9023" autoAdjust="0"/>
    <p:restoredTop sz="94660"/>
  </p:normalViewPr>
  <p:slideViewPr>
    <p:cSldViewPr>
      <p:cViewPr>
        <p:scale>
          <a:sx n="44" d="100"/>
          <a:sy n="44" d="100"/>
        </p:scale>
        <p:origin x="-9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7802E-BB2B-47E0-BFA8-54BFCB77D1FE}" type="datetimeFigureOut">
              <a:rPr lang="id-ID" smtClean="0"/>
              <a:pPr/>
              <a:t>27/01/2012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347E1-1FCB-4C1E-ADB4-C89A3932D7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3739" y="247650"/>
            <a:ext cx="8839200" cy="63817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71414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14810" y="0"/>
            <a:ext cx="492919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480315" y="2162873"/>
            <a:ext cx="5143511" cy="42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27928" y="0"/>
            <a:ext cx="4242738" cy="17235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5125" indent="-365125"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ab 1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125" indent="-365125"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esaran Fisika dan Satuannya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9124" y="4429132"/>
            <a:ext cx="45005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id-ID" sz="3200" b="1" dirty="0" smtClean="0">
                <a:solidFill>
                  <a:schemeClr val="bg1"/>
                </a:solidFill>
              </a:rPr>
              <a:t>Pengukuran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id-ID" sz="3200" b="1" dirty="0" smtClean="0">
                <a:solidFill>
                  <a:schemeClr val="bg1"/>
                </a:solidFill>
              </a:rPr>
              <a:t>Besaran dan </a:t>
            </a:r>
            <a:r>
              <a:rPr lang="en-US" sz="3200" b="1" dirty="0" smtClean="0">
                <a:solidFill>
                  <a:schemeClr val="bg1"/>
                </a:solidFill>
              </a:rPr>
              <a:t>S</a:t>
            </a:r>
            <a:r>
              <a:rPr lang="id-ID" sz="3200" b="1" dirty="0" smtClean="0">
                <a:solidFill>
                  <a:schemeClr val="bg1"/>
                </a:solidFill>
              </a:rPr>
              <a:t>atuan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id-ID" sz="3200" b="1" dirty="0" smtClean="0">
                <a:solidFill>
                  <a:schemeClr val="bg1"/>
                </a:solidFill>
              </a:rPr>
              <a:t>Penjumlahan Vektor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686" y="522771"/>
            <a:ext cx="450059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err="1" smtClean="0">
                <a:solidFill>
                  <a:schemeClr val="bg1"/>
                </a:solidFill>
              </a:rPr>
              <a:t>Kemampuan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dasar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/>
            <a:r>
              <a:rPr lang="en-US" sz="2000" dirty="0" err="1" smtClean="0">
                <a:solidFill>
                  <a:schemeClr val="bg1"/>
                </a:solidFill>
              </a:rPr>
              <a:t>setelah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mempelajari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bab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/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berikut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mengukur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fisika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massa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panjang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waktu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penjumlahan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vektor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00708"/>
            <a:ext cx="8572560" cy="58477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Contoh 1.1 Hasil Pengukuran Berulang</a:t>
            </a:r>
            <a:endParaRPr kumimoji="0" lang="id-ID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916" y="1121213"/>
            <a:ext cx="35387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7580" y="1186526"/>
            <a:ext cx="4357718" cy="233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87580" y="3710326"/>
            <a:ext cx="4357718" cy="117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87580" y="5144964"/>
            <a:ext cx="2738451" cy="12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452" y="3571876"/>
            <a:ext cx="79296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Notasi ilmiah, massa elektron</a:t>
            </a:r>
          </a:p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0,000 000 000 000 000 000 000 000 000 000 9,11 kg</a:t>
            </a:r>
          </a:p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Ditulis 9,11 x 10</a:t>
            </a:r>
            <a:r>
              <a:rPr lang="id-ID" sz="2400" b="1" baseline="30000" dirty="0" smtClean="0">
                <a:solidFill>
                  <a:schemeClr val="tx2">
                    <a:lumMod val="50000"/>
                  </a:schemeClr>
                </a:solidFill>
              </a:rPr>
              <a:t>-31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 kg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Angka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Penting</a:t>
            </a:r>
            <a:endParaRPr kumimoji="0" lang="id-ID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353909"/>
            <a:ext cx="3180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a.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Notasi Ilmiah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697" y="1993407"/>
            <a:ext cx="4449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Notasi ilmia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 dinyatakan sebagai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994988"/>
            <a:ext cx="8143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Ma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sa bumi</a:t>
            </a:r>
          </a:p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6,000 000 000 000 000 000 000 000, kg</a:t>
            </a:r>
          </a:p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Ditulis 6 x 10</a:t>
            </a:r>
            <a:r>
              <a:rPr lang="id-ID" sz="2400" b="1" baseline="30000" dirty="0" smtClean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 kg</a:t>
            </a:r>
            <a:endParaRPr lang="id-ID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9" y="2651231"/>
            <a:ext cx="2786082" cy="70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652781"/>
            <a:ext cx="75009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5125" algn="l"/>
              </a:tabLst>
            </a:pP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Angka penting 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adalah semua angka yang diperoleh dari hasil pengukuran, yang terdiri dari angka eksa dan satu angka terakhir yang ditaksir (atau diragukan)</a:t>
            </a:r>
            <a:endParaRPr lang="id-ID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1578106"/>
            <a:ext cx="8572560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Aturan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Angka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Penting</a:t>
            </a:r>
            <a:endParaRPr kumimoji="0" lang="id-ID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714356"/>
          <a:ext cx="842968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Aturan-aturan</a:t>
                      </a:r>
                      <a:r>
                        <a:rPr lang="id-ID" sz="3600" baseline="0" dirty="0" smtClean="0"/>
                        <a:t> </a:t>
                      </a:r>
                      <a:r>
                        <a:rPr lang="en-US" sz="3600" baseline="0" dirty="0" smtClean="0"/>
                        <a:t>A</a:t>
                      </a:r>
                      <a:r>
                        <a:rPr lang="id-ID" sz="3600" baseline="0" dirty="0" smtClean="0"/>
                        <a:t>ngka </a:t>
                      </a:r>
                      <a:r>
                        <a:rPr lang="en-US" sz="3600" baseline="0" dirty="0" smtClean="0"/>
                        <a:t>P</a:t>
                      </a:r>
                      <a:r>
                        <a:rPr lang="id-ID" sz="3600" baseline="0" dirty="0" smtClean="0"/>
                        <a:t>enting</a:t>
                      </a:r>
                      <a:endParaRPr lang="id-ID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lang="id-ID" sz="2400" dirty="0" smtClean="0"/>
                        <a:t>Semua</a:t>
                      </a:r>
                      <a:r>
                        <a:rPr lang="id-ID" sz="2400" baseline="0" dirty="0" smtClean="0"/>
                        <a:t> angka bukan nol adalah angka penting.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lang="id-ID" sz="2400" baseline="0" dirty="0" smtClean="0"/>
                        <a:t>Angka nol yang terletak di antara dua angka bukan nol  termasuk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lang="id-ID" sz="2400" baseline="0" dirty="0" smtClean="0"/>
                        <a:t>Semua angka nol yang terletak pada deretan akhir dari angka-angka yang ditulis di belakang koma desimal termasuk angka penting.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lang="id-ID" sz="2400" baseline="0" dirty="0" smtClean="0"/>
                        <a:t>Angka-angka nol yang digunakan hanya untuk tempat titik desimal adalah bukan angka penting.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lang="id-ID" sz="2400" baseline="0" dirty="0" smtClean="0"/>
                        <a:t>Bilangan-bilangan puluhan, ratusan, ribuan, dan seterusnya yang memiliki angka-angka nol pada deretan akhir harus dituliskan dalam notasi ilmiah agar jelas apakah angka-angka nol tersebut termasuk angka penting atau bukan.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661544"/>
            <a:ext cx="85725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5125" algn="l"/>
              </a:tabLst>
            </a:pPr>
            <a:r>
              <a:rPr lang="id-ID" sz="2800" b="1" dirty="0" smtClean="0">
                <a:solidFill>
                  <a:schemeClr val="tx2">
                    <a:lumMod val="50000"/>
                  </a:schemeClr>
                </a:solidFill>
              </a:rPr>
              <a:t>Aturan penjumlahan dan pengurangan</a:t>
            </a:r>
          </a:p>
          <a:p>
            <a:pPr>
              <a:spcBef>
                <a:spcPts val="600"/>
              </a:spcBef>
              <a:tabLst>
                <a:tab pos="365125" algn="l"/>
              </a:tabLst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Dalam penjumlahan, hasilnya hanya boleh mengandung satu angka taksiran.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857232"/>
            <a:ext cx="857256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Berhitung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Angka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Penting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8596" y="3000372"/>
            <a:ext cx="8429684" cy="1502457"/>
            <a:chOff x="428596" y="3000372"/>
            <a:chExt cx="8429684" cy="1502457"/>
          </a:xfrm>
        </p:grpSpPr>
        <p:grpSp>
          <p:nvGrpSpPr>
            <p:cNvPr id="11" name="Group 10"/>
            <p:cNvGrpSpPr/>
            <p:nvPr/>
          </p:nvGrpSpPr>
          <p:grpSpPr>
            <a:xfrm>
              <a:off x="2571736" y="4071942"/>
              <a:ext cx="2071702" cy="430887"/>
              <a:chOff x="2428860" y="2714620"/>
              <a:chExt cx="2071702" cy="430887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2428860" y="2927346"/>
                <a:ext cx="157163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000496" y="2714620"/>
                <a:ext cx="5000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200" dirty="0" smtClean="0"/>
                  <a:t>+</a:t>
                </a:r>
                <a:endParaRPr lang="id-ID" sz="2200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428596" y="3000372"/>
              <a:ext cx="842968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365125" algn="l"/>
                </a:tabLst>
              </a:pP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Jumlahkan 2,74 x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g dan 5,950 x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g.</a:t>
              </a:r>
            </a:p>
            <a:p>
              <a:pPr>
                <a:tabLst>
                  <a:tab pos="365125" algn="l"/>
                  <a:tab pos="1884363" algn="l"/>
                  <a:tab pos="2779713" algn="l"/>
                </a:tabLst>
              </a:pP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2 x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g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       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=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27,</a:t>
              </a:r>
              <a:r>
                <a:rPr lang="id-ID" sz="2400" u="sng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	x 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g 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	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→ 4 angka taksiran</a:t>
              </a:r>
            </a:p>
            <a:p>
              <a:pPr>
                <a:spcAft>
                  <a:spcPts val="1800"/>
                </a:spcAft>
                <a:tabLst>
                  <a:tab pos="365125" algn="l"/>
                  <a:tab pos="1884363" algn="l"/>
                  <a:tab pos="2779713" algn="l"/>
                </a:tabLst>
              </a:pP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5,950 x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 g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=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5,95</a:t>
              </a:r>
              <a:r>
                <a:rPr lang="id-ID" sz="2400" u="sng" dirty="0" smtClean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r>
                <a:rPr lang="en-US" sz="2400" u="sng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x  10</a:t>
              </a:r>
              <a:r>
                <a:rPr lang="id-ID" sz="2400" baseline="30000" dirty="0" smtClean="0">
                  <a:solidFill>
                    <a:schemeClr val="tx2">
                      <a:lumMod val="50000"/>
                    </a:schemeClr>
                  </a:solidFill>
                </a:rPr>
                <a:t>3 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</a:rPr>
                <a:t>g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	</a:t>
              </a:r>
              <a:r>
                <a:rPr lang="id-ID" sz="2400" dirty="0" smtClean="0">
                  <a:solidFill>
                    <a:schemeClr val="tx2">
                      <a:lumMod val="50000"/>
                    </a:schemeClr>
                  </a:solidFill>
                  <a:sym typeface="Wingdings" pitchFamily="2" charset="2"/>
                </a:rPr>
                <a:t> 0 angka taksiran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2357422" y="4429132"/>
            <a:ext cx="678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5125" algn="l"/>
                <a:tab pos="1884363" algn="l"/>
                <a:tab pos="2066925" algn="l"/>
                <a:tab pos="2779713" algn="l"/>
                <a:tab pos="4064000" algn="l"/>
              </a:tabLst>
            </a:pP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33,350 x 103 g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		</a:t>
            </a: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dibulatkan 33.4 x 10</a:t>
            </a:r>
            <a:r>
              <a:rPr lang="id-ID" sz="2400" baseline="300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3</a:t>
            </a: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g</a:t>
            </a:r>
          </a:p>
          <a:p>
            <a:pPr>
              <a:tabLst>
                <a:tab pos="365125" algn="l"/>
                <a:tab pos="1884363" algn="l"/>
                <a:tab pos="2066925" algn="l"/>
                <a:tab pos="2779713" algn="l"/>
                <a:tab pos="4041775" algn="l"/>
              </a:tabLst>
            </a:pP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			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    </a:t>
            </a: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notasi ilmiah 3,34 x 10</a:t>
            </a:r>
            <a:r>
              <a:rPr lang="id-ID" sz="2400" baseline="300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4</a:t>
            </a: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g</a:t>
            </a:r>
            <a:endParaRPr lang="id-ID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071678"/>
            <a:ext cx="77153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365125" algn="l"/>
              </a:tabLst>
            </a:pP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0,628 cm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x 2,2 cm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= 1,38226 cm</a:t>
            </a:r>
            <a:r>
              <a:rPr lang="id-ID" sz="32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  <a:p>
            <a:pPr>
              <a:spcAft>
                <a:spcPts val="1200"/>
              </a:spcAft>
              <a:tabLst>
                <a:tab pos="365125" algn="l"/>
                <a:tab pos="1365250" algn="l"/>
                <a:tab pos="2111375" algn="l"/>
                <a:tab pos="2349500" algn="l"/>
              </a:tabLs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(4ap)	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(2ap) 	= 1,4 cm</a:t>
            </a:r>
            <a:r>
              <a:rPr lang="id-ID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  <a:p>
            <a:pPr>
              <a:spcAft>
                <a:spcPts val="1200"/>
              </a:spcAft>
              <a:tabLst>
                <a:tab pos="365125" algn="l"/>
                <a:tab pos="1365250" algn="l"/>
                <a:tab pos="2111375" algn="l"/>
                <a:tab pos="2349500" algn="l"/>
              </a:tabLst>
            </a:pP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				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(2ap)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996719"/>
            <a:ext cx="857256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Aturan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Perkalian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Pembagian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4286256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365125" algn="l"/>
                <a:tab pos="1365250" algn="l"/>
                <a:tab pos="2111375" algn="l"/>
                <a:tab pos="2349500" algn="l"/>
              </a:tabLst>
            </a:pP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catatan 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ap singkatan dari </a:t>
            </a:r>
            <a:r>
              <a:rPr lang="id-ID" sz="3200" b="1" dirty="0" smtClean="0">
                <a:solidFill>
                  <a:schemeClr val="tx2">
                    <a:lumMod val="50000"/>
                  </a:schemeClr>
                </a:solidFill>
              </a:rPr>
              <a:t>angka penting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endParaRPr lang="id-ID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710967"/>
            <a:ext cx="857256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Ketidakpastian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Hasil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Percobaan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7158" y="1500174"/>
            <a:ext cx="8572560" cy="2214578"/>
            <a:chOff x="357158" y="1428736"/>
            <a:chExt cx="8572560" cy="2214578"/>
          </a:xfrm>
        </p:grpSpPr>
        <p:sp>
          <p:nvSpPr>
            <p:cNvPr id="4" name="TextBox 3"/>
            <p:cNvSpPr txBox="1"/>
            <p:nvPr/>
          </p:nvSpPr>
          <p:spPr>
            <a:xfrm>
              <a:off x="357158" y="1428736"/>
              <a:ext cx="8572560" cy="204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  <a:tabLst>
                  <a:tab pos="365125" algn="l"/>
                </a:tabLst>
              </a:pPr>
              <a:r>
                <a:rPr lang="id-ID" sz="2800" b="1" i="1" dirty="0" smtClean="0"/>
                <a:t>Ketelitian </a:t>
              </a:r>
              <a:r>
                <a:rPr lang="id-ID" sz="2800" b="1" dirty="0" smtClean="0"/>
                <a:t>(</a:t>
              </a:r>
              <a:r>
                <a:rPr lang="id-ID" sz="2800" b="1" i="1" dirty="0" smtClean="0"/>
                <a:t>akurasi</a:t>
              </a:r>
              <a:r>
                <a:rPr lang="id-ID" sz="2800" b="1" dirty="0" smtClean="0"/>
                <a:t>)</a:t>
              </a:r>
              <a:r>
                <a:rPr lang="id-ID" sz="2800" dirty="0" smtClean="0"/>
                <a:t> adalah suatu aspek yang menyatakan tingkat</a:t>
              </a:r>
              <a:r>
                <a:rPr lang="en-US" sz="2800" dirty="0" smtClean="0"/>
                <a:t> </a:t>
              </a:r>
              <a:r>
                <a:rPr lang="id-ID" sz="2800" dirty="0" smtClean="0"/>
                <a:t>pendekatan dari</a:t>
              </a:r>
              <a:r>
                <a:rPr lang="en-US" sz="2800" dirty="0" smtClean="0"/>
                <a:t> </a:t>
              </a:r>
              <a:r>
                <a:rPr lang="id-ID" sz="2800" dirty="0" smtClean="0"/>
                <a:t>nilai hasil pengukuran alat ukur dengan nilai </a:t>
              </a:r>
              <a:r>
                <a:rPr lang="id-ID" sz="2800" i="1" dirty="0" smtClean="0"/>
                <a:t>x</a:t>
              </a:r>
              <a:r>
                <a:rPr lang="id-ID" sz="2800" baseline="-25000" dirty="0" smtClean="0"/>
                <a:t>0</a:t>
              </a:r>
              <a:r>
                <a:rPr lang="id-ID" sz="2800" dirty="0" smtClean="0"/>
                <a:t>.</a:t>
              </a:r>
              <a:endParaRPr lang="en-US" sz="2800" dirty="0" smtClean="0"/>
            </a:p>
            <a:p>
              <a:pPr>
                <a:spcAft>
                  <a:spcPts val="1800"/>
                </a:spcAft>
                <a:tabLst>
                  <a:tab pos="365125" algn="l"/>
                </a:tabLst>
              </a:pPr>
              <a:r>
                <a:rPr lang="en-US" sz="2800" dirty="0" smtClean="0"/>
                <a:t>	</a:t>
              </a:r>
              <a:r>
                <a:rPr lang="en-US" sz="2800" dirty="0" err="1" smtClean="0"/>
                <a:t>Ketidakpastian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relatif</a:t>
              </a:r>
              <a:endParaRPr lang="id-ID" sz="2800" dirty="0"/>
            </a:p>
          </p:txBody>
        </p:sp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4810" y="2914650"/>
              <a:ext cx="1497809" cy="72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Rectangle 6"/>
          <p:cNvSpPr/>
          <p:nvPr/>
        </p:nvSpPr>
        <p:spPr>
          <a:xfrm>
            <a:off x="357158" y="3857628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i="1" dirty="0" smtClean="0"/>
              <a:t>Ketepatan (persisi)</a:t>
            </a:r>
            <a:r>
              <a:rPr lang="id-ID" sz="2800" i="1" dirty="0" smtClean="0"/>
              <a:t> </a:t>
            </a:r>
            <a:r>
              <a:rPr lang="id-ID" sz="2800" dirty="0" smtClean="0"/>
              <a:t>adalah suatu aspek pengukuran yang menyatakan kemampuan alat ukur untuk memberikan hasil pengukuran sama pada pengukuran berulang.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785926"/>
            <a:ext cx="85725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200" dirty="0" smtClean="0"/>
              <a:t>Pengukuran tunggal maupun pengukuran berulang hasilnya dilapordkan sebagai </a:t>
            </a:r>
            <a:r>
              <a:rPr lang="id-ID" sz="3200" i="1" dirty="0" smtClean="0"/>
              <a:t>x </a:t>
            </a:r>
            <a:r>
              <a:rPr lang="id-ID" sz="3200" dirty="0" smtClean="0"/>
              <a:t>= </a:t>
            </a:r>
            <a:r>
              <a:rPr lang="id-ID" sz="3200" i="1" dirty="0" smtClean="0"/>
              <a:t>x</a:t>
            </a:r>
            <a:r>
              <a:rPr lang="id-ID" sz="3200" baseline="-25000" dirty="0" smtClean="0"/>
              <a:t>0</a:t>
            </a:r>
            <a:r>
              <a:rPr lang="id-ID" sz="3200" dirty="0" smtClean="0"/>
              <a:t>± Δ</a:t>
            </a:r>
            <a:r>
              <a:rPr lang="id-ID" sz="3200" i="1" dirty="0" smtClean="0"/>
              <a:t>x</a:t>
            </a:r>
          </a:p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200" dirty="0" smtClean="0"/>
              <a:t>Δx dinamai </a:t>
            </a:r>
            <a:r>
              <a:rPr lang="id-ID" sz="3200" b="1" dirty="0" smtClean="0"/>
              <a:t>ketidakpastian mutlak</a:t>
            </a:r>
            <a:r>
              <a:rPr lang="id-ID" sz="3200" dirty="0" smtClean="0"/>
              <a:t>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710967"/>
            <a:ext cx="857256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Ketidakpastian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Mutlak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Relatif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3848591"/>
            <a:ext cx="835824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200" b="1" i="1" dirty="0" smtClean="0"/>
              <a:t>Ketidakrelatif</a:t>
            </a:r>
            <a:r>
              <a:rPr lang="id-ID" sz="3200" i="1" dirty="0" smtClean="0"/>
              <a:t>, </a:t>
            </a:r>
            <a:r>
              <a:rPr lang="id-ID" sz="3200" dirty="0" smtClean="0"/>
              <a:t>yaitu Δ</a:t>
            </a:r>
            <a:r>
              <a:rPr lang="id-ID" sz="3200" i="1" dirty="0" smtClean="0"/>
              <a:t>x</a:t>
            </a:r>
            <a:r>
              <a:rPr lang="id-ID" sz="3200" dirty="0" smtClean="0"/>
              <a:t>/</a:t>
            </a:r>
            <a:r>
              <a:rPr lang="id-ID" sz="3200" i="1" dirty="0" smtClean="0"/>
              <a:t>x</a:t>
            </a:r>
            <a:r>
              <a:rPr lang="id-ID" sz="3200" dirty="0" smtClean="0"/>
              <a:t>. </a:t>
            </a:r>
            <a:endParaRPr lang="en-US" sz="3200" dirty="0" smtClean="0"/>
          </a:p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200" dirty="0" smtClean="0"/>
              <a:t>Makin kecil ketidakpastian relatif, makin tinggi ketelitian pengukuran tersebut.</a:t>
            </a:r>
            <a:endParaRPr lang="id-ID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357430"/>
            <a:ext cx="85725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365125" algn="l"/>
              </a:tabLst>
            </a:pPr>
            <a:r>
              <a:rPr lang="id-ID" sz="2800" dirty="0" smtClean="0">
                <a:solidFill>
                  <a:schemeClr val="tx2">
                    <a:lumMod val="50000"/>
                  </a:schemeClr>
                </a:solidFill>
              </a:rPr>
              <a:t>Nilai </a:t>
            </a:r>
            <a:r>
              <a:rPr lang="id-ID" sz="2800" i="1" dirty="0" smtClean="0">
                <a:solidFill>
                  <a:schemeClr val="tx2">
                    <a:lumMod val="50000"/>
                  </a:schemeClr>
                </a:solidFill>
              </a:rPr>
              <a:t>x </a:t>
            </a:r>
            <a:r>
              <a:rPr lang="id-ID" sz="2800" dirty="0" smtClean="0">
                <a:solidFill>
                  <a:schemeClr val="tx2">
                    <a:lumMod val="50000"/>
                  </a:schemeClr>
                </a:solidFill>
              </a:rPr>
              <a:t>dan </a:t>
            </a:r>
            <a:r>
              <a:rPr lang="id-ID" sz="2800" i="1" dirty="0" smtClean="0">
                <a:solidFill>
                  <a:schemeClr val="tx2">
                    <a:lumMod val="50000"/>
                  </a:schemeClr>
                </a:solidFill>
              </a:rPr>
              <a:t>y </a:t>
            </a:r>
            <a:r>
              <a:rPr lang="id-ID" sz="2800" dirty="0" smtClean="0">
                <a:solidFill>
                  <a:schemeClr val="tx2">
                    <a:lumMod val="50000"/>
                  </a:schemeClr>
                </a:solidFill>
              </a:rPr>
              <a:t>yang diperoleh dari pengukuran secara langsung  dinyatakan sebagai</a:t>
            </a:r>
          </a:p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600" b="1" i="1" dirty="0" smtClean="0">
                <a:solidFill>
                  <a:schemeClr val="tx2">
                    <a:lumMod val="50000"/>
                  </a:schemeClr>
                </a:solidFill>
              </a:rPr>
              <a:t>x = x</a:t>
            </a:r>
            <a:r>
              <a:rPr lang="id-ID" sz="36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±Δ</a:t>
            </a:r>
            <a:r>
              <a:rPr lang="id-ID" sz="3600" b="1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</a:p>
          <a:p>
            <a:pPr algn="ctr">
              <a:spcAft>
                <a:spcPts val="1200"/>
              </a:spcAft>
              <a:tabLst>
                <a:tab pos="365125" algn="l"/>
              </a:tabLst>
            </a:pPr>
            <a:r>
              <a:rPr lang="id-ID" sz="3600" b="1" i="1" dirty="0" smtClean="0">
                <a:solidFill>
                  <a:schemeClr val="tx2">
                    <a:lumMod val="50000"/>
                  </a:schemeClr>
                </a:solidFill>
              </a:rPr>
              <a:t>y = y</a:t>
            </a:r>
            <a:r>
              <a:rPr lang="id-ID" sz="36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0 </a:t>
            </a: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±Δ</a:t>
            </a:r>
            <a:r>
              <a:rPr lang="id-ID" sz="3600" b="1" i="1" dirty="0" smtClean="0">
                <a:solidFill>
                  <a:schemeClr val="tx2">
                    <a:lumMod val="50000"/>
                  </a:schemeClr>
                </a:solidFill>
              </a:rPr>
              <a:t>y</a:t>
            </a:r>
            <a:endParaRPr lang="id-ID" sz="28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710967"/>
            <a:ext cx="857256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Ketidakpastian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Besaran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Diukur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Secara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Langsung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491" y="5072074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5125" algn="l"/>
              </a:tabLst>
            </a:pPr>
            <a:r>
              <a:rPr lang="id-ID" sz="3200" b="1" i="1" dirty="0" smtClean="0">
                <a:solidFill>
                  <a:schemeClr val="tx2">
                    <a:lumMod val="50000"/>
                  </a:schemeClr>
                </a:solidFill>
              </a:rPr>
              <a:t>Bagaimana menentukan z</a:t>
            </a:r>
            <a:r>
              <a:rPr lang="id-ID" sz="32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id-ID" sz="3200" b="1" i="1" dirty="0" smtClean="0">
                <a:solidFill>
                  <a:schemeClr val="tx2">
                    <a:lumMod val="50000"/>
                  </a:schemeClr>
                </a:solidFill>
              </a:rPr>
              <a:t> dan ∆z dari x</a:t>
            </a:r>
            <a:r>
              <a:rPr lang="id-ID" sz="32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id-ID" sz="3200" b="1" i="1" dirty="0" smtClean="0">
                <a:solidFill>
                  <a:schemeClr val="tx2">
                    <a:lumMod val="50000"/>
                  </a:schemeClr>
                </a:solidFill>
              </a:rPr>
              <a:t>, y</a:t>
            </a:r>
            <a:r>
              <a:rPr lang="id-ID" sz="32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id-ID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2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tabLst>
                <a:tab pos="365125" algn="l"/>
              </a:tabLst>
            </a:pPr>
            <a:r>
              <a:rPr lang="id-ID" sz="3200" b="1" i="1" dirty="0" smtClean="0">
                <a:solidFill>
                  <a:schemeClr val="tx2">
                    <a:lumMod val="50000"/>
                  </a:schemeClr>
                </a:solidFill>
              </a:rPr>
              <a:t>dan ∆x, ∆y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id-ID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1905341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17463" defTabSz="722313">
              <a:buAutoNum type="alphaLcPeriod"/>
              <a:tabLst>
                <a:tab pos="722313" algn="l"/>
              </a:tabLst>
            </a:pPr>
            <a:r>
              <a:rPr lang="en-US" sz="3200" b="1" dirty="0" smtClean="0"/>
              <a:t>   </a:t>
            </a:r>
            <a:r>
              <a:rPr lang="en-US" sz="3200" b="1" dirty="0" err="1" smtClean="0"/>
              <a:t>Meluruskan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Persamaan</a:t>
            </a:r>
            <a:r>
              <a:rPr lang="en-US" sz="2800" i="1" dirty="0" smtClean="0"/>
              <a:t> </a:t>
            </a:r>
          </a:p>
          <a:p>
            <a:pPr marL="342900" indent="379413"/>
            <a:r>
              <a:rPr lang="en-US" sz="2400" dirty="0" smtClean="0"/>
              <a:t>	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	</a:t>
            </a:r>
            <a:r>
              <a:rPr lang="en-US" sz="2400" dirty="0" err="1" smtClean="0"/>
              <a:t>getaran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pegas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endParaRPr lang="en-US" sz="2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782405"/>
            <a:ext cx="8572560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4000" b="1" dirty="0" err="1" smtClean="0">
                <a:solidFill>
                  <a:schemeClr val="bg1"/>
                </a:solidFill>
              </a:rPr>
              <a:t>Pengolahan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Penyajian</a:t>
            </a:r>
            <a:r>
              <a:rPr lang="en-US" sz="4000" b="1" dirty="0" smtClean="0">
                <a:solidFill>
                  <a:schemeClr val="bg1"/>
                </a:solidFill>
              </a:rPr>
              <a:t> Data</a:t>
            </a:r>
            <a:endParaRPr kumimoji="0" lang="id-ID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529029" cy="420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657407"/>
            <a:ext cx="2428892" cy="105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028626"/>
            <a:ext cx="8429684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65125" indent="-365125" algn="ctr">
              <a:spcBef>
                <a:spcPts val="600"/>
              </a:spcBef>
              <a:spcAft>
                <a:spcPts val="600"/>
              </a:spcAft>
            </a:pPr>
            <a:r>
              <a:rPr lang="id-ID" sz="4800" b="1" dirty="0" smtClean="0">
                <a:solidFill>
                  <a:schemeClr val="bg1"/>
                </a:solidFill>
              </a:rPr>
              <a:t>Pengukuran</a:t>
            </a:r>
            <a:endParaRPr lang="id-ID" sz="4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140573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spcBef>
                <a:spcPts val="600"/>
              </a:spcBef>
              <a:spcAft>
                <a:spcPts val="600"/>
              </a:spcAft>
            </a:pPr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</a:rPr>
              <a:t>Alat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</a:rPr>
              <a:t>kur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</a:rPr>
              <a:t>anjang dan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</a:rPr>
              <a:t>etelitiaannya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58" y="2854953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spcBef>
                <a:spcPts val="600"/>
              </a:spcBef>
              <a:spcAft>
                <a:spcPts val="600"/>
              </a:spcAft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a.	Mistar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Skala terkecil mistar adala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 1 mm atau 0,1 cm.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Ketelitian atau ketidakpastian mistar adalah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d-ID" sz="3200" dirty="0" smtClean="0">
                <a:solidFill>
                  <a:schemeClr val="tx2">
                    <a:lumMod val="50000"/>
                  </a:schemeClr>
                </a:solidFill>
              </a:rPr>
              <a:t>½ x 1 mm = 0,5 mm atau 0,05 cm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id-ID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35075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377709"/>
            <a:ext cx="2143140" cy="76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357430"/>
            <a:ext cx="498251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3600" b="1" dirty="0" err="1" smtClean="0">
                <a:solidFill>
                  <a:schemeClr val="bg1"/>
                </a:solidFill>
              </a:rPr>
              <a:t>Penentuan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Garis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Lurus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Terbaik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Grafik</a:t>
            </a:r>
            <a:endParaRPr kumimoji="0" lang="id-ID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5086130" cy="392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071809"/>
            <a:ext cx="3685072" cy="108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462471"/>
            <a:ext cx="1720525" cy="68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00" y="428604"/>
            <a:ext cx="8332704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Besaran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Satuan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Sistem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Internasional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41338" defTabSz="349250">
              <a:buAutoNum type="alphaLcPeriod"/>
              <a:tabLst>
                <a:tab pos="722313" algn="l"/>
              </a:tabLst>
            </a:pP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Panjang</a:t>
            </a:r>
            <a:endParaRPr lang="en-US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71563" indent="3175" defTabSz="247650">
              <a:tabLst>
                <a:tab pos="2063750" algn="l"/>
                <a:tab pos="2236788" algn="l"/>
              </a:tabLst>
            </a:pP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Satu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meter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jarak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ditempuh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cahaya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waktu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selang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waktu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299 792 458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sekon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.” (CGPM ke-17, 1983)</a:t>
            </a:r>
          </a:p>
          <a:p>
            <a:pPr marL="1071563" indent="-528638" defTabSz="247650">
              <a:buAutoNum type="alphaLcPeriod" startAt="2"/>
              <a:tabLst>
                <a:tab pos="2063750" algn="l"/>
                <a:tab pos="2236788" algn="l"/>
              </a:tabLst>
            </a:pP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Massa</a:t>
            </a:r>
          </a:p>
          <a:p>
            <a:pPr marL="1071563" indent="3175" defTabSz="247650">
              <a:tabLst>
                <a:tab pos="2063750" algn="l"/>
                <a:tab pos="2236788" algn="l"/>
              </a:tabLst>
            </a:pP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Satu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kilogram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massa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sebuah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kologram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standar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sebuah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silinder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terbuat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platina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-iridium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marL="1071563" indent="-528638" defTabSz="247650">
              <a:buAutoNum type="alphaLcPeriod" startAt="3"/>
              <a:tabLst>
                <a:tab pos="2063750" algn="l"/>
                <a:tab pos="2236788" algn="l"/>
              </a:tabLst>
            </a:pP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Waktu</a:t>
            </a:r>
            <a:endParaRPr lang="en-US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71563" indent="-528638" defTabSz="247650">
              <a:tabLst>
                <a:tab pos="2063750" algn="l"/>
                <a:tab pos="2236788" algn="l"/>
              </a:tabLst>
            </a:pPr>
            <a:r>
              <a:rPr lang="en-US" sz="2800" i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Satu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sekon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disefinisikan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sebagai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selang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waktu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diperlukan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oleh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atom sesium-133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melakukan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getaran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sebanyak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9 192 631 770 kali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transisi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antara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dua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tingkat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energi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dasarnya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sz="24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86676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3200" b="1" i="1" dirty="0" err="1" smtClean="0">
                <a:solidFill>
                  <a:schemeClr val="bg1"/>
                </a:solidFill>
              </a:rPr>
              <a:t>Apa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</a:rPr>
              <a:t>Keuntungan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</a:rPr>
              <a:t>Satuan</a:t>
            </a:r>
            <a:r>
              <a:rPr lang="en-US" sz="3200" b="1" i="1" dirty="0" smtClean="0">
                <a:solidFill>
                  <a:schemeClr val="bg1"/>
                </a:solidFill>
              </a:rPr>
              <a:t> SI?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736" y="1643050"/>
            <a:ext cx="847496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428868"/>
            <a:ext cx="75724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400" dirty="0" smtClean="0"/>
              <a:t>	</a:t>
            </a:r>
            <a:r>
              <a:rPr lang="en-US" sz="3200" dirty="0" err="1" smtClean="0"/>
              <a:t>Luas</a:t>
            </a:r>
            <a:r>
              <a:rPr lang="en-US" sz="3200" dirty="0" smtClean="0"/>
              <a:t> =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 </a:t>
            </a:r>
            <a:r>
              <a:rPr lang="en-US" sz="3200" dirty="0" err="1" smtClean="0">
                <a:sym typeface="Symbol"/>
              </a:rPr>
              <a:t>lebar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satuan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luas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m  m</a:t>
            </a:r>
            <a:r>
              <a:rPr lang="en-US" sz="3200" baseline="30000" dirty="0"/>
              <a:t> </a:t>
            </a:r>
            <a:r>
              <a:rPr lang="en-US" sz="3200" baseline="30000" dirty="0" smtClean="0"/>
              <a:t>2</a:t>
            </a:r>
            <a:r>
              <a:rPr lang="en-US" sz="3200" dirty="0" smtClean="0">
                <a:sym typeface="Symbol"/>
              </a:rPr>
              <a:t> = 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302237"/>
            <a:ext cx="7286676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b="1" dirty="0" err="1" smtClean="0">
                <a:solidFill>
                  <a:schemeClr val="bg1"/>
                </a:solidFill>
              </a:rPr>
              <a:t>Satuan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Besaran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Turunan</a:t>
            </a:r>
            <a:endParaRPr lang="en-US" sz="44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4000504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1028700" defTabSz="541338"/>
            <a:r>
              <a:rPr lang="en-US" sz="3200" dirty="0" smtClean="0">
                <a:sym typeface="Symbol"/>
              </a:rPr>
              <a:t>	Massa </a:t>
            </a:r>
            <a:r>
              <a:rPr lang="en-US" sz="3200" dirty="0" err="1" smtClean="0">
                <a:sym typeface="Symbol"/>
              </a:rPr>
              <a:t>jenis</a:t>
            </a:r>
            <a:r>
              <a:rPr lang="en-US" sz="3200" dirty="0" smtClean="0">
                <a:sym typeface="Symbol"/>
              </a:rPr>
              <a:t> = </a:t>
            </a:r>
            <a:r>
              <a:rPr lang="en-US" sz="3200" dirty="0" err="1" smtClean="0">
                <a:sym typeface="Symbol"/>
              </a:rPr>
              <a:t>massa</a:t>
            </a:r>
            <a:r>
              <a:rPr lang="en-US" sz="3200" dirty="0" smtClean="0">
                <a:sym typeface="Symbol"/>
              </a:rPr>
              <a:t>/</a:t>
            </a:r>
            <a:r>
              <a:rPr lang="en-US" sz="3200" dirty="0" err="1" smtClean="0">
                <a:sym typeface="Symbol"/>
              </a:rPr>
              <a:t>volum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satuan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massa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jenis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kg/m</a:t>
            </a:r>
            <a:r>
              <a:rPr lang="en-US" sz="3200" baseline="30000" dirty="0" smtClean="0"/>
              <a:t>3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atau</a:t>
            </a:r>
            <a:r>
              <a:rPr lang="en-US" sz="3200" dirty="0" smtClean="0">
                <a:sym typeface="Symbol"/>
              </a:rPr>
              <a:t> kgm</a:t>
            </a:r>
            <a:r>
              <a:rPr lang="en-US" sz="3200" baseline="30000" dirty="0" smtClean="0">
                <a:sym typeface="Symbol"/>
              </a:rPr>
              <a:t></a:t>
            </a:r>
            <a:r>
              <a:rPr lang="en-US" sz="3200" baseline="30000" dirty="0" smtClean="0"/>
              <a:t>3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399" y="577974"/>
            <a:ext cx="8215338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000" b="1" i="1" dirty="0" err="1" smtClean="0">
                <a:solidFill>
                  <a:schemeClr val="bg1"/>
                </a:solidFill>
              </a:rPr>
              <a:t>Apa</a:t>
            </a:r>
            <a:r>
              <a:rPr lang="en-US" sz="4000" b="1" i="1" dirty="0" smtClean="0">
                <a:solidFill>
                  <a:schemeClr val="bg1"/>
                </a:solidFill>
              </a:rPr>
              <a:t> yang </a:t>
            </a:r>
            <a:r>
              <a:rPr lang="en-US" sz="4000" b="1" i="1" dirty="0" err="1" smtClean="0">
                <a:solidFill>
                  <a:schemeClr val="bg1"/>
                </a:solidFill>
              </a:rPr>
              <a:t>Dimaksud</a:t>
            </a:r>
            <a:r>
              <a:rPr lang="en-US" sz="4000" b="1" i="1" dirty="0" smtClean="0">
                <a:solidFill>
                  <a:schemeClr val="bg1"/>
                </a:solidFill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</a:rPr>
              <a:t>dengan</a:t>
            </a:r>
            <a:r>
              <a:rPr lang="en-US" sz="4000" b="1" i="1" dirty="0" smtClean="0">
                <a:solidFill>
                  <a:schemeClr val="bg1"/>
                </a:solidFill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</a:rPr>
              <a:t>Dimensi</a:t>
            </a:r>
            <a:r>
              <a:rPr lang="en-US" sz="4000" b="1" i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643050"/>
            <a:ext cx="4572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Dimensi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suatu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menunjukkan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cara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itu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tersusun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besaran-besaran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pokok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6930" y="1714488"/>
            <a:ext cx="395158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429132"/>
            <a:ext cx="4450049" cy="172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571480"/>
            <a:ext cx="8022221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Menjumlahkan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Mengurangkan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Besaran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85776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1563" indent="3175" defTabSz="247650">
              <a:tabLst>
                <a:tab pos="2063750" algn="l"/>
                <a:tab pos="2236788" algn="l"/>
              </a:tabLst>
            </a:pP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42873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Dapatkah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Anda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menjumlahkan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5 kg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30 N?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1538" y="2071678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Dua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lebih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hanya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dijumlahkan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dikurangkan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jika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tersebut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memilki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dimensi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2400" b="1" i="1" dirty="0" err="1" smtClean="0">
                <a:solidFill>
                  <a:schemeClr val="tx2">
                    <a:lumMod val="50000"/>
                  </a:schemeClr>
                </a:solidFill>
              </a:rPr>
              <a:t>sama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928662" y="3901442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Posisi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sebuah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partikel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dinyatakan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x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+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Bt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+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persamaan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ini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benar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jika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dimensi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[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] = [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Bt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] = [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Ct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] = [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]. 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089629"/>
            <a:ext cx="2358700" cy="7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232505"/>
            <a:ext cx="1771658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571480"/>
            <a:ext cx="8022221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Manfaat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Analisis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Dimensi</a:t>
            </a:r>
            <a:r>
              <a:rPr lang="en-US" sz="3600" b="1" i="1" dirty="0" smtClean="0">
                <a:solidFill>
                  <a:schemeClr val="bg1"/>
                </a:solidFill>
              </a:rPr>
              <a:t>?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1428736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digunakan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membuktikan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dua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</a:p>
          <a:p>
            <a:pPr marL="342900" indent="-342900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	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fisika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serta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278605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digunakan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menentukan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persamaan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pasti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salah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mungkin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benar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596" y="450254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kesebandingan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fisika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tersebut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besaran-besaran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fisika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lainnya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diketahui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137468"/>
            <a:ext cx="7286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skalar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hanya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memilki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besar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saja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925281"/>
            <a:ext cx="8022221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Penjumlahan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Vektor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728" y="3714752"/>
            <a:ext cx="6357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</a:rPr>
              <a:t>vektor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besaran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memilki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besar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juga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arah</a:t>
            </a:r>
            <a:endParaRPr lang="en-US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928670"/>
            <a:ext cx="86439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Bagaimana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Menyatakan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Suatu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Vektor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8662" y="2208060"/>
            <a:ext cx="6858048" cy="3786214"/>
            <a:chOff x="928662" y="2357430"/>
            <a:chExt cx="6858048" cy="3786214"/>
          </a:xfrm>
        </p:grpSpPr>
        <p:sp>
          <p:nvSpPr>
            <p:cNvPr id="7" name="Rounded Rectangle 6"/>
            <p:cNvSpPr/>
            <p:nvPr/>
          </p:nvSpPr>
          <p:spPr>
            <a:xfrm>
              <a:off x="928662" y="2357430"/>
              <a:ext cx="6858048" cy="3786214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  <a:p>
              <a:pPr marL="514350" indent="-514350" algn="ctr"/>
              <a:r>
                <a:rPr lang="en-US" sz="3600" b="1" dirty="0" err="1" smtClean="0">
                  <a:solidFill>
                    <a:schemeClr val="bg1"/>
                  </a:solidFill>
                </a:rPr>
                <a:t>Lambang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vektor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misalnya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a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atau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F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vektor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perpindahan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dengan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besar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60 m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dan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berarah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45</a:t>
              </a:r>
              <a:r>
                <a:rPr lang="en-US" sz="3600" b="1" dirty="0" smtClean="0">
                  <a:solidFill>
                    <a:schemeClr val="bg1"/>
                  </a:solidFill>
                  <a:sym typeface="Symbol"/>
                </a:rPr>
                <a:t>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utara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timur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. </a:t>
              </a:r>
            </a:p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  <a:p>
              <a:pPr marL="514350" indent="-514350" algn="ctr"/>
              <a:endParaRPr lang="en-US" sz="3600" b="1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651554" y="3541183"/>
              <a:ext cx="182072" cy="255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911633" y="3494313"/>
              <a:ext cx="182072" cy="255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78937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65125" indent="-365125" algn="ctr">
              <a:spcBef>
                <a:spcPts val="600"/>
              </a:spcBef>
              <a:spcAft>
                <a:spcPts val="600"/>
              </a:spcAft>
            </a:pPr>
            <a:r>
              <a:rPr lang="id-ID" sz="3200" b="1" dirty="0" smtClean="0">
                <a:solidFill>
                  <a:schemeClr val="bg1"/>
                </a:solidFill>
              </a:rPr>
              <a:t>Jangka Sorong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929066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angka sorong terdiri atas dua skala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yaitu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skala utama dan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125" indent="-365125"/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skala nonius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139687"/>
            <a:ext cx="4929222" cy="266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28596" y="4713247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spcBef>
                <a:spcPts val="600"/>
              </a:spcBef>
            </a:pP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Beda skala nonius dengan skala utama adalah: 0,1 cm – 0,09 cm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5181913"/>
            <a:ext cx="8358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spcBef>
                <a:spcPts val="600"/>
              </a:spcBef>
            </a:pPr>
            <a:r>
              <a:rPr lang="id-ID" sz="2400" b="1" i="1" dirty="0" smtClean="0">
                <a:solidFill>
                  <a:schemeClr val="tx2">
                    <a:lumMod val="50000"/>
                  </a:schemeClr>
                </a:solidFill>
              </a:rPr>
              <a:t>Skala terkecil jangka sorong adalah 0,1 mm atau 0,01 cm.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5598399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spcBef>
                <a:spcPts val="600"/>
              </a:spcBef>
            </a:pPr>
            <a:r>
              <a:rPr lang="id-ID" sz="2400" b="1" i="1" dirty="0" smtClean="0">
                <a:solidFill>
                  <a:schemeClr val="tx2">
                    <a:lumMod val="50000"/>
                  </a:schemeClr>
                </a:solidFill>
              </a:rPr>
              <a:t>Ketelitian jangka sorong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id-ID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125" indent="-365125"/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½ x 0,1 mm = 0,05 mm atau 0,005 cm</a:t>
            </a:r>
            <a:endParaRPr lang="id-ID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0889" y="2285992"/>
            <a:ext cx="5088829" cy="22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36053" y="357166"/>
            <a:ext cx="86439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Melukis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Penjumlahan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Selisih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Vektor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543" y="1853412"/>
            <a:ext cx="4000496" cy="205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929" y="4714884"/>
            <a:ext cx="8286808" cy="165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429552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Melukis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Penjumlahan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Vektor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Metode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Jajargenjang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770" y="2249665"/>
            <a:ext cx="6455940" cy="367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13680" y="1732616"/>
            <a:ext cx="9144064" cy="525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Menentukan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Resultan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Dua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Vektor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Rumus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50000"/>
                  </a:schemeClr>
                </a:solidFill>
              </a:rPr>
              <a:t>Kosinus</a:t>
            </a:r>
            <a:endParaRPr lang="en-US" sz="20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428604"/>
            <a:ext cx="8643967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Vektor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Resultan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Metode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Analitis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4276" y="2428868"/>
            <a:ext cx="3356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/>
              <a:t>Besar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vektor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resultan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34" y="2571744"/>
            <a:ext cx="3652486" cy="28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21477"/>
            <a:ext cx="4216137" cy="73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000496" y="4191664"/>
            <a:ext cx="3363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Batas </a:t>
            </a:r>
            <a:r>
              <a:rPr lang="en-US" sz="2800" b="1" i="1" dirty="0" err="1" smtClean="0"/>
              <a:t>vektor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resultan</a:t>
            </a:r>
            <a:endParaRPr lang="en-US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857760"/>
            <a:ext cx="4214842" cy="130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428604"/>
            <a:ext cx="8643967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Vektor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Resultan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Cara </a:t>
            </a:r>
            <a:r>
              <a:rPr lang="en-US" sz="3600" b="1" dirty="0" err="1" smtClean="0">
                <a:solidFill>
                  <a:schemeClr val="bg1"/>
                </a:solidFill>
              </a:rPr>
              <a:t>Vektor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Komponen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714488"/>
            <a:ext cx="314397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7400" y="2857496"/>
            <a:ext cx="2922120" cy="93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7400" y="4357694"/>
            <a:ext cx="2900379" cy="94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428604"/>
            <a:ext cx="8643967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chemeClr val="bg1"/>
                </a:solidFill>
              </a:rPr>
              <a:t>Bagaimana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Besar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Arah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Vektor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Kedua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Komponen</a:t>
            </a:r>
            <a:r>
              <a:rPr lang="en-US" sz="3600" b="1" i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Diketahui</a:t>
            </a:r>
            <a:r>
              <a:rPr lang="en-US" sz="3600" b="1" i="1" dirty="0" smtClean="0">
                <a:solidFill>
                  <a:schemeClr val="bg1"/>
                </a:solidFill>
              </a:rPr>
              <a:t>?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813" y="2425479"/>
            <a:ext cx="2581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/>
              <a:t>Besar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vektor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307973"/>
            <a:ext cx="4000528" cy="112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00034" y="4711495"/>
            <a:ext cx="2440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/>
              <a:t>Arah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vektor</a:t>
            </a:r>
            <a:endParaRPr lang="en-US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481522"/>
            <a:ext cx="4000528" cy="12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053" y="422956"/>
            <a:ext cx="8643967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Vektor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Resultan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dengan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Vektor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Komponen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41984"/>
            <a:ext cx="3214710" cy="330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0097" y="2071678"/>
            <a:ext cx="5379621" cy="23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 t="4348"/>
          <a:stretch>
            <a:fillRect/>
          </a:stretch>
        </p:blipFill>
        <p:spPr bwMode="auto">
          <a:xfrm>
            <a:off x="3543973" y="4786322"/>
            <a:ext cx="531430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20" y="3995956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id-ID" sz="2000" b="1" dirty="0" smtClean="0">
                <a:solidFill>
                  <a:schemeClr val="tx2">
                    <a:lumMod val="50000"/>
                  </a:schemeClr>
                </a:solidFill>
              </a:rPr>
              <a:t>kala utama tertera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tx2">
                    <a:lumMod val="50000"/>
                  </a:schemeClr>
                </a:solidFill>
              </a:rPr>
              <a:t>pada selubang dan skala nonius tertera pada selubang luar.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486771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65125" indent="-365125"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 smtClean="0">
                <a:solidFill>
                  <a:schemeClr val="bg1"/>
                </a:solidFill>
              </a:rPr>
              <a:t>Mikrometer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Skrup</a:t>
            </a:r>
            <a:endParaRPr lang="id-ID" sz="3200" b="1" dirty="0">
              <a:solidFill>
                <a:schemeClr val="bg1"/>
              </a:solidFill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39015"/>
            <a:ext cx="5572164" cy="261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85720" y="4425713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000" b="1" dirty="0" smtClean="0">
                <a:solidFill>
                  <a:schemeClr val="tx2">
                    <a:lumMod val="50000"/>
                  </a:schemeClr>
                </a:solidFill>
              </a:rPr>
              <a:t>Selubang luar memiliki 50 skala, 1 skala pada selubang luar sama dengan jarak maju atau mundur rahang geser sejauh 0,5 mm/50 = 0,01 mm.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5209446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000" b="1" dirty="0" smtClean="0">
                <a:solidFill>
                  <a:schemeClr val="tx2">
                    <a:lumMod val="50000"/>
                  </a:schemeClr>
                </a:solidFill>
              </a:rPr>
              <a:t>Skala terkecil mikrometer skrup adalah 0,01 mm atau 0,001 cm.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5672096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000" b="1" dirty="0" smtClean="0">
                <a:solidFill>
                  <a:schemeClr val="tx2">
                    <a:lumMod val="50000"/>
                  </a:schemeClr>
                </a:solidFill>
              </a:rPr>
              <a:t>Ketelitian mikrometer skrup adalah ½ x 0,01 mm = 0,005 mm atau 0,0005 cm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4316" y="1429582"/>
            <a:ext cx="3054473" cy="335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85720" y="1286706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400" b="1" dirty="0" smtClean="0"/>
              <a:t>Fathometer memancarkan pulsa elektronik.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7719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5720" y="4176756"/>
            <a:ext cx="4357718" cy="1966888"/>
            <a:chOff x="1285852" y="3258228"/>
            <a:chExt cx="4357718" cy="1966888"/>
          </a:xfrm>
        </p:grpSpPr>
        <p:sp>
          <p:nvSpPr>
            <p:cNvPr id="5" name="TextBox 4"/>
            <p:cNvSpPr txBox="1"/>
            <p:nvPr/>
          </p:nvSpPr>
          <p:spPr>
            <a:xfrm>
              <a:off x="1285852" y="3286124"/>
              <a:ext cx="34290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800225" algn="l"/>
                </a:tabLst>
              </a:pPr>
              <a:r>
                <a:rPr lang="id-ID" sz="2400" dirty="0" smtClean="0"/>
                <a:t>Kedalaman laut</a:t>
              </a:r>
              <a:r>
                <a:rPr lang="en-US" sz="2400" dirty="0" smtClean="0"/>
                <a:t> </a:t>
              </a:r>
              <a:r>
                <a:rPr lang="id-ID" sz="2400" dirty="0" smtClean="0"/>
                <a:t>=</a:t>
              </a:r>
            </a:p>
            <a:p>
              <a:pPr>
                <a:tabLst>
                  <a:tab pos="1800225" algn="l"/>
                </a:tabLst>
              </a:pPr>
              <a:endParaRPr lang="id-ID" sz="2400" dirty="0" smtClean="0"/>
            </a:p>
            <a:p>
              <a:pPr>
                <a:tabLst>
                  <a:tab pos="1800225" algn="l"/>
                </a:tabLst>
              </a:pPr>
              <a:r>
                <a:rPr lang="en-US" sz="2400" dirty="0" smtClean="0"/>
                <a:t>	  </a:t>
              </a:r>
              <a:r>
                <a:rPr lang="id-ID" sz="2400" dirty="0" smtClean="0"/>
                <a:t>=</a:t>
              </a:r>
            </a:p>
            <a:p>
              <a:pPr>
                <a:tabLst>
                  <a:tab pos="1800225" algn="l"/>
                </a:tabLst>
              </a:pPr>
              <a:endParaRPr lang="id-ID" sz="2400" dirty="0" smtClean="0"/>
            </a:p>
            <a:p>
              <a:pPr>
                <a:tabLst>
                  <a:tab pos="1800225" algn="l"/>
                </a:tabLst>
              </a:pPr>
              <a:r>
                <a:rPr lang="en-US" sz="2400" dirty="0" smtClean="0"/>
                <a:t>	  </a:t>
              </a:r>
              <a:r>
                <a:rPr lang="id-ID" sz="2400" dirty="0" smtClean="0"/>
                <a:t>= 6000 m </a:t>
              </a:r>
              <a:endParaRPr lang="id-ID" sz="2400" dirty="0"/>
            </a:p>
          </p:txBody>
        </p:sp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3306" y="3258228"/>
              <a:ext cx="438150" cy="676275"/>
            </a:xfrm>
            <a:prstGeom prst="rect">
              <a:avLst/>
            </a:prstGeom>
            <a:noFill/>
          </p:spPr>
        </p:pic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33795" y="4028238"/>
              <a:ext cx="2009775" cy="685800"/>
            </a:xfrm>
            <a:prstGeom prst="rect">
              <a:avLst/>
            </a:prstGeom>
            <a:noFill/>
          </p:spPr>
        </p:pic>
      </p:grp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2867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1" y="1825173"/>
            <a:ext cx="550072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400" dirty="0" smtClean="0"/>
              <a:t>Cepat rambat bunyi dalam air adalah </a:t>
            </a:r>
            <a:endParaRPr lang="en-US" sz="2400" dirty="0" smtClean="0"/>
          </a:p>
          <a:p>
            <a:pPr>
              <a:tabLst>
                <a:tab pos="363538" algn="l"/>
              </a:tabLst>
            </a:pPr>
            <a:r>
              <a:rPr lang="id-ID" sz="2400" dirty="0" smtClean="0"/>
              <a:t>v = 1500 m/s.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400" dirty="0" smtClean="0"/>
              <a:t>Selang waktu antara pulsa pancar sampai pulsa pantul diterima kembali oleh fathometer adalah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</a:t>
            </a:r>
            <a:r>
              <a:rPr lang="id-ID" sz="2400" i="1" dirty="0" smtClean="0"/>
              <a:t>t</a:t>
            </a:r>
            <a:r>
              <a:rPr lang="id-ID" sz="2400" dirty="0" smtClean="0"/>
              <a:t> = 8 sekon</a:t>
            </a:r>
            <a:endParaRPr lang="id-ID" sz="2400" dirty="0"/>
          </a:p>
        </p:txBody>
      </p:sp>
      <p:sp>
        <p:nvSpPr>
          <p:cNvPr id="13" name="Rectangle 12"/>
          <p:cNvSpPr/>
          <p:nvPr/>
        </p:nvSpPr>
        <p:spPr>
          <a:xfrm>
            <a:off x="357158" y="486771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r>
              <a:rPr lang="id-ID" sz="3200" b="1" dirty="0" smtClean="0">
                <a:solidFill>
                  <a:schemeClr val="bg1"/>
                </a:solidFill>
              </a:rPr>
              <a:t>eberapa </a:t>
            </a:r>
            <a:r>
              <a:rPr lang="en-US" sz="3200" b="1" dirty="0" smtClean="0">
                <a:solidFill>
                  <a:schemeClr val="bg1"/>
                </a:solidFill>
              </a:rPr>
              <a:t>T</a:t>
            </a:r>
            <a:r>
              <a:rPr lang="id-ID" sz="3200" b="1" dirty="0" smtClean="0">
                <a:solidFill>
                  <a:schemeClr val="bg1"/>
                </a:solidFill>
              </a:rPr>
              <a:t>eknik </a:t>
            </a:r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id-ID" sz="3200" b="1" dirty="0" smtClean="0">
                <a:solidFill>
                  <a:schemeClr val="bg1"/>
                </a:solidFill>
              </a:rPr>
              <a:t>engukuran </a:t>
            </a:r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id-ID" sz="3200" b="1" dirty="0" smtClean="0">
                <a:solidFill>
                  <a:schemeClr val="bg1"/>
                </a:solidFill>
              </a:rPr>
              <a:t>anjang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14422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2800" dirty="0" smtClean="0"/>
              <a:t>Alat uk</a:t>
            </a:r>
            <a:r>
              <a:rPr lang="en-US" sz="2800" dirty="0" smtClean="0"/>
              <a:t>u</a:t>
            </a:r>
            <a:r>
              <a:rPr lang="id-ID" sz="2800" dirty="0" smtClean="0"/>
              <a:t>r waktu yang umum adalah </a:t>
            </a:r>
            <a:r>
              <a:rPr lang="id-ID" sz="2800" b="1" dirty="0" smtClean="0"/>
              <a:t>stopwatch</a:t>
            </a:r>
            <a:r>
              <a:rPr lang="id-ID" sz="2800" dirty="0" smtClean="0"/>
              <a:t>.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20" name="Group 19"/>
          <p:cNvGrpSpPr/>
          <p:nvPr/>
        </p:nvGrpSpPr>
        <p:grpSpPr>
          <a:xfrm>
            <a:off x="357158" y="5429264"/>
            <a:ext cx="9286940" cy="965004"/>
            <a:chOff x="357158" y="5351701"/>
            <a:chExt cx="8786842" cy="965004"/>
          </a:xfrm>
        </p:grpSpPr>
        <p:sp>
          <p:nvSpPr>
            <p:cNvPr id="8" name="Rectangle 7"/>
            <p:cNvSpPr/>
            <p:nvPr/>
          </p:nvSpPr>
          <p:spPr>
            <a:xfrm>
              <a:off x="357158" y="5362598"/>
              <a:ext cx="196014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tabLst>
                  <a:tab pos="363538" algn="l"/>
                </a:tabLst>
              </a:pPr>
              <a:r>
                <a:rPr lang="en-US" sz="2800" b="1" dirty="0" err="1" smtClean="0"/>
                <a:t>Ketelitian</a:t>
              </a:r>
              <a:r>
                <a:rPr lang="en-US" sz="2800" b="1" dirty="0" smtClean="0"/>
                <a:t>  = </a:t>
              </a:r>
              <a:r>
                <a:rPr lang="id-ID" sz="2800" b="1" dirty="0" smtClean="0"/>
                <a:t>stopwatch </a:t>
              </a:r>
              <a:endParaRPr lang="id-ID" sz="2800" b="1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249709" y="5351701"/>
              <a:ext cx="6894291" cy="747713"/>
              <a:chOff x="29006" y="3542848"/>
              <a:chExt cx="6894291" cy="74771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42843" y="3609514"/>
                <a:ext cx="67804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3538" algn="l"/>
                  </a:tabLst>
                </a:pPr>
                <a:r>
                  <a:rPr lang="id-ID" sz="2800" dirty="0" smtClean="0"/>
                  <a:t>  x skala terkecil =     x 0,1 sekon = 0,05 sekon</a:t>
                </a:r>
                <a:endParaRPr lang="id-ID" sz="2800" dirty="0"/>
              </a:p>
            </p:txBody>
          </p:sp>
          <p:pic>
            <p:nvPicPr>
              <p:cNvPr id="9220" name="Picture 4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006" y="3542848"/>
                <a:ext cx="202773" cy="676275"/>
              </a:xfrm>
              <a:prstGeom prst="rect">
                <a:avLst/>
              </a:prstGeom>
              <a:noFill/>
            </p:spPr>
          </p:pic>
          <p:pic>
            <p:nvPicPr>
              <p:cNvPr id="1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65058" y="3614286"/>
                <a:ext cx="202773" cy="67627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5" name="Rectangle 14"/>
          <p:cNvSpPr/>
          <p:nvPr/>
        </p:nvSpPr>
        <p:spPr>
          <a:xfrm>
            <a:off x="357158" y="486771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id-ID" sz="3200" b="1" dirty="0" smtClean="0">
                <a:solidFill>
                  <a:schemeClr val="bg1"/>
                </a:solidFill>
              </a:rPr>
              <a:t>Alat Ukur Waktu dan Ketelitiannya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7158" y="4681551"/>
            <a:ext cx="6864187" cy="676275"/>
            <a:chOff x="357158" y="3956274"/>
            <a:chExt cx="6864187" cy="676275"/>
          </a:xfrm>
        </p:grpSpPr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81448" y="3956274"/>
              <a:ext cx="304800" cy="676275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>
            <a:xfrm>
              <a:off x="357158" y="3967171"/>
              <a:ext cx="68641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tabLst>
                  <a:tab pos="363538" algn="l"/>
                </a:tabLst>
              </a:pPr>
              <a:r>
                <a:rPr lang="id-ID" sz="2800" dirty="0" smtClean="0"/>
                <a:t>Skala terkecilnya adalah</a:t>
              </a:r>
              <a:r>
                <a:rPr lang="en-US" sz="2800" dirty="0" smtClean="0"/>
                <a:t>	    </a:t>
              </a:r>
              <a:r>
                <a:rPr lang="id-ID" sz="2800" dirty="0" smtClean="0">
                  <a:solidFill>
                    <a:prstClr val="black"/>
                  </a:solidFill>
                </a:rPr>
                <a:t>sekon = 0,1 sekon</a:t>
              </a:r>
              <a:r>
                <a:rPr lang="id-ID" sz="2800" dirty="0" smtClean="0"/>
                <a:t> </a:t>
              </a:r>
              <a:endParaRPr lang="id-ID" sz="2800" dirty="0"/>
            </a:p>
          </p:txBody>
        </p:sp>
      </p:grp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801661"/>
            <a:ext cx="3071834" cy="284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113336"/>
            <a:ext cx="84296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indent="-43815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Kesalahan</a:t>
            </a:r>
            <a:endParaRPr lang="id-ID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38150" indent="-4381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Kesalahan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(error)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penyimpangan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yang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diukur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benar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486771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en-US" sz="3200" b="1" dirty="0" err="1" smtClean="0">
                <a:solidFill>
                  <a:schemeClr val="bg1"/>
                </a:solidFill>
              </a:rPr>
              <a:t>Ketidakpastian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Pengukuran</a:t>
            </a:r>
            <a:endParaRPr lang="id-ID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661250"/>
            <a:ext cx="835824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indent="-43815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Tiga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macam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kesalahan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id-ID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Keteledoran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disebabkan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keterbatasan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pengamat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58" y="3728869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2.	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Kesalahan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acak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disebabkan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fluktuasi-fluktuasi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halus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kondisi-kondisi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pengukuran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58" y="4586125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3.	</a:t>
            </a:r>
            <a:r>
              <a:rPr lang="id-ID" sz="2400" dirty="0" smtClean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esalahan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sistematis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menyebabkan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kumpulan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acak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bacaan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hasil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ukur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distributif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secara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konsisten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sekitar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rata-rata yang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cukup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berbeda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sebenarnya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85720" y="642918"/>
            <a:ext cx="8572496" cy="5286412"/>
            <a:chOff x="285720" y="642918"/>
            <a:chExt cx="8572496" cy="5286412"/>
          </a:xfrm>
        </p:grpSpPr>
        <p:sp>
          <p:nvSpPr>
            <p:cNvPr id="12" name="Round Same Side Corner Rectangle 11"/>
            <p:cNvSpPr/>
            <p:nvPr/>
          </p:nvSpPr>
          <p:spPr>
            <a:xfrm>
              <a:off x="285720" y="642918"/>
              <a:ext cx="8572496" cy="528641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1440" y="2096835"/>
              <a:ext cx="8215370" cy="120217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en-US" sz="2800" dirty="0" err="1" smtClean="0">
                  <a:solidFill>
                    <a:schemeClr val="bg1"/>
                  </a:solidFill>
                </a:rPr>
                <a:t>Kesalahan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kalibrasi</a:t>
              </a:r>
              <a:r>
                <a:rPr lang="en-US" sz="2800" dirty="0">
                  <a:solidFill>
                    <a:schemeClr val="bg1"/>
                  </a:solidFill>
                </a:rPr>
                <a:t>,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yaitu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penyesuaian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pembubuhan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nilai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pada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garis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skala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pada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saat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pembuatannya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id-ID" sz="2800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3211" y="1075678"/>
              <a:ext cx="7979285" cy="95410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</a:rPr>
                <a:t>Penyebab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kesalahan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pengukuran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antara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lain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sebagai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berikut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.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472" y="3176978"/>
              <a:ext cx="8215370" cy="52322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en-US" sz="2800" dirty="0" smtClean="0">
                  <a:solidFill>
                    <a:schemeClr val="bg1"/>
                  </a:solidFill>
                </a:rPr>
                <a:t>2.	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Kesalahan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titik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nol</a:t>
              </a:r>
              <a:endParaRPr lang="id-ID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472" y="3907036"/>
              <a:ext cx="8215370" cy="95410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en-US" sz="2800" dirty="0" smtClean="0">
                  <a:solidFill>
                    <a:schemeClr val="bg1"/>
                  </a:solidFill>
                </a:rPr>
                <a:t>3.	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Kesalahan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komponen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lain,seperti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melemahnya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pegas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id-ID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472" y="4912883"/>
              <a:ext cx="7929618" cy="52322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en-US" sz="2800" dirty="0" smtClean="0">
                  <a:solidFill>
                    <a:schemeClr val="bg1"/>
                  </a:solidFill>
                </a:rPr>
                <a:t>4.	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Kesalahan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arah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pandang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membaca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nilai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skala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486771"/>
            <a:ext cx="8429684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363538" algn="l"/>
              </a:tabLst>
            </a:pPr>
            <a:r>
              <a:rPr lang="en-US" sz="3200" b="1" dirty="0" err="1" smtClean="0">
                <a:solidFill>
                  <a:schemeClr val="bg1"/>
                </a:solidFill>
              </a:rPr>
              <a:t>Melaporkan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Pengukuran</a:t>
            </a:r>
            <a:endParaRPr lang="id-ID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5720" y="1192651"/>
            <a:ext cx="8143932" cy="2265263"/>
            <a:chOff x="285720" y="1214422"/>
            <a:chExt cx="8143932" cy="2265263"/>
          </a:xfrm>
        </p:grpSpPr>
        <p:sp>
          <p:nvSpPr>
            <p:cNvPr id="4" name="Rectangle 3"/>
            <p:cNvSpPr/>
            <p:nvPr/>
          </p:nvSpPr>
          <p:spPr>
            <a:xfrm>
              <a:off x="285720" y="2571744"/>
              <a:ext cx="8143932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38150" indent="-438150">
                <a:spcBef>
                  <a:spcPts val="600"/>
                </a:spcBef>
                <a:spcAft>
                  <a:spcPts val="600"/>
                </a:spcAft>
              </a:pPr>
              <a:r>
                <a:rPr lang="en-US" sz="2400" i="1" dirty="0" smtClean="0">
                  <a:solidFill>
                    <a:schemeClr val="tx2">
                      <a:lumMod val="50000"/>
                    </a:schemeClr>
                  </a:solidFill>
                </a:rPr>
                <a:t>x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adalah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nilai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pendekatan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terhadap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nilai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benar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i="1" dirty="0" smtClean="0">
                  <a:solidFill>
                    <a:schemeClr val="tx2">
                      <a:lumMod val="50000"/>
                    </a:schemeClr>
                  </a:solidFill>
                </a:rPr>
                <a:t>x</a:t>
              </a:r>
              <a:r>
                <a:rPr lang="en-US" sz="2400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id-ID" sz="240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438150" indent="-438150"/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sym typeface="Symbol"/>
                </a:rPr>
                <a:t></a:t>
              </a:r>
              <a:r>
                <a:rPr lang="en-US" sz="2400" i="1" dirty="0" smtClean="0">
                  <a:solidFill>
                    <a:schemeClr val="tx2">
                      <a:lumMod val="50000"/>
                    </a:schemeClr>
                  </a:solidFill>
                </a:rPr>
                <a:t>x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adalah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nilai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ketidakpastian</a:t>
              </a:r>
              <a:endParaRPr lang="id-ID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5720" y="1214422"/>
              <a:ext cx="65727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Hasil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pengukuran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suatu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besaran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dilaporkan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2">
                      <a:lumMod val="50000"/>
                    </a:schemeClr>
                  </a:solidFill>
                </a:rPr>
                <a:t>sebagai</a:t>
              </a:r>
              <a:endParaRPr lang="en-US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27649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488" y="1785926"/>
              <a:ext cx="2306457" cy="695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1"/>
          <p:cNvGrpSpPr/>
          <p:nvPr/>
        </p:nvGrpSpPr>
        <p:grpSpPr>
          <a:xfrm>
            <a:off x="214282" y="3643314"/>
            <a:ext cx="8286808" cy="1242342"/>
            <a:chOff x="214282" y="3643314"/>
            <a:chExt cx="8286808" cy="1242342"/>
          </a:xfrm>
        </p:grpSpPr>
        <p:sp>
          <p:nvSpPr>
            <p:cNvPr id="5" name="Rectangle 4"/>
            <p:cNvSpPr/>
            <p:nvPr/>
          </p:nvSpPr>
          <p:spPr>
            <a:xfrm>
              <a:off x="214282" y="3643314"/>
              <a:ext cx="82868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38150" indent="-438150">
                <a:spcBef>
                  <a:spcPts val="600"/>
                </a:spcBef>
                <a:spcAft>
                  <a:spcPts val="600"/>
                </a:spcAft>
              </a:pPr>
              <a:r>
                <a:rPr lang="en-US" sz="2400" b="1" dirty="0" smtClean="0">
                  <a:solidFill>
                    <a:schemeClr val="tx2">
                      <a:lumMod val="50000"/>
                    </a:schemeClr>
                  </a:solidFill>
                </a:rPr>
                <a:t>(1) </a:t>
              </a:r>
              <a:r>
                <a:rPr lang="en-US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Pengukuran</a:t>
              </a:r>
              <a:r>
                <a:rPr lang="en-US" sz="2400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tunggal</a:t>
              </a:r>
              <a:endParaRPr lang="id-ID" sz="2400" b="1" dirty="0" smtClean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276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14611" y="4190328"/>
              <a:ext cx="3798865" cy="69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Group 10"/>
          <p:cNvGrpSpPr/>
          <p:nvPr/>
        </p:nvGrpSpPr>
        <p:grpSpPr>
          <a:xfrm>
            <a:off x="214282" y="4958969"/>
            <a:ext cx="6672298" cy="1541865"/>
            <a:chOff x="214282" y="4887531"/>
            <a:chExt cx="6672298" cy="1541865"/>
          </a:xfrm>
        </p:grpSpPr>
        <p:sp>
          <p:nvSpPr>
            <p:cNvPr id="6" name="Rectangle 5"/>
            <p:cNvSpPr/>
            <p:nvPr/>
          </p:nvSpPr>
          <p:spPr>
            <a:xfrm>
              <a:off x="214282" y="488753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438150" indent="-438150">
                <a:spcBef>
                  <a:spcPts val="600"/>
                </a:spcBef>
                <a:spcAft>
                  <a:spcPts val="600"/>
                </a:spcAft>
              </a:pPr>
              <a:r>
                <a:rPr lang="en-US" sz="2400" b="1" dirty="0" smtClean="0">
                  <a:solidFill>
                    <a:schemeClr val="tx2">
                      <a:lumMod val="50000"/>
                    </a:schemeClr>
                  </a:solidFill>
                </a:rPr>
                <a:t>(2) </a:t>
              </a:r>
              <a:r>
                <a:rPr lang="en-US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Pengukuran</a:t>
              </a:r>
              <a:r>
                <a:rPr lang="en-US" sz="2400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berulang</a:t>
              </a:r>
              <a:endParaRPr lang="id-ID" sz="2400" b="1" dirty="0" smtClean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8794" y="5470301"/>
              <a:ext cx="4957786" cy="959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914</Words>
  <Application>Microsoft Office PowerPoint</Application>
  <PresentationFormat>On-screen Show (4:3)</PresentationFormat>
  <Paragraphs>159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103</cp:revision>
  <dcterms:created xsi:type="dcterms:W3CDTF">2012-01-20T05:47:03Z</dcterms:created>
  <dcterms:modified xsi:type="dcterms:W3CDTF">2012-01-27T12:21:06Z</dcterms:modified>
</cp:coreProperties>
</file>