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566" r:id="rId2"/>
    <p:sldId id="625" r:id="rId3"/>
    <p:sldId id="624" r:id="rId4"/>
    <p:sldId id="623" r:id="rId5"/>
    <p:sldId id="626" r:id="rId6"/>
    <p:sldId id="627" r:id="rId7"/>
    <p:sldId id="628" r:id="rId8"/>
    <p:sldId id="616" r:id="rId9"/>
    <p:sldId id="618" r:id="rId10"/>
    <p:sldId id="604" r:id="rId11"/>
  </p:sldIdLst>
  <p:sldSz cx="9144000" cy="6858000" type="screen4x3"/>
  <p:notesSz cx="6858000" cy="8759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1390A1"/>
    <a:srgbClr val="0D6571"/>
    <a:srgbClr val="FFFF00"/>
    <a:srgbClr val="969696"/>
    <a:srgbClr val="20679C"/>
    <a:srgbClr val="5862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9" autoAdjust="0"/>
    <p:restoredTop sz="94581" autoAdjust="0"/>
  </p:normalViewPr>
  <p:slideViewPr>
    <p:cSldViewPr snapToGrid="0" snapToObjects="1">
      <p:cViewPr varScale="1">
        <p:scale>
          <a:sx n="78" d="100"/>
          <a:sy n="78" d="100"/>
        </p:scale>
        <p:origin x="-1008" y="-67"/>
      </p:cViewPr>
      <p:guideLst>
        <p:guide orient="horz" pos="2159"/>
        <p:guide pos="287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436" y="-90"/>
      </p:cViewPr>
      <p:guideLst>
        <p:guide orient="horz" pos="2759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9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725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53" tIns="43176" rIns="86353" bIns="43176" numCol="1" anchor="t" anchorCtr="0" compatLnSpc="1">
            <a:prstTxWarp prst="textNoShape">
              <a:avLst/>
            </a:prstTxWarp>
          </a:bodyPr>
          <a:lstStyle>
            <a:lvl1pPr defTabSz="863600" eaLnBrk="0" hangingPunct="0">
              <a:spcBef>
                <a:spcPct val="0"/>
              </a:spcBef>
              <a:buFontTx/>
              <a:buNone/>
              <a:defRPr sz="1200">
                <a:latin typeface="Arial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32112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53" tIns="43176" rIns="86353" bIns="43176" numCol="1" anchor="t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buFontTx/>
              <a:buNone/>
              <a:defRPr sz="1200">
                <a:latin typeface="Arial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99450"/>
            <a:ext cx="300672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53" tIns="43176" rIns="86353" bIns="43176" numCol="1" anchor="b" anchorCtr="0" compatLnSpc="1">
            <a:prstTxWarp prst="textNoShape">
              <a:avLst/>
            </a:prstTxWarp>
          </a:bodyPr>
          <a:lstStyle>
            <a:lvl1pPr defTabSz="863600" eaLnBrk="0" hangingPunct="0">
              <a:spcBef>
                <a:spcPct val="0"/>
              </a:spcBef>
              <a:buFontTx/>
              <a:buNone/>
              <a:defRPr sz="1200">
                <a:latin typeface="Arial" pitchFamily="-110" charset="0"/>
              </a:defRPr>
            </a:lvl1pPr>
          </a:lstStyle>
          <a:p>
            <a:pPr>
              <a:defRPr/>
            </a:pPr>
            <a:r>
              <a:rPr lang="en-US"/>
              <a:t>Property of Customer Connections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299450"/>
            <a:ext cx="2932112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53" tIns="43176" rIns="86353" bIns="43176" numCol="1" anchor="b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buFontTx/>
              <a:buNone/>
              <a:defRPr sz="1200">
                <a:latin typeface="Arial" pitchFamily="-110" charset="0"/>
              </a:defRPr>
            </a:lvl1pPr>
          </a:lstStyle>
          <a:p>
            <a:pPr>
              <a:defRPr/>
            </a:pPr>
            <a:fld id="{CA14B5E5-F367-49E2-9E3E-6DF30F3E0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13" tIns="44606" rIns="89213" bIns="44606" numCol="1" anchor="t" anchorCtr="0" compatLnSpc="1">
            <a:prstTxWarp prst="textNoShape">
              <a:avLst/>
            </a:prstTxWarp>
            <a:spAutoFit/>
          </a:bodyPr>
          <a:lstStyle>
            <a:lvl1pPr defTabSz="890588" eaLnBrk="0" hangingPunct="0">
              <a:spcBef>
                <a:spcPct val="0"/>
              </a:spcBef>
              <a:buFontTx/>
              <a:buNone/>
              <a:defRPr sz="1200">
                <a:latin typeface="Times New Roman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13" tIns="44606" rIns="89213" bIns="44606" numCol="1" anchor="t" anchorCtr="0" compatLnSpc="1">
            <a:prstTxWarp prst="textNoShape">
              <a:avLst/>
            </a:prstTxWarp>
            <a:spAutoFit/>
          </a:bodyPr>
          <a:lstStyle>
            <a:lvl1pPr algn="r" defTabSz="890588" eaLnBrk="0" hangingPunct="0">
              <a:spcBef>
                <a:spcPct val="0"/>
              </a:spcBef>
              <a:buFontTx/>
              <a:buNone/>
              <a:defRPr sz="1200">
                <a:latin typeface="Times New Roman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9838" y="658813"/>
            <a:ext cx="4379912" cy="3284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160838"/>
            <a:ext cx="50292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13" tIns="44606" rIns="89213" bIns="4460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488363"/>
            <a:ext cx="29718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13" tIns="44606" rIns="89213" bIns="44606" numCol="1" anchor="b" anchorCtr="0" compatLnSpc="1">
            <a:prstTxWarp prst="textNoShape">
              <a:avLst/>
            </a:prstTxWarp>
            <a:spAutoFit/>
          </a:bodyPr>
          <a:lstStyle>
            <a:lvl1pPr defTabSz="890588" eaLnBrk="0" hangingPunct="0">
              <a:spcBef>
                <a:spcPct val="0"/>
              </a:spcBef>
              <a:buFontTx/>
              <a:buNone/>
              <a:defRPr sz="1200">
                <a:latin typeface="Times New Roman" pitchFamily="-110" charset="0"/>
              </a:defRPr>
            </a:lvl1pPr>
          </a:lstStyle>
          <a:p>
            <a:pPr>
              <a:defRPr/>
            </a:pPr>
            <a:r>
              <a:rPr lang="en-US"/>
              <a:t>Property of Customer Connections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488363"/>
            <a:ext cx="29718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13" tIns="44606" rIns="89213" bIns="44606" numCol="1" anchor="b" anchorCtr="0" compatLnSpc="1">
            <a:prstTxWarp prst="textNoShape">
              <a:avLst/>
            </a:prstTxWarp>
            <a:spAutoFit/>
          </a:bodyPr>
          <a:lstStyle>
            <a:lvl1pPr algn="r" defTabSz="890588" eaLnBrk="0" hangingPunct="0">
              <a:spcBef>
                <a:spcPct val="0"/>
              </a:spcBef>
              <a:buFontTx/>
              <a:buNone/>
              <a:defRPr sz="1200">
                <a:latin typeface="Times New Roman" pitchFamily="-110" charset="0"/>
              </a:defRPr>
            </a:lvl1pPr>
          </a:lstStyle>
          <a:p>
            <a:pPr>
              <a:defRPr/>
            </a:pPr>
            <a:fld id="{FA88816B-75A1-40CC-95C9-71F668DC6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Property of Customer Connections</a:t>
            </a:r>
          </a:p>
        </p:txBody>
      </p:sp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AED522-FEA8-471E-BEB6-A7975183C648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60838"/>
            <a:ext cx="5029200" cy="271462"/>
          </a:xfrm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Property of Customer Connections</a:t>
            </a:r>
          </a:p>
        </p:txBody>
      </p:sp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D2BF01-ED9C-4740-9ADD-A8B34F842C96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60838"/>
            <a:ext cx="5029200" cy="271462"/>
          </a:xfrm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Property of Customer Connections</a:t>
            </a:r>
          </a:p>
        </p:txBody>
      </p:sp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46A119-F9D5-48C7-B4C9-D16902982E94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661988"/>
            <a:ext cx="4354513" cy="3265487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60838"/>
            <a:ext cx="5029200" cy="271462"/>
          </a:xfrm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Property of Customer Connections</a:t>
            </a:r>
          </a:p>
        </p:txBody>
      </p:sp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95356-2ACD-491A-9D97-17FFDFC0F694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661988"/>
            <a:ext cx="4354513" cy="326548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60838"/>
            <a:ext cx="5029200" cy="271462"/>
          </a:xfrm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Property of Customer Connections</a:t>
            </a:r>
          </a:p>
        </p:txBody>
      </p:sp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3F015-A53C-4974-A619-5538FCC6D7A1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661988"/>
            <a:ext cx="4354513" cy="3265487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60838"/>
            <a:ext cx="5029200" cy="271462"/>
          </a:xfrm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Property of Customer Connections</a:t>
            </a:r>
          </a:p>
        </p:txBody>
      </p:sp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8AFFC-69A4-45C1-B570-9C593B26F558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661988"/>
            <a:ext cx="4354513" cy="32654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60838"/>
            <a:ext cx="5029200" cy="271462"/>
          </a:xfrm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Property of Customer Connections</a:t>
            </a:r>
          </a:p>
        </p:txBody>
      </p:sp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A0AE5-E58C-404C-BDDB-9F785030FD0D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661988"/>
            <a:ext cx="4354513" cy="32654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60838"/>
            <a:ext cx="5029200" cy="271462"/>
          </a:xfrm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Property of Customer Connections</a:t>
            </a:r>
          </a:p>
        </p:txBody>
      </p:sp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7DB1A-CFBF-4742-BE32-1F00BD963888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661988"/>
            <a:ext cx="4354513" cy="32654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60838"/>
            <a:ext cx="5029200" cy="271462"/>
          </a:xfrm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Property of Customer Connections</a:t>
            </a:r>
          </a:p>
        </p:txBody>
      </p:sp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025247-D9DF-4AB4-99E7-2CA8141B21B9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60838"/>
            <a:ext cx="5029200" cy="271462"/>
          </a:xfrm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Property of Customer Connections</a:t>
            </a:r>
          </a:p>
        </p:txBody>
      </p:sp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DB1895-A283-4024-B559-3A3627CAA85B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661988"/>
            <a:ext cx="4354513" cy="32654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60838"/>
            <a:ext cx="5029200" cy="271462"/>
          </a:xfrm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43413" y="6664325"/>
            <a:ext cx="274637" cy="18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20000"/>
              </a:spcBef>
              <a:buFont typeface="Wingdings 2" pitchFamily="-110" charset="2"/>
              <a:buNone/>
              <a:defRPr/>
            </a:pPr>
            <a:fld id="{A46A9672-5113-4DB9-A78C-083B802C27A9}" type="slidenum">
              <a:rPr lang="en-US" sz="600">
                <a:solidFill>
                  <a:schemeClr val="bg1"/>
                </a:solidFill>
                <a:latin typeface="Arial" pitchFamily="-108" charset="0"/>
              </a:rPr>
              <a:pPr eaLnBrk="0" hangingPunct="0">
                <a:spcBef>
                  <a:spcPct val="20000"/>
                </a:spcBef>
                <a:buFont typeface="Wingdings 2" pitchFamily="-110" charset="2"/>
                <a:buNone/>
                <a:defRPr/>
              </a:pPr>
              <a:t>‹#›</a:t>
            </a:fld>
            <a:endParaRPr lang="en-US" sz="600">
              <a:solidFill>
                <a:schemeClr val="bg1"/>
              </a:solidFill>
              <a:latin typeface="Arial" pitchFamily="-108" charset="0"/>
            </a:endParaRPr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89300"/>
            <a:ext cx="7772400" cy="1143000"/>
          </a:xfrm>
          <a:effectLst/>
        </p:spPr>
        <p:txBody>
          <a:bodyPr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89500"/>
            <a:ext cx="6400800" cy="1752600"/>
          </a:xfrm>
        </p:spPr>
        <p:txBody>
          <a:bodyPr/>
          <a:lstStyle>
            <a:lvl1pPr algn="ctr">
              <a:defRPr sz="24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1625" y="0"/>
            <a:ext cx="2117725" cy="5484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275" y="0"/>
            <a:ext cx="6203950" cy="5484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0"/>
            <a:ext cx="8467725" cy="844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7350" y="1219200"/>
            <a:ext cx="4114800" cy="4265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219200"/>
            <a:ext cx="4114800" cy="4265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0"/>
            <a:ext cx="8467725" cy="844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7350" y="1219200"/>
            <a:ext cx="8382000" cy="426561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0" y="1219200"/>
            <a:ext cx="4114800" cy="4265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219200"/>
            <a:ext cx="4114800" cy="4265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5080000"/>
            <a:ext cx="9144000" cy="177800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>
              <a:latin typeface="Tahoma" pitchFamily="-10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0050" y="0"/>
            <a:ext cx="74739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219200"/>
            <a:ext cx="8382000" cy="426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75" r:id="rId7"/>
    <p:sldLayoutId id="2147483668" r:id="rId8"/>
    <p:sldLayoutId id="2147483667" r:id="rId9"/>
    <p:sldLayoutId id="2147483666" r:id="rId10"/>
    <p:sldLayoutId id="2147483665" r:id="rId11"/>
    <p:sldLayoutId id="2147483664" r:id="rId12"/>
    <p:sldLayoutId id="2147483663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58585A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58585A"/>
          </a:solidFill>
          <a:latin typeface="Arial" pitchFamily="-108" charset="0"/>
          <a:ea typeface="ＭＳ Ｐゴシック" pitchFamily="-112" charset="-128"/>
          <a:cs typeface="ＭＳ Ｐゴシック" pitchFamily="-112" charset="-128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58585A"/>
          </a:solidFill>
          <a:latin typeface="Arial" pitchFamily="-108" charset="0"/>
          <a:ea typeface="ＭＳ Ｐゴシック" pitchFamily="-112" charset="-128"/>
          <a:cs typeface="ＭＳ Ｐゴシック" pitchFamily="-112" charset="-128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58585A"/>
          </a:solidFill>
          <a:latin typeface="Arial" pitchFamily="-108" charset="0"/>
          <a:ea typeface="ＭＳ Ｐゴシック" pitchFamily="-112" charset="-128"/>
          <a:cs typeface="ＭＳ Ｐゴシック" pitchFamily="-112" charset="-128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58585A"/>
          </a:solidFill>
          <a:latin typeface="Arial" pitchFamily="-108" charset="0"/>
          <a:ea typeface="ＭＳ Ｐゴシック" pitchFamily="-112" charset="-128"/>
          <a:cs typeface="ＭＳ Ｐゴシック" pitchFamily="-112" charset="-128"/>
        </a:defRPr>
      </a:lvl5pPr>
      <a:lvl6pPr marL="457200" indent="6032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2400" b="1">
          <a:solidFill>
            <a:srgbClr val="717074"/>
          </a:solidFill>
          <a:latin typeface="Arial" pitchFamily="-108" charset="0"/>
        </a:defRPr>
      </a:lvl6pPr>
      <a:lvl7pPr marL="914400" indent="6032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2400" b="1">
          <a:solidFill>
            <a:srgbClr val="717074"/>
          </a:solidFill>
          <a:latin typeface="Arial" pitchFamily="-108" charset="0"/>
        </a:defRPr>
      </a:lvl7pPr>
      <a:lvl8pPr marL="1371600" indent="6032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2400" b="1">
          <a:solidFill>
            <a:srgbClr val="717074"/>
          </a:solidFill>
          <a:latin typeface="Arial" pitchFamily="-108" charset="0"/>
        </a:defRPr>
      </a:lvl8pPr>
      <a:lvl9pPr marL="1828800" indent="6032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2400" b="1">
          <a:solidFill>
            <a:srgbClr val="717074"/>
          </a:solidFill>
          <a:latin typeface="Arial" pitchFamily="-108" charset="0"/>
        </a:defRPr>
      </a:lvl9pPr>
    </p:titleStyle>
    <p:bodyStyle>
      <a:lvl1pPr algn="l" defTabSz="684213" rtl="0" fontAlgn="base">
        <a:spcBef>
          <a:spcPct val="70000"/>
        </a:spcBef>
        <a:spcAft>
          <a:spcPct val="0"/>
        </a:spcAft>
        <a:buClr>
          <a:srgbClr val="0055A4"/>
        </a:buClr>
        <a:buFont typeface="Wingdings" pitchFamily="2" charset="2"/>
        <a:defRPr b="1">
          <a:solidFill>
            <a:schemeClr val="accent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342900" indent="-168275" algn="l" defTabSz="684213" rtl="0" fontAlgn="base">
        <a:spcBef>
          <a:spcPct val="20000"/>
        </a:spcBef>
        <a:spcAft>
          <a:spcPct val="0"/>
        </a:spcAft>
        <a:buClr>
          <a:srgbClr val="58585A"/>
        </a:buClr>
        <a:buFont typeface="Wingdings" pitchFamily="2" charset="2"/>
        <a:buChar char=""/>
        <a:defRPr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685800" indent="-168275" algn="l" defTabSz="684213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w"/>
        <a:defRPr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974725" indent="-174625" algn="l" defTabSz="684213" rtl="0" fontAlgn="base">
        <a:spcBef>
          <a:spcPct val="20000"/>
        </a:spcBef>
        <a:spcAft>
          <a:spcPct val="0"/>
        </a:spcAft>
        <a:buClr>
          <a:srgbClr val="58585A"/>
        </a:buClr>
        <a:buFont typeface="Times"/>
        <a:buChar char="•"/>
        <a:defRPr sz="1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257300" indent="-168275" algn="l" defTabSz="684213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1714500" indent="-168275" algn="l" defTabSz="684213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171700" indent="-168275" algn="l" defTabSz="684213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628900" indent="-168275" algn="l" defTabSz="684213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086100" indent="-168275" algn="l" defTabSz="684213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Why Should You Care About </a:t>
            </a:r>
            <a:br>
              <a:rPr lang="en-US" smtClean="0">
                <a:ea typeface="ＭＳ Ｐゴシック"/>
                <a:cs typeface="ＭＳ Ｐゴシック"/>
              </a:rPr>
            </a:br>
            <a:r>
              <a:rPr lang="en-US" smtClean="0">
                <a:ea typeface="ＭＳ Ｐゴシック"/>
                <a:cs typeface="ＭＳ Ｐゴシック"/>
              </a:rPr>
              <a:t>Branding?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Branding Strategy Broad Brushstrokes</a:t>
            </a:r>
          </a:p>
        </p:txBody>
      </p:sp>
      <p:sp>
        <p:nvSpPr>
          <p:cNvPr id="35842" name="Content Placeholder 8"/>
          <p:cNvSpPr>
            <a:spLocks noGrp="1"/>
          </p:cNvSpPr>
          <p:nvPr>
            <p:ph idx="1"/>
          </p:nvPr>
        </p:nvSpPr>
        <p:spPr>
          <a:xfrm>
            <a:off x="387350" y="1498600"/>
            <a:ext cx="8382000" cy="1235075"/>
          </a:xfrm>
        </p:spPr>
        <p:txBody>
          <a:bodyPr/>
          <a:lstStyle/>
          <a:p>
            <a:pPr marL="112713"/>
            <a:r>
              <a:rPr lang="en-US" sz="1200" smtClean="0">
                <a:ea typeface="ＭＳ Ｐゴシック"/>
                <a:cs typeface="ＭＳ Ｐゴシック"/>
              </a:rPr>
              <a:t> Segment &amp; Prioritize Customers; Needs, Pain &amp; Purchase Processes for both BtoB &amp; BtoC</a:t>
            </a:r>
          </a:p>
          <a:p>
            <a:pPr marL="112713"/>
            <a:r>
              <a:rPr lang="en-US" sz="1200" smtClean="0">
                <a:ea typeface="ＭＳ Ｐゴシック"/>
                <a:cs typeface="ＭＳ Ｐゴシック"/>
              </a:rPr>
              <a:t> Assess Each Line of Business &amp; Products’ Existing Brand Equity &amp; Codify Into an Overall Brand Essence</a:t>
            </a:r>
          </a:p>
          <a:p>
            <a:pPr marL="112713"/>
            <a:r>
              <a:rPr lang="en-US" sz="1200" smtClean="0">
                <a:ea typeface="ＭＳ Ｐゴシック"/>
                <a:cs typeface="ＭＳ Ｐゴシック"/>
              </a:rPr>
              <a:t> Define Advantages in Terms of Meaningful Customer Benefits – e.g. Centers of Excellence</a:t>
            </a:r>
          </a:p>
          <a:p>
            <a:pPr marL="112713"/>
            <a:r>
              <a:rPr lang="en-US" sz="1200" smtClean="0">
                <a:ea typeface="ＭＳ Ｐゴシック"/>
                <a:cs typeface="ＭＳ Ｐゴシック"/>
              </a:rPr>
              <a:t> Design a Differentiated Customer Experience – e.g. Customer Mgrs  Optional</a:t>
            </a:r>
          </a:p>
          <a:p>
            <a:pPr marL="112713"/>
            <a:endParaRPr lang="en-US" sz="1200" smtClean="0">
              <a:ea typeface="ＭＳ Ｐゴシック"/>
              <a:cs typeface="ＭＳ Ｐゴシック"/>
            </a:endParaRPr>
          </a:p>
        </p:txBody>
      </p:sp>
      <p:sp>
        <p:nvSpPr>
          <p:cNvPr id="707590" name="AutoShape 6"/>
          <p:cNvSpPr>
            <a:spLocks noChangeArrowheads="1"/>
          </p:cNvSpPr>
          <p:nvPr/>
        </p:nvSpPr>
        <p:spPr bwMode="auto">
          <a:xfrm>
            <a:off x="387350" y="1150938"/>
            <a:ext cx="2066925" cy="347662"/>
          </a:xfrm>
          <a:prstGeom prst="homePlate">
            <a:avLst>
              <a:gd name="adj" fmla="val 50325"/>
            </a:avLst>
          </a:prstGeo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684213" eaLnBrk="0" hangingPunct="0">
              <a:spcBef>
                <a:spcPct val="20000"/>
              </a:spcBef>
              <a:buFont typeface="Wingdings 2" pitchFamily="-110" charset="2"/>
              <a:buNone/>
              <a:defRPr/>
            </a:pPr>
            <a:r>
              <a:rPr lang="en-US" sz="1600" b="1" dirty="0">
                <a:solidFill>
                  <a:schemeClr val="accent5"/>
                </a:solidFill>
                <a:latin typeface="Arial" pitchFamily="-110" charset="0"/>
              </a:rPr>
              <a:t>Customer Insights</a:t>
            </a:r>
          </a:p>
        </p:txBody>
      </p:sp>
      <p:sp>
        <p:nvSpPr>
          <p:cNvPr id="35844" name="Text Box 16"/>
          <p:cNvSpPr txBox="1">
            <a:spLocks noChangeArrowheads="1"/>
          </p:cNvSpPr>
          <p:nvPr/>
        </p:nvSpPr>
        <p:spPr bwMode="auto">
          <a:xfrm>
            <a:off x="1387475" y="3340100"/>
            <a:ext cx="692150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112713" defTabSz="684213" eaLnBrk="0" hangingPunct="0">
              <a:spcBef>
                <a:spcPts val="1013"/>
              </a:spcBef>
              <a:buFont typeface="Wingdings 2" pitchFamily="18" charset="2"/>
              <a:buNone/>
            </a:pPr>
            <a:r>
              <a:rPr lang="en-US" sz="1200" b="1">
                <a:solidFill>
                  <a:schemeClr val="accent1"/>
                </a:solidFill>
              </a:rPr>
              <a:t>Define Key Product Attributes, Characteristics, Emotional Levers &amp; Competitive Advantages</a:t>
            </a:r>
          </a:p>
          <a:p>
            <a:pPr indent="112713" defTabSz="684213" eaLnBrk="0" hangingPunct="0">
              <a:spcBef>
                <a:spcPts val="1013"/>
              </a:spcBef>
              <a:buFont typeface="Wingdings 2" pitchFamily="18" charset="2"/>
              <a:buNone/>
            </a:pPr>
            <a:r>
              <a:rPr lang="en-US" sz="1200" b="1">
                <a:solidFill>
                  <a:schemeClr val="accent1"/>
                </a:solidFill>
              </a:rPr>
              <a:t>Craft the Umbrella Company Customer Promise &amp;  Customize for Each Segment </a:t>
            </a:r>
          </a:p>
          <a:p>
            <a:pPr indent="112713" defTabSz="684213" eaLnBrk="0" hangingPunct="0">
              <a:spcBef>
                <a:spcPts val="1013"/>
              </a:spcBef>
              <a:buFont typeface="Wingdings 2" pitchFamily="18" charset="2"/>
              <a:buNone/>
            </a:pPr>
            <a:r>
              <a:rPr lang="en-US" sz="1200" b="1">
                <a:solidFill>
                  <a:schemeClr val="accent1"/>
                </a:solidFill>
              </a:rPr>
              <a:t>Solicit Feedback From a Select Handful of Customers and Prospects</a:t>
            </a:r>
          </a:p>
        </p:txBody>
      </p:sp>
      <p:sp>
        <p:nvSpPr>
          <p:cNvPr id="35845" name="Text Box 20"/>
          <p:cNvSpPr txBox="1">
            <a:spLocks noChangeArrowheads="1"/>
          </p:cNvSpPr>
          <p:nvPr/>
        </p:nvSpPr>
        <p:spPr bwMode="auto">
          <a:xfrm>
            <a:off x="2532063" y="4862513"/>
            <a:ext cx="5942012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2713" defTabSz="684213" eaLnBrk="0" hangingPunct="0">
              <a:spcBef>
                <a:spcPts val="1013"/>
              </a:spcBef>
              <a:buFont typeface="Wingdings 2" pitchFamily="18" charset="2"/>
              <a:buNone/>
            </a:pPr>
            <a:r>
              <a:rPr lang="en-US" sz="1200" b="1">
                <a:solidFill>
                  <a:srgbClr val="862175"/>
                </a:solidFill>
              </a:rPr>
              <a:t>Consider Corporate Name Assets; SWOT, Promise Alignment &amp; Articulation</a:t>
            </a:r>
          </a:p>
          <a:p>
            <a:pPr marL="112713" defTabSz="684213" eaLnBrk="0" hangingPunct="0">
              <a:spcBef>
                <a:spcPts val="1013"/>
              </a:spcBef>
              <a:buFont typeface="Wingdings 2" pitchFamily="18" charset="2"/>
              <a:buNone/>
            </a:pPr>
            <a:r>
              <a:rPr lang="en-US" sz="1200" b="1">
                <a:solidFill>
                  <a:srgbClr val="862175"/>
                </a:solidFill>
              </a:rPr>
              <a:t>Define Strategic Naming Architecture; Corporate, Lines of Business, Products</a:t>
            </a:r>
          </a:p>
          <a:p>
            <a:pPr marL="112713" defTabSz="684213" eaLnBrk="0" hangingPunct="0">
              <a:spcBef>
                <a:spcPts val="1013"/>
              </a:spcBef>
              <a:buFont typeface="Wingdings 2" pitchFamily="18" charset="2"/>
              <a:buNone/>
            </a:pPr>
            <a:r>
              <a:rPr lang="en-US" sz="1200" b="1">
                <a:solidFill>
                  <a:srgbClr val="862175"/>
                </a:solidFill>
              </a:rPr>
              <a:t>Draft a Detailed Creative Brief; Mktg Strategy, Key Communication Obj, Tagline</a:t>
            </a:r>
          </a:p>
          <a:p>
            <a:pPr marL="112713" defTabSz="684213" eaLnBrk="0" hangingPunct="0">
              <a:spcBef>
                <a:spcPts val="1013"/>
              </a:spcBef>
              <a:buFont typeface="Wingdings 2" pitchFamily="18" charset="2"/>
              <a:buNone/>
            </a:pPr>
            <a:r>
              <a:rPr lang="en-US" sz="1200" b="1">
                <a:solidFill>
                  <a:srgbClr val="862175"/>
                </a:solidFill>
              </a:rPr>
              <a:t>Design Logo &amp; Visual Identity; Rounds of Creative</a:t>
            </a: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1387475" y="2992438"/>
            <a:ext cx="2460625" cy="347662"/>
          </a:xfrm>
          <a:prstGeom prst="homePlate">
            <a:avLst>
              <a:gd name="adj" fmla="val 50325"/>
            </a:avLst>
          </a:prstGeo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684213" eaLnBrk="0" hangingPunct="0">
              <a:spcBef>
                <a:spcPct val="20000"/>
              </a:spcBef>
              <a:buFont typeface="Wingdings 2" pitchFamily="-110" charset="2"/>
              <a:buNone/>
              <a:defRPr/>
            </a:pPr>
            <a:r>
              <a:rPr lang="en-US" sz="1600" b="1" dirty="0">
                <a:solidFill>
                  <a:srgbClr val="58585A"/>
                </a:solidFill>
                <a:latin typeface="Arial" pitchFamily="-110" charset="0"/>
              </a:rPr>
              <a:t>Solution Development</a:t>
            </a:r>
            <a:endParaRPr lang="en-US" sz="1600" b="1" dirty="0">
              <a:solidFill>
                <a:srgbClr val="58585A"/>
              </a:solidFill>
              <a:latin typeface="Arial" pitchFamily="-110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2532063" y="4514850"/>
            <a:ext cx="2460625" cy="347663"/>
          </a:xfrm>
          <a:prstGeom prst="homePlate">
            <a:avLst>
              <a:gd name="adj" fmla="val 50325"/>
            </a:avLst>
          </a:prstGeo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684213" eaLnBrk="0" hangingPunct="0">
              <a:spcBef>
                <a:spcPct val="20000"/>
              </a:spcBef>
              <a:buFont typeface="Wingdings 2" pitchFamily="-110" charset="2"/>
              <a:buNone/>
              <a:defRPr/>
            </a:pPr>
            <a:r>
              <a:rPr lang="en-US" sz="1600" b="1" dirty="0">
                <a:solidFill>
                  <a:srgbClr val="58585A"/>
                </a:solidFill>
                <a:latin typeface="Arial" pitchFamily="-110" charset="0"/>
              </a:rPr>
              <a:t>Creative Development</a:t>
            </a:r>
            <a:endParaRPr lang="en-US" sz="1600" b="1" dirty="0">
              <a:solidFill>
                <a:srgbClr val="58585A"/>
              </a:solidFill>
              <a:latin typeface="Arial" pitchFamily="-11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Why Care About Branding?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ea typeface="ＭＳ Ｐゴシック"/>
                <a:cs typeface="ＭＳ Ｐゴシック"/>
              </a:rPr>
              <a:t>Accelerated Sales Results</a:t>
            </a:r>
          </a:p>
          <a:p>
            <a:r>
              <a:rPr lang="en-US" sz="2400" smtClean="0">
                <a:ea typeface="ＭＳ Ｐゴシック"/>
                <a:cs typeface="ＭＳ Ｐゴシック"/>
              </a:rPr>
              <a:t>Increased Customer Satisfaction</a:t>
            </a:r>
          </a:p>
          <a:p>
            <a:r>
              <a:rPr lang="en-US" sz="2400" smtClean="0">
                <a:ea typeface="ＭＳ Ｐゴシック"/>
                <a:cs typeface="ＭＳ Ｐゴシック"/>
              </a:rPr>
              <a:t>Improved Return on Investment</a:t>
            </a:r>
          </a:p>
          <a:p>
            <a:r>
              <a:rPr lang="en-US" sz="2400" smtClean="0">
                <a:ea typeface="ＭＳ Ｐゴシック"/>
                <a:cs typeface="ＭＳ Ｐゴシック"/>
              </a:rPr>
              <a:t>Insurance in a Turbulent Business Environment</a:t>
            </a:r>
          </a:p>
          <a:p>
            <a:endParaRPr lang="en-US" sz="2400" smtClean="0">
              <a:ea typeface="ＭＳ Ｐゴシック"/>
              <a:cs typeface="ＭＳ Ｐゴシック"/>
            </a:endParaRPr>
          </a:p>
        </p:txBody>
      </p:sp>
      <p:sp>
        <p:nvSpPr>
          <p:cNvPr id="773124" name="Text Box 4"/>
          <p:cNvSpPr txBox="1">
            <a:spLocks noChangeArrowheads="1"/>
          </p:cNvSpPr>
          <p:nvPr/>
        </p:nvSpPr>
        <p:spPr bwMode="auto">
          <a:xfrm>
            <a:off x="1908175" y="5022850"/>
            <a:ext cx="5819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684213" eaLnBrk="0" hangingPunct="0">
              <a:spcBef>
                <a:spcPct val="20000"/>
              </a:spcBef>
              <a:buFont typeface="Wingdings 2" pitchFamily="18" charset="2"/>
              <a:buNone/>
            </a:pPr>
            <a:r>
              <a:rPr lang="en-US" b="1" i="1">
                <a:solidFill>
                  <a:schemeClr val="accent2"/>
                </a:solidFill>
                <a:latin typeface="Georgia" pitchFamily="18" charset="0"/>
              </a:rPr>
              <a:t>Let’s First Define What We Mean…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3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From Roman Pots to Animal Flanks, </a:t>
            </a:r>
            <a:br>
              <a:rPr lang="en-US" smtClean="0">
                <a:ea typeface="ＭＳ Ｐゴシック"/>
                <a:cs typeface="ＭＳ Ｐゴシック"/>
              </a:rPr>
            </a:br>
            <a:r>
              <a:rPr lang="en-US" smtClean="0">
                <a:ea typeface="ＭＳ Ｐゴシック"/>
                <a:cs typeface="ＭＳ Ｐゴシック"/>
              </a:rPr>
              <a:t>What Is A Brand?</a:t>
            </a:r>
          </a:p>
        </p:txBody>
      </p:sp>
      <p:sp>
        <p:nvSpPr>
          <p:cNvPr id="77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  <a:defRPr/>
            </a:pPr>
            <a:r>
              <a:rPr lang="en-US" dirty="0" smtClean="0"/>
              <a:t>Symbol of Quality &amp; Origin</a:t>
            </a:r>
          </a:p>
          <a:p>
            <a:pPr>
              <a:buFont typeface="Wingdings" pitchFamily="-112" charset="2"/>
              <a:buNone/>
              <a:defRPr/>
            </a:pPr>
            <a:r>
              <a:rPr lang="en-US" dirty="0" smtClean="0"/>
              <a:t>A Combination of Name and Graphics (aka. </a:t>
            </a:r>
            <a:r>
              <a:rPr lang="en-US" dirty="0" smtClean="0">
                <a:solidFill>
                  <a:schemeClr val="accent6"/>
                </a:solidFill>
              </a:rPr>
              <a:t>logo</a:t>
            </a:r>
            <a:r>
              <a:rPr lang="en-US" dirty="0" smtClean="0"/>
              <a:t>)</a:t>
            </a:r>
          </a:p>
          <a:p>
            <a:pPr lvl="1">
              <a:buClr>
                <a:schemeClr val="accent5"/>
              </a:buClr>
              <a:buFont typeface="Wingdings" pitchFamily="-112" charset="2"/>
              <a:buChar char=""/>
              <a:defRPr/>
            </a:pPr>
            <a:r>
              <a:rPr lang="en-US" dirty="0" smtClean="0"/>
              <a:t>Indelible Impression </a:t>
            </a:r>
          </a:p>
          <a:p>
            <a:pPr>
              <a:buFont typeface="Wingdings" pitchFamily="-112" charset="2"/>
              <a:buNone/>
              <a:defRPr/>
            </a:pPr>
            <a:r>
              <a:rPr lang="en-US" dirty="0" smtClean="0"/>
              <a:t> </a:t>
            </a:r>
          </a:p>
          <a:p>
            <a:pPr>
              <a:buFont typeface="Wingdings" pitchFamily="-112" charset="2"/>
              <a:buNone/>
              <a:defRPr/>
            </a:pPr>
            <a:r>
              <a:rPr lang="en-US" dirty="0" smtClean="0"/>
              <a:t> </a:t>
            </a:r>
          </a:p>
          <a:p>
            <a:pPr>
              <a:buFont typeface="Wingdings" pitchFamily="-112" charset="2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71076" name="Text Box 4"/>
          <p:cNvSpPr txBox="1">
            <a:spLocks noChangeArrowheads="1"/>
          </p:cNvSpPr>
          <p:nvPr/>
        </p:nvSpPr>
        <p:spPr bwMode="auto">
          <a:xfrm>
            <a:off x="2276475" y="5199063"/>
            <a:ext cx="4602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684213" eaLnBrk="0" hangingPunct="0">
              <a:spcBef>
                <a:spcPct val="20000"/>
              </a:spcBef>
              <a:buFont typeface="Wingdings 2" pitchFamily="18" charset="2"/>
              <a:buNone/>
            </a:pPr>
            <a:r>
              <a:rPr lang="en-US" b="1" i="1">
                <a:solidFill>
                  <a:srgbClr val="A2452B"/>
                </a:solidFill>
                <a:latin typeface="Georgia" pitchFamily="18" charset="0"/>
              </a:rPr>
              <a:t>A Customer Promise, Kept!</a:t>
            </a:r>
          </a:p>
        </p:txBody>
      </p:sp>
      <p:pic>
        <p:nvPicPr>
          <p:cNvPr id="21508" name="Picture 6" descr="MCBS00870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6738" y="2706688"/>
            <a:ext cx="247967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10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A Brand Builds Trust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  <a:defRPr/>
            </a:pPr>
            <a:r>
              <a:rPr lang="en-US" dirty="0" smtClean="0"/>
              <a:t>A Touchstone for Decision Making</a:t>
            </a:r>
          </a:p>
          <a:p>
            <a:pPr lvl="1">
              <a:buClr>
                <a:schemeClr val="accent5"/>
              </a:buClr>
              <a:buFont typeface="Wingdings" pitchFamily="-112" charset="2"/>
              <a:buChar char=""/>
              <a:defRPr/>
            </a:pPr>
            <a:endParaRPr lang="en-US" dirty="0" smtClean="0"/>
          </a:p>
          <a:p>
            <a:pPr lvl="1">
              <a:buClr>
                <a:schemeClr val="accent5"/>
              </a:buClr>
              <a:buFont typeface="Wingdings" pitchFamily="-112" charset="2"/>
              <a:buChar char=""/>
              <a:defRPr/>
            </a:pPr>
            <a:r>
              <a:rPr lang="en-US" dirty="0" smtClean="0"/>
              <a:t>High Customer Loyalty   </a:t>
            </a:r>
          </a:p>
          <a:p>
            <a:pPr>
              <a:buFont typeface="Wingdings" pitchFamily="-112" charset="2"/>
              <a:buNone/>
              <a:defRPr/>
            </a:pPr>
            <a:endParaRPr lang="en-US" dirty="0" smtClean="0"/>
          </a:p>
          <a:p>
            <a:pPr>
              <a:buFont typeface="Wingdings" pitchFamily="-112" charset="2"/>
              <a:buNone/>
              <a:defRPr/>
            </a:pPr>
            <a:r>
              <a:rPr lang="en-US" dirty="0" smtClean="0"/>
              <a:t>It’s the Culmination of ALL a Customer’s Experiences</a:t>
            </a:r>
          </a:p>
          <a:p>
            <a:pPr lvl="1">
              <a:buClr>
                <a:schemeClr val="accent5"/>
              </a:buClr>
              <a:buFont typeface="Wingdings" pitchFamily="-112" charset="2"/>
              <a:buChar char=""/>
              <a:defRPr/>
            </a:pPr>
            <a:r>
              <a:rPr lang="en-US" dirty="0" smtClean="0"/>
              <a:t>From Sales Agent to Claims and Everything in Between</a:t>
            </a:r>
          </a:p>
          <a:p>
            <a:pPr>
              <a:buFont typeface="Wingdings" pitchFamily="-112" charset="2"/>
              <a:buNone/>
              <a:defRPr/>
            </a:pPr>
            <a:r>
              <a:rPr lang="en-US" dirty="0" smtClean="0"/>
              <a:t>Longevity of Value Which is Quantifiable</a:t>
            </a:r>
          </a:p>
          <a:p>
            <a:pPr lvl="1" indent="-52388">
              <a:buClr>
                <a:schemeClr val="accent5"/>
              </a:buClr>
              <a:buFont typeface="Wingdings" pitchFamily="-112" charset="2"/>
              <a:buNone/>
              <a:defRPr/>
            </a:pPr>
            <a:r>
              <a:rPr lang="en-US" dirty="0" smtClean="0"/>
              <a:t>“In the twenty-first century, branding ultimately will be the only unique differentiator between companies.  Brand equity is now a key asset”</a:t>
            </a:r>
          </a:p>
          <a:p>
            <a:pPr lvl="3">
              <a:buClr>
                <a:schemeClr val="accent5"/>
              </a:buClr>
              <a:buFont typeface="Times" pitchFamily="-112" charset="0"/>
              <a:buNone/>
              <a:defRPr/>
            </a:pPr>
            <a:r>
              <a:rPr lang="en-US" dirty="0" smtClean="0"/>
              <a:t>– Fortune Magazine</a:t>
            </a:r>
            <a:endParaRPr lang="en-US" dirty="0"/>
          </a:p>
        </p:txBody>
      </p:sp>
      <p:sp>
        <p:nvSpPr>
          <p:cNvPr id="23555" name="AutoShape 4"/>
          <p:cNvSpPr>
            <a:spLocks noChangeArrowheads="1"/>
          </p:cNvSpPr>
          <p:nvPr/>
        </p:nvSpPr>
        <p:spPr bwMode="auto">
          <a:xfrm>
            <a:off x="3305175" y="1903413"/>
            <a:ext cx="800100" cy="393700"/>
          </a:xfrm>
          <a:prstGeom prst="rightArrow">
            <a:avLst>
              <a:gd name="adj1" fmla="val 50000"/>
              <a:gd name="adj2" fmla="val 5080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  <a:buFont typeface="Wingdings 2" pitchFamily="18" charset="2"/>
              <a:buNone/>
            </a:pPr>
            <a:endParaRPr lang="en-US"/>
          </a:p>
        </p:txBody>
      </p:sp>
      <p:pic>
        <p:nvPicPr>
          <p:cNvPr id="23556" name="Picture 5" descr="MCj042419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1800" y="1563688"/>
            <a:ext cx="1698625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5972175" y="1889125"/>
            <a:ext cx="2743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684213" eaLnBrk="0" hangingPunct="0">
              <a:spcBef>
                <a:spcPct val="20000"/>
              </a:spcBef>
              <a:buFont typeface="Wingdings 2" pitchFamily="18" charset="2"/>
              <a:buNone/>
            </a:pPr>
            <a:r>
              <a:rPr lang="en-US" sz="1800"/>
              <a:t>Predictable Cash Flow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Brand Equity is Assigned by Your Customers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112" charset="2"/>
              <a:buNone/>
              <a:defRPr/>
            </a:pPr>
            <a:r>
              <a:rPr lang="en-US" dirty="0" smtClean="0"/>
              <a:t>Start with Strategic Intent to Guide Them in Assigning Meaning</a:t>
            </a:r>
          </a:p>
          <a:p>
            <a:pPr lvl="1">
              <a:buClr>
                <a:schemeClr val="accent5"/>
              </a:buClr>
              <a:buFont typeface="Wingdings" pitchFamily="-112" charset="2"/>
              <a:buChar char=""/>
              <a:defRPr/>
            </a:pPr>
            <a:r>
              <a:rPr lang="en-US" dirty="0" smtClean="0"/>
              <a:t>The Purpose of a </a:t>
            </a:r>
            <a:r>
              <a:rPr lang="en-US" b="1" dirty="0" smtClean="0">
                <a:solidFill>
                  <a:srgbClr val="81943A"/>
                </a:solidFill>
              </a:rPr>
              <a:t>Value Proposition </a:t>
            </a:r>
            <a:r>
              <a:rPr lang="en-US" dirty="0" smtClean="0"/>
              <a:t>is to State </a:t>
            </a:r>
            <a:r>
              <a:rPr lang="en-US" dirty="0" err="1" smtClean="0"/>
              <a:t>UIG’s</a:t>
            </a:r>
            <a:r>
              <a:rPr lang="en-US" dirty="0" smtClean="0"/>
              <a:t> Promise</a:t>
            </a:r>
          </a:p>
          <a:p>
            <a:pPr lvl="1">
              <a:buClr>
                <a:schemeClr val="accent5"/>
              </a:buClr>
              <a:buFont typeface="Wingdings" pitchFamily="-112" charset="2"/>
              <a:buChar char=""/>
              <a:defRPr/>
            </a:pPr>
            <a:r>
              <a:rPr lang="en-US" dirty="0" smtClean="0"/>
              <a:t>Your </a:t>
            </a:r>
            <a:r>
              <a:rPr lang="en-US" b="1" dirty="0" smtClean="0">
                <a:solidFill>
                  <a:srgbClr val="81943A"/>
                </a:solidFill>
              </a:rPr>
              <a:t>Positioning </a:t>
            </a:r>
            <a:r>
              <a:rPr lang="en-US" dirty="0" smtClean="0"/>
              <a:t>is a Uniquely </a:t>
            </a:r>
            <a:r>
              <a:rPr lang="en-US" dirty="0" err="1" smtClean="0"/>
              <a:t>Ownable</a:t>
            </a:r>
            <a:r>
              <a:rPr lang="en-US" dirty="0" smtClean="0"/>
              <a:t> Attribute or Capability</a:t>
            </a:r>
          </a:p>
          <a:p>
            <a:pPr>
              <a:buFont typeface="Wingdings" pitchFamily="-112" charset="2"/>
              <a:buNone/>
              <a:defRPr/>
            </a:pPr>
            <a:r>
              <a:rPr lang="en-US" dirty="0" smtClean="0"/>
              <a:t>Must be Used Consistently Across ALL Interactions and Communications</a:t>
            </a:r>
          </a:p>
          <a:p>
            <a:pPr>
              <a:buFont typeface="Wingdings" pitchFamily="-112" charset="2"/>
              <a:buNone/>
              <a:defRPr/>
            </a:pPr>
            <a:r>
              <a:rPr lang="en-US" dirty="0" smtClean="0"/>
              <a:t>Delivered as Part of an Integrated Sales &amp; Marketing Plan </a:t>
            </a:r>
          </a:p>
          <a:p>
            <a:pPr lvl="1">
              <a:buClr>
                <a:schemeClr val="accent5"/>
              </a:buClr>
              <a:buFont typeface="Wingdings" pitchFamily="-112" charset="2"/>
              <a:buChar char=""/>
              <a:defRPr/>
            </a:pPr>
            <a:r>
              <a:rPr lang="en-US" dirty="0" smtClean="0"/>
              <a:t>Marketing Makes a Promise, Sales Capitalizes On it</a:t>
            </a:r>
          </a:p>
          <a:p>
            <a:pPr lvl="1">
              <a:buClr>
                <a:schemeClr val="accent5"/>
              </a:buClr>
              <a:buFont typeface="Wingdings" pitchFamily="-112" charset="2"/>
              <a:buChar char=""/>
              <a:defRPr/>
            </a:pPr>
            <a:r>
              <a:rPr lang="en-US" dirty="0" smtClean="0"/>
              <a:t>Customer Support Fulfills the Promise with Every Single Interaction</a:t>
            </a:r>
          </a:p>
          <a:p>
            <a:pPr lvl="1">
              <a:buClr>
                <a:schemeClr val="accent5"/>
              </a:buClr>
              <a:buFont typeface="Wingdings" pitchFamily="-112" charset="2"/>
              <a:buChar char=""/>
              <a:defRPr/>
            </a:pPr>
            <a:endParaRPr lang="en-US" dirty="0" smtClean="0"/>
          </a:p>
          <a:p>
            <a:pPr marL="233363" lvl="1" indent="-58738">
              <a:buClr>
                <a:schemeClr val="accent5"/>
              </a:buClr>
              <a:buFont typeface="Wingdings" pitchFamily="-112" charset="2"/>
              <a:buNone/>
              <a:defRPr/>
            </a:pPr>
            <a:r>
              <a:rPr lang="en-US" dirty="0" smtClean="0"/>
              <a:t>“Brand owners need to ensure that they deliver high-quality services that are aligned with a compelling vision and delivered with a genuine commitment to customer satisfaction.”</a:t>
            </a:r>
          </a:p>
          <a:p>
            <a:pPr lvl="3">
              <a:buClr>
                <a:schemeClr val="accent5"/>
              </a:buClr>
              <a:buFont typeface="Times" pitchFamily="-112" charset="0"/>
              <a:buNone/>
              <a:defRPr/>
            </a:pPr>
            <a:r>
              <a:rPr lang="en-US" dirty="0" smtClean="0"/>
              <a:t>– </a:t>
            </a:r>
            <a:r>
              <a:rPr lang="en-US" dirty="0" err="1" smtClean="0"/>
              <a:t>Interbrand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Why Might You Want To Pursue Branding?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Professional Services Are:</a:t>
            </a:r>
          </a:p>
          <a:p>
            <a:pPr lvl="1"/>
            <a:r>
              <a:rPr lang="en-US" smtClean="0">
                <a:ea typeface="ＭＳ Ｐゴシック"/>
              </a:rPr>
              <a:t>Perceived as expensive</a:t>
            </a:r>
          </a:p>
          <a:p>
            <a:pPr lvl="1"/>
            <a:r>
              <a:rPr lang="en-US" smtClean="0">
                <a:ea typeface="ＭＳ Ｐゴシック"/>
              </a:rPr>
              <a:t>Operating with the Same Business Model as their Competitors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A Patchwork of Acquisitions Doesn’t:</a:t>
            </a:r>
          </a:p>
          <a:p>
            <a:pPr lvl="1"/>
            <a:r>
              <a:rPr lang="en-US" smtClean="0">
                <a:ea typeface="ＭＳ Ｐゴシック"/>
              </a:rPr>
              <a:t>Differentiate Your Offering, in a Competitive &amp; Mature Market</a:t>
            </a:r>
          </a:p>
          <a:p>
            <a:pPr lvl="1"/>
            <a:r>
              <a:rPr lang="en-US" smtClean="0">
                <a:ea typeface="ＭＳ Ｐゴシック"/>
              </a:rPr>
              <a:t>Facilitate Business Development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Branding Professional Services </a:t>
            </a:r>
          </a:p>
          <a:p>
            <a:pPr lvl="1"/>
            <a:r>
              <a:rPr lang="en-US" smtClean="0">
                <a:ea typeface="ＭＳ Ｐゴシック"/>
              </a:rPr>
              <a:t>The Brand Acts as an Ambassador; Communicating Core Values Through Many Channels</a:t>
            </a:r>
          </a:p>
          <a:p>
            <a:pPr lvl="1"/>
            <a:r>
              <a:rPr lang="en-US" smtClean="0">
                <a:ea typeface="ＭＳ Ｐゴシック"/>
              </a:rPr>
              <a:t>Facilitates Client’s Selection Process &amp; Sales</a:t>
            </a:r>
          </a:p>
          <a:p>
            <a:pPr lvl="1"/>
            <a:r>
              <a:rPr lang="en-US" smtClean="0">
                <a:ea typeface="ＭＳ Ｐゴシック"/>
              </a:rPr>
              <a:t>Able to Focus Interactions on Value Delivery NOT Price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Low Barriers for Competitive Entries AND Customer Switching</a:t>
            </a:r>
          </a:p>
          <a:p>
            <a:pPr lvl="1"/>
            <a:endParaRPr lang="en-US" smtClean="0">
              <a:ea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New Entrants are Transforming </a:t>
            </a:r>
            <a:br>
              <a:rPr lang="en-US" smtClean="0">
                <a:ea typeface="ＭＳ Ｐゴシック"/>
                <a:cs typeface="ＭＳ Ｐゴシック"/>
              </a:rPr>
            </a:br>
            <a:r>
              <a:rPr lang="en-US" smtClean="0">
                <a:ea typeface="ＭＳ Ｐゴシック"/>
                <a:cs typeface="ＭＳ Ｐゴシック"/>
              </a:rPr>
              <a:t>Industries Based on Brand!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387350" y="3613150"/>
            <a:ext cx="8382000" cy="1235075"/>
          </a:xfrm>
        </p:spPr>
        <p:txBody>
          <a:bodyPr/>
          <a:lstStyle/>
          <a:p>
            <a:pPr algn="ctr"/>
            <a:r>
              <a:rPr lang="en-US" smtClean="0">
                <a:ea typeface="ＭＳ Ｐゴシック"/>
                <a:cs typeface="ＭＳ Ｐゴシック"/>
              </a:rPr>
              <a:t>Brand &amp; Marketing Have Become Organizational Principles</a:t>
            </a:r>
          </a:p>
          <a:p>
            <a:pPr algn="ctr"/>
            <a:r>
              <a:rPr lang="en-US" smtClean="0">
                <a:ea typeface="ＭＳ Ｐゴシック"/>
                <a:cs typeface="ＭＳ Ｐゴシック"/>
              </a:rPr>
              <a:t>Cross Functional Alignment is Imperative</a:t>
            </a:r>
          </a:p>
          <a:p>
            <a:pPr lvl="1" algn="ctr"/>
            <a:endParaRPr lang="en-US" smtClean="0">
              <a:ea typeface="ＭＳ Ｐゴシック"/>
            </a:endParaRPr>
          </a:p>
          <a:p>
            <a:pPr algn="ctr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791562" name="Text Box 10"/>
          <p:cNvSpPr txBox="1">
            <a:spLocks noChangeArrowheads="1"/>
          </p:cNvSpPr>
          <p:nvPr/>
        </p:nvSpPr>
        <p:spPr bwMode="auto">
          <a:xfrm>
            <a:off x="1158875" y="4637088"/>
            <a:ext cx="68262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684213" eaLnBrk="0" hangingPunct="0">
              <a:spcBef>
                <a:spcPct val="20000"/>
              </a:spcBef>
              <a:buFont typeface="Wingdings 2" pitchFamily="18" charset="2"/>
              <a:buNone/>
            </a:pPr>
            <a:r>
              <a:rPr lang="en-US" b="1" i="1">
                <a:solidFill>
                  <a:schemeClr val="accent2"/>
                </a:solidFill>
                <a:latin typeface="Georgia" pitchFamily="18" charset="0"/>
              </a:rPr>
              <a:t>“Stage 3”</a:t>
            </a:r>
          </a:p>
          <a:p>
            <a:pPr algn="ctr" defTabSz="684213" eaLnBrk="0" hangingPunct="0">
              <a:spcBef>
                <a:spcPct val="20000"/>
              </a:spcBef>
              <a:buFont typeface="Wingdings 2" pitchFamily="18" charset="2"/>
              <a:buNone/>
            </a:pPr>
            <a:r>
              <a:rPr lang="en-US" b="1" i="1">
                <a:solidFill>
                  <a:schemeClr val="accent2"/>
                </a:solidFill>
                <a:latin typeface="Georgia" pitchFamily="18" charset="0"/>
              </a:rPr>
              <a:t>Use Your Brand as a Catalyst for Change</a:t>
            </a:r>
          </a:p>
        </p:txBody>
      </p:sp>
      <p:pic>
        <p:nvPicPr>
          <p:cNvPr id="29700" name="Picture 7" descr="geck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1116013"/>
            <a:ext cx="18478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1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1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Getting Started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How Can You Begin a Branding Strategy?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600" smtClean="0">
                <a:ea typeface="ＭＳ Ｐゴシック"/>
                <a:cs typeface="ＭＳ Ｐゴシック"/>
              </a:rPr>
              <a:t>Establish a Brand Task Force; Cross Company Representation</a:t>
            </a:r>
          </a:p>
          <a:p>
            <a:r>
              <a:rPr lang="en-US" sz="1600" smtClean="0">
                <a:ea typeface="ＭＳ Ｐゴシック"/>
                <a:cs typeface="ＭＳ Ｐゴシック"/>
              </a:rPr>
              <a:t>Take a Customer’s Eye View </a:t>
            </a:r>
          </a:p>
          <a:p>
            <a:pPr lvl="1"/>
            <a:r>
              <a:rPr lang="en-US" sz="1600" smtClean="0">
                <a:ea typeface="ＭＳ Ｐゴシック"/>
              </a:rPr>
              <a:t>Segment Customers; First by Needs &amp; then by Value</a:t>
            </a:r>
          </a:p>
          <a:p>
            <a:pPr lvl="1"/>
            <a:r>
              <a:rPr lang="en-US" sz="1600" smtClean="0">
                <a:ea typeface="ＭＳ Ｐゴシック"/>
              </a:rPr>
              <a:t>Prioritize 2 – 3 Focus Customer Segments for Each Line of Business </a:t>
            </a:r>
          </a:p>
          <a:p>
            <a:r>
              <a:rPr lang="en-US" sz="1600" smtClean="0">
                <a:ea typeface="ＭＳ Ｐゴシック"/>
                <a:cs typeface="ＭＳ Ｐゴシック"/>
              </a:rPr>
              <a:t>Create Corporate “Gestalt”; Whole &gt; Sum of its Parts </a:t>
            </a:r>
          </a:p>
          <a:p>
            <a:pPr lvl="1"/>
            <a:r>
              <a:rPr lang="en-US" sz="1600" smtClean="0">
                <a:ea typeface="ＭＳ Ｐゴシック"/>
              </a:rPr>
              <a:t>Assess Your Brand Equity and Competitors</a:t>
            </a:r>
          </a:p>
          <a:p>
            <a:pPr lvl="1"/>
            <a:r>
              <a:rPr lang="en-US" sz="1600" smtClean="0">
                <a:ea typeface="ＭＳ Ｐゴシック"/>
              </a:rPr>
              <a:t>Design an Outstanding Customer Experience</a:t>
            </a:r>
          </a:p>
          <a:p>
            <a:pPr lvl="1"/>
            <a:r>
              <a:rPr lang="en-US" sz="1600" smtClean="0">
                <a:ea typeface="ＭＳ Ｐゴシック"/>
              </a:rPr>
              <a:t>Combine Products with Service “Wrappers”; bundled solutions</a:t>
            </a:r>
          </a:p>
          <a:p>
            <a:pPr lvl="1"/>
            <a:r>
              <a:rPr lang="en-US" sz="1600" smtClean="0">
                <a:ea typeface="ＭＳ Ｐゴシック"/>
              </a:rPr>
              <a:t>Create a Customer-Centric Value Proposition; the essence and meaning of your brand</a:t>
            </a:r>
          </a:p>
          <a:p>
            <a:pPr lvl="1"/>
            <a:r>
              <a:rPr lang="en-US" sz="1600" smtClean="0">
                <a:ea typeface="ＭＳ Ｐゴシック"/>
              </a:rPr>
              <a:t>Web Enable the Customer Experience</a:t>
            </a:r>
          </a:p>
          <a:p>
            <a:r>
              <a:rPr lang="en-US" sz="1600" smtClean="0">
                <a:ea typeface="ＭＳ Ｐゴシック"/>
                <a:cs typeface="ＭＳ Ｐゴシック"/>
              </a:rPr>
              <a:t>Pilot Test Initiatives </a:t>
            </a:r>
          </a:p>
          <a:p>
            <a:pPr lvl="1"/>
            <a:r>
              <a:rPr lang="en-US" sz="1600" smtClean="0">
                <a:ea typeface="ＭＳ Ｐゴシック"/>
              </a:rPr>
              <a:t>Establish Metrics &amp; Success Criteria</a:t>
            </a:r>
          </a:p>
          <a:p>
            <a:pPr lvl="1"/>
            <a:r>
              <a:rPr lang="en-US" sz="1600" smtClean="0">
                <a:ea typeface="ＭＳ Ｐゴシック"/>
              </a:rPr>
              <a:t>Solicit Key Stakeholder Feedback</a:t>
            </a:r>
          </a:p>
          <a:p>
            <a:pPr lvl="1"/>
            <a:r>
              <a:rPr lang="en-US" sz="1600" smtClean="0">
                <a:ea typeface="ＭＳ Ｐゴシック"/>
              </a:rPr>
              <a:t>Develop an Integrated Sales &amp; Marketing Plan</a:t>
            </a:r>
          </a:p>
          <a:p>
            <a:pPr lvl="1"/>
            <a:endParaRPr lang="en-US" sz="1600" smtClean="0">
              <a:ea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s_Amer">
  <a:themeElements>
    <a:clrScheme name="Customer Ergonomics Final">
      <a:dk1>
        <a:srgbClr val="000000"/>
      </a:dk1>
      <a:lt1>
        <a:srgbClr val="E3E3E3"/>
      </a:lt1>
      <a:dk2>
        <a:srgbClr val="508EB5"/>
      </a:dk2>
      <a:lt2>
        <a:srgbClr val="BBCAE3"/>
      </a:lt2>
      <a:accent1>
        <a:srgbClr val="862175"/>
      </a:accent1>
      <a:accent2>
        <a:srgbClr val="A2452B"/>
      </a:accent2>
      <a:accent3>
        <a:srgbClr val="E3B995"/>
      </a:accent3>
      <a:accent4>
        <a:srgbClr val="FFFFFF"/>
      </a:accent4>
      <a:accent5>
        <a:srgbClr val="58585A"/>
      </a:accent5>
      <a:accent6>
        <a:srgbClr val="81943A"/>
      </a:accent6>
      <a:hlink>
        <a:srgbClr val="BBCAE3"/>
      </a:hlink>
      <a:folHlink>
        <a:srgbClr val="508EB5"/>
      </a:folHlink>
    </a:clrScheme>
    <a:fontScheme name="Globes_Am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lnDef>
  </a:objectDefaults>
  <a:extraClrSchemeLst>
    <a:extraClrScheme>
      <a:clrScheme name="Globes_Amer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s_Amer 2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s_Amer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s_Amer 4">
        <a:dk1>
          <a:srgbClr val="000000"/>
        </a:dk1>
        <a:lt1>
          <a:srgbClr val="FFFFFF"/>
        </a:lt1>
        <a:dk2>
          <a:srgbClr val="003399"/>
        </a:dk2>
        <a:lt2>
          <a:srgbClr val="CCFF99"/>
        </a:lt2>
        <a:accent1>
          <a:srgbClr val="008000"/>
        </a:accent1>
        <a:accent2>
          <a:srgbClr val="FFCC66"/>
        </a:accent2>
        <a:accent3>
          <a:srgbClr val="AAADCA"/>
        </a:accent3>
        <a:accent4>
          <a:srgbClr val="DADADA"/>
        </a:accent4>
        <a:accent5>
          <a:srgbClr val="AAC0AA"/>
        </a:accent5>
        <a:accent6>
          <a:srgbClr val="E7B95C"/>
        </a:accent6>
        <a:hlink>
          <a:srgbClr val="0099CC"/>
        </a:hlink>
        <a:folHlink>
          <a:srgbClr val="99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s_Amer 5">
        <a:dk1>
          <a:srgbClr val="000000"/>
        </a:dk1>
        <a:lt1>
          <a:srgbClr val="FFFFFF"/>
        </a:lt1>
        <a:dk2>
          <a:srgbClr val="82B5CA"/>
        </a:dk2>
        <a:lt2>
          <a:srgbClr val="669933"/>
        </a:lt2>
        <a:accent1>
          <a:srgbClr val="660033"/>
        </a:accent1>
        <a:accent2>
          <a:srgbClr val="067875"/>
        </a:accent2>
        <a:accent3>
          <a:srgbClr val="FFFFFF"/>
        </a:accent3>
        <a:accent4>
          <a:srgbClr val="000000"/>
        </a:accent4>
        <a:accent5>
          <a:srgbClr val="B8AAAD"/>
        </a:accent5>
        <a:accent6>
          <a:srgbClr val="056C69"/>
        </a:accent6>
        <a:hlink>
          <a:srgbClr val="FEC024"/>
        </a:hlink>
        <a:folHlink>
          <a:srgbClr val="17496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Advertising Measurement.pptx</Template>
  <TotalTime>6616</TotalTime>
  <Words>596</Words>
  <Application>Microsoft PowerPoint</Application>
  <PresentationFormat>On-screen Show (4:3)</PresentationFormat>
  <Paragraphs>105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Wingdings 2</vt:lpstr>
      <vt:lpstr>ＭＳ Ｐゴシック</vt:lpstr>
      <vt:lpstr>Wingdings</vt:lpstr>
      <vt:lpstr>Times</vt:lpstr>
      <vt:lpstr>Times New Roman</vt:lpstr>
      <vt:lpstr>Tahoma</vt:lpstr>
      <vt:lpstr>Georgia</vt:lpstr>
      <vt:lpstr>Globes_Amer</vt:lpstr>
      <vt:lpstr>Globes_Amer</vt:lpstr>
      <vt:lpstr>Globes_Amer</vt:lpstr>
      <vt:lpstr>Why Should You Care About  Branding?</vt:lpstr>
      <vt:lpstr>Why Care About Branding?</vt:lpstr>
      <vt:lpstr>From Roman Pots to Animal Flanks,  What Is A Brand?</vt:lpstr>
      <vt:lpstr>A Brand Builds Trust</vt:lpstr>
      <vt:lpstr>Brand Equity is Assigned by Your Customers</vt:lpstr>
      <vt:lpstr>Why Might You Want To Pursue Branding?</vt:lpstr>
      <vt:lpstr>New Entrants are Transforming  Industries Based on Brand!</vt:lpstr>
      <vt:lpstr>Getting Started</vt:lpstr>
      <vt:lpstr>How Can You Begin a Branding Strategy?</vt:lpstr>
      <vt:lpstr>Branding Strategy Broad Brushstrokes</vt:lpstr>
    </vt:vector>
  </TitlesOfParts>
  <Manager/>
  <Company>Monitor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Significant Organic Growth FleetBoston</dc:title>
  <dc:subject/>
  <dc:creator>Information Resources</dc:creator>
  <cp:lastModifiedBy>Aileen</cp:lastModifiedBy>
  <cp:revision>333</cp:revision>
  <cp:lastPrinted>2000-05-09T04:00:28Z</cp:lastPrinted>
  <dcterms:created xsi:type="dcterms:W3CDTF">2008-11-05T20:12:50Z</dcterms:created>
  <dcterms:modified xsi:type="dcterms:W3CDTF">2008-11-05T20:18:09Z</dcterms:modified>
</cp:coreProperties>
</file>