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-collection.edu.ru/collection/" TargetMode="External"/><Relationship Id="rId2" Type="http://schemas.openxmlformats.org/officeDocument/2006/relationships/hyperlink" Target="http://1000.home.nov.ru/hero_enlightener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istory.standart.edu.r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836712"/>
            <a:ext cx="7761287" cy="1439863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>
                <a:solidFill>
                  <a:schemeClr val="tx2">
                    <a:lumMod val="75000"/>
                  </a:schemeClr>
                </a:solidFill>
              </a:rPr>
              <a:t>Презентация к уроку  истории  в 10 классе</a:t>
            </a:r>
            <a:br>
              <a:rPr lang="ru-RU" sz="31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1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100" dirty="0" smtClean="0">
                <a:solidFill>
                  <a:srgbClr val="C00000"/>
                </a:solidFill>
              </a:rPr>
              <a:t>«</a:t>
            </a:r>
            <a:r>
              <a:rPr lang="ru-RU" sz="3100" b="1" i="1" dirty="0" smtClean="0">
                <a:solidFill>
                  <a:srgbClr val="C00000"/>
                </a:solidFill>
              </a:rPr>
              <a:t>Памятник </a:t>
            </a:r>
            <a:r>
              <a:rPr lang="ru-RU" sz="3100" b="1" i="1" dirty="0">
                <a:solidFill>
                  <a:srgbClr val="C00000"/>
                </a:solidFill>
              </a:rPr>
              <a:t>«Тысячелетие России» как исторический </a:t>
            </a:r>
            <a:r>
              <a:rPr lang="ru-RU" sz="3100" b="1" i="1" dirty="0" smtClean="0">
                <a:solidFill>
                  <a:srgbClr val="C00000"/>
                </a:solidFill>
              </a:rPr>
              <a:t>источник»</a:t>
            </a:r>
            <a:r>
              <a:rPr lang="ru-RU" sz="3100" dirty="0">
                <a:solidFill>
                  <a:srgbClr val="C00000"/>
                </a:solidFill>
              </a:rPr>
              <a:t> </a:t>
            </a:r>
            <a:r>
              <a:rPr lang="ru-RU" sz="3100" dirty="0" smtClean="0">
                <a:solidFill>
                  <a:srgbClr val="C00000"/>
                </a:solidFill>
              </a:rPr>
              <a:t/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dirty="0" smtClean="0">
                <a:solidFill>
                  <a:srgbClr val="C00000"/>
                </a:solidFill>
              </a:rPr>
              <a:t>(</a:t>
            </a:r>
            <a:r>
              <a:rPr lang="ru-RU" sz="3100" dirty="0" err="1">
                <a:solidFill>
                  <a:srgbClr val="C00000"/>
                </a:solidFill>
              </a:rPr>
              <a:t>к</a:t>
            </a:r>
            <a:r>
              <a:rPr lang="ru-RU" sz="3100" dirty="0" err="1" smtClean="0">
                <a:solidFill>
                  <a:srgbClr val="C00000"/>
                </a:solidFill>
              </a:rPr>
              <a:t>вест</a:t>
            </a:r>
            <a:r>
              <a:rPr lang="ru-RU" sz="3100" dirty="0" smtClean="0">
                <a:solidFill>
                  <a:srgbClr val="C00000"/>
                </a:solidFill>
              </a:rPr>
              <a:t>-путешествие )</a:t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dirty="0">
                <a:solidFill>
                  <a:srgbClr val="C00000"/>
                </a:solidFill>
              </a:rPr>
              <a:t/>
            </a:r>
            <a:br>
              <a:rPr lang="ru-RU" sz="3100" dirty="0">
                <a:solidFill>
                  <a:srgbClr val="C00000"/>
                </a:solidFill>
              </a:rPr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39552" y="2996952"/>
            <a:ext cx="7618412" cy="3416300"/>
          </a:xfrm>
        </p:spPr>
        <p:txBody>
          <a:bodyPr/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Автор: Спиридонова Надежда Михайловна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Должность: учитель истории  и обществознания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Место работы: Филиал МАОУ 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Аромашевская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СОШ имени В. Д.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Кармацкого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» 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Русаковская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СОШ</a:t>
            </a:r>
          </a:p>
          <a:p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383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Ключевая точка №3. </a:t>
            </a:r>
            <a:br>
              <a:rPr lang="ru-RU" dirty="0" smtClean="0"/>
            </a:br>
            <a:r>
              <a:rPr lang="ru-RU" dirty="0" smtClean="0"/>
              <a:t>Изображенные дважды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264" y="1600200"/>
            <a:ext cx="7163471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61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644008" y="1988839"/>
            <a:ext cx="3384376" cy="43099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800" dirty="0"/>
          </a:p>
        </p:txBody>
      </p:sp>
      <p:pic>
        <p:nvPicPr>
          <p:cNvPr id="8" name="Picture 5" descr="1000_Gos_chelovek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29" y="1417638"/>
            <a:ext cx="8710757" cy="273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07504" y="4437112"/>
            <a:ext cx="8229600" cy="1503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Обоснуйте соседство Петра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памятнике с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Артамоном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Матвеевым, Алексеем Тишайшим, Яковом Долгоруковым и Иваном Бецким. 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38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5936" y="1570039"/>
            <a:ext cx="4464496" cy="4667273"/>
          </a:xfrm>
        </p:spPr>
        <p:txBody>
          <a:bodyPr>
            <a:normAutofit/>
          </a:bodyPr>
          <a:lstStyle/>
          <a:p>
            <a:r>
              <a:rPr lang="ru-RU" alt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Феодо́сий</a:t>
            </a: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Пече́рский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1008 — 3 мая 1074) 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основателей 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Киево-Печерского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монастыря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 Антония Печерского </a:t>
            </a:r>
            <a:b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Кукша</a:t>
            </a: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Печерский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иеромонах 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Киево-Печерского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монастыря, проповедовал 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христианство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вятичем на р. Оке, за что был зверски убит ими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1110 г.</a:t>
            </a:r>
            <a:b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Нестор </a:t>
            </a:r>
            <a: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летописец</a:t>
            </a:r>
            <a:b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 </a:t>
            </a:r>
            <a:r>
              <a:rPr lang="ru-RU" alt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Оцените вклад деятелей церкви в российскую культуру</a:t>
            </a:r>
            <a:r>
              <a:rPr lang="ru-RU" altLang="ru-RU" sz="2000" dirty="0"/>
              <a:t/>
            </a:r>
            <a:br>
              <a:rPr lang="ru-RU" altLang="ru-RU" sz="2000" dirty="0"/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1556792"/>
            <a:ext cx="3096344" cy="504056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Ключевая точка №4. </a:t>
            </a:r>
            <a:br>
              <a:rPr lang="ru-RU" smtClean="0"/>
            </a:br>
            <a:r>
              <a:rPr lang="ru-RU" smtClean="0"/>
              <a:t>Просветители народа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210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Ключевая точка №5. Государственные лица</a:t>
            </a:r>
            <a:endParaRPr lang="ru-RU" dirty="0"/>
          </a:p>
        </p:txBody>
      </p:sp>
      <p:pic>
        <p:nvPicPr>
          <p:cNvPr id="4" name="Picture 2" descr="Анастасия Романов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4320480" cy="457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572000" y="1556792"/>
            <a:ext cx="4320480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Анастасия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Романовна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(1530-1560)</a:t>
            </a: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Царица, первая жена Ивана IV, изображена в царской короне среди 26 «Гос. людей», где только 2 женщины: Анастасия и Екатерина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 Рядом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ней – с поднятой рукой –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протопоп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Сильвестр и окольничий Алексей Федорович Адашев (ум. 1561), положивший руки на воткнутый в землю меч.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Они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эпоху царствования Ивана IV, на памятнике отсутствующего. Державу в руках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держит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 III, дед Ивана IV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 </a:t>
            </a:r>
            <a:r>
              <a:rPr lang="ru-RU" alt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Предположите причину отсутствия на памятнике Ивана </a:t>
            </a:r>
            <a:r>
              <a:rPr lang="en-US" alt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alt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объясните присутствие Анастасии </a:t>
            </a:r>
            <a:r>
              <a:rPr lang="ru-RU" alt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alt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омановны.</a:t>
            </a:r>
            <a:endParaRPr lang="ru-RU" alt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76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Ключевая точка №6. Военные люди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1105" y="1600201"/>
            <a:ext cx="6763223" cy="401613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908720"/>
            <a:ext cx="82296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Задание: </a:t>
            </a:r>
            <a:r>
              <a:rPr lang="ru-RU" sz="2400" i="1" dirty="0" smtClean="0"/>
              <a:t>Заполните недостающую информацию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106606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8892480" cy="8640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Ключевая точка №7. Деятели культуры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1440" y="980728"/>
            <a:ext cx="8561040" cy="568863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 </a:t>
            </a:r>
            <a:r>
              <a:rPr lang="ru-RU" alt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Прочтите представленный текст литературоведа </a:t>
            </a:r>
            <a:r>
              <a:rPr lang="ru-RU" alt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Ф.Буслаева</a:t>
            </a:r>
            <a:r>
              <a:rPr lang="ru-RU" alt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выразите своё отношение к поставленной проблеме. Насколько можно согласиться с критикой принципов отбора?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«Это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тысячелетию не России вообще, а русской государственной жизни, русской политики. Чтоб быть верным выражением эпохи, памятник тысячелетию России должен был удовлетворить требованиям народности. Вопросы по народности дают главное направление современной жизни. Из-за них объявляются войны, ими руководствуется политика, во имя их эмансипируются миллионы крепостных тружеников, эти же вопросы задает себе и разрабатывает историческая наука по всем ее отраслям.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Зачем поместили между пресловутыми мужами некоего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Кокоринова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строителя Академии художеств? Зачем обходите Рублева и Симона Ушакова? Скажут, что этих имен не знают или не хотят знать в Академии художеств, а на это могут ответить, что никто на Руси не интересуется строителем Академии; да и многие ли знают его по имени?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увековечили Карла Брюллова.   Зачем же обошли Иванова, о картине которого повсюду разносилась слава как о национальной знаменитости? Вы прославили Волкова ,основателя театра. И что за подвиг такой основать театр на Руси в половине XVIII в., когда он давным-давно был уже основан на западе? Почему художник не поместил первых на Руси типографщиков? Это для просвещения России поважнее какой-нибудь запоздалой труппы актеров.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Еще страннее и непонятнее выбор лиц между  просветителями</a:t>
            </a: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уж помещены в числе знаменитостей эти, то необходимы и многие другие. Тогда придется растянуть барельеф до бесконечности, превративши его в лицевые святцы, с придачею всей русской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истории».</a:t>
            </a:r>
          </a:p>
          <a:p>
            <a:pPr algn="r">
              <a:lnSpc>
                <a:spcPct val="80000"/>
              </a:lnSpc>
              <a:buNone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Федор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Иванович Буслаев (1818-1897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algn="r">
              <a:lnSpc>
                <a:spcPct val="80000"/>
              </a:lnSpc>
              <a:buNone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фольклорист, литературовед, историк искусства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r">
              <a:lnSpc>
                <a:spcPct val="80000"/>
              </a:lnSpc>
              <a:buNone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академик Петербургской Академии наук (1860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Опубликовано</a:t>
            </a:r>
            <a:r>
              <a:rPr lang="ru-RU" alt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Буслаев Ф.И. Мои досуги. В 2 т. М., 1886. Т. 2.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08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908720"/>
            <a:ext cx="7772400" cy="18722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Финальная точка - презентация созданных слайдов по итогам выполнения заданий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257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Рекомендуемые источники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640960" cy="452596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ru-RU" altLang="ru-RU" dirty="0" smtClean="0">
                <a:hlinkClick r:id="rId2"/>
              </a:rPr>
              <a:t>http</a:t>
            </a:r>
            <a:r>
              <a:rPr lang="ru-RU" altLang="ru-RU" dirty="0">
                <a:hlinkClick r:id="rId2"/>
              </a:rPr>
              <a:t>://</a:t>
            </a:r>
            <a:r>
              <a:rPr lang="ru-RU" altLang="ru-RU" dirty="0" smtClean="0">
                <a:hlinkClick r:id="rId2"/>
              </a:rPr>
              <a:t>1000.home.nov.ru/hero_enlightener.htm</a:t>
            </a:r>
            <a:endParaRPr lang="ru-RU" altLang="ru-RU" dirty="0" smtClean="0"/>
          </a:p>
          <a:p>
            <a:pPr marL="0" indent="0">
              <a:buNone/>
            </a:pPr>
            <a:r>
              <a:rPr lang="ru-RU" dirty="0" smtClean="0">
                <a:hlinkClick r:id="rId3"/>
              </a:rPr>
              <a:t>2.  http</a:t>
            </a:r>
            <a:r>
              <a:rPr lang="ru-RU" dirty="0">
                <a:hlinkClick r:id="rId3"/>
              </a:rPr>
              <a:t>://school-collection.edu.ru/collection/</a:t>
            </a:r>
            <a:r>
              <a:rPr lang="ru-RU" dirty="0"/>
              <a:t> - Единая коллекция цифровых образовательных ресурсов</a:t>
            </a:r>
          </a:p>
          <a:p>
            <a:pPr marL="0" indent="0">
              <a:buNone/>
            </a:pPr>
            <a:r>
              <a:rPr lang="ru-RU" dirty="0" smtClean="0">
                <a:hlinkClick r:id="rId4"/>
              </a:rPr>
              <a:t>3.  http</a:t>
            </a:r>
            <a:r>
              <a:rPr lang="ru-RU" dirty="0">
                <a:hlinkClick r:id="rId4"/>
              </a:rPr>
              <a:t>://history.standart.edu.ru/</a:t>
            </a:r>
            <a:r>
              <a:rPr lang="ru-RU" dirty="0"/>
              <a:t> - Министерство образования и науки Российской Федерации. История. Обществознание.</a:t>
            </a:r>
          </a:p>
          <a:p>
            <a:pPr marL="514350" indent="-514350">
              <a:buAutoNum type="arabicPeriod" startAt="4"/>
            </a:pPr>
            <a:r>
              <a:rPr lang="en-US" dirty="0" smtClean="0"/>
              <a:t>http</a:t>
            </a:r>
            <a:r>
              <a:rPr lang="ru-RU" dirty="0"/>
              <a:t>:// </a:t>
            </a:r>
            <a:r>
              <a:rPr lang="en-US" dirty="0"/>
              <a:t>Wikipedia</a:t>
            </a:r>
            <a:r>
              <a:rPr lang="ru-RU" dirty="0"/>
              <a:t>.</a:t>
            </a:r>
            <a:r>
              <a:rPr lang="en-US" dirty="0"/>
              <a:t>org</a:t>
            </a:r>
            <a:r>
              <a:rPr lang="ru-RU" dirty="0"/>
              <a:t>/</a:t>
            </a:r>
            <a:r>
              <a:rPr lang="en-US" dirty="0"/>
              <a:t>wiki</a:t>
            </a:r>
            <a:r>
              <a:rPr lang="ru-RU" dirty="0" smtClean="0"/>
              <a:t>/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5.   Виртуальная </a:t>
            </a:r>
            <a:r>
              <a:rPr lang="ru-RU" dirty="0"/>
              <a:t>школа Кирилла и </a:t>
            </a:r>
            <a:r>
              <a:rPr lang="ru-RU" dirty="0" err="1"/>
              <a:t>Мефодия</a:t>
            </a:r>
            <a:r>
              <a:rPr lang="ru-RU" dirty="0"/>
              <a:t>, 2010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45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43570" y="571480"/>
            <a:ext cx="3214710" cy="592935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Квест – путешествие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b="1" i="1" dirty="0" smtClean="0">
                <a:solidFill>
                  <a:schemeClr val="tx1"/>
                </a:solidFill>
              </a:rPr>
              <a:t> 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b="1" i="1" dirty="0" smtClean="0">
                <a:solidFill>
                  <a:schemeClr val="tx1"/>
                </a:solidFill>
              </a:rPr>
              <a:t>Памятник «Тысячелетие России» как исторический источник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4" name="Picture 4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5143504" cy="68580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путешествия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Цель квеста – прохождение маршрута с ключевыми точками.</a:t>
            </a:r>
          </a:p>
          <a:p>
            <a:pPr lvl="0"/>
            <a:r>
              <a:rPr lang="ru-RU" dirty="0" smtClean="0"/>
              <a:t>Карта памятника создается на базе  источников.</a:t>
            </a:r>
          </a:p>
          <a:p>
            <a:pPr lvl="0"/>
            <a:r>
              <a:rPr lang="ru-RU" dirty="0" smtClean="0"/>
              <a:t>Количество ключевых точек квеста – 7, количество гидов в каждой точке квеста – 7.</a:t>
            </a:r>
          </a:p>
          <a:p>
            <a:pPr lvl="0"/>
            <a:r>
              <a:rPr lang="ru-RU" dirty="0" smtClean="0"/>
              <a:t>Финальная ключевая точка – классная интерактивная доска.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Ключевая точка №1- стартовая. </a:t>
            </a:r>
            <a:br>
              <a:rPr lang="ru-RU" dirty="0" smtClean="0"/>
            </a:br>
            <a:r>
              <a:rPr lang="ru-RU" dirty="0" smtClean="0"/>
              <a:t>Историческая справка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70000" lnSpcReduction="20000"/>
          </a:bodyPr>
          <a:lstStyle/>
          <a:p>
            <a:pPr marL="324000" indent="-324000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itchFamily="18" charset="0"/>
              </a:rPr>
              <a:t>     </a:t>
            </a:r>
            <a:r>
              <a:rPr lang="ru-RU" sz="2600" b="1" i="1" dirty="0" smtClean="0">
                <a:latin typeface="Times New Roman" panose="02020603050405020304" pitchFamily="18" charset="0"/>
                <a:cs typeface="Times New Roman" pitchFamily="18" charset="0"/>
              </a:rPr>
              <a:t>Памятник создан по проекту М. О. Микешина скульпторами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24000" indent="-324000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И. Н. Шредером, Р. К.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Залеманом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, П. С. Михайловым,</a:t>
            </a:r>
          </a:p>
          <a:p>
            <a:pPr marL="324000" indent="-324000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Н. А.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Лаверецким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, А. М. Любимовым, М. А. Чижовым </a:t>
            </a:r>
          </a:p>
          <a:p>
            <a:pPr marL="324000" indent="-324000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при участии архитекторов Г. А. Боссе и В. А. Гартмана.  </a:t>
            </a:r>
          </a:p>
          <a:p>
            <a:pPr marL="324000" indent="-324000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Памятник и его части имеют следующие размеры: </a:t>
            </a:r>
          </a:p>
          <a:p>
            <a:pPr marL="324000" indent="-324000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общая высота памятника - около 15 м  </a:t>
            </a:r>
          </a:p>
          <a:p>
            <a:pPr marL="324000" indent="-324000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высота гранитного пьедестала - 6 м  </a:t>
            </a:r>
          </a:p>
          <a:p>
            <a:pPr marL="324000" indent="-324000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диаметр гранитного пьедестала - 9 м  </a:t>
            </a:r>
          </a:p>
          <a:p>
            <a:pPr marL="324000" indent="-324000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диаметр шара-державы - 4 м  </a:t>
            </a:r>
          </a:p>
          <a:p>
            <a:pPr marL="324000" indent="-324000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вес шара-державы - 400 пудов  </a:t>
            </a:r>
          </a:p>
          <a:p>
            <a:pPr marL="324000" indent="-324000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окружность горельефа - 26,5 м  </a:t>
            </a:r>
          </a:p>
          <a:p>
            <a:pPr marL="324000" indent="-324000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высота каждой из 19 верхних (колоссальных) фигур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- 3,3м </a:t>
            </a:r>
          </a:p>
          <a:p>
            <a:pPr marL="324000" indent="-324000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   Всего на памятнике 129 скульптурных фигур.</a:t>
            </a:r>
          </a:p>
          <a:p>
            <a:pPr marL="324000" indent="-324000">
              <a:lnSpc>
                <a:spcPct val="90000"/>
              </a:lnSpc>
              <a:spcBef>
                <a:spcPts val="600"/>
              </a:spcBef>
              <a:buFontTx/>
              <a:buNone/>
            </a:pPr>
            <a:endParaRPr lang="ru-RU" sz="2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Задание.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необходимые добавления к исторической справке:  дата, место, повод, отбор авторов.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Тысячелетие России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7554" r="75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>
            <a:spLocks noGrp="1"/>
          </p:cNvSpPr>
          <p:nvPr>
            <p:ph type="body" sz="half" idx="2"/>
          </p:nvPr>
        </p:nvSpPr>
        <p:spPr>
          <a:xfrm>
            <a:off x="5929322" y="5786454"/>
            <a:ext cx="3214678" cy="1071546"/>
          </a:xfrm>
        </p:spPr>
        <p:txBody>
          <a:bodyPr>
            <a:normAutofit/>
          </a:bodyPr>
          <a:lstStyle/>
          <a:p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Виллевальде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Б.П.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Открытие памятника «Тысячелетие России»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Ключевая точка №2.</a:t>
            </a:r>
            <a:br>
              <a:rPr lang="ru-RU" dirty="0" smtClean="0"/>
            </a:br>
            <a:r>
              <a:rPr lang="ru-RU" dirty="0" smtClean="0"/>
              <a:t> Замысел и состав памятника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141168"/>
          </a:xfrm>
        </p:spPr>
        <p:txBody>
          <a:bodyPr>
            <a:normAutofit fontScale="32500" lnSpcReduction="20000"/>
          </a:bodyPr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 верхних, колоссальных скульптур: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ангел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крестом, у ног ангела –  коленопреклоненная женщина: </a:t>
            </a: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аллегория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России.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игуры вокруг шара – символы шести главных исторических эпох России: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Рюрик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(группа из двух фигур): рядом с Рюриком языческий бог Перун.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(группа из трех фигур):  рядом с князем женщина с ребенком и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славянин, низвергающий языческого идола.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Дмитрий Донской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(группа из двух фигур): князь Дмитрий попирает 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обежденного ордынца. 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 III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(группа из пяти фигур): ордынец на коленях протягивает бунчук –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 окончательной победы над Золотой Ордой; рядом с  князем лежат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оверженные литовец и немец со сломанным мечом, еще дальше изображен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сибиряк – символ присоединения Сибири к России.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Кузьма Минин и Дмитрий Пожарский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(группа из  трех фигур) обороняют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родоначальника династии Михаила Романова.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Петр I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(группа из трех фигур): крылатый Гений и побежденный швед.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ru-RU" sz="5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Нижний ярус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на горельефе изображено </a:t>
            </a: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109 лиц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объединенных в четыре 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кульптурные группы: «Просветители народа» (31 фигура),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«Государственные люди» (26 фигур),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«Военные люди и герои» (36 фигур),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«Писатели и художники» (16 фигур).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4" y="428604"/>
            <a:ext cx="3714776" cy="6215106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Ангел и аллегория России</a:t>
            </a:r>
            <a:r>
              <a:rPr lang="ru-RU" sz="1800" b="1" dirty="0" smtClean="0">
                <a:solidFill>
                  <a:srgbClr val="FF0000"/>
                </a:solidFill>
              </a:rPr>
              <a:t/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/>
              <a:t>Большой шар — державу, символ власти Рюриковичей и Романовых, покрывают орнаменты из крестов, символизирующих единение церкви и самодержавия.</a:t>
            </a:r>
            <a:r>
              <a:rPr lang="ru-RU" sz="1800" dirty="0" smtClean="0"/>
              <a:t>   </a:t>
            </a:r>
            <a:br>
              <a:rPr lang="ru-RU" sz="1800" dirty="0" smtClean="0"/>
            </a:br>
            <a:r>
              <a:rPr lang="ru-RU" sz="1800" b="1" dirty="0" smtClean="0"/>
              <a:t>Памятник «Тысячелетие России» по форме похож на знаменитую шапку Владимира Мономаха. Однако некоторые исследователи считают, что в памятнике скрывается силуэт колокола, который по замыслу автора должен был "благовестить потомкам о героическом прошлом России"</a:t>
            </a:r>
            <a:br>
              <a:rPr lang="ru-RU" sz="1800" b="1" dirty="0" smtClean="0"/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Памятник Тысячелетия России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282" y="357166"/>
            <a:ext cx="4665995" cy="6215106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109 исторических личностей нижнего яруса, расположены внутри каждого раздела  в хронологическом порядке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857233"/>
          <a:ext cx="9144000" cy="5806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42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297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8672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Просветители народа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из них 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3-е мирян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княгиня Ольга, князь Владимир, Ф.М. Ртищев</a:t>
                      </a: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1-2.Кирилл и Мефодий, 3. кн. Ольга, 4. Владимир Святой, 5. Авраамий Ростовский, 6-7.Антоний и Феодосий Печёрские, 8.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Кукша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Печёрский, 9. летописец Нестор, 10. митрополит Алексий, 11. Сергий Радонежский, 12. Кирилл Белозерский, 13. Стефан Пермский, 14. митрополит Иона, 15-16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Савватий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Зосима Соловецкие, 17. Максим Грек, 18. митрополит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Макарий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19 - 20. Гурий и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Варсонофий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Казанские, 21. В. К. Острожский, 22. Пётр Могила, 23. патриарх Никон, 24. Ф. М. Ртищев, 25.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Митрофаний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Воронежский, 26. Феофан Прокопович, 27. Дмитрий Ростовский, 28. Тихон Задонский, 29. Григорий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Конисский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30. митрополит Платон, 31. Иннокентий Херсонский</a:t>
                      </a: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649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Государственные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люди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в т.ч.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духовных лиц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Сильвестр, патриархи Филарет, Гермоген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Ярослав Мудрый, Владимир Мономах,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Гедимин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Ольгерд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Витовт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Иван III,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Сильвестр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Анастасия Романовна, А. Ф. Адашев, патриарх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Гермоген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М. Ф. Романов, патриарх Филарет, А. С. Матвеев, А. Л.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Ордин-Нащокин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Алексей Михайлович, Пётр I, Я. Ф. Долгорукий, И.И. Бецкой, Екатерина II, А.А. Безбородко, Г.А. Потемкин, В.П. Кочубей, Александр I, М.М. Сперанский, М.С. Воронцов, Николай I, в т.ч. 2 женщины –  Анастасия Романовна и Екатерина II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928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Военные люди и герои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36,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т.ч. 1 женщина – Марфа Борецкая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Святослав, Мстислав Удалой, Даниил Галицкий,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Довмонт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Псковский, Александр Невский, Михаил Тверской, Дмитрий Донской,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Кейстут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Литовский, Даниил Холмский, М. И. Воротынский, Д. В.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Щеня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Марфа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Борецкая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Ермак, М. В. Скопин-Шуйский, К. Минин, Д. Пожарский, Авраамий Палицын, И. Сусанин, Б.Хмельницкий, Б. П. Шереметев, М. М. Голицын, П. С. Салтыков, Миних, А.Г. Орлов, П.А. Румянцев, А.В. Суворов, М.Б. Барклай-де-Толли, М.И. Кутузов, Д.Н. Сенявин, М.И. Платов, П.И. Багратион, И.И. Дибич, И.Ф. Паскевич, М.П. Лазарев, В.А. Корнилов, П.С. Нахимов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813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Деятели культуры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М.В. Ломоносов, А.Ф.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Кокоринов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Д.И. Фонвизин, Г.Р. Державин, Ф.Г. Волков, Н.М. Карамзин, И.А. Крылов, В.А. Жуковский, Н.И.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Гнедич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А.С. Грибоедов, М.Ю. Лермонтов, А.С. Пушкин, Н.В. Гоголь, М.И. Глинка, К.П. Брюллов, Д.С.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Бортнянский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Каковы принципы отбора исторических лиц?</a:t>
            </a:r>
          </a:p>
          <a:p>
            <a:r>
              <a:rPr lang="ru-RU" dirty="0" smtClean="0"/>
              <a:t>Ваша собственная точка зрения на аллегоричность замысла памятника.</a:t>
            </a:r>
          </a:p>
          <a:p>
            <a:r>
              <a:rPr lang="ru-RU" dirty="0" smtClean="0"/>
              <a:t>Охарактеризовать несколько исторических лиц по собственному выбору.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1319</Words>
  <Application>Microsoft Office PowerPoint</Application>
  <PresentationFormat>Экран (4:3)</PresentationFormat>
  <Paragraphs>95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Презентация к уроку  истории  в 10 классе  «Памятник «Тысячелетие России» как исторический источник»  (квест-путешествие )   </vt:lpstr>
      <vt:lpstr>Презентация PowerPoint</vt:lpstr>
      <vt:lpstr>План путешествия</vt:lpstr>
      <vt:lpstr>Ключевая точка №1- стартовая.  Историческая справка</vt:lpstr>
      <vt:lpstr>Презентация PowerPoint</vt:lpstr>
      <vt:lpstr>Ключевая точка №2.  Замысел и состав памятника</vt:lpstr>
      <vt:lpstr>Ангел и аллегория России Большой шар — державу, символ власти Рюриковичей и Романовых, покрывают орнаменты из крестов, символизирующих единение церкви и самодержавия.    Памятник «Тысячелетие России» по форме похож на знаменитую шапку Владимира Мономаха. Однако некоторые исследователи считают, что в памятнике скрывается силуэт колокола, который по замыслу автора должен был "благовестить потомкам о героическом прошлом России" </vt:lpstr>
      <vt:lpstr>109 исторических личностей нижнего яруса, расположены внутри каждого раздела  в хронологическом порядке</vt:lpstr>
      <vt:lpstr>Задание</vt:lpstr>
      <vt:lpstr>Ключевая точка №3.  Изображенные дважды</vt:lpstr>
      <vt:lpstr>Задание</vt:lpstr>
      <vt:lpstr>Феодо́сий Пече́рский  (ок. 1008 — 3 мая 1074) ,  один из основателей  Киево-Печерского монастыря,  ученик Антония Печерского  Кукша Печерский иеромонах Киево-Печерского монастыря, проповедовал христианство вятичем на р. Оке, за что был зверски убит ими ок. 1110 г. Нестор летописец   Задание: Оцените вклад деятелей церкви в российскую культуру </vt:lpstr>
      <vt:lpstr>Ключевая точка №5. Государственные лица</vt:lpstr>
      <vt:lpstr>Ключевая точка №6. Военные люди</vt:lpstr>
      <vt:lpstr>Ключевая точка №7. Деятели культуры</vt:lpstr>
      <vt:lpstr>Финальная точка - презентация созданных слайдов по итогам выполнения заданий</vt:lpstr>
      <vt:lpstr>Рекомендуемые 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УрЮИ</dc:creator>
  <cp:lastModifiedBy>Lena</cp:lastModifiedBy>
  <cp:revision>18</cp:revision>
  <dcterms:created xsi:type="dcterms:W3CDTF">2016-10-23T05:35:57Z</dcterms:created>
  <dcterms:modified xsi:type="dcterms:W3CDTF">2016-10-23T15:09:44Z</dcterms:modified>
</cp:coreProperties>
</file>