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31" r:id="rId2"/>
    <p:sldMasterId id="2147483716" r:id="rId3"/>
    <p:sldMasterId id="2147483701" r:id="rId4"/>
    <p:sldMasterId id="2147483686" r:id="rId5"/>
    <p:sldMasterId id="2147483673" r:id="rId6"/>
    <p:sldMasterId id="2147483661" r:id="rId7"/>
  </p:sldMasterIdLst>
  <p:notesMasterIdLst>
    <p:notesMasterId r:id="rId118"/>
  </p:notesMasterIdLst>
  <p:handoutMasterIdLst>
    <p:handoutMasterId r:id="rId119"/>
  </p:handoutMasterIdLst>
  <p:sldIdLst>
    <p:sldId id="256" r:id="rId8"/>
    <p:sldId id="683" r:id="rId9"/>
    <p:sldId id="1059" r:id="rId10"/>
    <p:sldId id="1154" r:id="rId11"/>
    <p:sldId id="1155" r:id="rId12"/>
    <p:sldId id="1156" r:id="rId13"/>
    <p:sldId id="1158" r:id="rId14"/>
    <p:sldId id="1063" r:id="rId15"/>
    <p:sldId id="1082" r:id="rId16"/>
    <p:sldId id="1128" r:id="rId17"/>
    <p:sldId id="1119" r:id="rId18"/>
    <p:sldId id="1126" r:id="rId19"/>
    <p:sldId id="1122" r:id="rId20"/>
    <p:sldId id="1125" r:id="rId21"/>
    <p:sldId id="650" r:id="rId22"/>
    <p:sldId id="1124" r:id="rId23"/>
    <p:sldId id="651" r:id="rId24"/>
    <p:sldId id="1087" r:id="rId25"/>
    <p:sldId id="1088" r:id="rId26"/>
    <p:sldId id="653" r:id="rId27"/>
    <p:sldId id="1123" r:id="rId28"/>
    <p:sldId id="655" r:id="rId29"/>
    <p:sldId id="553" r:id="rId30"/>
    <p:sldId id="257" r:id="rId31"/>
    <p:sldId id="1130" r:id="rId32"/>
    <p:sldId id="1129" r:id="rId33"/>
    <p:sldId id="1131" r:id="rId34"/>
    <p:sldId id="1132" r:id="rId35"/>
    <p:sldId id="1133" r:id="rId36"/>
    <p:sldId id="561" r:id="rId37"/>
    <p:sldId id="563" r:id="rId38"/>
    <p:sldId id="545" r:id="rId39"/>
    <p:sldId id="1135" r:id="rId40"/>
    <p:sldId id="565" r:id="rId41"/>
    <p:sldId id="567" r:id="rId42"/>
    <p:sldId id="1134" r:id="rId43"/>
    <p:sldId id="1090" r:id="rId44"/>
    <p:sldId id="585" r:id="rId45"/>
    <p:sldId id="593" r:id="rId46"/>
    <p:sldId id="1093" r:id="rId47"/>
    <p:sldId id="1092" r:id="rId48"/>
    <p:sldId id="596" r:id="rId49"/>
    <p:sldId id="1116" r:id="rId50"/>
    <p:sldId id="603" r:id="rId51"/>
    <p:sldId id="416" r:id="rId52"/>
    <p:sldId id="577" r:id="rId53"/>
    <p:sldId id="578" r:id="rId54"/>
    <p:sldId id="580" r:id="rId55"/>
    <p:sldId id="581" r:id="rId56"/>
    <p:sldId id="667" r:id="rId57"/>
    <p:sldId id="604" r:id="rId58"/>
    <p:sldId id="1117" r:id="rId59"/>
    <p:sldId id="1144" r:id="rId60"/>
    <p:sldId id="1145" r:id="rId61"/>
    <p:sldId id="606" r:id="rId62"/>
    <p:sldId id="1146" r:id="rId63"/>
    <p:sldId id="613" r:id="rId64"/>
    <p:sldId id="1147" r:id="rId65"/>
    <p:sldId id="662" r:id="rId66"/>
    <p:sldId id="615" r:id="rId67"/>
    <p:sldId id="571" r:id="rId68"/>
    <p:sldId id="572" r:id="rId69"/>
    <p:sldId id="573" r:id="rId70"/>
    <p:sldId id="575" r:id="rId71"/>
    <p:sldId id="1148" r:id="rId72"/>
    <p:sldId id="1149" r:id="rId73"/>
    <p:sldId id="1150" r:id="rId74"/>
    <p:sldId id="1151" r:id="rId75"/>
    <p:sldId id="1152" r:id="rId76"/>
    <p:sldId id="1091" r:id="rId77"/>
    <p:sldId id="618" r:id="rId78"/>
    <p:sldId id="1136" r:id="rId79"/>
    <p:sldId id="1137" r:id="rId80"/>
    <p:sldId id="1138" r:id="rId81"/>
    <p:sldId id="620" r:id="rId82"/>
    <p:sldId id="1139" r:id="rId83"/>
    <p:sldId id="621" r:id="rId84"/>
    <p:sldId id="623" r:id="rId85"/>
    <p:sldId id="1094" r:id="rId86"/>
    <p:sldId id="1159" r:id="rId87"/>
    <p:sldId id="626" r:id="rId88"/>
    <p:sldId id="630" r:id="rId89"/>
    <p:sldId id="1140" r:id="rId90"/>
    <p:sldId id="1141" r:id="rId91"/>
    <p:sldId id="633" r:id="rId92"/>
    <p:sldId id="1161" r:id="rId93"/>
    <p:sldId id="1160" r:id="rId94"/>
    <p:sldId id="636" r:id="rId95"/>
    <p:sldId id="637" r:id="rId96"/>
    <p:sldId id="1118" r:id="rId97"/>
    <p:sldId id="1095" r:id="rId98"/>
    <p:sldId id="800" r:id="rId99"/>
    <p:sldId id="798" r:id="rId100"/>
    <p:sldId id="796" r:id="rId101"/>
    <p:sldId id="652" r:id="rId102"/>
    <p:sldId id="802" r:id="rId103"/>
    <p:sldId id="654" r:id="rId104"/>
    <p:sldId id="657" r:id="rId105"/>
    <p:sldId id="658" r:id="rId106"/>
    <p:sldId id="804" r:id="rId107"/>
    <p:sldId id="1153" r:id="rId108"/>
    <p:sldId id="1097" r:id="rId109"/>
    <p:sldId id="1105" r:id="rId110"/>
    <p:sldId id="557" r:id="rId111"/>
    <p:sldId id="1162" r:id="rId112"/>
    <p:sldId id="1103" r:id="rId113"/>
    <p:sldId id="1163" r:id="rId114"/>
    <p:sldId id="1115" r:id="rId115"/>
    <p:sldId id="1143" r:id="rId116"/>
    <p:sldId id="367" r:id="rId117"/>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5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F8FF"/>
    <a:srgbClr val="C5F0FF"/>
    <a:srgbClr val="19612C"/>
    <a:srgbClr val="1F7B37"/>
    <a:srgbClr val="008BBC"/>
    <a:srgbClr val="FFDD71"/>
    <a:srgbClr val="269643"/>
    <a:srgbClr val="FFFF9B"/>
    <a:srgbClr val="00B6F6"/>
    <a:srgbClr val="71D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5438EF-7494-4125-81DE-33255F0361D3}" v="11" dt="2020-12-18T18:35:06.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03" autoAdjust="0"/>
    <p:restoredTop sz="61060" autoAdjust="0"/>
  </p:normalViewPr>
  <p:slideViewPr>
    <p:cSldViewPr snapToGrid="0" showGuides="1">
      <p:cViewPr varScale="1">
        <p:scale>
          <a:sx n="82" d="100"/>
          <a:sy n="82" d="100"/>
        </p:scale>
        <p:origin x="1075" y="72"/>
      </p:cViewPr>
      <p:guideLst>
        <p:guide orient="horz" pos="2160"/>
        <p:guide pos="2856"/>
      </p:guideLst>
    </p:cSldViewPr>
  </p:slideViewPr>
  <p:outlineViewPr>
    <p:cViewPr>
      <p:scale>
        <a:sx n="33" d="100"/>
        <a:sy n="33" d="100"/>
      </p:scale>
      <p:origin x="0" y="-62414"/>
    </p:cViewPr>
  </p:outlineViewPr>
  <p:notesTextViewPr>
    <p:cViewPr>
      <p:scale>
        <a:sx n="100" d="100"/>
        <a:sy n="100" d="100"/>
      </p:scale>
      <p:origin x="0" y="0"/>
    </p:cViewPr>
  </p:notesTextViewPr>
  <p:sorterViewPr>
    <p:cViewPr>
      <p:scale>
        <a:sx n="140" d="100"/>
        <a:sy n="140" d="100"/>
      </p:scale>
      <p:origin x="0" y="-94872"/>
    </p:cViewPr>
  </p:sorterViewPr>
  <p:notesViewPr>
    <p:cSldViewPr snapToGrid="0" showGuides="1">
      <p:cViewPr varScale="1">
        <p:scale>
          <a:sx n="62" d="100"/>
          <a:sy n="62" d="100"/>
        </p:scale>
        <p:origin x="3154"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slide" Target="slides/slide106.xml"/><Relationship Id="rId11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microsoft.com/office/2016/11/relationships/changesInfo" Target="changesInfos/changesInfo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handoutMaster" Target="handoutMasters/handout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presProps" Target="presProps.xml"/><Relationship Id="rId125" Type="http://schemas.microsoft.com/office/2015/10/relationships/revisionInfo" Target="revisionInfo.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Fike" userId="5c45a6d57a602c52" providerId="LiveId" clId="{555438EF-7494-4125-81DE-33255F0361D3}"/>
    <pc:docChg chg="undo custSel modSld">
      <pc:chgData name="Robert Fike" userId="5c45a6d57a602c52" providerId="LiveId" clId="{555438EF-7494-4125-81DE-33255F0361D3}" dt="2020-12-18T18:35:06.389" v="81" actId="164"/>
      <pc:docMkLst>
        <pc:docMk/>
      </pc:docMkLst>
      <pc:sldChg chg="addSp modSp mod">
        <pc:chgData name="Robert Fike" userId="5c45a6d57a602c52" providerId="LiveId" clId="{555438EF-7494-4125-81DE-33255F0361D3}" dt="2020-12-18T18:33:11.230" v="76" actId="164"/>
        <pc:sldMkLst>
          <pc:docMk/>
          <pc:sldMk cId="3145180208" sldId="657"/>
        </pc:sldMkLst>
        <pc:spChg chg="add mod">
          <ac:chgData name="Robert Fike" userId="5c45a6d57a602c52" providerId="LiveId" clId="{555438EF-7494-4125-81DE-33255F0361D3}" dt="2020-12-18T18:33:11.230" v="76" actId="164"/>
          <ac:spMkLst>
            <pc:docMk/>
            <pc:sldMk cId="3145180208" sldId="657"/>
            <ac:spMk id="3" creationId="{D8CEFD10-F3FA-4C13-8B67-F2838F16D66F}"/>
          </ac:spMkLst>
        </pc:spChg>
        <pc:grpChg chg="add mod">
          <ac:chgData name="Robert Fike" userId="5c45a6d57a602c52" providerId="LiveId" clId="{555438EF-7494-4125-81DE-33255F0361D3}" dt="2020-12-18T18:33:11.230" v="76" actId="164"/>
          <ac:grpSpMkLst>
            <pc:docMk/>
            <pc:sldMk cId="3145180208" sldId="657"/>
            <ac:grpSpMk id="4" creationId="{4545C53A-4574-4756-B3D0-28F2625D00DC}"/>
          </ac:grpSpMkLst>
        </pc:grpChg>
        <pc:picChg chg="mod">
          <ac:chgData name="Robert Fike" userId="5c45a6d57a602c52" providerId="LiveId" clId="{555438EF-7494-4125-81DE-33255F0361D3}" dt="2020-12-18T18:33:11.230" v="76" actId="164"/>
          <ac:picMkLst>
            <pc:docMk/>
            <pc:sldMk cId="3145180208" sldId="657"/>
            <ac:picMk id="9" creationId="{AC16B230-1A41-401E-877B-D0ADC71E5F38}"/>
          </ac:picMkLst>
        </pc:picChg>
      </pc:sldChg>
      <pc:sldChg chg="addSp modSp mod modAnim">
        <pc:chgData name="Robert Fike" userId="5c45a6d57a602c52" providerId="LiveId" clId="{555438EF-7494-4125-81DE-33255F0361D3}" dt="2020-12-18T18:35:06.389" v="81" actId="164"/>
        <pc:sldMkLst>
          <pc:docMk/>
          <pc:sldMk cId="647847916" sldId="658"/>
        </pc:sldMkLst>
        <pc:spChg chg="add mod">
          <ac:chgData name="Robert Fike" userId="5c45a6d57a602c52" providerId="LiveId" clId="{555438EF-7494-4125-81DE-33255F0361D3}" dt="2020-12-18T18:35:06.389" v="81" actId="164"/>
          <ac:spMkLst>
            <pc:docMk/>
            <pc:sldMk cId="647847916" sldId="658"/>
            <ac:spMk id="10" creationId="{5F9845A1-8B84-4951-9E1B-FA2F64001957}"/>
          </ac:spMkLst>
        </pc:spChg>
        <pc:grpChg chg="add mod">
          <ac:chgData name="Robert Fike" userId="5c45a6d57a602c52" providerId="LiveId" clId="{555438EF-7494-4125-81DE-33255F0361D3}" dt="2020-12-18T18:35:06.389" v="81" actId="164"/>
          <ac:grpSpMkLst>
            <pc:docMk/>
            <pc:sldMk cId="647847916" sldId="658"/>
            <ac:grpSpMk id="2" creationId="{83C341F7-56BF-449D-98AD-056A019874AC}"/>
          </ac:grpSpMkLst>
        </pc:grpChg>
        <pc:grpChg chg="mod">
          <ac:chgData name="Robert Fike" userId="5c45a6d57a602c52" providerId="LiveId" clId="{555438EF-7494-4125-81DE-33255F0361D3}" dt="2020-12-18T18:35:06.389" v="81" actId="164"/>
          <ac:grpSpMkLst>
            <pc:docMk/>
            <pc:sldMk cId="647847916" sldId="658"/>
            <ac:grpSpMk id="11" creationId="{054F5750-0D16-4D35-ADB3-6207861957FF}"/>
          </ac:grpSpMkLst>
        </pc:grpChg>
      </pc:sldChg>
      <pc:sldChg chg="addSp delSp modSp mod">
        <pc:chgData name="Robert Fike" userId="5c45a6d57a602c52" providerId="LiveId" clId="{555438EF-7494-4125-81DE-33255F0361D3}" dt="2020-12-18T18:30:20.465" v="38" actId="14100"/>
        <pc:sldMkLst>
          <pc:docMk/>
          <pc:sldMk cId="2798550348" sldId="662"/>
        </pc:sldMkLst>
        <pc:graphicFrameChg chg="add mod modGraphic">
          <ac:chgData name="Robert Fike" userId="5c45a6d57a602c52" providerId="LiveId" clId="{555438EF-7494-4125-81DE-33255F0361D3}" dt="2020-12-18T18:30:20.465" v="38" actId="14100"/>
          <ac:graphicFrameMkLst>
            <pc:docMk/>
            <pc:sldMk cId="2798550348" sldId="662"/>
            <ac:graphicFrameMk id="8" creationId="{E591A0B8-7361-4399-BFCC-37AF5F1C1E4D}"/>
          </ac:graphicFrameMkLst>
        </pc:graphicFrameChg>
        <pc:picChg chg="del mod">
          <ac:chgData name="Robert Fike" userId="5c45a6d57a602c52" providerId="LiveId" clId="{555438EF-7494-4125-81DE-33255F0361D3}" dt="2020-12-18T18:30:03.634" v="36" actId="478"/>
          <ac:picMkLst>
            <pc:docMk/>
            <pc:sldMk cId="2798550348" sldId="662"/>
            <ac:picMk id="2" creationId="{72D14940-3CF1-41DF-BEDE-63E09423670D}"/>
          </ac:picMkLst>
        </pc:picChg>
      </pc:sldChg>
      <pc:sldChg chg="addSp delSp modSp mod">
        <pc:chgData name="Robert Fike" userId="5c45a6d57a602c52" providerId="LiveId" clId="{555438EF-7494-4125-81DE-33255F0361D3}" dt="2020-12-18T18:31:02.748" v="46" actId="14100"/>
        <pc:sldMkLst>
          <pc:docMk/>
          <pc:sldMk cId="3179936813" sldId="1147"/>
        </pc:sldMkLst>
        <pc:spChg chg="add del mod">
          <ac:chgData name="Robert Fike" userId="5c45a6d57a602c52" providerId="LiveId" clId="{555438EF-7494-4125-81DE-33255F0361D3}" dt="2020-12-18T18:23:20.646" v="3"/>
          <ac:spMkLst>
            <pc:docMk/>
            <pc:sldMk cId="3179936813" sldId="1147"/>
            <ac:spMk id="6" creationId="{4E5129C5-1050-4B36-8E57-5DE41B29B13B}"/>
          </ac:spMkLst>
        </pc:spChg>
        <pc:spChg chg="add del mod">
          <ac:chgData name="Robert Fike" userId="5c45a6d57a602c52" providerId="LiveId" clId="{555438EF-7494-4125-81DE-33255F0361D3}" dt="2020-12-18T18:24:39.455" v="5"/>
          <ac:spMkLst>
            <pc:docMk/>
            <pc:sldMk cId="3179936813" sldId="1147"/>
            <ac:spMk id="8" creationId="{D55E961F-8EE6-4437-8813-26CC0B0C5C9E}"/>
          </ac:spMkLst>
        </pc:spChg>
        <pc:spChg chg="add mod">
          <ac:chgData name="Robert Fike" userId="5c45a6d57a602c52" providerId="LiveId" clId="{555438EF-7494-4125-81DE-33255F0361D3}" dt="2020-12-18T18:31:02.748" v="46" actId="14100"/>
          <ac:spMkLst>
            <pc:docMk/>
            <pc:sldMk cId="3179936813" sldId="1147"/>
            <ac:spMk id="10" creationId="{94924516-CD9D-43CC-B8A7-CECC7B25919B}"/>
          </ac:spMkLst>
        </pc:spChg>
        <pc:graphicFrameChg chg="add del mod">
          <ac:chgData name="Robert Fike" userId="5c45a6d57a602c52" providerId="LiveId" clId="{555438EF-7494-4125-81DE-33255F0361D3}" dt="2020-12-18T18:23:20.646" v="3"/>
          <ac:graphicFrameMkLst>
            <pc:docMk/>
            <pc:sldMk cId="3179936813" sldId="1147"/>
            <ac:graphicFrameMk id="4" creationId="{0675594D-5654-4C0E-A793-2462A8E92A52}"/>
          </ac:graphicFrameMkLst>
        </pc:graphicFrameChg>
        <pc:graphicFrameChg chg="add del mod">
          <ac:chgData name="Robert Fike" userId="5c45a6d57a602c52" providerId="LiveId" clId="{555438EF-7494-4125-81DE-33255F0361D3}" dt="2020-12-18T18:24:39.455" v="5"/>
          <ac:graphicFrameMkLst>
            <pc:docMk/>
            <pc:sldMk cId="3179936813" sldId="1147"/>
            <ac:graphicFrameMk id="7" creationId="{E43A11E2-0179-403D-BFC1-8297AB55397B}"/>
          </ac:graphicFrameMkLst>
        </pc:graphicFrameChg>
        <pc:graphicFrameChg chg="add mod modGraphic">
          <ac:chgData name="Robert Fike" userId="5c45a6d57a602c52" providerId="LiveId" clId="{555438EF-7494-4125-81DE-33255F0361D3}" dt="2020-12-18T18:30:40.153" v="41" actId="14100"/>
          <ac:graphicFrameMkLst>
            <pc:docMk/>
            <pc:sldMk cId="3179936813" sldId="1147"/>
            <ac:graphicFrameMk id="9" creationId="{20D148BB-8C96-4652-BED0-FCD67CDF081D}"/>
          </ac:graphicFrameMkLst>
        </pc:graphicFrameChg>
        <pc:picChg chg="del">
          <ac:chgData name="Robert Fike" userId="5c45a6d57a602c52" providerId="LiveId" clId="{555438EF-7494-4125-81DE-33255F0361D3}" dt="2020-12-18T18:27:42.460" v="20" actId="478"/>
          <ac:picMkLst>
            <pc:docMk/>
            <pc:sldMk cId="3179936813" sldId="1147"/>
            <ac:picMk id="5" creationId="{2686FB80-FE66-4525-B3AA-08C89B332D7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cs typeface="+mn-cs"/>
              </a:defRPr>
            </a:lvl1pPr>
          </a:lstStyle>
          <a:p>
            <a:pPr>
              <a:defRPr/>
            </a:pPr>
            <a:endParaRPr lang="en-US"/>
          </a:p>
        </p:txBody>
      </p:sp>
      <p:sp>
        <p:nvSpPr>
          <p:cNvPr id="184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cs typeface="+mn-cs"/>
              </a:defRPr>
            </a:lvl1pPr>
          </a:lstStyle>
          <a:p>
            <a:pPr>
              <a:defRPr/>
            </a:pPr>
            <a:endParaRPr lang="en-US"/>
          </a:p>
        </p:txBody>
      </p:sp>
      <p:sp>
        <p:nvSpPr>
          <p:cNvPr id="184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cs typeface="+mn-cs"/>
              </a:defRPr>
            </a:lvl1pPr>
          </a:lstStyle>
          <a:p>
            <a:pPr>
              <a:defRPr/>
            </a:pPr>
            <a:endParaRPr lang="en-US"/>
          </a:p>
        </p:txBody>
      </p:sp>
      <p:sp>
        <p:nvSpPr>
          <p:cNvPr id="184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cs typeface="+mn-cs"/>
              </a:defRPr>
            </a:lvl1pPr>
          </a:lstStyle>
          <a:p>
            <a:pPr>
              <a:defRPr/>
            </a:pPr>
            <a:fld id="{AD0D722F-6B35-41A5-B305-950614B7852B}" type="slidenum">
              <a:rPr lang="en-US"/>
              <a:pPr>
                <a:defRPr/>
              </a:pPr>
              <a:t>‹#›</a:t>
            </a:fld>
            <a:endParaRPr lang="en-US"/>
          </a:p>
        </p:txBody>
      </p:sp>
    </p:spTree>
    <p:extLst>
      <p:ext uri="{BB962C8B-B14F-4D97-AF65-F5344CB8AC3E}">
        <p14:creationId xmlns:p14="http://schemas.microsoft.com/office/powerpoint/2010/main" val="2860190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8" name="Rectangle 4"/>
          <p:cNvSpPr>
            <a:spLocks noGrp="1" noRot="1" noChangeAspect="1" noChangeArrowheads="1" noTextEdit="1"/>
          </p:cNvSpPr>
          <p:nvPr>
            <p:ph type="sldImg" idx="2"/>
          </p:nvPr>
        </p:nvSpPr>
        <p:spPr bwMode="auto">
          <a:xfrm>
            <a:off x="1754659" y="228600"/>
            <a:ext cx="3682314" cy="27617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8855" y="3163331"/>
            <a:ext cx="6647934" cy="56593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cs typeface="+mn-cs"/>
              </a:defRPr>
            </a:lvl1pPr>
          </a:lstStyle>
          <a:p>
            <a:pPr>
              <a:defRPr/>
            </a:pPr>
            <a:fld id="{BF0BD165-D115-47E5-B1A1-E3C12FE467A9}" type="slidenum">
              <a:rPr lang="en-US"/>
              <a:pPr>
                <a:defRPr/>
              </a:pPr>
              <a:t>‹#›</a:t>
            </a:fld>
            <a:endParaRPr lang="en-US"/>
          </a:p>
        </p:txBody>
      </p:sp>
    </p:spTree>
    <p:extLst>
      <p:ext uri="{BB962C8B-B14F-4D97-AF65-F5344CB8AC3E}">
        <p14:creationId xmlns:p14="http://schemas.microsoft.com/office/powerpoint/2010/main" val="1496706158"/>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ts val="600"/>
      </a:spcAft>
      <a:defRPr sz="1600" kern="1200" baseline="0">
        <a:solidFill>
          <a:schemeClr val="tx1"/>
        </a:solidFill>
        <a:latin typeface="Arial" charset="0"/>
        <a:ea typeface="+mn-ea"/>
        <a:cs typeface="+mn-cs"/>
      </a:defRPr>
    </a:lvl1pPr>
    <a:lvl2pPr marL="457200" algn="l" rtl="0" eaLnBrk="0" fontAlgn="base" hangingPunct="0">
      <a:spcBef>
        <a:spcPts val="0"/>
      </a:spcBef>
      <a:spcAft>
        <a:spcPts val="600"/>
      </a:spcAft>
      <a:defRPr sz="1600" kern="1200" baseline="0">
        <a:solidFill>
          <a:schemeClr val="tx1"/>
        </a:solidFill>
        <a:latin typeface="Arial" charset="0"/>
        <a:ea typeface="+mn-ea"/>
        <a:cs typeface="+mn-cs"/>
      </a:defRPr>
    </a:lvl2pPr>
    <a:lvl3pPr marL="914400" algn="l" rtl="0" eaLnBrk="0" fontAlgn="base" hangingPunct="0">
      <a:spcBef>
        <a:spcPts val="0"/>
      </a:spcBef>
      <a:spcAft>
        <a:spcPts val="600"/>
      </a:spcAft>
      <a:defRPr sz="1600" kern="1200" baseline="0">
        <a:solidFill>
          <a:schemeClr val="tx1"/>
        </a:solidFill>
        <a:latin typeface="Arial" charset="0"/>
        <a:ea typeface="+mn-ea"/>
        <a:cs typeface="+mn-cs"/>
      </a:defRPr>
    </a:lvl3pPr>
    <a:lvl4pPr marL="1371600" algn="l" rtl="0" eaLnBrk="0" fontAlgn="base" hangingPunct="0">
      <a:spcBef>
        <a:spcPts val="0"/>
      </a:spcBef>
      <a:spcAft>
        <a:spcPts val="600"/>
      </a:spcAft>
      <a:defRPr sz="1600" kern="1200" baseline="0">
        <a:solidFill>
          <a:schemeClr val="tx1"/>
        </a:solidFill>
        <a:latin typeface="Arial" charset="0"/>
        <a:ea typeface="+mn-ea"/>
        <a:cs typeface="+mn-cs"/>
      </a:defRPr>
    </a:lvl4pPr>
    <a:lvl5pPr marL="1828800" algn="l" rtl="0" eaLnBrk="0" fontAlgn="base" hangingPunct="0">
      <a:spcBef>
        <a:spcPts val="0"/>
      </a:spcBef>
      <a:spcAft>
        <a:spcPts val="600"/>
      </a:spcAft>
      <a:defRPr sz="1600" kern="1200" baseline="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26F9953-1F53-4299-B58B-E1843B34D8DA}" type="slidenum">
              <a:rPr lang="en-US" altLang="en-US" smtClean="0"/>
              <a:pPr eaLnBrk="1" hangingPunct="1">
                <a:spcBef>
                  <a:spcPct val="0"/>
                </a:spcBef>
              </a:pPr>
              <a:t>1</a:t>
            </a:fld>
            <a:endParaRPr lang="en-US" altLang="en-US" dirty="0"/>
          </a:p>
        </p:txBody>
      </p:sp>
      <p:sp>
        <p:nvSpPr>
          <p:cNvPr id="124931" name="Rectangle 2"/>
          <p:cNvSpPr>
            <a:spLocks noGrp="1" noRot="1" noChangeAspect="1" noChangeArrowheads="1" noTextEdit="1"/>
          </p:cNvSpPr>
          <p:nvPr>
            <p:ph type="sldImg"/>
          </p:nvPr>
        </p:nvSpPr>
        <p:spPr>
          <a:xfrm>
            <a:off x="1754188" y="228600"/>
            <a:ext cx="3683000" cy="2762250"/>
          </a:xfrm>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0"/>
              </a:spcBef>
              <a:spcAft>
                <a:spcPts val="0"/>
              </a:spcAft>
              <a:buFontTx/>
              <a:buNone/>
            </a:pPr>
            <a:r>
              <a:rPr lang="en-US" altLang="en-US" sz="1600" b="1" dirty="0">
                <a:solidFill>
                  <a:schemeClr val="tx1"/>
                </a:solidFill>
              </a:rPr>
              <a:t>WORKSHOP 4</a:t>
            </a:r>
          </a:p>
          <a:p>
            <a:pPr algn="ctr" eaLnBrk="1" hangingPunct="1">
              <a:spcBef>
                <a:spcPct val="0"/>
              </a:spcBef>
              <a:spcAft>
                <a:spcPts val="0"/>
              </a:spcAft>
              <a:buFontTx/>
              <a:buNone/>
            </a:pPr>
            <a:r>
              <a:rPr lang="en-US" altLang="en-US" sz="1600" b="1" dirty="0">
                <a:solidFill>
                  <a:schemeClr val="tx1"/>
                </a:solidFill>
              </a:rPr>
              <a:t>How to Reach Your City and Country for Christ</a:t>
            </a:r>
          </a:p>
          <a:p>
            <a:pPr algn="ctr" eaLnBrk="1" hangingPunct="1">
              <a:spcBef>
                <a:spcPct val="0"/>
              </a:spcBef>
              <a:buFontTx/>
              <a:buNone/>
            </a:pPr>
            <a:r>
              <a:rPr lang="en-US" altLang="en-US" sz="1600" dirty="0"/>
              <a:t>Multiply Churches that Multiply Disciples</a:t>
            </a:r>
          </a:p>
          <a:p>
            <a:pPr algn="ctr" eaLnBrk="1" hangingPunct="1">
              <a:spcBef>
                <a:spcPct val="0"/>
              </a:spcBef>
              <a:spcAft>
                <a:spcPts val="0"/>
              </a:spcAft>
              <a:buFontTx/>
              <a:buNone/>
            </a:pPr>
            <a:endParaRPr lang="en-US" altLang="en-US" sz="1600" b="1" dirty="0">
              <a:solidFill>
                <a:schemeClr val="tx1"/>
              </a:solidFill>
            </a:endParaRPr>
          </a:p>
          <a:p>
            <a:pPr marL="342900" indent="-342900">
              <a:lnSpc>
                <a:spcPct val="115000"/>
              </a:lnSpc>
              <a:spcAft>
                <a:spcPts val="0"/>
              </a:spcAft>
              <a:buFont typeface="Arial" panose="020B0604020202020204" pitchFamily="34" charset="0"/>
              <a:buChar char="•"/>
            </a:pPr>
            <a:r>
              <a:rPr lang="en-US" sz="1600" dirty="0">
                <a:solidFill>
                  <a:schemeClr val="tx1"/>
                </a:solidFill>
                <a:latin typeface="Arial" panose="020B0604020202020204" pitchFamily="34" charset="0"/>
                <a:ea typeface="Calibri" panose="020F0502020204030204" pitchFamily="34" charset="0"/>
                <a:cs typeface="Arial" panose="020B0604020202020204" pitchFamily="34" charset="0"/>
              </a:rPr>
              <a:t>Greetings and Introductions </a:t>
            </a:r>
          </a:p>
          <a:p>
            <a:pPr marL="520700" lvl="1" indent="-285750">
              <a:buFont typeface="Arial" panose="020B0604020202020204" pitchFamily="34" charset="0"/>
              <a:buChar char="•"/>
            </a:pPr>
            <a:r>
              <a:rPr lang="en-US" sz="1600" dirty="0">
                <a:solidFill>
                  <a:schemeClr val="tx1"/>
                </a:solidFill>
              </a:rPr>
              <a:t>If there is a local coordinator, he will welcome the participants, introduce the trainers, and open the workshop in prayer.</a:t>
            </a:r>
          </a:p>
          <a:p>
            <a:pPr marL="262964" indent="-262964">
              <a:buSzPct val="75000"/>
              <a:buChar char="•"/>
            </a:pPr>
            <a:r>
              <a:rPr lang="en-US" sz="1600" dirty="0">
                <a:solidFill>
                  <a:schemeClr val="tx1"/>
                </a:solidFill>
              </a:rPr>
              <a:t>Thank the pastors and leaders for coming</a:t>
            </a:r>
          </a:p>
          <a:p>
            <a:pPr marL="262964" indent="-262964">
              <a:buSzPct val="75000"/>
              <a:buChar char="•"/>
            </a:pPr>
            <a:r>
              <a:rPr lang="en-US" sz="1600" dirty="0">
                <a:solidFill>
                  <a:schemeClr val="tx1"/>
                </a:solidFill>
              </a:rPr>
              <a:t>Trainers introduce themselves</a:t>
            </a:r>
          </a:p>
          <a:p>
            <a:pPr eaLnBrk="1" hangingPunct="1">
              <a:spcBef>
                <a:spcPct val="0"/>
              </a:spcBef>
              <a:buFontTx/>
              <a:buNone/>
            </a:pPr>
            <a:endParaRPr lang="en-US" altLang="en-US" dirty="0"/>
          </a:p>
          <a:p>
            <a:pPr eaLnBrk="1" hangingPunct="1"/>
            <a:endParaRPr lang="en-US" altLang="en-US" sz="20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xfrm>
            <a:off x="1485900" y="12700"/>
            <a:ext cx="3886200" cy="2914650"/>
          </a:xfrm>
          <a:prstGeom prst="rect">
            <a:avLst/>
          </a:prstGeom>
          <a:ln/>
        </p:spPr>
      </p:sp>
      <p:sp>
        <p:nvSpPr>
          <p:cNvPr id="220163" name="Rectangle 3"/>
          <p:cNvSpPr>
            <a:spLocks noGrp="1" noChangeArrowheads="1"/>
          </p:cNvSpPr>
          <p:nvPr>
            <p:ph type="body" idx="1"/>
          </p:nvPr>
        </p:nvSpPr>
        <p:spPr>
          <a:xfrm>
            <a:off x="0" y="2927350"/>
            <a:ext cx="6858000" cy="4746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ctr">
              <a:spcBef>
                <a:spcPts val="0"/>
              </a:spcBef>
              <a:spcAft>
                <a:spcPts val="300"/>
              </a:spcAft>
            </a:pPr>
            <a:r>
              <a:rPr lang="en-US" sz="1600" b="1" dirty="0">
                <a:effectLst/>
                <a:latin typeface="Arial" panose="020B0604020202020204" pitchFamily="34" charset="0"/>
                <a:ea typeface="Calibri" panose="020F0502020204030204" pitchFamily="34" charset="0"/>
              </a:rPr>
              <a:t>Multiply Disciples by Apprenticeship</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300"/>
              </a:spcAft>
              <a:buFont typeface="+mj-lt"/>
              <a:buAutoNum type="arabicPeriod"/>
            </a:pPr>
            <a:r>
              <a:rPr lang="en-US" b="1" u="sng" dirty="0">
                <a:solidFill>
                  <a:srgbClr val="000000"/>
                </a:solidFill>
                <a:effectLst/>
                <a:ea typeface="Calibri" panose="020F0502020204030204" pitchFamily="34" charset="0"/>
                <a:cs typeface="Arial" panose="020B0604020202020204" pitchFamily="34" charset="0"/>
              </a:rPr>
              <a:t>Model</a:t>
            </a:r>
            <a:r>
              <a:rPr lang="en-US" dirty="0">
                <a:solidFill>
                  <a:srgbClr val="000000"/>
                </a:solidFill>
                <a:effectLst/>
                <a:ea typeface="Calibri" panose="020F0502020204030204" pitchFamily="34" charset="0"/>
                <a:cs typeface="Arial" panose="020B0604020202020204" pitchFamily="34" charset="0"/>
              </a:rPr>
              <a:t> how to lead Foundations</a:t>
            </a:r>
            <a:endParaRPr lang="en-US" dirty="0">
              <a:effectLst/>
            </a:endParaRPr>
          </a:p>
          <a:p>
            <a:pPr marL="342900" lvl="0" indent="-342900">
              <a:spcAft>
                <a:spcPts val="300"/>
              </a:spcAft>
              <a:buFont typeface="+mj-lt"/>
              <a:buAutoNum type="arabicPeriod"/>
            </a:pPr>
            <a:r>
              <a:rPr lang="en-US" b="1" u="sng" dirty="0">
                <a:solidFill>
                  <a:srgbClr val="000000"/>
                </a:solidFill>
                <a:effectLst/>
                <a:ea typeface="Calibri" panose="020F0502020204030204" pitchFamily="34" charset="0"/>
                <a:cs typeface="Arial" panose="020B0604020202020204" pitchFamily="34" charset="0"/>
              </a:rPr>
              <a:t>Choose</a:t>
            </a:r>
            <a:r>
              <a:rPr lang="en-US" dirty="0">
                <a:solidFill>
                  <a:srgbClr val="000000"/>
                </a:solidFill>
                <a:effectLst/>
                <a:ea typeface="Calibri" panose="020F0502020204030204" pitchFamily="34" charset="0"/>
                <a:cs typeface="Arial" panose="020B0604020202020204" pitchFamily="34" charset="0"/>
              </a:rPr>
              <a:t> the right people</a:t>
            </a:r>
            <a:endParaRPr lang="en-US" dirty="0">
              <a:effectLst/>
            </a:endParaRPr>
          </a:p>
          <a:p>
            <a:pPr marL="346075" lvl="1" indent="-236538">
              <a:spcAft>
                <a:spcPts val="300"/>
              </a:spcAft>
              <a:buFont typeface="+mj-lt"/>
              <a:buAutoNum type="alphaLcPeriod"/>
            </a:pPr>
            <a:r>
              <a:rPr lang="en-US" dirty="0">
                <a:solidFill>
                  <a:srgbClr val="000000"/>
                </a:solidFill>
                <a:effectLst/>
                <a:ea typeface="Calibri" panose="020F0502020204030204" pitchFamily="34" charset="0"/>
                <a:cs typeface="Arial" panose="020B0604020202020204" pitchFamily="34" charset="0"/>
              </a:rPr>
              <a:t>Only a few people have the gifts, abilities, and calling to be Foundations leaders. </a:t>
            </a:r>
            <a:endParaRPr lang="en-US" dirty="0">
              <a:effectLst/>
            </a:endParaRPr>
          </a:p>
          <a:p>
            <a:pPr marL="346075" lvl="1" indent="-236538">
              <a:spcAft>
                <a:spcPts val="300"/>
              </a:spcAft>
              <a:buFont typeface="+mj-lt"/>
              <a:buAutoNum type="alphaLcPeriod"/>
            </a:pPr>
            <a:r>
              <a:rPr lang="en-US" dirty="0">
                <a:solidFill>
                  <a:srgbClr val="000000"/>
                </a:solidFill>
                <a:effectLst/>
                <a:ea typeface="Calibri" panose="020F0502020204030204" pitchFamily="34" charset="0"/>
                <a:cs typeface="Arial" panose="020B0604020202020204" pitchFamily="34" charset="0"/>
              </a:rPr>
              <a:t>They understand this is about life change </a:t>
            </a:r>
          </a:p>
          <a:p>
            <a:pPr marL="346075" lvl="1" indent="-236538">
              <a:spcAft>
                <a:spcPts val="300"/>
              </a:spcAft>
              <a:buFont typeface="+mj-lt"/>
              <a:buAutoNum type="alphaLcPeriod"/>
            </a:pPr>
            <a:r>
              <a:rPr lang="en-US" dirty="0">
                <a:solidFill>
                  <a:srgbClr val="000000"/>
                </a:solidFill>
                <a:effectLst/>
                <a:ea typeface="Calibri" panose="020F0502020204030204" pitchFamily="34" charset="0"/>
                <a:cs typeface="Arial" panose="020B0604020202020204" pitchFamily="34" charset="0"/>
              </a:rPr>
              <a:t>They are: Faithful, Available, Teachable, and Responsive</a:t>
            </a:r>
            <a:endParaRPr lang="en-US" dirty="0">
              <a:effectLst/>
            </a:endParaRPr>
          </a:p>
          <a:p>
            <a:pPr marL="342900" lvl="0" indent="-342900">
              <a:spcAft>
                <a:spcPts val="300"/>
              </a:spcAft>
              <a:buFont typeface="+mj-lt"/>
              <a:buAutoNum type="arabicPeriod"/>
            </a:pPr>
            <a:r>
              <a:rPr lang="en-US" dirty="0">
                <a:solidFill>
                  <a:srgbClr val="000000"/>
                </a:solidFill>
                <a:effectLst/>
                <a:ea typeface="Calibri" panose="020F0502020204030204" pitchFamily="34" charset="0"/>
                <a:cs typeface="Arial" panose="020B0604020202020204" pitchFamily="34" charset="0"/>
              </a:rPr>
              <a:t>Ask the potential apprentice to </a:t>
            </a:r>
            <a:r>
              <a:rPr lang="en-US" b="1" u="sng" dirty="0">
                <a:solidFill>
                  <a:srgbClr val="000000"/>
                </a:solidFill>
                <a:effectLst/>
                <a:ea typeface="Calibri" panose="020F0502020204030204" pitchFamily="34" charset="0"/>
                <a:cs typeface="Arial" panose="020B0604020202020204" pitchFamily="34" charset="0"/>
              </a:rPr>
              <a:t>observe you</a:t>
            </a:r>
            <a:r>
              <a:rPr lang="en-US" dirty="0">
                <a:solidFill>
                  <a:srgbClr val="000000"/>
                </a:solidFill>
                <a:effectLst/>
                <a:ea typeface="Calibri" panose="020F0502020204030204" pitchFamily="34" charset="0"/>
                <a:cs typeface="Arial" panose="020B0604020202020204" pitchFamily="34" charset="0"/>
              </a:rPr>
              <a:t> lead</a:t>
            </a:r>
            <a:endParaRPr lang="en-US" dirty="0">
              <a:effectLst/>
            </a:endParaRPr>
          </a:p>
          <a:p>
            <a:pPr marL="342900" lvl="0" indent="-342900">
              <a:spcAft>
                <a:spcPts val="300"/>
              </a:spcAft>
              <a:buFont typeface="+mj-lt"/>
              <a:buAutoNum type="arabicPeriod"/>
            </a:pPr>
            <a:r>
              <a:rPr lang="en-US" b="1" u="sng" dirty="0">
                <a:solidFill>
                  <a:srgbClr val="000000"/>
                </a:solidFill>
                <a:effectLst/>
                <a:ea typeface="Calibri" panose="020F0502020204030204" pitchFamily="34" charset="0"/>
                <a:cs typeface="Arial" panose="020B0604020202020204" pitchFamily="34" charset="0"/>
              </a:rPr>
              <a:t>Initial Leader Training</a:t>
            </a:r>
            <a:r>
              <a:rPr lang="en-US" dirty="0">
                <a:solidFill>
                  <a:srgbClr val="000000"/>
                </a:solidFill>
                <a:effectLst/>
                <a:ea typeface="Calibri" panose="020F0502020204030204" pitchFamily="34" charset="0"/>
                <a:cs typeface="Arial" panose="020B0604020202020204" pitchFamily="34" charset="0"/>
              </a:rPr>
              <a:t> using the “Foundations Leader Training Guide”</a:t>
            </a:r>
            <a:endParaRPr lang="en-US" dirty="0">
              <a:effectLst/>
            </a:endParaRPr>
          </a:p>
          <a:p>
            <a:pPr marL="342900" lvl="0" indent="-342900">
              <a:spcAft>
                <a:spcPts val="300"/>
              </a:spcAft>
              <a:buFont typeface="+mj-lt"/>
              <a:buAutoNum type="arabicPeriod"/>
            </a:pPr>
            <a:r>
              <a:rPr lang="en-US" b="1" u="sng" dirty="0">
                <a:solidFill>
                  <a:srgbClr val="000000"/>
                </a:solidFill>
                <a:effectLst/>
                <a:ea typeface="Calibri" panose="020F0502020204030204" pitchFamily="34" charset="0"/>
                <a:cs typeface="Arial" panose="020B0604020202020204" pitchFamily="34" charset="0"/>
              </a:rPr>
              <a:t>Observe and Coach</a:t>
            </a:r>
            <a:r>
              <a:rPr lang="en-US" dirty="0">
                <a:solidFill>
                  <a:srgbClr val="000000"/>
                </a:solidFill>
                <a:effectLst/>
                <a:ea typeface="Calibri" panose="020F0502020204030204" pitchFamily="34" charset="0"/>
                <a:cs typeface="Arial" panose="020B0604020202020204" pitchFamily="34" charset="0"/>
              </a:rPr>
              <a:t> them leading several sections of Foundations</a:t>
            </a:r>
            <a:endParaRPr lang="en-US" dirty="0">
              <a:effectLst/>
            </a:endParaRPr>
          </a:p>
          <a:p>
            <a:pPr marL="346075" lvl="1" indent="-236538">
              <a:spcAft>
                <a:spcPts val="300"/>
              </a:spcAft>
              <a:buFont typeface="+mj-lt"/>
              <a:buAutoNum type="alphaLcPeriod"/>
            </a:pPr>
            <a:r>
              <a:rPr lang="en-US" dirty="0">
                <a:solidFill>
                  <a:srgbClr val="000000"/>
                </a:solidFill>
                <a:effectLst/>
                <a:ea typeface="Calibri" panose="020F0502020204030204" pitchFamily="34" charset="0"/>
                <a:cs typeface="Arial" panose="020B0604020202020204" pitchFamily="34" charset="0"/>
              </a:rPr>
              <a:t>Go through the Pre-Meeting Reminders with them before the meeting</a:t>
            </a:r>
            <a:endParaRPr lang="en-US" dirty="0">
              <a:effectLst/>
            </a:endParaRPr>
          </a:p>
          <a:p>
            <a:pPr marL="346075" lvl="1" indent="-236538">
              <a:spcAft>
                <a:spcPts val="300"/>
              </a:spcAft>
              <a:buFont typeface="+mj-lt"/>
              <a:buAutoNum type="alphaLcPeriod"/>
            </a:pPr>
            <a:r>
              <a:rPr lang="en-US" b="1" dirty="0">
                <a:solidFill>
                  <a:srgbClr val="000000"/>
                </a:solidFill>
                <a:effectLst/>
                <a:ea typeface="Calibri" panose="020F0502020204030204" pitchFamily="34" charset="0"/>
                <a:cs typeface="Arial" panose="020B0604020202020204" pitchFamily="34" charset="0"/>
              </a:rPr>
              <a:t>Observe</a:t>
            </a:r>
            <a:r>
              <a:rPr lang="en-US" dirty="0">
                <a:solidFill>
                  <a:srgbClr val="000000"/>
                </a:solidFill>
                <a:effectLst/>
                <a:ea typeface="Calibri" panose="020F0502020204030204" pitchFamily="34" charset="0"/>
                <a:cs typeface="Arial" panose="020B0604020202020204" pitchFamily="34" charset="0"/>
              </a:rPr>
              <a:t> them as they lead</a:t>
            </a:r>
            <a:endParaRPr lang="en-US" dirty="0">
              <a:effectLst/>
            </a:endParaRPr>
          </a:p>
          <a:p>
            <a:pPr marL="346075" lvl="1" indent="-236538">
              <a:spcAft>
                <a:spcPts val="300"/>
              </a:spcAft>
              <a:buFont typeface="+mj-lt"/>
              <a:buAutoNum type="alphaLcPeriod"/>
            </a:pPr>
            <a:r>
              <a:rPr lang="en-US" b="1" dirty="0">
                <a:solidFill>
                  <a:srgbClr val="000000"/>
                </a:solidFill>
                <a:effectLst/>
                <a:ea typeface="Calibri" panose="020F0502020204030204" pitchFamily="34" charset="0"/>
                <a:cs typeface="Arial" panose="020B0604020202020204" pitchFamily="34" charset="0"/>
              </a:rPr>
              <a:t>Coach</a:t>
            </a:r>
            <a:r>
              <a:rPr lang="en-US" dirty="0">
                <a:solidFill>
                  <a:srgbClr val="000000"/>
                </a:solidFill>
                <a:effectLst/>
                <a:ea typeface="Calibri" panose="020F0502020204030204" pitchFamily="34" charset="0"/>
                <a:cs typeface="Arial" panose="020B0604020202020204" pitchFamily="34" charset="0"/>
              </a:rPr>
              <a:t> them afterward using the Post-Meeting Evaluation </a:t>
            </a:r>
            <a:endParaRPr lang="en-US" dirty="0">
              <a:effectLst/>
            </a:endParaRPr>
          </a:p>
          <a:p>
            <a:pPr marL="342900" lvl="0" indent="-342900">
              <a:spcAft>
                <a:spcPts val="300"/>
              </a:spcAft>
              <a:buFont typeface="+mj-lt"/>
              <a:buAutoNum type="arabicPeriod"/>
            </a:pPr>
            <a:r>
              <a:rPr lang="en-US" dirty="0">
                <a:solidFill>
                  <a:srgbClr val="000000"/>
                </a:solidFill>
                <a:effectLst/>
                <a:ea typeface="Calibri" panose="020F0502020204030204" pitchFamily="34" charset="0"/>
                <a:cs typeface="Arial" panose="020B0604020202020204" pitchFamily="34" charset="0"/>
              </a:rPr>
              <a:t>Ask them to be a </a:t>
            </a:r>
            <a:r>
              <a:rPr lang="en-US" b="1" u="sng" dirty="0">
                <a:solidFill>
                  <a:srgbClr val="000000"/>
                </a:solidFill>
                <a:effectLst/>
                <a:ea typeface="Calibri" panose="020F0502020204030204" pitchFamily="34" charset="0"/>
                <a:cs typeface="Arial" panose="020B0604020202020204" pitchFamily="34" charset="0"/>
              </a:rPr>
              <a:t>co-leader</a:t>
            </a:r>
            <a:r>
              <a:rPr lang="en-US" dirty="0">
                <a:solidFill>
                  <a:srgbClr val="000000"/>
                </a:solidFill>
                <a:effectLst/>
                <a:ea typeface="Calibri" panose="020F0502020204030204" pitchFamily="34" charset="0"/>
                <a:cs typeface="Arial" panose="020B0604020202020204" pitchFamily="34" charset="0"/>
              </a:rPr>
              <a:t> </a:t>
            </a:r>
            <a:endParaRPr lang="en-US" dirty="0">
              <a:effectLst/>
            </a:endParaRPr>
          </a:p>
          <a:p>
            <a:pPr marL="346075" lvl="1" indent="-236538">
              <a:spcAft>
                <a:spcPts val="300"/>
              </a:spcAft>
              <a:buFont typeface="+mj-lt"/>
              <a:buAutoNum type="alphaLcPeriod"/>
            </a:pPr>
            <a:r>
              <a:rPr lang="en-US" dirty="0">
                <a:solidFill>
                  <a:srgbClr val="000000"/>
                </a:solidFill>
                <a:effectLst/>
                <a:ea typeface="Calibri" panose="020F0502020204030204" pitchFamily="34" charset="0"/>
                <a:cs typeface="Arial" panose="020B0604020202020204" pitchFamily="34" charset="0"/>
              </a:rPr>
              <a:t>Allow them to lead on a regular basis</a:t>
            </a:r>
            <a:endParaRPr lang="en-US" dirty="0">
              <a:effectLst/>
            </a:endParaRPr>
          </a:p>
          <a:p>
            <a:pPr marL="346075" lvl="1" indent="-236538">
              <a:spcAft>
                <a:spcPts val="300"/>
              </a:spcAft>
              <a:buFont typeface="+mj-lt"/>
              <a:buAutoNum type="alphaLcPeriod"/>
            </a:pPr>
            <a:r>
              <a:rPr lang="en-US" dirty="0">
                <a:solidFill>
                  <a:srgbClr val="000000"/>
                </a:solidFill>
                <a:effectLst/>
                <a:ea typeface="Calibri" panose="020F0502020204030204" pitchFamily="34" charset="0"/>
                <a:cs typeface="Arial" panose="020B0604020202020204" pitchFamily="34" charset="0"/>
              </a:rPr>
              <a:t>Observe and coach them using the Foundations Meeting Checklist</a:t>
            </a:r>
            <a:endParaRPr lang="en-US" dirty="0">
              <a:effectLst/>
            </a:endParaRPr>
          </a:p>
          <a:p>
            <a:pPr marL="346075" lvl="1" indent="-236538">
              <a:spcAft>
                <a:spcPts val="300"/>
              </a:spcAft>
              <a:buFont typeface="+mj-lt"/>
              <a:buAutoNum type="alphaLcPeriod"/>
            </a:pPr>
            <a:r>
              <a:rPr lang="en-US" dirty="0">
                <a:solidFill>
                  <a:srgbClr val="000000"/>
                </a:solidFill>
                <a:effectLst/>
                <a:ea typeface="Calibri" panose="020F0502020204030204" pitchFamily="34" charset="0"/>
                <a:cs typeface="Arial" panose="020B0604020202020204" pitchFamily="34" charset="0"/>
              </a:rPr>
              <a:t>Do this until you think they are ready to lead </a:t>
            </a:r>
            <a:endParaRPr lang="en-US" dirty="0">
              <a:effectLst/>
            </a:endParaRPr>
          </a:p>
          <a:p>
            <a:pPr marL="342900" lvl="0" indent="-342900">
              <a:spcAft>
                <a:spcPts val="300"/>
              </a:spcAft>
              <a:buFont typeface="+mj-lt"/>
              <a:buAutoNum type="arabicPeriod"/>
            </a:pPr>
            <a:r>
              <a:rPr lang="en-US" dirty="0">
                <a:solidFill>
                  <a:srgbClr val="000000"/>
                </a:solidFill>
                <a:effectLst/>
                <a:ea typeface="Calibri" panose="020F0502020204030204" pitchFamily="34" charset="0"/>
                <a:cs typeface="Arial" panose="020B0604020202020204" pitchFamily="34" charset="0"/>
              </a:rPr>
              <a:t>Ask them to be the </a:t>
            </a:r>
            <a:r>
              <a:rPr lang="en-US" b="1" u="sng" dirty="0">
                <a:solidFill>
                  <a:srgbClr val="000000"/>
                </a:solidFill>
                <a:effectLst/>
                <a:ea typeface="Calibri" panose="020F0502020204030204" pitchFamily="34" charset="0"/>
                <a:cs typeface="Arial" panose="020B0604020202020204" pitchFamily="34" charset="0"/>
              </a:rPr>
              <a:t>leader</a:t>
            </a:r>
            <a:r>
              <a:rPr lang="en-US" dirty="0">
                <a:solidFill>
                  <a:srgbClr val="000000"/>
                </a:solidFill>
                <a:effectLst/>
                <a:ea typeface="Calibri" panose="020F0502020204030204" pitchFamily="34" charset="0"/>
                <a:cs typeface="Arial" panose="020B0604020202020204" pitchFamily="34" charset="0"/>
              </a:rPr>
              <a:t> of Foundations</a:t>
            </a:r>
            <a:endParaRPr lang="en-US" dirty="0">
              <a:cs typeface="Arial" panose="020B0604020202020204" pitchFamily="34" charset="0"/>
            </a:endParaRPr>
          </a:p>
          <a:p>
            <a:pPr marL="342900" lvl="0" indent="-342900">
              <a:spcAft>
                <a:spcPts val="300"/>
              </a:spcAft>
              <a:buFont typeface="+mj-lt"/>
              <a:buAutoNum type="arabicPeriod"/>
            </a:pPr>
            <a:r>
              <a:rPr lang="en-US" sz="1600" b="1" u="sng" dirty="0">
                <a:solidFill>
                  <a:srgbClr val="000000"/>
                </a:solidFill>
                <a:effectLst/>
                <a:latin typeface="Arial" panose="020B0604020202020204" pitchFamily="34" charset="0"/>
                <a:ea typeface="Calibri" panose="020F0502020204030204" pitchFamily="34" charset="0"/>
              </a:rPr>
              <a:t>Ongoing training</a:t>
            </a:r>
            <a:r>
              <a:rPr lang="en-US" sz="1600" dirty="0">
                <a:solidFill>
                  <a:srgbClr val="000000"/>
                </a:solidFill>
                <a:effectLst/>
                <a:latin typeface="Arial" panose="020B0604020202020204" pitchFamily="34" charset="0"/>
                <a:ea typeface="Calibri" panose="020F0502020204030204" pitchFamily="34" charset="0"/>
              </a:rPr>
              <a:t> with other Foundations leaders</a:t>
            </a: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Slide Number Placeholder 3">
            <a:extLst>
              <a:ext uri="{FF2B5EF4-FFF2-40B4-BE49-F238E27FC236}">
                <a16:creationId xmlns:a16="http://schemas.microsoft.com/office/drawing/2014/main" id="{19B37C75-2EC0-4AB2-AE94-C05FA225E5D8}"/>
              </a:ext>
            </a:extLst>
          </p:cNvPr>
          <p:cNvSpPr>
            <a:spLocks noGrp="1"/>
          </p:cNvSpPr>
          <p:nvPr>
            <p:ph type="sldNum" sz="quarter" idx="5"/>
          </p:nvPr>
        </p:nvSpPr>
        <p:spPr>
          <a:xfrm>
            <a:off x="3884613" y="8685213"/>
            <a:ext cx="2971800" cy="458787"/>
          </a:xfrm>
          <a:prstGeom prst="rect">
            <a:avLst/>
          </a:prstGeom>
        </p:spPr>
        <p:txBody>
          <a:bodyPr/>
          <a:lstStyle/>
          <a:p>
            <a:fld id="{9E644A76-BDF8-4AA5-9129-3B203D0D6F0A}" type="slidenum">
              <a:rPr lang="en-US" smtClean="0"/>
              <a:t>10</a:t>
            </a:fld>
            <a:endParaRPr lang="en-US" dirty="0"/>
          </a:p>
        </p:txBody>
      </p:sp>
    </p:spTree>
    <p:extLst>
      <p:ext uri="{BB962C8B-B14F-4D97-AF65-F5344CB8AC3E}">
        <p14:creationId xmlns:p14="http://schemas.microsoft.com/office/powerpoint/2010/main" val="249132761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114300" marR="0" indent="-114300" algn="l">
              <a:lnSpc>
                <a:spcPct val="115000"/>
              </a:lnSpc>
              <a:spcBef>
                <a:spcPts val="0"/>
              </a:spcBef>
              <a:spcAft>
                <a:spcPts val="0"/>
              </a:spcAft>
            </a:pPr>
            <a:r>
              <a:rPr lang="en-US" sz="16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Stage 5 (Towns)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rPr>
              <a:t>Pastors trained in Stages 1 to 4 will start Stage 5 workshops in every town in the country </a:t>
            </a:r>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100</a:t>
            </a:fld>
            <a:endParaRPr lang="en-US"/>
          </a:p>
        </p:txBody>
      </p:sp>
    </p:spTree>
    <p:extLst>
      <p:ext uri="{BB962C8B-B14F-4D97-AF65-F5344CB8AC3E}">
        <p14:creationId xmlns:p14="http://schemas.microsoft.com/office/powerpoint/2010/main" val="103437456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114300" indent="-114300" algn="ctr">
              <a:lnSpc>
                <a:spcPct val="115000"/>
              </a:lnSpc>
              <a:spcAft>
                <a:spcPts val="0"/>
              </a:spcAft>
            </a:pPr>
            <a:r>
              <a:rPr lang="en-US" b="1" u="sng" dirty="0">
                <a:solidFill>
                  <a:srgbClr val="000000"/>
                </a:solidFill>
                <a:latin typeface="Arial" panose="020B0604020202020204" pitchFamily="34" charset="0"/>
                <a:ea typeface="Calibri" panose="020F0502020204030204" pitchFamily="34" charset="0"/>
                <a:cs typeface="Arial" panose="020B0604020202020204" pitchFamily="34" charset="0"/>
              </a:rPr>
              <a:t>Stage 6 </a:t>
            </a:r>
            <a:r>
              <a:rPr lang="en-US" b="1" u="sng" dirty="0">
                <a:solidFill>
                  <a:srgbClr val="000000"/>
                </a:solidFill>
                <a:latin typeface="Arial" panose="020B0604020202020204" pitchFamily="34" charset="0"/>
                <a:ea typeface="Calibri" panose="020F0502020204030204" pitchFamily="34" charset="0"/>
              </a:rPr>
              <a:t>(</a:t>
            </a:r>
            <a:r>
              <a:rPr lang="en-US" b="1" u="sng" dirty="0">
                <a:latin typeface="Arial" panose="020B0604020202020204" pitchFamily="34" charset="0"/>
                <a:ea typeface="Calibri" panose="020F0502020204030204" pitchFamily="34" charset="0"/>
              </a:rPr>
              <a:t>Every Neighborhood and Rural Area</a:t>
            </a:r>
            <a:r>
              <a:rPr lang="en-US" b="1" u="sng" dirty="0">
                <a:solidFill>
                  <a:srgbClr val="000000"/>
                </a:solidFill>
                <a:latin typeface="Arial" panose="020B0604020202020204" pitchFamily="34" charset="0"/>
                <a:ea typeface="Calibri" panose="020F0502020204030204" pitchFamily="34" charset="0"/>
              </a:rPr>
              <a:t>)</a:t>
            </a:r>
          </a:p>
          <a:p>
            <a:pPr marL="285750" indent="-285750">
              <a:lnSpc>
                <a:spcPct val="115000"/>
              </a:lnSpc>
              <a:spcAft>
                <a:spcPts val="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Pastors trained in Stages 1-5 in every city and town </a:t>
            </a:r>
          </a:p>
          <a:p>
            <a:pPr marL="742950" lvl="1" indent="-285750">
              <a:lnSpc>
                <a:spcPct val="115000"/>
              </a:lnSpc>
              <a:spcAft>
                <a:spcPts val="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will make multiplying disciples and plant churches </a:t>
            </a:r>
          </a:p>
          <a:p>
            <a:pPr marL="742950" lvl="1" indent="-285750">
              <a:lnSpc>
                <a:spcPct val="115000"/>
              </a:lnSpc>
              <a:spcAft>
                <a:spcPts val="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until they have reached every neighborhood and rural area for Christ.</a:t>
            </a:r>
          </a:p>
          <a:p>
            <a:pPr marL="742950" lvl="1" indent="-285750">
              <a:lnSpc>
                <a:spcPct val="115000"/>
              </a:lnSpc>
              <a:spcAft>
                <a:spcPts val="0"/>
              </a:spcAft>
              <a:buFont typeface="Arial" panose="020B0604020202020204" pitchFamily="34" charset="0"/>
              <a:buChar char="•"/>
            </a:pPr>
            <a:endParaRPr lang="en-US" dirty="0">
              <a:latin typeface="Arial" panose="020B0604020202020204" pitchFamily="34" charset="0"/>
              <a:ea typeface="Calibri" panose="020F0502020204030204" pitchFamily="34" charset="0"/>
              <a:cs typeface="Arial" panose="020B0604020202020204" pitchFamily="34" charset="0"/>
            </a:endParaRPr>
          </a:p>
          <a:p>
            <a:pPr marL="114300" marR="0" indent="-114300" algn="ctr">
              <a:lnSpc>
                <a:spcPct val="115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Great Commission is finished in your country!</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101</a:t>
            </a:fld>
            <a:endParaRPr lang="en-US"/>
          </a:p>
        </p:txBody>
      </p:sp>
    </p:spTree>
    <p:extLst>
      <p:ext uri="{BB962C8B-B14F-4D97-AF65-F5344CB8AC3E}">
        <p14:creationId xmlns:p14="http://schemas.microsoft.com/office/powerpoint/2010/main" val="391589320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kern="1200" baseline="0" dirty="0">
                <a:solidFill>
                  <a:schemeClr val="tx1"/>
                </a:solidFill>
                <a:effectLst/>
                <a:latin typeface="Arial" charset="0"/>
                <a:ea typeface="+mn-ea"/>
                <a:cs typeface="+mn-cs"/>
              </a:rPr>
              <a:t>It will take about six stages of multiplying pastors </a:t>
            </a:r>
          </a:p>
          <a:p>
            <a:pPr marL="742950" lvl="1" indent="-285750">
              <a:buFont typeface="Arial" panose="020B0604020202020204" pitchFamily="34" charset="0"/>
              <a:buChar char="•"/>
            </a:pPr>
            <a:r>
              <a:rPr lang="en-US" kern="1200" baseline="0" dirty="0">
                <a:solidFill>
                  <a:schemeClr val="tx1"/>
                </a:solidFill>
                <a:effectLst/>
                <a:latin typeface="Arial" charset="0"/>
                <a:ea typeface="+mn-ea"/>
                <a:cs typeface="+mn-cs"/>
              </a:rPr>
              <a:t>to reach your country for Christ. </a:t>
            </a: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We assume that 20 pastors will be trained in each training center</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US" kern="1200" baseline="0" dirty="0">
                <a:solidFill>
                  <a:schemeClr val="tx1"/>
                </a:solidFill>
                <a:effectLst/>
                <a:latin typeface="Arial" charset="0"/>
                <a:ea typeface="+mn-ea"/>
                <a:cs typeface="+mn-cs"/>
              </a:rPr>
              <a:t>We assume that 5 new training centers will be started from each training center. </a:t>
            </a:r>
          </a:p>
          <a:p>
            <a:pPr marL="742950" lvl="1" indent="-285750">
              <a:buFont typeface="Arial" panose="020B0604020202020204" pitchFamily="34" charset="0"/>
              <a:buChar char="•"/>
            </a:pPr>
            <a:r>
              <a:rPr lang="en-US" kern="1200" baseline="0" dirty="0">
                <a:solidFill>
                  <a:schemeClr val="tx1"/>
                </a:solidFill>
                <a:effectLst/>
                <a:latin typeface="Arial" charset="0"/>
                <a:ea typeface="+mn-ea"/>
                <a:cs typeface="+mn-cs"/>
              </a:rPr>
              <a:t>A training center is a location where all 4 Workshops are taught to pastors</a:t>
            </a:r>
          </a:p>
          <a:p>
            <a:pPr marL="285750" lvl="0" indent="-285750">
              <a:buFont typeface="Arial" panose="020B0604020202020204" pitchFamily="34" charset="0"/>
              <a:buChar char="•"/>
            </a:pPr>
            <a:r>
              <a:rPr lang="en-US" kern="1200" baseline="0" dirty="0">
                <a:solidFill>
                  <a:schemeClr val="tx1"/>
                </a:solidFill>
                <a:effectLst/>
                <a:latin typeface="Arial" charset="0"/>
                <a:ea typeface="+mn-ea"/>
                <a:cs typeface="+mn-cs"/>
              </a:rPr>
              <a:t>This table demonstrates how you can finish the Great Commission in your country.</a:t>
            </a:r>
          </a:p>
          <a:p>
            <a:pPr marL="285750" lvl="0" indent="-285750">
              <a:buFont typeface="Arial" panose="020B0604020202020204" pitchFamily="34" charset="0"/>
              <a:buChar char="•"/>
            </a:pPr>
            <a:endParaRPr lang="en-US" kern="1200" baseline="0" dirty="0">
              <a:solidFill>
                <a:schemeClr val="tx1"/>
              </a:solidFill>
              <a:effectLst/>
              <a:latin typeface="Arial" charset="0"/>
              <a:ea typeface="+mn-ea"/>
              <a:cs typeface="+mn-cs"/>
            </a:endParaRPr>
          </a:p>
          <a:p>
            <a:pPr marL="0" marR="0">
              <a:lnSpc>
                <a:spcPct val="115000"/>
              </a:lnSpc>
              <a:spcBef>
                <a:spcPts val="0"/>
              </a:spcBef>
              <a:spcAft>
                <a:spcPts val="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155,520 pastors will be trained: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How to reach their community and rural area for Christ by making multiplying disciples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How to reach their city for Christ by planting multiplying churches in every community</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How to reach your country for Christ by training pastors in these workshops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to train other pastors in these workshops in every city, town, community, and rural area</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endParaRPr lang="en-US" kern="1200" baseline="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102</a:t>
            </a:fld>
            <a:endParaRPr lang="en-US"/>
          </a:p>
        </p:txBody>
      </p:sp>
    </p:spTree>
    <p:extLst>
      <p:ext uri="{BB962C8B-B14F-4D97-AF65-F5344CB8AC3E}">
        <p14:creationId xmlns:p14="http://schemas.microsoft.com/office/powerpoint/2010/main" val="345590923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eaLnBrk="0" hangingPunct="0">
              <a:spcBef>
                <a:spcPct val="20000"/>
              </a:spcBef>
              <a:defRPr sz="1600" b="0">
                <a:solidFill>
                  <a:srgbClr val="FFFFFF">
                    <a:lumOff val="44000"/>
                  </a:srgbClr>
                </a:solidFill>
              </a:defRPr>
            </a:pPr>
            <a:r>
              <a:rPr lang="en-US" sz="1600" b="1" kern="0" dirty="0">
                <a:solidFill>
                  <a:schemeClr val="tx1"/>
                </a:solidFill>
                <a:latin typeface="Arial"/>
              </a:rPr>
              <a:t>In your groups</a:t>
            </a:r>
          </a:p>
          <a:p>
            <a:pPr marL="398463" indent="-398463" eaLnBrk="0" hangingPunct="0">
              <a:spcBef>
                <a:spcPct val="20000"/>
              </a:spcBef>
              <a:buFontTx/>
              <a:buChar char="•"/>
              <a:defRPr sz="1600" b="0">
                <a:solidFill>
                  <a:srgbClr val="FFFFFF">
                    <a:lumOff val="44000"/>
                  </a:srgbClr>
                </a:solidFill>
              </a:defRPr>
            </a:pPr>
            <a:r>
              <a:rPr lang="en-US" sz="1600" b="0" kern="0" dirty="0">
                <a:solidFill>
                  <a:schemeClr val="tx1"/>
                </a:solidFill>
                <a:latin typeface="Arial"/>
              </a:rPr>
              <a:t>Talk about methods you have tried in the past to reach your country for Christ</a:t>
            </a:r>
          </a:p>
          <a:p>
            <a:pPr marL="398463" indent="-398463" eaLnBrk="0" hangingPunct="0">
              <a:spcBef>
                <a:spcPct val="20000"/>
              </a:spcBef>
              <a:buFontTx/>
              <a:buChar char="•"/>
              <a:defRPr sz="1600" b="0">
                <a:solidFill>
                  <a:srgbClr val="FFFFFF">
                    <a:lumOff val="44000"/>
                  </a:srgbClr>
                </a:solidFill>
              </a:defRPr>
            </a:pPr>
            <a:r>
              <a:rPr lang="en-US" sz="1600" dirty="0">
                <a:solidFill>
                  <a:schemeClr val="tx1"/>
                </a:solidFill>
              </a:rPr>
              <a:t>Talk about why using these workshops will be effective in reaching your country for Christ</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What comments or questions do you have?</a:t>
            </a: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103</a:t>
            </a:fld>
            <a:endParaRPr lang="en-US"/>
          </a:p>
        </p:txBody>
      </p:sp>
    </p:spTree>
    <p:extLst>
      <p:ext uri="{BB962C8B-B14F-4D97-AF65-F5344CB8AC3E}">
        <p14:creationId xmlns:p14="http://schemas.microsoft.com/office/powerpoint/2010/main" val="37796973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gn="ctr">
              <a:lnSpc>
                <a:spcPct val="115000"/>
              </a:lnSpc>
              <a:spcBef>
                <a:spcPts val="0"/>
              </a:spcBef>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Starting Your Own Training Center</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Lesson 8</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 Introduction</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An indispensable element in finishing the Great Commission </a:t>
            </a:r>
          </a:p>
          <a:p>
            <a:pPr marL="742950" marR="0" lvl="1"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is to train multiplying pastors.</a:t>
            </a:r>
          </a:p>
          <a:p>
            <a:pPr marL="285750" marR="0"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After this workshop you will recruit pastors</a:t>
            </a:r>
          </a:p>
          <a:p>
            <a:pPr marL="742950" marR="0" lvl="1"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lead them in these workshops. </a:t>
            </a:r>
          </a:p>
          <a:p>
            <a:pPr marL="285750" marR="0" lvl="0"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You may team up with one or more pastors to start this training center. </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104</a:t>
            </a:fld>
            <a:endParaRPr lang="en-US"/>
          </a:p>
        </p:txBody>
      </p:sp>
    </p:spTree>
    <p:extLst>
      <p:ext uri="{BB962C8B-B14F-4D97-AF65-F5344CB8AC3E}">
        <p14:creationId xmlns:p14="http://schemas.microsoft.com/office/powerpoint/2010/main" val="356261489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algn="ctr" defTabSz="457200" fontAlgn="auto">
              <a:spcBef>
                <a:spcPts val="0"/>
              </a:spcBef>
              <a:spcAft>
                <a:spcPts val="0"/>
              </a:spcAft>
            </a:pPr>
            <a:r>
              <a:rPr lang="en-US" b="1" dirty="0">
                <a:latin typeface="Arial" panose="020B0604020202020204" pitchFamily="34" charset="0"/>
                <a:cs typeface="Arial" panose="020B0604020202020204" pitchFamily="34" charset="0"/>
              </a:rPr>
              <a:t>Goals for Training Centers</a:t>
            </a:r>
          </a:p>
          <a:p>
            <a:pPr algn="ctr" defTabSz="457200" fontAlgn="auto">
              <a:spcBef>
                <a:spcPts val="0"/>
              </a:spcBef>
              <a:spcAft>
                <a:spcPts val="0"/>
              </a:spcAft>
            </a:pPr>
            <a:r>
              <a:rPr lang="en-US" b="0" dirty="0">
                <a:latin typeface="Arial" panose="020B0604020202020204" pitchFamily="34" charset="0"/>
                <a:cs typeface="Arial" panose="020B0604020202020204" pitchFamily="34" charset="0"/>
              </a:rPr>
              <a:t>20 pastors trained in 4 workshops over 18 months </a:t>
            </a: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105</a:t>
            </a:fld>
            <a:endParaRPr lang="en-US"/>
          </a:p>
        </p:txBody>
      </p:sp>
    </p:spTree>
    <p:extLst>
      <p:ext uri="{BB962C8B-B14F-4D97-AF65-F5344CB8AC3E}">
        <p14:creationId xmlns:p14="http://schemas.microsoft.com/office/powerpoint/2010/main" val="337183766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nSpc>
                <a:spcPct val="115000"/>
              </a:lnSpc>
              <a:spcBef>
                <a:spcPts val="0"/>
              </a:spcBef>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II.   Ideas for Pastors to Recruit</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mj-lt"/>
              <a:buAutoNum type="arabicPeriod"/>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Contact pastors you know in the area.</a:t>
            </a:r>
          </a:p>
          <a:p>
            <a:pPr marL="342900" marR="0" lvl="0" indent="-342900">
              <a:lnSpc>
                <a:spcPct val="115000"/>
              </a:lnSpc>
              <a:spcBef>
                <a:spcPts val="0"/>
              </a:spcBef>
              <a:buFont typeface="+mj-lt"/>
              <a:buAutoNum type="arabicPeriod"/>
            </a:pPr>
            <a:r>
              <a:rPr lang="en-US" dirty="0">
                <a:solidFill>
                  <a:srgbClr val="000000"/>
                </a:solidFill>
                <a:effectLst/>
                <a:latin typeface="Arial" panose="020B0604020202020204" pitchFamily="34" charset="0"/>
                <a:ea typeface="SimSun" panose="02010600030101010101" pitchFamily="2" charset="-122"/>
                <a:cs typeface="Arial" panose="020B0604020202020204" pitchFamily="34" charset="0"/>
              </a:rPr>
              <a:t>Make appointments and meet pastors in the area that you don’t know.</a:t>
            </a: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mj-lt"/>
              <a:buAutoNum type="arabicPeriod"/>
            </a:pPr>
            <a:r>
              <a:rPr lang="en-US" dirty="0">
                <a:solidFill>
                  <a:srgbClr val="000000"/>
                </a:solidFill>
                <a:effectLst/>
                <a:latin typeface="Arial" panose="020B0604020202020204" pitchFamily="34" charset="0"/>
                <a:ea typeface="SimSun" panose="02010600030101010101" pitchFamily="2" charset="-122"/>
                <a:cs typeface="Arial" panose="020B0604020202020204" pitchFamily="34" charset="0"/>
              </a:rPr>
              <a:t>Contact pastors you know in your denomination.</a:t>
            </a: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mj-lt"/>
              <a:buAutoNum type="arabicPeriod"/>
            </a:pPr>
            <a:r>
              <a:rPr lang="en-US" dirty="0">
                <a:solidFill>
                  <a:srgbClr val="000000"/>
                </a:solidFill>
                <a:effectLst/>
                <a:latin typeface="Arial" panose="020B0604020202020204" pitchFamily="34" charset="0"/>
                <a:ea typeface="SimSun" panose="02010600030101010101" pitchFamily="2" charset="-122"/>
                <a:cs typeface="Arial" panose="020B0604020202020204" pitchFamily="34" charset="0"/>
              </a:rPr>
              <a:t>Make appointments and meet pastors in your denomination that you don’t know.</a:t>
            </a: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mj-lt"/>
              <a:buAutoNum type="arabicPeriod"/>
            </a:pPr>
            <a:r>
              <a:rPr lang="en-US" dirty="0">
                <a:solidFill>
                  <a:srgbClr val="000000"/>
                </a:solidFill>
                <a:effectLst/>
                <a:latin typeface="Arial" panose="020B0604020202020204" pitchFamily="34" charset="0"/>
                <a:ea typeface="SimSun" panose="02010600030101010101" pitchFamily="2" charset="-122"/>
                <a:cs typeface="Arial" panose="020B0604020202020204" pitchFamily="34" charset="0"/>
              </a:rPr>
              <a:t>Ask other pastors for suggestions of pastors to recruit.</a:t>
            </a: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mj-lt"/>
              <a:buAutoNum type="arabicPeriod"/>
            </a:pPr>
            <a:r>
              <a:rPr lang="en-US" dirty="0">
                <a:solidFill>
                  <a:srgbClr val="000000"/>
                </a:solidFill>
                <a:effectLst/>
                <a:latin typeface="Arial" panose="020B0604020202020204" pitchFamily="34" charset="0"/>
                <a:ea typeface="SimSun" panose="02010600030101010101" pitchFamily="2" charset="-122"/>
                <a:cs typeface="Arial" panose="020B0604020202020204" pitchFamily="34" charset="0"/>
              </a:rPr>
              <a:t>Contact local pastor’s associations and ask to make a presentation to them.</a:t>
            </a:r>
          </a:p>
          <a:p>
            <a:endParaRPr lang="en-US" dirty="0"/>
          </a:p>
          <a:p>
            <a:pPr marL="0" lvl="1">
              <a:lnSpc>
                <a:spcPct val="115000"/>
              </a:lnSpc>
              <a:spcBef>
                <a:spcPts val="0"/>
              </a:spcBef>
            </a:pPr>
            <a:r>
              <a:rPr lang="en-US" b="1" dirty="0">
                <a:latin typeface="Arial"/>
                <a:ea typeface="Calibri"/>
              </a:rPr>
              <a:t>In your groups</a:t>
            </a:r>
          </a:p>
          <a:p>
            <a:pPr marL="285750" lvl="1" indent="-285750">
              <a:lnSpc>
                <a:spcPct val="115000"/>
              </a:lnSpc>
              <a:spcBef>
                <a:spcPts val="0"/>
              </a:spcBef>
              <a:buFont typeface="Arial" panose="020B0604020202020204" pitchFamily="34" charset="0"/>
              <a:buChar char="•"/>
            </a:pPr>
            <a:r>
              <a:rPr lang="en-US" b="0" dirty="0">
                <a:latin typeface="Arial"/>
                <a:ea typeface="Calibri"/>
              </a:rPr>
              <a:t>Talk about pastors you can recruit to train</a:t>
            </a:r>
          </a:p>
          <a:p>
            <a:pPr marL="285750" lvl="1" indent="-285750">
              <a:lnSpc>
                <a:spcPct val="115000"/>
              </a:lnSpc>
              <a:spcBef>
                <a:spcPts val="0"/>
              </a:spcBef>
              <a:buFont typeface="Arial" panose="020B0604020202020204" pitchFamily="34" charset="0"/>
              <a:buChar char="•"/>
            </a:pPr>
            <a:r>
              <a:rPr lang="en-US" b="0" dirty="0">
                <a:latin typeface="Arial"/>
                <a:ea typeface="Calibri"/>
              </a:rPr>
              <a:t>Make a list of pastors to invite</a:t>
            </a:r>
          </a:p>
          <a:p>
            <a:pPr lvl="1" indent="-457200">
              <a:lnSpc>
                <a:spcPct val="115000"/>
              </a:lnSpc>
              <a:spcBef>
                <a:spcPts val="0"/>
              </a:spcBef>
              <a:buFont typeface="Arial" panose="020B0604020202020204" pitchFamily="34" charset="0"/>
              <a:buChar char="•"/>
            </a:pPr>
            <a:endParaRPr lang="en-US" sz="800" b="0" dirty="0">
              <a:latin typeface="Arial"/>
              <a:ea typeface="Calibri"/>
            </a:endParaRPr>
          </a:p>
          <a:p>
            <a:pPr lvl="1" indent="-457200">
              <a:lnSpc>
                <a:spcPct val="115000"/>
              </a:lnSpc>
              <a:spcBef>
                <a:spcPts val="0"/>
              </a:spcBef>
              <a:buFont typeface="Arial" panose="020B0604020202020204" pitchFamily="34" charset="0"/>
              <a:buChar char="•"/>
            </a:pPr>
            <a:r>
              <a:rPr lang="en-US" b="0" dirty="0">
                <a:latin typeface="Arial"/>
                <a:ea typeface="Calibri"/>
              </a:rPr>
              <a:t>Questions or comments</a:t>
            </a: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106</a:t>
            </a:fld>
            <a:endParaRPr lang="en-US"/>
          </a:p>
        </p:txBody>
      </p:sp>
    </p:spTree>
    <p:extLst>
      <p:ext uri="{BB962C8B-B14F-4D97-AF65-F5344CB8AC3E}">
        <p14:creationId xmlns:p14="http://schemas.microsoft.com/office/powerpoint/2010/main" val="663235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b="1" dirty="0">
                <a:effectLst/>
                <a:latin typeface="Arial" panose="020B0604020202020204" pitchFamily="34" charset="0"/>
                <a:ea typeface="Calibri" panose="020F0502020204030204" pitchFamily="34" charset="0"/>
                <a:cs typeface="Arial" panose="020B0604020202020204" pitchFamily="34" charset="0"/>
              </a:rPr>
              <a:t>I. Prepare for Your Presentation</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Make sure that you have copies of the Foundations Discipleship Workshops page to hand out to the pastors and leaders</a:t>
            </a:r>
          </a:p>
          <a:p>
            <a:pPr marL="800100" marR="0" lvl="1" indent="-342900">
              <a:lnSpc>
                <a:spcPct val="115000"/>
              </a:lnSpc>
              <a:spcBef>
                <a:spcPts val="0"/>
              </a:spcBef>
              <a:spcAft>
                <a:spcPts val="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It is in this document after the Recruiting Presentation section</a:t>
            </a:r>
          </a:p>
          <a:p>
            <a:pPr marL="342900" marR="0" lvl="0" indent="-342900">
              <a:lnSpc>
                <a:spcPct val="115000"/>
              </a:lnSpc>
              <a:spcBef>
                <a:spcPts val="0"/>
              </a:spcBef>
              <a:spcAft>
                <a:spcPts val="0"/>
              </a:spcAft>
              <a:buFont typeface="+mj-lt"/>
              <a:buAutoNum type="arabicPeriod"/>
            </a:pPr>
            <a:r>
              <a:rPr lang="en-US" dirty="0">
                <a:effectLst/>
                <a:latin typeface="Arial" panose="020B0604020202020204" pitchFamily="34" charset="0"/>
                <a:ea typeface="Calibri" panose="020F0502020204030204" pitchFamily="34" charset="0"/>
                <a:cs typeface="Arial" panose="020B0604020202020204" pitchFamily="34" charset="0"/>
              </a:rPr>
              <a:t>Take time to prepare your testimony of how Foundations has impacted your church. </a:t>
            </a:r>
          </a:p>
          <a:p>
            <a:pPr marL="800100" marR="0" lvl="1" indent="-342900">
              <a:lnSpc>
                <a:spcPct val="115000"/>
              </a:lnSpc>
              <a:spcBef>
                <a:spcPts val="0"/>
              </a:spcBef>
              <a:spcAft>
                <a:spcPts val="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Share specifically how implementing the workshops has helped you as a pastor minister to more people by making multiplying disciples.</a:t>
            </a:r>
          </a:p>
          <a:p>
            <a:endParaRPr lang="en-US" dirty="0"/>
          </a:p>
          <a:p>
            <a:pPr marL="0" marR="0" lvl="0" indent="0" algn="l" defTabSz="914400" rtl="0" eaLnBrk="0" fontAlgn="base" latinLnBrk="0" hangingPunct="0">
              <a:lnSpc>
                <a:spcPct val="100000"/>
              </a:lnSpc>
              <a:spcBef>
                <a:spcPts val="0"/>
              </a:spcBef>
              <a:spcAft>
                <a:spcPts val="600"/>
              </a:spcAft>
              <a:buClrTx/>
              <a:buSzTx/>
              <a:buFontTx/>
              <a:buNone/>
              <a:tabLst/>
              <a:defRPr/>
            </a:pPr>
            <a:r>
              <a:rPr lang="en-US" dirty="0">
                <a:solidFill>
                  <a:srgbClr val="000000"/>
                </a:solidFill>
                <a:effectLst/>
                <a:latin typeface="Arial" panose="020B0604020202020204" pitchFamily="34" charset="0"/>
                <a:ea typeface="SimSun" panose="02010600030101010101" pitchFamily="2" charset="-122"/>
                <a:cs typeface="Arial" panose="020B0604020202020204" pitchFamily="34" charset="0"/>
              </a:rPr>
              <a:t>The recruiting presentation and handout and a PowerPoint presentation are available at foundationsglobal.com.</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107</a:t>
            </a:fld>
            <a:endParaRPr lang="en-US"/>
          </a:p>
        </p:txBody>
      </p:sp>
    </p:spTree>
    <p:extLst>
      <p:ext uri="{BB962C8B-B14F-4D97-AF65-F5344CB8AC3E}">
        <p14:creationId xmlns:p14="http://schemas.microsoft.com/office/powerpoint/2010/main" val="270925288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9888" y="123825"/>
            <a:ext cx="3578225" cy="2682875"/>
          </a:xfrm>
        </p:spPr>
      </p:sp>
      <p:sp>
        <p:nvSpPr>
          <p:cNvPr id="3" name="Notes Placeholder 2"/>
          <p:cNvSpPr>
            <a:spLocks noGrp="1"/>
          </p:cNvSpPr>
          <p:nvPr>
            <p:ph type="body" idx="1"/>
          </p:nvPr>
        </p:nvSpPr>
        <p:spPr/>
        <p:txBody>
          <a:bodyPr/>
          <a:lstStyle/>
          <a:p>
            <a:pPr algn="ctr"/>
            <a:r>
              <a:rPr lang="en-US" b="1" dirty="0"/>
              <a:t>Implementation</a:t>
            </a:r>
          </a:p>
          <a:p>
            <a:pPr marL="514350" lvl="2" indent="-514350">
              <a:spcBef>
                <a:spcPts val="0"/>
              </a:spcBef>
              <a:spcAft>
                <a:spcPts val="600"/>
              </a:spcAft>
              <a:buFont typeface="+mj-lt"/>
              <a:buAutoNum type="arabicPeriod"/>
            </a:pPr>
            <a:r>
              <a:rPr lang="en-US" sz="1600" b="0" dirty="0">
                <a:latin typeface="Arial"/>
                <a:ea typeface="Calibri"/>
              </a:rPr>
              <a:t>Lead a balanced Christian life</a:t>
            </a:r>
          </a:p>
          <a:p>
            <a:pPr marL="514350" lvl="2" indent="-514350">
              <a:spcBef>
                <a:spcPts val="0"/>
              </a:spcBef>
              <a:spcAft>
                <a:spcPts val="600"/>
              </a:spcAft>
              <a:buFont typeface="+mj-lt"/>
              <a:buAutoNum type="arabicPeriod"/>
            </a:pPr>
            <a:r>
              <a:rPr lang="en-US" sz="1600" b="0" dirty="0">
                <a:latin typeface="Arial"/>
                <a:ea typeface="Calibri"/>
              </a:rPr>
              <a:t>Train church members how to study the Bible</a:t>
            </a:r>
          </a:p>
          <a:p>
            <a:pPr marL="514350" lvl="2" indent="-514350">
              <a:spcBef>
                <a:spcPts val="0"/>
              </a:spcBef>
              <a:spcAft>
                <a:spcPts val="600"/>
              </a:spcAft>
              <a:buFont typeface="+mj-lt"/>
              <a:buAutoNum type="arabicPeriod"/>
            </a:pPr>
            <a:r>
              <a:rPr lang="en-US" sz="1600" b="0" dirty="0">
                <a:latin typeface="Arial"/>
                <a:ea typeface="Calibri"/>
              </a:rPr>
              <a:t>Prepare effective Biblical sermons</a:t>
            </a:r>
          </a:p>
          <a:p>
            <a:pPr marL="514350" lvl="2" indent="-514350">
              <a:spcBef>
                <a:spcPts val="0"/>
              </a:spcBef>
              <a:spcAft>
                <a:spcPts val="600"/>
              </a:spcAft>
              <a:buFont typeface="+mj-lt"/>
              <a:buAutoNum type="arabicPeriod"/>
            </a:pPr>
            <a:r>
              <a:rPr lang="en-US" sz="1600" b="0" dirty="0">
                <a:latin typeface="Arial"/>
                <a:ea typeface="Calibri"/>
              </a:rPr>
              <a:t>Implement the plan to start Foundations Groups in the whole church</a:t>
            </a:r>
          </a:p>
          <a:p>
            <a:pPr marL="514350" lvl="2" indent="-514350">
              <a:spcBef>
                <a:spcPts val="0"/>
              </a:spcBef>
              <a:spcAft>
                <a:spcPts val="600"/>
              </a:spcAft>
              <a:buFont typeface="+mj-lt"/>
              <a:buAutoNum type="arabicPeriod"/>
            </a:pPr>
            <a:r>
              <a:rPr lang="en-US" sz="1600" b="0" dirty="0">
                <a:latin typeface="Arial"/>
                <a:ea typeface="Calibri"/>
              </a:rPr>
              <a:t>Create a Foundations Leader Team</a:t>
            </a: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108</a:t>
            </a:fld>
            <a:endParaRPr lang="en-US"/>
          </a:p>
        </p:txBody>
      </p:sp>
    </p:spTree>
    <p:extLst>
      <p:ext uri="{BB962C8B-B14F-4D97-AF65-F5344CB8AC3E}">
        <p14:creationId xmlns:p14="http://schemas.microsoft.com/office/powerpoint/2010/main" val="250472502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9888" y="123825"/>
            <a:ext cx="3578225" cy="2682875"/>
          </a:xfrm>
        </p:spPr>
      </p:sp>
      <p:sp>
        <p:nvSpPr>
          <p:cNvPr id="3" name="Notes Placeholder 2"/>
          <p:cNvSpPr>
            <a:spLocks noGrp="1"/>
          </p:cNvSpPr>
          <p:nvPr>
            <p:ph type="body" idx="1"/>
          </p:nvPr>
        </p:nvSpPr>
        <p:spPr/>
        <p:txBody>
          <a:bodyPr/>
          <a:lstStyle/>
          <a:p>
            <a:pPr algn="ctr"/>
            <a:r>
              <a:rPr lang="en-US" b="1" dirty="0"/>
              <a:t>Implementation</a:t>
            </a:r>
          </a:p>
          <a:p>
            <a:pPr marL="0" lvl="2" indent="0">
              <a:spcBef>
                <a:spcPts val="0"/>
              </a:spcBef>
              <a:spcAft>
                <a:spcPts val="600"/>
              </a:spcAft>
              <a:buFont typeface="+mj-lt"/>
              <a:buNone/>
            </a:pPr>
            <a:r>
              <a:rPr lang="en-US" b="0" dirty="0">
                <a:latin typeface="Arial"/>
                <a:ea typeface="Calibri"/>
              </a:rPr>
              <a:t>6. Evaluate your ministries</a:t>
            </a:r>
          </a:p>
          <a:p>
            <a:pPr marL="0" marR="0" lvl="0" indent="0">
              <a:lnSpc>
                <a:spcPct val="115000"/>
              </a:lnSpc>
              <a:spcBef>
                <a:spcPts val="0"/>
              </a:spcBef>
              <a:spcAft>
                <a:spcPts val="0"/>
              </a:spcAft>
              <a:buFont typeface="+mj-lt"/>
              <a:buNone/>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7. Create a church structure that makes multiplying disciples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15000"/>
              </a:lnSpc>
              <a:spcBef>
                <a:spcPts val="0"/>
              </a:spcBef>
              <a:spcAft>
                <a:spcPts val="0"/>
              </a:spcAft>
              <a:buFont typeface="+mj-lt"/>
              <a:buNone/>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8. Plant churches that make multiplying disciples to reach your city</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lvl="2" indent="0">
              <a:spcBef>
                <a:spcPts val="0"/>
              </a:spcBef>
              <a:spcAft>
                <a:spcPts val="600"/>
              </a:spcAft>
              <a:buFont typeface="+mj-lt"/>
              <a:buNone/>
            </a:pPr>
            <a:r>
              <a:rPr lang="en-US" b="0" dirty="0">
                <a:latin typeface="Arial"/>
                <a:ea typeface="Calibri"/>
              </a:rPr>
              <a:t>9. Train other pastors to reach your country</a:t>
            </a: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109</a:t>
            </a:fld>
            <a:endParaRPr lang="en-US"/>
          </a:p>
        </p:txBody>
      </p:sp>
    </p:spTree>
    <p:extLst>
      <p:ext uri="{BB962C8B-B14F-4D97-AF65-F5344CB8AC3E}">
        <p14:creationId xmlns:p14="http://schemas.microsoft.com/office/powerpoint/2010/main" val="1194700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0" y="80963"/>
            <a:ext cx="3683000" cy="2762250"/>
          </a:xfrm>
        </p:spPr>
      </p:sp>
      <p:sp>
        <p:nvSpPr>
          <p:cNvPr id="3" name="Notes Placeholder 2"/>
          <p:cNvSpPr>
            <a:spLocks noGrp="1"/>
          </p:cNvSpPr>
          <p:nvPr>
            <p:ph type="body" idx="1"/>
          </p:nvPr>
        </p:nvSpPr>
        <p:spPr>
          <a:xfrm>
            <a:off x="98854" y="2940231"/>
            <a:ext cx="6660291" cy="5844394"/>
          </a:xfrm>
        </p:spPr>
        <p:txBody>
          <a:bodyPr/>
          <a:lstStyle/>
          <a:p>
            <a:r>
              <a:rPr lang="en-US" sz="1600" b="1" kern="1200" baseline="0" dirty="0">
                <a:solidFill>
                  <a:schemeClr val="tx1"/>
                </a:solidFill>
                <a:effectLst/>
                <a:latin typeface="Arial" charset="0"/>
                <a:ea typeface="+mn-ea"/>
                <a:cs typeface="+mn-cs"/>
              </a:rPr>
              <a:t>B</a:t>
            </a:r>
            <a:r>
              <a:rPr lang="en-US" sz="1600" kern="1200" baseline="0" dirty="0">
                <a:solidFill>
                  <a:schemeClr val="tx1"/>
                </a:solidFill>
                <a:effectLst/>
                <a:latin typeface="Arial" charset="0"/>
                <a:ea typeface="+mn-ea"/>
                <a:cs typeface="+mn-cs"/>
              </a:rPr>
              <a:t>. This workshop is to train pastors and leaders how their churches can make multiplying disciples to reach your community, city, and country for Christ.</a:t>
            </a:r>
          </a:p>
          <a:p>
            <a:pPr marL="171450" marR="0" indent="-171450">
              <a:lnSpc>
                <a:spcPct val="115000"/>
              </a:lnSpc>
              <a:spcBef>
                <a:spcPts val="0"/>
              </a:spcBef>
            </a:pPr>
            <a:endPar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71450" marR="0" indent="-171450">
              <a:lnSpc>
                <a:spcPct val="115000"/>
              </a:lnSpc>
              <a:spcBef>
                <a:spcPts val="0"/>
              </a:spcBef>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Reach your </a:t>
            </a:r>
            <a:r>
              <a:rPr lang="en-US" sz="16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community</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by becoming a church that makes multiplying disciples</a:t>
            </a:r>
          </a:p>
          <a:p>
            <a:pPr marL="628650" marR="0" lvl="1" indent="-171450">
              <a:lnSpc>
                <a:spcPct val="115000"/>
              </a:lnSpc>
              <a:spcBef>
                <a:spcPts val="0"/>
              </a:spcBef>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Start multiplying Foundations discipleship groups</a:t>
            </a:r>
          </a:p>
          <a:p>
            <a:pPr marL="628650" marR="0" lvl="1" indent="-171450">
              <a:lnSpc>
                <a:spcPct val="115000"/>
              </a:lnSpc>
              <a:spcBef>
                <a:spcPts val="0"/>
              </a:spcBef>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Make sure all ministries are helping to make multiplying disciples</a:t>
            </a:r>
          </a:p>
          <a:p>
            <a:pPr marL="171450" marR="0" indent="-171450">
              <a:lnSpc>
                <a:spcPct val="115000"/>
              </a:lnSpc>
              <a:spcBef>
                <a:spcPts val="0"/>
              </a:spcBef>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Reach your </a:t>
            </a:r>
            <a:r>
              <a:rPr lang="en-US" sz="16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city</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for Christ by planting churches that make multiplying disciples</a:t>
            </a:r>
          </a:p>
          <a:p>
            <a:pPr marL="628650" marR="0" lvl="1" indent="-171450">
              <a:lnSpc>
                <a:spcPct val="115000"/>
              </a:lnSpc>
              <a:spcBef>
                <a:spcPts val="0"/>
              </a:spcBef>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Grow churches by multiplying Foundations groups until there is enough support to start a new church</a:t>
            </a:r>
          </a:p>
          <a:p>
            <a:pPr marL="171450" marR="0" indent="-171450">
              <a:lnSpc>
                <a:spcPct val="115000"/>
              </a:lnSpc>
              <a:spcBef>
                <a:spcPts val="0"/>
              </a:spcBef>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3.	Reach your </a:t>
            </a:r>
            <a:r>
              <a:rPr lang="en-US" sz="16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country</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for Christ by training other pastors how to teach these workshops</a:t>
            </a:r>
          </a:p>
          <a:p>
            <a:pPr marL="628650" marR="0" lvl="1" indent="-171450">
              <a:lnSpc>
                <a:spcPct val="115000"/>
              </a:lnSpc>
              <a:spcBef>
                <a:spcPts val="0"/>
              </a:spcBef>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Pastors train other pastors until every city and community has been reached for Christ</a:t>
            </a: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11</a:t>
            </a:fld>
            <a:endParaRPr lang="en-US"/>
          </a:p>
        </p:txBody>
      </p:sp>
    </p:spTree>
    <p:extLst>
      <p:ext uri="{BB962C8B-B14F-4D97-AF65-F5344CB8AC3E}">
        <p14:creationId xmlns:p14="http://schemas.microsoft.com/office/powerpoint/2010/main" val="358935615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1754188" y="228600"/>
            <a:ext cx="3683000" cy="2762250"/>
          </a:xfrm>
          <a:ln/>
        </p:spPr>
      </p:sp>
      <p:sp>
        <p:nvSpPr>
          <p:cNvPr id="226307" name="Rectangle 3"/>
          <p:cNvSpPr>
            <a:spLocks noGrp="1" noChangeArrowheads="1"/>
          </p:cNvSpPr>
          <p:nvPr>
            <p:ph type="body" idx="1"/>
          </p:nvPr>
        </p:nvSpPr>
        <p:spPr>
          <a:xfrm>
            <a:off x="333632" y="3163331"/>
            <a:ext cx="6524368" cy="56593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b="1" dirty="0"/>
              <a:t>Congratulations!</a:t>
            </a:r>
          </a:p>
          <a:p>
            <a:pPr algn="ctr"/>
            <a:r>
              <a:rPr lang="en-US" altLang="en-US" b="1" dirty="0"/>
              <a:t>You have finished Workshop 4</a:t>
            </a:r>
          </a:p>
          <a:p>
            <a:pPr algn="ctr"/>
            <a:r>
              <a:rPr lang="en-US" altLang="en-US" b="1" dirty="0"/>
              <a:t>Now go and Finish the Great Commission!</a:t>
            </a:r>
          </a:p>
          <a:p>
            <a:pPr marL="457200" indent="-457200" algn="l">
              <a:buFont typeface="Arial" panose="020B0604020202020204" pitchFamily="34" charset="0"/>
              <a:buChar char="•"/>
            </a:pPr>
            <a:endParaRPr lang="en-US" altLang="en-US" b="0" dirty="0"/>
          </a:p>
          <a:p>
            <a:pPr marL="285750" indent="-285750" algn="l">
              <a:buFont typeface="Arial" panose="020B0604020202020204" pitchFamily="34" charset="0"/>
              <a:buChar char="•"/>
            </a:pPr>
            <a:r>
              <a:rPr lang="en-US" altLang="en-US" b="0" dirty="0"/>
              <a:t>Ask the host to close in prayer</a:t>
            </a:r>
          </a:p>
          <a:p>
            <a:pPr marL="285750" indent="-285750" algn="l">
              <a:buFont typeface="Arial" panose="020B0604020202020204" pitchFamily="34" charset="0"/>
              <a:buChar char="•"/>
            </a:pPr>
            <a:r>
              <a:rPr lang="en-US" altLang="en-US" b="0" dirty="0"/>
              <a:t>Pass out certificates</a:t>
            </a:r>
          </a:p>
          <a:p>
            <a:pPr marL="285750" indent="-285750" algn="l">
              <a:buFont typeface="Arial" panose="020B0604020202020204" pitchFamily="34" charset="0"/>
              <a:buChar char="•"/>
            </a:pPr>
            <a:r>
              <a:rPr lang="en-US" altLang="en-US" b="0" dirty="0"/>
              <a:t>Take a group photo</a:t>
            </a:r>
          </a:p>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114300" marR="0">
              <a:lnSpc>
                <a:spcPct val="115000"/>
              </a:lnSpc>
              <a:spcBef>
                <a:spcPts val="0"/>
              </a:spcBef>
              <a:spcAft>
                <a:spcPts val="0"/>
              </a:spcAft>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Assumptions for what you are implementing from what you learned in previous workshops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Workshop 1: You have passion for and are discipling your leaders in a Foundations group and training them with the apprenticeship process how to make multiplying disciples in Foundations groups.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Workshop 2: You are committed to having goals and are creating and implementing goals for your personal and ministry life.</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Workshop 3: You are growing in your love for God’s Word and are training people how to do personal Bible study</a:t>
            </a:r>
            <a:endParaRPr lang="en-US" dirty="0">
              <a:effectLst/>
              <a:latin typeface="Arial" panose="020B0604020202020204" pitchFamily="34" charset="0"/>
              <a:ea typeface="Calibri" panose="020F0502020204030204" pitchFamily="34" charset="0"/>
              <a:cs typeface="Arial" panose="020B0604020202020204" pitchFamily="34" charset="0"/>
            </a:endParaRPr>
          </a:p>
          <a:p>
            <a:pPr>
              <a:lnSpc>
                <a:spcPct val="114000"/>
              </a:lnSpc>
            </a:pPr>
            <a:endParaRPr lang="en-US" sz="1400"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12</a:t>
            </a:fld>
            <a:endParaRPr lang="en-US"/>
          </a:p>
        </p:txBody>
      </p:sp>
    </p:spTree>
    <p:extLst>
      <p:ext uri="{BB962C8B-B14F-4D97-AF65-F5344CB8AC3E}">
        <p14:creationId xmlns:p14="http://schemas.microsoft.com/office/powerpoint/2010/main" val="189176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II. Elements of a Disciplemaking Church</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If we want to understand the elements that your church must have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in order to become a disciplemaking church,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we need to understand Jesus’ strategy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as opposed to the strategy most churches use.</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GB" dirty="0">
                <a:solidFill>
                  <a:srgbClr val="000000"/>
                </a:solidFill>
                <a:effectLst/>
                <a:latin typeface="Arial" panose="020B0604020202020204" pitchFamily="34" charset="0"/>
                <a:ea typeface="SimSun" panose="02010600030101010101" pitchFamily="2" charset="-122"/>
                <a:cs typeface="Arial" panose="020B0604020202020204" pitchFamily="34" charset="0"/>
              </a:rPr>
              <a:t>Normal church strategy</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800100" marR="0" lvl="1" indent="-342900">
              <a:lnSpc>
                <a:spcPct val="115000"/>
              </a:lnSpc>
              <a:spcBef>
                <a:spcPts val="0"/>
              </a:spcBef>
              <a:spcAft>
                <a:spcPts val="0"/>
              </a:spcAft>
              <a:buFont typeface="Symbol" panose="05050102010706020507" pitchFamily="18" charset="2"/>
              <a:buChar char=""/>
            </a:pPr>
            <a:r>
              <a:rPr lang="en-GB" dirty="0">
                <a:solidFill>
                  <a:srgbClr val="000000"/>
                </a:solidFill>
                <a:effectLst/>
                <a:latin typeface="Arial" panose="020B0604020202020204" pitchFamily="34" charset="0"/>
                <a:ea typeface="SimSun" panose="02010600030101010101" pitchFamily="2" charset="-122"/>
                <a:cs typeface="Arial" panose="020B0604020202020204" pitchFamily="34" charset="0"/>
              </a:rPr>
              <a:t>Mainly events and short-term programs</a:t>
            </a:r>
            <a:endParaRPr lang="en-US" dirty="0">
              <a:effectLst/>
              <a:latin typeface="Arial" panose="020B0604020202020204" pitchFamily="34" charset="0"/>
              <a:ea typeface="Calibri" panose="020F0502020204030204" pitchFamily="34" charset="0"/>
              <a:cs typeface="Symbol" panose="05050102010706020507" pitchFamily="18" charset="2"/>
            </a:endParaRPr>
          </a:p>
          <a:p>
            <a:pPr marL="800100" marR="0" lvl="1" indent="-342900">
              <a:lnSpc>
                <a:spcPct val="115000"/>
              </a:lnSpc>
              <a:spcBef>
                <a:spcPts val="0"/>
              </a:spcBef>
              <a:spcAft>
                <a:spcPts val="0"/>
              </a:spcAft>
              <a:buFont typeface="Symbol" panose="05050102010706020507" pitchFamily="18" charset="2"/>
              <a:buChar char=""/>
            </a:pPr>
            <a:r>
              <a:rPr lang="en-GB" dirty="0">
                <a:solidFill>
                  <a:srgbClr val="000000"/>
                </a:solidFill>
                <a:effectLst/>
                <a:latin typeface="Arial" panose="020B0604020202020204" pitchFamily="34" charset="0"/>
                <a:ea typeface="SimSun" panose="02010600030101010101" pitchFamily="2" charset="-122"/>
                <a:cs typeface="Arial" panose="020B0604020202020204" pitchFamily="34" charset="0"/>
              </a:rPr>
              <a:t>Does not make multiplying disciples</a:t>
            </a:r>
            <a:endParaRPr lang="en-US" dirty="0">
              <a:effectLst/>
              <a:latin typeface="Arial" panose="020B0604020202020204" pitchFamily="34" charset="0"/>
              <a:ea typeface="Calibri" panose="020F0502020204030204" pitchFamily="34" charset="0"/>
              <a:cs typeface="Symbol" panose="05050102010706020507" pitchFamily="18" charset="2"/>
            </a:endParaRPr>
          </a:p>
          <a:p>
            <a:pPr marL="0" marR="0" algn="ctr">
              <a:lnSpc>
                <a:spcPct val="115000"/>
              </a:lnSpc>
              <a:spcBef>
                <a:spcPts val="0"/>
              </a:spcBef>
              <a:spcAft>
                <a:spcPts val="0"/>
              </a:spcAft>
            </a:pPr>
            <a:r>
              <a:rPr lang="en-GB"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GB" b="1" dirty="0">
                <a:solidFill>
                  <a:srgbClr val="000000"/>
                </a:solidFill>
                <a:effectLst/>
                <a:latin typeface="Arial" panose="020B0604020202020204" pitchFamily="34" charset="0"/>
                <a:ea typeface="SimSun" panose="02010600030101010101" pitchFamily="2" charset="-122"/>
                <a:cs typeface="Arial" panose="020B0604020202020204" pitchFamily="34" charset="0"/>
              </a:rPr>
              <a:t>vs</a:t>
            </a: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startAt="2"/>
            </a:pPr>
            <a:r>
              <a:rPr lang="en-GB" dirty="0">
                <a:solidFill>
                  <a:srgbClr val="000000"/>
                </a:solidFill>
                <a:effectLst/>
                <a:latin typeface="Arial" panose="020B0604020202020204" pitchFamily="34" charset="0"/>
                <a:ea typeface="SimSun" panose="02010600030101010101" pitchFamily="2" charset="-122"/>
                <a:cs typeface="Arial" panose="020B0604020202020204" pitchFamily="34" charset="0"/>
              </a:rPr>
              <a:t>Jesus’ strategy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800100" marR="0" lvl="1" indent="-342900">
              <a:lnSpc>
                <a:spcPct val="115000"/>
              </a:lnSpc>
              <a:spcBef>
                <a:spcPts val="0"/>
              </a:spcBef>
              <a:spcAft>
                <a:spcPts val="0"/>
              </a:spcAft>
              <a:buFont typeface="Symbol" panose="05050102010706020507" pitchFamily="18" charset="2"/>
              <a:buChar char=""/>
            </a:pPr>
            <a:r>
              <a:rPr lang="en-GB" dirty="0">
                <a:solidFill>
                  <a:srgbClr val="000000"/>
                </a:solidFill>
                <a:effectLst/>
                <a:latin typeface="Arial" panose="020B0604020202020204" pitchFamily="34" charset="0"/>
                <a:ea typeface="SimSun" panose="02010600030101010101" pitchFamily="2" charset="-122"/>
                <a:cs typeface="Arial" panose="020B0604020202020204" pitchFamily="34" charset="0"/>
              </a:rPr>
              <a:t>Up close, personal, and over time</a:t>
            </a:r>
            <a:endParaRPr lang="en-US" dirty="0">
              <a:effectLst/>
              <a:latin typeface="Arial" panose="020B0604020202020204" pitchFamily="34" charset="0"/>
              <a:ea typeface="Calibri" panose="020F0502020204030204" pitchFamily="34" charset="0"/>
              <a:cs typeface="Symbol" panose="05050102010706020507" pitchFamily="18" charset="2"/>
            </a:endParaRPr>
          </a:p>
          <a:p>
            <a:pPr marL="800100" marR="0" lvl="1" indent="-342900">
              <a:lnSpc>
                <a:spcPct val="115000"/>
              </a:lnSpc>
              <a:spcBef>
                <a:spcPts val="0"/>
              </a:spcBef>
              <a:spcAft>
                <a:spcPts val="0"/>
              </a:spcAft>
              <a:buFont typeface="Symbol" panose="05050102010706020507" pitchFamily="18" charset="2"/>
              <a:buChar char=""/>
            </a:pPr>
            <a:r>
              <a:rPr lang="en-GB" dirty="0">
                <a:solidFill>
                  <a:srgbClr val="000000"/>
                </a:solidFill>
                <a:effectLst/>
                <a:latin typeface="Arial" panose="020B0604020202020204" pitchFamily="34" charset="0"/>
                <a:ea typeface="SimSun" panose="02010600030101010101" pitchFamily="2" charset="-122"/>
                <a:cs typeface="Arial" panose="020B0604020202020204" pitchFamily="34" charset="0"/>
              </a:rPr>
              <a:t>Includes a process and ingredients to help people grow to become like Jesus</a:t>
            </a:r>
            <a:endParaRPr lang="en-US" dirty="0">
              <a:effectLst/>
              <a:latin typeface="Arial" panose="020B0604020202020204" pitchFamily="34" charset="0"/>
              <a:ea typeface="Calibri" panose="020F0502020204030204" pitchFamily="34" charset="0"/>
              <a:cs typeface="Symbol" panose="05050102010706020507" pitchFamily="18" charset="2"/>
            </a:endParaRPr>
          </a:p>
          <a:p>
            <a:pPr marL="800100" marR="0" lvl="1" indent="-342900">
              <a:lnSpc>
                <a:spcPct val="115000"/>
              </a:lnSpc>
              <a:spcBef>
                <a:spcPts val="0"/>
              </a:spcBef>
              <a:spcAft>
                <a:spcPts val="0"/>
              </a:spcAft>
              <a:buFont typeface="Symbol" panose="05050102010706020507" pitchFamily="18" charset="2"/>
              <a:buChar char=""/>
            </a:pPr>
            <a:r>
              <a:rPr lang="en-GB" dirty="0">
                <a:solidFill>
                  <a:srgbClr val="000000"/>
                </a:solidFill>
                <a:effectLst/>
                <a:latin typeface="Arial" panose="020B0604020202020204" pitchFamily="34" charset="0"/>
                <a:ea typeface="SimSun" panose="02010600030101010101" pitchFamily="2" charset="-122"/>
                <a:cs typeface="Arial" panose="020B0604020202020204" pitchFamily="34" charset="0"/>
              </a:rPr>
              <a:t>Makes multiplying disciples</a:t>
            </a:r>
            <a:endParaRPr lang="en-US" dirty="0">
              <a:effectLst/>
              <a:latin typeface="Arial" panose="020B0604020202020204" pitchFamily="34" charset="0"/>
              <a:ea typeface="Calibri" panose="020F0502020204030204" pitchFamily="34" charset="0"/>
              <a:cs typeface="Symbol" panose="05050102010706020507" pitchFamily="18" charset="2"/>
            </a:endParaRPr>
          </a:p>
          <a:p>
            <a:pPr marL="0" marR="0">
              <a:lnSpc>
                <a:spcPct val="115000"/>
              </a:lnSpc>
              <a:spcBef>
                <a:spcPts val="0"/>
              </a:spcBef>
              <a:spcAft>
                <a:spcPts val="0"/>
              </a:spcAft>
            </a:pPr>
            <a:r>
              <a:rPr lang="en-GB"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15000"/>
              </a:lnSpc>
              <a:spcBef>
                <a:spcPts val="0"/>
              </a:spcBef>
              <a:spcAft>
                <a:spcPts val="0"/>
              </a:spcAft>
              <a:buFont typeface="Arial" panose="020B0604020202020204" pitchFamily="34" charset="0"/>
              <a:buChar char="•"/>
            </a:pPr>
            <a:r>
              <a:rPr lang="en-GB" dirty="0">
                <a:solidFill>
                  <a:srgbClr val="000000"/>
                </a:solidFill>
                <a:effectLst/>
                <a:latin typeface="Arial" panose="020B0604020202020204" pitchFamily="34" charset="0"/>
                <a:ea typeface="SimSun" panose="02010600030101010101" pitchFamily="2" charset="-122"/>
                <a:cs typeface="Arial" panose="020B0604020202020204" pitchFamily="34" charset="0"/>
              </a:rPr>
              <a:t>To achieve the results Jesus wants for us, </a:t>
            </a:r>
          </a:p>
          <a:p>
            <a:pPr marL="742950" lvl="1" indent="-285750">
              <a:lnSpc>
                <a:spcPct val="115000"/>
              </a:lnSpc>
              <a:spcAft>
                <a:spcPts val="0"/>
              </a:spcAft>
              <a:buFont typeface="Courier New" panose="02070309020205020404" pitchFamily="49" charset="0"/>
              <a:buChar char="o"/>
            </a:pPr>
            <a:r>
              <a:rPr lang="en-GB" dirty="0">
                <a:solidFill>
                  <a:srgbClr val="000000"/>
                </a:solidFill>
                <a:effectLst/>
                <a:latin typeface="Arial" panose="020B0604020202020204" pitchFamily="34" charset="0"/>
                <a:ea typeface="SimSun" panose="02010600030101010101" pitchFamily="2" charset="-122"/>
                <a:cs typeface="Arial" panose="020B0604020202020204" pitchFamily="34" charset="0"/>
              </a:rPr>
              <a:t>we must be patient and take the time needed to make multiplying disciples.</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13</a:t>
            </a:fld>
            <a:endParaRPr lang="en-US"/>
          </a:p>
        </p:txBody>
      </p:sp>
    </p:spTree>
    <p:extLst>
      <p:ext uri="{BB962C8B-B14F-4D97-AF65-F5344CB8AC3E}">
        <p14:creationId xmlns:p14="http://schemas.microsoft.com/office/powerpoint/2010/main" val="1278712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b="1" dirty="0">
                <a:solidFill>
                  <a:srgbClr val="000000"/>
                </a:solidFill>
                <a:effectLst/>
                <a:latin typeface="Arial" panose="020B0604020202020204" pitchFamily="34" charset="0"/>
                <a:ea typeface="SimSun" panose="02010600030101010101" pitchFamily="2" charset="-122"/>
                <a:cs typeface="Arial" panose="020B0604020202020204" pitchFamily="34" charset="0"/>
              </a:rPr>
              <a:t>1.</a:t>
            </a:r>
            <a:r>
              <a:rPr lang="en-US"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b="1" dirty="0">
                <a:solidFill>
                  <a:srgbClr val="000000"/>
                </a:solidFill>
                <a:effectLst/>
                <a:latin typeface="Arial" panose="020B0604020202020204" pitchFamily="34" charset="0"/>
                <a:ea typeface="SimSun" panose="02010600030101010101" pitchFamily="2" charset="-122"/>
                <a:cs typeface="Arial" panose="020B0604020202020204" pitchFamily="34" charset="0"/>
              </a:rPr>
              <a:t>Train Foundations Discipleship Leaders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28600" marR="0" lvl="0" indent="-228600">
              <a:lnSpc>
                <a:spcPct val="115000"/>
              </a:lnSpc>
              <a:spcBef>
                <a:spcPts val="0"/>
              </a:spcBef>
              <a:spcAft>
                <a:spcPts val="0"/>
              </a:spcAft>
              <a:buFont typeface="Arial" panose="020B0604020202020204" pitchFamily="34" charset="0"/>
              <a:buChar char="•"/>
            </a:pPr>
            <a:r>
              <a:rPr lang="en-US" dirty="0">
                <a:solidFill>
                  <a:srgbClr val="000000"/>
                </a:solidFill>
                <a:effectLst/>
                <a:latin typeface="Arial" panose="020B0604020202020204" pitchFamily="34" charset="0"/>
                <a:ea typeface="SimSun" panose="02010600030101010101" pitchFamily="2" charset="-122"/>
                <a:cs typeface="Arial" panose="020B0604020202020204" pitchFamily="34" charset="0"/>
              </a:rPr>
              <a:t>Having leaders trained to make multiplying disciples is the area most churches struggle with.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28600" marR="0" lvl="0" indent="-228600">
              <a:lnSpc>
                <a:spcPct val="115000"/>
              </a:lnSpc>
              <a:spcBef>
                <a:spcPts val="0"/>
              </a:spcBef>
              <a:spcAft>
                <a:spcPts val="0"/>
              </a:spcAft>
              <a:buFont typeface="Arial" panose="020B0604020202020204" pitchFamily="34" charset="0"/>
              <a:buChar char="•"/>
            </a:pPr>
            <a:r>
              <a:rPr lang="en-US" dirty="0">
                <a:solidFill>
                  <a:srgbClr val="000000"/>
                </a:solidFill>
                <a:effectLst/>
                <a:latin typeface="Arial" panose="020B0604020202020204" pitchFamily="34" charset="0"/>
                <a:ea typeface="SimSun" panose="02010600030101010101" pitchFamily="2" charset="-122"/>
                <a:cs typeface="Arial" panose="020B0604020202020204" pitchFamily="34" charset="0"/>
              </a:rPr>
              <a:t>Leaders who have not been trained to make multiplying disciples </a:t>
            </a:r>
            <a:r>
              <a:rPr lang="en-US" b="1" u="sng" dirty="0">
                <a:solidFill>
                  <a:srgbClr val="000000"/>
                </a:solidFill>
                <a:effectLst/>
                <a:latin typeface="Arial" panose="020B0604020202020204" pitchFamily="34" charset="0"/>
                <a:ea typeface="SimSun" panose="02010600030101010101" pitchFamily="2" charset="-122"/>
                <a:cs typeface="Arial" panose="020B0604020202020204" pitchFamily="34" charset="0"/>
              </a:rPr>
              <a:t>cannot</a:t>
            </a:r>
            <a:r>
              <a:rPr lang="en-US" dirty="0">
                <a:solidFill>
                  <a:srgbClr val="000000"/>
                </a:solidFill>
                <a:effectLst/>
                <a:latin typeface="Arial" panose="020B0604020202020204" pitchFamily="34" charset="0"/>
                <a:ea typeface="SimSun" panose="02010600030101010101" pitchFamily="2" charset="-122"/>
                <a:cs typeface="Arial" panose="020B0604020202020204" pitchFamily="34" charset="0"/>
              </a:rPr>
              <a:t> make multiplying disciples.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pPr>
            <a:r>
              <a:rPr lang="en-US" dirty="0">
                <a:solidFill>
                  <a:srgbClr val="000000"/>
                </a:solidFill>
                <a:effectLst/>
                <a:latin typeface="Arial" panose="020B0604020202020204" pitchFamily="34" charset="0"/>
                <a:ea typeface="SimSun" panose="02010600030101010101" pitchFamily="2" charset="-122"/>
                <a:cs typeface="Arial" panose="020B0604020202020204" pitchFamily="34" charset="0"/>
              </a:rPr>
              <a:t>This is the </a:t>
            </a:r>
            <a:r>
              <a:rPr lang="en-US" b="1" u="sng" dirty="0">
                <a:solidFill>
                  <a:srgbClr val="000000"/>
                </a:solidFill>
                <a:effectLst/>
                <a:latin typeface="Arial" panose="020B0604020202020204" pitchFamily="34" charset="0"/>
                <a:ea typeface="SimSun" panose="02010600030101010101" pitchFamily="2" charset="-122"/>
                <a:cs typeface="Arial" panose="020B0604020202020204" pitchFamily="34" charset="0"/>
              </a:rPr>
              <a:t>most critical </a:t>
            </a:r>
            <a:r>
              <a:rPr lang="en-US" dirty="0">
                <a:solidFill>
                  <a:srgbClr val="000000"/>
                </a:solidFill>
                <a:effectLst/>
                <a:latin typeface="Arial" panose="020B0604020202020204" pitchFamily="34" charset="0"/>
                <a:ea typeface="SimSun" panose="02010600030101010101" pitchFamily="2" charset="-122"/>
                <a:cs typeface="Arial" panose="020B0604020202020204" pitchFamily="34" charset="0"/>
              </a:rPr>
              <a:t>element in making multiplying disciples. </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14</a:t>
            </a:fld>
            <a:endParaRPr lang="en-US"/>
          </a:p>
        </p:txBody>
      </p:sp>
    </p:spTree>
    <p:extLst>
      <p:ext uri="{BB962C8B-B14F-4D97-AF65-F5344CB8AC3E}">
        <p14:creationId xmlns:p14="http://schemas.microsoft.com/office/powerpoint/2010/main" val="3087260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105033" y="3254419"/>
            <a:ext cx="6647934" cy="5659394"/>
          </a:xfrm>
        </p:spPr>
        <p:txBody>
          <a:bodyPr/>
          <a:lstStyle/>
          <a:p>
            <a:pPr marL="342900" marR="0" indent="-342900">
              <a:lnSpc>
                <a:spcPct val="115000"/>
              </a:lnSpc>
              <a:spcBef>
                <a:spcPts val="0"/>
              </a:spcBef>
              <a:spcAft>
                <a:spcPts val="0"/>
              </a:spcAft>
              <a:buAutoNum type="arabicPeriod"/>
            </a:pPr>
            <a:r>
              <a:rPr lang="en-US" b="1" u="none" dirty="0">
                <a:solidFill>
                  <a:srgbClr val="000000"/>
                </a:solidFill>
                <a:effectLst/>
                <a:latin typeface="Arial" panose="020B0604020202020204" pitchFamily="34" charset="0"/>
                <a:ea typeface="SimSun" panose="02010600030101010101" pitchFamily="2" charset="-122"/>
                <a:cs typeface="Arial" panose="020B0604020202020204" pitchFamily="34" charset="0"/>
              </a:rPr>
              <a:t>Train</a:t>
            </a:r>
            <a:r>
              <a:rPr lang="en-US" b="1" dirty="0">
                <a:solidFill>
                  <a:srgbClr val="000000"/>
                </a:solidFill>
                <a:effectLst/>
                <a:latin typeface="Arial" panose="020B0604020202020204" pitchFamily="34" charset="0"/>
                <a:ea typeface="SimSun" panose="02010600030101010101" pitchFamily="2" charset="-122"/>
                <a:cs typeface="Arial" panose="020B0604020202020204" pitchFamily="34" charset="0"/>
              </a:rPr>
              <a:t> Foundations Discipleship Leaders </a:t>
            </a:r>
          </a:p>
          <a:p>
            <a:pPr marL="342900" marR="0" indent="-342900">
              <a:lnSpc>
                <a:spcPct val="115000"/>
              </a:lnSpc>
              <a:spcBef>
                <a:spcPts val="0"/>
              </a:spcBef>
              <a:spcAft>
                <a:spcPts val="0"/>
              </a:spcAft>
              <a:buFont typeface="Arial" panose="020B0604020202020204" pitchFamily="34" charset="0"/>
              <a:buChar char="•"/>
            </a:pPr>
            <a:r>
              <a:rPr lang="en-US" kern="1200" baseline="0" dirty="0">
                <a:solidFill>
                  <a:schemeClr val="tx1"/>
                </a:solidFill>
                <a:effectLst/>
                <a:latin typeface="Arial" charset="0"/>
                <a:ea typeface="+mn-ea"/>
                <a:cs typeface="+mn-cs"/>
              </a:rPr>
              <a:t>Pastors should do the following to start creating disciplemaking leadership in their church:</a:t>
            </a:r>
          </a:p>
          <a:p>
            <a:pPr marL="0" marR="0">
              <a:lnSpc>
                <a:spcPct val="115000"/>
              </a:lnSpc>
              <a:spcBef>
                <a:spcPts val="0"/>
              </a:spcBef>
            </a:pPr>
            <a:r>
              <a:rPr lang="en-US" dirty="0">
                <a:solidFill>
                  <a:srgbClr val="000000"/>
                </a:solidFill>
                <a:effectLst/>
                <a:latin typeface="Arial" panose="020B0604020202020204" pitchFamily="34" charset="0"/>
                <a:ea typeface="Times" panose="02020603050405020304" pitchFamily="18" charset="0"/>
                <a:cs typeface="Symbol" panose="05050102010706020507" pitchFamily="18" charset="2"/>
              </a:rPr>
              <a:t>Review: </a:t>
            </a:r>
          </a:p>
          <a:p>
            <a:pPr marL="800100" marR="0" lvl="1" indent="-342900">
              <a:lnSpc>
                <a:spcPct val="115000"/>
              </a:lnSpc>
              <a:spcBef>
                <a:spcPts val="0"/>
              </a:spcBef>
              <a:buFont typeface="Symbol" panose="05050102010706020507" pitchFamily="18" charset="2"/>
              <a:buChar char=""/>
            </a:pPr>
            <a:r>
              <a:rPr lang="en-US" dirty="0">
                <a:solidFill>
                  <a:srgbClr val="000000"/>
                </a:solidFill>
                <a:effectLst/>
                <a:latin typeface="Arial" panose="020B0604020202020204" pitchFamily="34" charset="0"/>
                <a:ea typeface="Times" panose="02020603050405020304" pitchFamily="18" charset="0"/>
                <a:cs typeface="Symbol" panose="05050102010706020507" pitchFamily="18" charset="2"/>
              </a:rPr>
              <a:t>“Multiply Disciples by Apprenticeship” </a:t>
            </a:r>
          </a:p>
          <a:p>
            <a:pPr marL="800100" marR="0" lvl="1" indent="-342900">
              <a:lnSpc>
                <a:spcPct val="115000"/>
              </a:lnSpc>
              <a:spcBef>
                <a:spcPts val="0"/>
              </a:spcBef>
              <a:buFont typeface="Symbol" panose="05050102010706020507" pitchFamily="18" charset="2"/>
              <a:buChar char=""/>
            </a:pPr>
            <a:r>
              <a:rPr lang="en-US" dirty="0">
                <a:solidFill>
                  <a:srgbClr val="000000"/>
                </a:solidFill>
                <a:effectLst/>
                <a:latin typeface="Arial" panose="020B0604020202020204" pitchFamily="34" charset="0"/>
                <a:ea typeface="Times" panose="02020603050405020304" pitchFamily="18" charset="0"/>
                <a:cs typeface="Symbol" panose="05050102010706020507" pitchFamily="18" charset="2"/>
              </a:rPr>
              <a:t>and “How to Lead a Foundations Meeting” </a:t>
            </a:r>
          </a:p>
          <a:p>
            <a:pPr marL="800100" marR="0" lvl="1" indent="-342900">
              <a:lnSpc>
                <a:spcPct val="115000"/>
              </a:lnSpc>
              <a:spcBef>
                <a:spcPts val="0"/>
              </a:spcBef>
              <a:buFont typeface="Symbol" panose="05050102010706020507" pitchFamily="18" charset="2"/>
              <a:buChar char=""/>
            </a:pPr>
            <a:r>
              <a:rPr lang="en-US" dirty="0">
                <a:solidFill>
                  <a:srgbClr val="000000"/>
                </a:solidFill>
                <a:effectLst/>
                <a:latin typeface="Arial" panose="020B0604020202020204" pitchFamily="34" charset="0"/>
                <a:ea typeface="Times" panose="02020603050405020304" pitchFamily="18" charset="0"/>
                <a:cs typeface="Symbol" panose="05050102010706020507" pitchFamily="18" charset="2"/>
              </a:rPr>
              <a:t>in the “Foundations Leader Training Guide”</a:t>
            </a:r>
            <a:endParaRPr lang="en-US" dirty="0">
              <a:effectLst/>
              <a:latin typeface="Arial" panose="020B0604020202020204" pitchFamily="34" charset="0"/>
              <a:ea typeface="Calibri" panose="020F0502020204030204" pitchFamily="34" charset="0"/>
              <a:cs typeface="Symbol" panose="05050102010706020507" pitchFamily="18" charset="2"/>
            </a:endParaRPr>
          </a:p>
          <a:p>
            <a:pPr marL="342900" marR="0" lvl="0" indent="-342900">
              <a:lnSpc>
                <a:spcPct val="115000"/>
              </a:lnSpc>
              <a:spcBef>
                <a:spcPts val="0"/>
              </a:spcBef>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Symbol" panose="05050102010706020507" pitchFamily="18" charset="2"/>
              </a:rPr>
              <a:t>Start the first Foundations Group with people you think have the potential to become Foundations leaders</a:t>
            </a:r>
          </a:p>
          <a:p>
            <a:pPr marL="342900" marR="0" lvl="0" indent="-342900">
              <a:lnSpc>
                <a:spcPct val="115000"/>
              </a:lnSpc>
              <a:spcBef>
                <a:spcPts val="0"/>
              </a:spcBef>
              <a:buFont typeface="Symbol" panose="05050102010706020507" pitchFamily="18" charset="2"/>
              <a:buChar char=""/>
            </a:pPr>
            <a:r>
              <a:rPr lang="en-US" u="sng" dirty="0">
                <a:solidFill>
                  <a:srgbClr val="000000"/>
                </a:solidFill>
                <a:effectLst/>
                <a:latin typeface="Arial" panose="020B0604020202020204" pitchFamily="34" charset="0"/>
                <a:ea typeface="Times" panose="02020603050405020304" pitchFamily="18" charset="0"/>
                <a:cs typeface="Arial" panose="020B0604020202020204" pitchFamily="34" charset="0"/>
              </a:rPr>
              <a:t>Train</a:t>
            </a:r>
            <a:r>
              <a:rPr lang="en-US" dirty="0">
                <a:solidFill>
                  <a:srgbClr val="000000"/>
                </a:solidFill>
                <a:effectLst/>
                <a:latin typeface="Arial" panose="020B0604020202020204" pitchFamily="34" charset="0"/>
                <a:ea typeface="Times" panose="02020603050405020304" pitchFamily="18" charset="0"/>
                <a:cs typeface="Arial" panose="020B0604020202020204" pitchFamily="34" charset="0"/>
              </a:rPr>
              <a:t> Foundations leaders by apprenticeship</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28600" marR="0">
              <a:lnSpc>
                <a:spcPct val="115000"/>
              </a:lnSpc>
              <a:spcBef>
                <a:spcPts val="0"/>
              </a:spcBef>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15</a:t>
            </a:fld>
            <a:endParaRPr lang="en-US"/>
          </a:p>
        </p:txBody>
      </p:sp>
    </p:spTree>
    <p:extLst>
      <p:ext uri="{BB962C8B-B14F-4D97-AF65-F5344CB8AC3E}">
        <p14:creationId xmlns:p14="http://schemas.microsoft.com/office/powerpoint/2010/main" val="2904817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nSpc>
                <a:spcPct val="115000"/>
              </a:lnSpc>
              <a:spcBef>
                <a:spcPts val="0"/>
              </a:spcBef>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Before someone can lead Foundations, they will:</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Have the spiritual gifts, abilities, and calling to lead Foundations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Have been trained in the Foundations Leader Training Guide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Have completed the apprenticeship process (12-18 months)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16</a:t>
            </a:fld>
            <a:endParaRPr lang="en-US"/>
          </a:p>
        </p:txBody>
      </p:sp>
    </p:spTree>
    <p:extLst>
      <p:ext uri="{BB962C8B-B14F-4D97-AF65-F5344CB8AC3E}">
        <p14:creationId xmlns:p14="http://schemas.microsoft.com/office/powerpoint/2010/main" val="551197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b="1" u="none" dirty="0">
                <a:solidFill>
                  <a:srgbClr val="000000"/>
                </a:solidFill>
                <a:effectLst/>
                <a:latin typeface="Arial" panose="020B0604020202020204" pitchFamily="34" charset="0"/>
                <a:ea typeface="Calibri" panose="020F0502020204030204" pitchFamily="34" charset="0"/>
                <a:cs typeface="Arial" panose="020B0604020202020204" pitchFamily="34" charset="0"/>
              </a:rPr>
              <a:t>Start</a:t>
            </a: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Foundations Groups in the Whole Church</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After 12-18 months you will have trained enough Foundations leaders </a:t>
            </a:r>
          </a:p>
          <a:p>
            <a:pPr marL="800100" marR="0" lvl="1" indent="-342900">
              <a:lnSpc>
                <a:spcPct val="115000"/>
              </a:lnSpc>
              <a:spcBef>
                <a:spcPts val="0"/>
              </a:spcBef>
              <a:spcAft>
                <a:spcPts val="0"/>
              </a:spcAft>
              <a:buFont typeface="Symbol" panose="05050102010706020507" pitchFamily="18" charset="2"/>
              <a:buChar char=""/>
            </a:pP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can begin the process of involving all of your church members </a:t>
            </a:r>
          </a:p>
          <a:p>
            <a:pPr marL="800100" marR="0" lvl="1" indent="-342900">
              <a:lnSpc>
                <a:spcPct val="115000"/>
              </a:lnSpc>
              <a:spcBef>
                <a:spcPts val="0"/>
              </a:spcBef>
              <a:spcAft>
                <a:spcPts val="0"/>
              </a:spcAft>
              <a:buFont typeface="Symbol" panose="05050102010706020507" pitchFamily="18" charset="2"/>
              <a:buChar char=""/>
            </a:pP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in being a church that makes multiplying disciples.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15000"/>
              </a:lnSpc>
              <a:spcBef>
                <a:spcPts val="0"/>
              </a:spcBef>
              <a:spcAft>
                <a:spcPts val="0"/>
              </a:spcAft>
              <a:buClrTx/>
              <a:buSzTx/>
              <a:buFont typeface="Symbol" panose="05050102010706020507" pitchFamily="18" charset="2"/>
              <a:buChar char=""/>
              <a:tabLst/>
              <a:defRPr/>
            </a:pPr>
            <a:r>
              <a:rPr lang="en-GB" dirty="0">
                <a:solidFill>
                  <a:srgbClr val="000000"/>
                </a:solidFill>
                <a:effectLst/>
                <a:latin typeface="Arial" panose="020B0604020202020204" pitchFamily="34" charset="0"/>
                <a:ea typeface="SimSun" panose="02010600030101010101" pitchFamily="2" charset="-122"/>
                <a:cs typeface="Arial" panose="020B0604020202020204" pitchFamily="34" charset="0"/>
              </a:rPr>
              <a:t>Don’t start your Foundations groups in the whole church until you have enough trained Foundations leaders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SimSun" panose="02010600030101010101" pitchFamily="2" charset="-122"/>
              </a:rPr>
              <a:t>A</a:t>
            </a:r>
            <a:r>
              <a:rPr lang="en-GB" dirty="0" err="1">
                <a:solidFill>
                  <a:srgbClr val="000000"/>
                </a:solidFill>
                <a:effectLst/>
                <a:latin typeface="Arial" panose="020B0604020202020204" pitchFamily="34" charset="0"/>
                <a:ea typeface="SimSun" panose="02010600030101010101" pitchFamily="2" charset="-122"/>
              </a:rPr>
              <a:t>fter</a:t>
            </a:r>
            <a:r>
              <a:rPr lang="en-GB" dirty="0">
                <a:solidFill>
                  <a:srgbClr val="000000"/>
                </a:solidFill>
                <a:effectLst/>
                <a:latin typeface="Arial" panose="020B0604020202020204" pitchFamily="34" charset="0"/>
                <a:ea typeface="SimSun" panose="02010600030101010101" pitchFamily="2" charset="-122"/>
              </a:rPr>
              <a:t> a 4-week sermon series, </a:t>
            </a:r>
            <a:r>
              <a:rPr lang="en-US" dirty="0">
                <a:solidFill>
                  <a:srgbClr val="000000"/>
                </a:solidFill>
                <a:effectLst/>
                <a:latin typeface="Arial" panose="020B0604020202020204" pitchFamily="34" charset="0"/>
                <a:ea typeface="Calibri" panose="020F0502020204030204" pitchFamily="34" charset="0"/>
              </a:rPr>
              <a:t>you will </a:t>
            </a:r>
            <a:r>
              <a:rPr lang="en-US" u="sng" dirty="0">
                <a:solidFill>
                  <a:srgbClr val="000000"/>
                </a:solidFill>
                <a:effectLst/>
                <a:latin typeface="Arial" panose="020B0604020202020204" pitchFamily="34" charset="0"/>
                <a:ea typeface="Calibri" panose="020F0502020204030204" pitchFamily="34" charset="0"/>
              </a:rPr>
              <a:t>start</a:t>
            </a:r>
            <a:r>
              <a:rPr lang="en-US" dirty="0">
                <a:solidFill>
                  <a:srgbClr val="000000"/>
                </a:solidFill>
                <a:effectLst/>
                <a:latin typeface="Arial" panose="020B0604020202020204" pitchFamily="34" charset="0"/>
                <a:ea typeface="Calibri" panose="020F0502020204030204" pitchFamily="34" charset="0"/>
              </a:rPr>
              <a:t> Foundations groups in the whole church.</a:t>
            </a:r>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17</a:t>
            </a:fld>
            <a:endParaRPr lang="en-US"/>
          </a:p>
        </p:txBody>
      </p:sp>
    </p:spTree>
    <p:extLst>
      <p:ext uri="{BB962C8B-B14F-4D97-AF65-F5344CB8AC3E}">
        <p14:creationId xmlns:p14="http://schemas.microsoft.com/office/powerpoint/2010/main" val="3825207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nSpc>
                <a:spcPct val="115000"/>
              </a:lnSpc>
              <a:spcBef>
                <a:spcPts val="0"/>
              </a:spcBef>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3. </a:t>
            </a: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Multiply by Apprenticeship</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Symbol" panose="05050102010706020507" pitchFamily="18" charset="2"/>
              <a:buChar char=""/>
            </a:pPr>
            <a:r>
              <a:rPr lang="en-GB" dirty="0">
                <a:solidFill>
                  <a:srgbClr val="000000"/>
                </a:solidFill>
                <a:effectLst/>
                <a:latin typeface="Arial" panose="020B0604020202020204" pitchFamily="34" charset="0"/>
                <a:ea typeface="Calibri" panose="020F0502020204030204" pitchFamily="34" charset="0"/>
              </a:rPr>
              <a:t>After starting Foundations groups in the whole church, </a:t>
            </a: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you will have everything in place</a:t>
            </a:r>
          </a:p>
          <a:p>
            <a:pPr marL="800100" marR="0" lvl="1" indent="-342900">
              <a:lnSpc>
                <a:spcPct val="115000"/>
              </a:lnSpc>
              <a:spcBef>
                <a:spcPts val="0"/>
              </a:spcBef>
              <a:buFont typeface="Symbol" panose="05050102010706020507" pitchFamily="18" charset="2"/>
              <a:buChar char=""/>
            </a:pP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To continue growing your church by making </a:t>
            </a:r>
            <a:r>
              <a:rPr lang="en-GB" u="none" dirty="0">
                <a:solidFill>
                  <a:srgbClr val="000000"/>
                </a:solidFill>
                <a:effectLst/>
                <a:latin typeface="Arial" panose="020B0604020202020204" pitchFamily="34" charset="0"/>
                <a:ea typeface="Calibri" panose="020F0502020204030204" pitchFamily="34" charset="0"/>
                <a:cs typeface="Arial" panose="020B0604020202020204" pitchFamily="34" charset="0"/>
              </a:rPr>
              <a:t>multiplying</a:t>
            </a: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 disciples through apprenticeship.</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An essential aspect of a </a:t>
            </a:r>
            <a:r>
              <a:rPr lang="en-US" dirty="0">
                <a:solidFill>
                  <a:srgbClr val="000000"/>
                </a:solidFill>
                <a:effectLst/>
                <a:latin typeface="Arial" panose="020B0604020202020204" pitchFamily="34" charset="0"/>
                <a:ea typeface="Calibri" panose="020F0502020204030204" pitchFamily="34" charset="0"/>
              </a:rPr>
              <a:t>church that makes multiplying disciples </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is that</a:t>
            </a:r>
          </a:p>
          <a:p>
            <a:pPr marL="800100" marR="0" lvl="1" indent="-342900">
              <a:lnSpc>
                <a:spcPct val="115000"/>
              </a:lnSpc>
              <a:spcBef>
                <a:spcPts val="0"/>
              </a:spcBef>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Foundations leaders train apprentices. </a:t>
            </a:r>
          </a:p>
          <a:p>
            <a:pPr marL="342900" marR="0" lvl="0" indent="-342900" algn="l" defTabSz="914400" rtl="0" eaLnBrk="0" fontAlgn="base" latinLnBrk="0" hangingPunct="0">
              <a:lnSpc>
                <a:spcPct val="115000"/>
              </a:lnSpc>
              <a:spcBef>
                <a:spcPts val="0"/>
              </a:spcBef>
              <a:buClrTx/>
              <a:buSzTx/>
              <a:buFont typeface="Symbol" panose="05050102010706020507" pitchFamily="18" charset="2"/>
              <a:buChar char=""/>
              <a:tabLst/>
              <a:defRPr/>
            </a:pPr>
            <a:r>
              <a:rPr lang="en-US" kern="1200" baseline="0" dirty="0">
                <a:solidFill>
                  <a:schemeClr val="tx1"/>
                </a:solidFill>
                <a:effectLst/>
                <a:latin typeface="Arial" charset="0"/>
                <a:ea typeface="+mn-ea"/>
                <a:cs typeface="+mn-cs"/>
              </a:rPr>
              <a:t>An apprentice is someone who is learning </a:t>
            </a:r>
          </a:p>
          <a:p>
            <a:pPr marL="800100" marR="0" lvl="1" indent="-342900" algn="l" defTabSz="914400" rtl="0" eaLnBrk="0" fontAlgn="base" latinLnBrk="0" hangingPunct="0">
              <a:lnSpc>
                <a:spcPct val="115000"/>
              </a:lnSpc>
              <a:spcBef>
                <a:spcPts val="0"/>
              </a:spcBef>
              <a:buClrTx/>
              <a:buSzTx/>
              <a:buFont typeface="Symbol" panose="05050102010706020507" pitchFamily="18" charset="2"/>
              <a:buChar char=""/>
              <a:tabLst/>
              <a:defRPr/>
            </a:pPr>
            <a:r>
              <a:rPr lang="en-US" kern="1200" baseline="0" dirty="0">
                <a:solidFill>
                  <a:schemeClr val="tx1"/>
                </a:solidFill>
                <a:effectLst/>
                <a:latin typeface="Arial" charset="0"/>
                <a:ea typeface="+mn-ea"/>
                <a:cs typeface="+mn-cs"/>
              </a:rPr>
              <a:t>to become a Foundations leader.</a:t>
            </a:r>
          </a:p>
          <a:p>
            <a:pPr marL="342900" marR="0" lvl="0" indent="-342900">
              <a:lnSpc>
                <a:spcPct val="115000"/>
              </a:lnSpc>
              <a:spcBef>
                <a:spcPts val="0"/>
              </a:spcBef>
              <a:buFont typeface="Symbol" panose="05050102010706020507" pitchFamily="18" charset="2"/>
              <a:buChar char=""/>
            </a:pP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18</a:t>
            </a:fld>
            <a:endParaRPr lang="en-US"/>
          </a:p>
        </p:txBody>
      </p:sp>
    </p:spTree>
    <p:extLst>
      <p:ext uri="{BB962C8B-B14F-4D97-AF65-F5344CB8AC3E}">
        <p14:creationId xmlns:p14="http://schemas.microsoft.com/office/powerpoint/2010/main" val="4031969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nSpc>
                <a:spcPct val="115000"/>
              </a:lnSpc>
              <a:spcBef>
                <a:spcPts val="0"/>
              </a:spcBef>
            </a:pPr>
            <a:r>
              <a:rPr lang="en-US" sz="1600" b="1" dirty="0">
                <a:solidFill>
                  <a:srgbClr val="000000"/>
                </a:solidFill>
                <a:effectLst/>
                <a:latin typeface="Arial" panose="020B0604020202020204" pitchFamily="34" charset="0"/>
                <a:ea typeface="Calibri" panose="020F0502020204030204" pitchFamily="34" charset="0"/>
              </a:rPr>
              <a:t>4.</a:t>
            </a:r>
            <a:r>
              <a:rPr lang="en-US" sz="1600" dirty="0">
                <a:solidFill>
                  <a:srgbClr val="000000"/>
                </a:solidFill>
                <a:effectLst/>
                <a:latin typeface="Arial" panose="020B0604020202020204" pitchFamily="34" charset="0"/>
                <a:ea typeface="Calibri" panose="020F0502020204030204" pitchFamily="34" charset="0"/>
              </a:rPr>
              <a:t> </a:t>
            </a:r>
            <a:r>
              <a:rPr lang="en-US" sz="1600" b="1" u="sng" dirty="0">
                <a:solidFill>
                  <a:srgbClr val="000000"/>
                </a:solidFill>
                <a:effectLst/>
                <a:latin typeface="Arial" panose="020B0604020202020204" pitchFamily="34" charset="0"/>
                <a:ea typeface="Calibri" panose="020F0502020204030204" pitchFamily="34" charset="0"/>
              </a:rPr>
              <a:t>Manage</a:t>
            </a:r>
            <a:r>
              <a:rPr lang="en-US" sz="1600" b="1" dirty="0">
                <a:solidFill>
                  <a:srgbClr val="000000"/>
                </a:solidFill>
                <a:effectLst/>
                <a:latin typeface="Arial" panose="020B0604020202020204" pitchFamily="34" charset="0"/>
                <a:ea typeface="Calibri" panose="020F0502020204030204" pitchFamily="34" charset="0"/>
              </a:rPr>
              <a:t> the Church that Makes Multiplying Disciples</a:t>
            </a:r>
          </a:p>
          <a:p>
            <a:pPr marL="285750" marR="0" indent="-285750">
              <a:lnSpc>
                <a:spcPct val="115000"/>
              </a:lnSpc>
              <a:spcBef>
                <a:spcPts val="0"/>
              </a:spcBef>
              <a:buFont typeface="Arial" panose="020B0604020202020204" pitchFamily="34" charset="0"/>
              <a:buChar char="•"/>
            </a:pPr>
            <a:r>
              <a:rPr lang="en-GB" sz="1600" dirty="0">
                <a:solidFill>
                  <a:srgbClr val="000000"/>
                </a:solidFill>
                <a:effectLst/>
                <a:latin typeface="Arial" panose="020B0604020202020204" pitchFamily="34" charset="0"/>
                <a:ea typeface="Calibri" panose="020F0502020204030204" pitchFamily="34" charset="0"/>
              </a:rPr>
              <a:t>After starting Foundations groups in the whole church, you will have to </a:t>
            </a:r>
            <a:r>
              <a:rPr lang="en-GB" sz="1600" u="sng" dirty="0">
                <a:solidFill>
                  <a:srgbClr val="000000"/>
                </a:solidFill>
                <a:effectLst/>
                <a:latin typeface="Arial" panose="020B0604020202020204" pitchFamily="34" charset="0"/>
                <a:ea typeface="Calibri" panose="020F0502020204030204" pitchFamily="34" charset="0"/>
              </a:rPr>
              <a:t>manage</a:t>
            </a:r>
            <a:r>
              <a:rPr lang="en-GB" sz="1600" dirty="0">
                <a:solidFill>
                  <a:srgbClr val="000000"/>
                </a:solidFill>
                <a:effectLst/>
                <a:latin typeface="Arial" panose="020B0604020202020204" pitchFamily="34" charset="0"/>
                <a:ea typeface="Calibri" panose="020F0502020204030204" pitchFamily="34" charset="0"/>
              </a:rPr>
              <a:t> the church structure that makes multiplying disciples</a:t>
            </a:r>
          </a:p>
          <a:p>
            <a:pPr marL="285750" marR="0" indent="-285750">
              <a:lnSpc>
                <a:spcPct val="115000"/>
              </a:lnSpc>
              <a:spcBef>
                <a:spcPts val="0"/>
              </a:spcBef>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Arial" panose="020B0604020202020204" pitchFamily="34" charset="0"/>
              </a:rPr>
              <a:t>The primary job of the pastor is to train and manage leaders to do the work of the ministry. </a:t>
            </a:r>
          </a:p>
          <a:p>
            <a:pPr marL="285750" marR="0" indent="-285750">
              <a:lnSpc>
                <a:spcPct val="115000"/>
              </a:lnSpc>
              <a:spcBef>
                <a:spcPts val="0"/>
              </a:spcBef>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Arial" panose="020B0604020202020204" pitchFamily="34" charset="0"/>
              </a:rPr>
              <a:t>As your church grows, you will need to develop more leaders.</a:t>
            </a: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19</a:t>
            </a:fld>
            <a:endParaRPr lang="en-US"/>
          </a:p>
        </p:txBody>
      </p:sp>
    </p:spTree>
    <p:extLst>
      <p:ext uri="{BB962C8B-B14F-4D97-AF65-F5344CB8AC3E}">
        <p14:creationId xmlns:p14="http://schemas.microsoft.com/office/powerpoint/2010/main" val="365474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lvl="0" algn="ctr">
              <a:defRPr/>
            </a:pPr>
            <a:r>
              <a:rPr lang="en-US" altLang="en-US" b="1" dirty="0">
                <a:solidFill>
                  <a:srgbClr val="000000"/>
                </a:solidFill>
              </a:rPr>
              <a:t>Workshops</a:t>
            </a:r>
          </a:p>
          <a:p>
            <a:pPr marL="514350" indent="-514350">
              <a:spcBef>
                <a:spcPts val="0"/>
              </a:spcBef>
              <a:spcAft>
                <a:spcPts val="0"/>
              </a:spcAft>
              <a:buFont typeface="+mj-lt"/>
              <a:buAutoNum type="arabicPeriod"/>
            </a:pPr>
            <a:r>
              <a:rPr lang="en-US" b="1" dirty="0"/>
              <a:t>How to Grow Your Church</a:t>
            </a:r>
            <a:endParaRPr lang="en-US" dirty="0"/>
          </a:p>
          <a:p>
            <a:pPr marL="692150" lvl="1" indent="-234950">
              <a:spcBef>
                <a:spcPts val="0"/>
              </a:spcBef>
              <a:spcAft>
                <a:spcPts val="1200"/>
              </a:spcAft>
              <a:buFont typeface="Arial" panose="020B0604020202020204" pitchFamily="34" charset="0"/>
              <a:buChar char="•"/>
            </a:pPr>
            <a:r>
              <a:rPr lang="en-US" dirty="0"/>
              <a:t>Multiply Disciples</a:t>
            </a:r>
          </a:p>
          <a:p>
            <a:pPr marL="514350" indent="-514350">
              <a:spcBef>
                <a:spcPts val="0"/>
              </a:spcBef>
              <a:spcAft>
                <a:spcPts val="2400"/>
              </a:spcAft>
              <a:buFont typeface="+mj-lt"/>
              <a:buAutoNum type="arabicPeriod"/>
            </a:pPr>
            <a:r>
              <a:rPr lang="en-US" b="1" dirty="0"/>
              <a:t>Balancing Personal Life</a:t>
            </a:r>
            <a:r>
              <a:rPr lang="en-US" dirty="0"/>
              <a:t> </a:t>
            </a:r>
            <a:r>
              <a:rPr lang="en-US" b="1" dirty="0"/>
              <a:t>and Ministry</a:t>
            </a:r>
            <a:endParaRPr lang="en-US" dirty="0"/>
          </a:p>
          <a:p>
            <a:pPr marL="514350" indent="-514350">
              <a:spcBef>
                <a:spcPts val="0"/>
              </a:spcBef>
              <a:spcAft>
                <a:spcPts val="0"/>
              </a:spcAft>
              <a:buFont typeface="+mj-lt"/>
              <a:buAutoNum type="arabicPeriod"/>
            </a:pPr>
            <a:r>
              <a:rPr lang="en-US" b="1" dirty="0"/>
              <a:t>How to Understand and Apply the Bible</a:t>
            </a:r>
            <a:endParaRPr lang="en-US" dirty="0"/>
          </a:p>
          <a:p>
            <a:pPr marL="692150" lvl="1" indent="-234950">
              <a:spcBef>
                <a:spcPts val="0"/>
              </a:spcBef>
              <a:spcAft>
                <a:spcPts val="1200"/>
              </a:spcAft>
              <a:buFont typeface="Arial" panose="020B0604020202020204" pitchFamily="34" charset="0"/>
              <a:buChar char="•"/>
            </a:pPr>
            <a:r>
              <a:rPr lang="en-US" dirty="0"/>
              <a:t>How to Preach Effectively</a:t>
            </a:r>
          </a:p>
          <a:p>
            <a:pPr marL="514350" indent="-514350">
              <a:spcBef>
                <a:spcPts val="0"/>
              </a:spcBef>
              <a:spcAft>
                <a:spcPts val="0"/>
              </a:spcAft>
              <a:buFont typeface="+mj-lt"/>
              <a:buAutoNum type="arabicPeriod" startAt="4"/>
            </a:pPr>
            <a:r>
              <a:rPr lang="en-US" b="1" dirty="0"/>
              <a:t>How to Reach Your City And Country for Christ</a:t>
            </a:r>
            <a:endParaRPr lang="en-US" dirty="0"/>
          </a:p>
          <a:p>
            <a:pPr lvl="1">
              <a:spcBef>
                <a:spcPts val="0"/>
              </a:spcBef>
              <a:spcAft>
                <a:spcPts val="1200"/>
              </a:spcAft>
              <a:buFont typeface="Arial" panose="020B0604020202020204" pitchFamily="34" charset="0"/>
              <a:buChar char="•"/>
            </a:pPr>
            <a:r>
              <a:rPr lang="en-US" dirty="0"/>
              <a:t>     Multiply Churches that Multiply Disciples</a:t>
            </a: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2</a:t>
            </a:fld>
            <a:endParaRPr lang="en-US"/>
          </a:p>
        </p:txBody>
      </p:sp>
    </p:spTree>
    <p:extLst>
      <p:ext uri="{BB962C8B-B14F-4D97-AF65-F5344CB8AC3E}">
        <p14:creationId xmlns:p14="http://schemas.microsoft.com/office/powerpoint/2010/main" val="2979433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9588" y="0"/>
            <a:ext cx="3298825" cy="2474913"/>
          </a:xfrm>
        </p:spPr>
      </p:sp>
      <p:sp>
        <p:nvSpPr>
          <p:cNvPr id="3" name="Notes Placeholder 2"/>
          <p:cNvSpPr>
            <a:spLocks noGrp="1"/>
          </p:cNvSpPr>
          <p:nvPr>
            <p:ph type="body" idx="1"/>
          </p:nvPr>
        </p:nvSpPr>
        <p:spPr>
          <a:xfrm>
            <a:off x="98855" y="2767914"/>
            <a:ext cx="6647934" cy="6054812"/>
          </a:xfrm>
        </p:spPr>
        <p:txBody>
          <a:bodyPr/>
          <a:lstStyle/>
          <a:p>
            <a:pPr marL="0" lvl="1" indent="0" algn="ctr">
              <a:buFont typeface="Arial" panose="020B0604020202020204" pitchFamily="34" charset="0"/>
              <a:buNone/>
            </a:pPr>
            <a:r>
              <a:rPr lang="en-US" b="1" dirty="0"/>
              <a:t>Summary</a:t>
            </a:r>
          </a:p>
          <a:p>
            <a:pPr marL="285750" lvl="1" indent="-285750">
              <a:buFont typeface="Arial" panose="020B0604020202020204" pitchFamily="34" charset="0"/>
              <a:buChar char="•"/>
            </a:pPr>
            <a:r>
              <a:rPr lang="en-US" dirty="0"/>
              <a:t>First </a:t>
            </a:r>
            <a:r>
              <a:rPr lang="en-US" u="none" dirty="0"/>
              <a:t>start</a:t>
            </a:r>
            <a:r>
              <a:rPr lang="en-US" dirty="0"/>
              <a:t> a Foundations group with potential leaders </a:t>
            </a:r>
          </a:p>
          <a:p>
            <a:pPr marL="742950" lvl="2" indent="-285750">
              <a:buFont typeface="Arial" panose="020B0604020202020204" pitchFamily="34" charset="0"/>
              <a:buChar char="•"/>
            </a:pPr>
            <a:r>
              <a:rPr lang="en-US" dirty="0"/>
              <a:t>And </a:t>
            </a:r>
            <a:r>
              <a:rPr lang="en-US" u="sng" dirty="0"/>
              <a:t>train</a:t>
            </a:r>
            <a:r>
              <a:rPr lang="en-US" dirty="0"/>
              <a:t> Foundations leaders by apprenticeship</a:t>
            </a:r>
          </a:p>
          <a:p>
            <a:pPr marL="285750" lvl="1" indent="-285750">
              <a:buFont typeface="Arial" panose="020B0604020202020204" pitchFamily="34" charset="0"/>
              <a:buChar char="•"/>
            </a:pPr>
            <a:r>
              <a:rPr lang="en-US" dirty="0"/>
              <a:t>Then you go through a process of involving all of the church members in becoming a  church that makes multiplying disciples </a:t>
            </a:r>
          </a:p>
          <a:p>
            <a:pPr marL="742950" lvl="2" indent="-285750">
              <a:buFont typeface="Arial" panose="020B0604020202020204" pitchFamily="34" charset="0"/>
              <a:buChar char="•"/>
            </a:pPr>
            <a:r>
              <a:rPr lang="en-US" dirty="0"/>
              <a:t>And </a:t>
            </a:r>
            <a:r>
              <a:rPr lang="en-US" u="sng" dirty="0"/>
              <a:t>start</a:t>
            </a:r>
            <a:r>
              <a:rPr lang="en-US" dirty="0"/>
              <a:t> Foundations groups in the whole church</a:t>
            </a:r>
          </a:p>
          <a:p>
            <a:pPr marL="285750" lvl="1" indent="-285750">
              <a:buFont typeface="Arial" panose="020B0604020202020204" pitchFamily="34" charset="0"/>
              <a:buChar char="•"/>
            </a:pPr>
            <a:r>
              <a:rPr lang="en-US" dirty="0"/>
              <a:t>Then you continue to grow your church by </a:t>
            </a:r>
            <a:r>
              <a:rPr lang="en-US" u="sng" dirty="0"/>
              <a:t>multiplying</a:t>
            </a:r>
            <a:r>
              <a:rPr lang="en-US" dirty="0"/>
              <a:t> disciples through apprenticeship</a:t>
            </a:r>
          </a:p>
          <a:p>
            <a:pPr marL="742950" lvl="2" indent="-285750">
              <a:buFont typeface="Arial" panose="020B0604020202020204" pitchFamily="34" charset="0"/>
              <a:buChar char="•"/>
            </a:pPr>
            <a:r>
              <a:rPr lang="en-US" dirty="0"/>
              <a:t>And train and </a:t>
            </a:r>
            <a:r>
              <a:rPr lang="en-US" u="sng" dirty="0"/>
              <a:t>manage</a:t>
            </a:r>
            <a:r>
              <a:rPr lang="en-US" dirty="0"/>
              <a:t> leaders to do the work of the ministry</a:t>
            </a: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20</a:t>
            </a:fld>
            <a:endParaRPr lang="en-US"/>
          </a:p>
        </p:txBody>
      </p:sp>
    </p:spTree>
    <p:extLst>
      <p:ext uri="{BB962C8B-B14F-4D97-AF65-F5344CB8AC3E}">
        <p14:creationId xmlns:p14="http://schemas.microsoft.com/office/powerpoint/2010/main" val="3609129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98854" y="3163331"/>
            <a:ext cx="6759145" cy="5659394"/>
          </a:xfrm>
        </p:spPr>
        <p:txBody>
          <a:bodyPr/>
          <a:lstStyle/>
          <a:p>
            <a:pPr marL="0" marR="0">
              <a:lnSpc>
                <a:spcPct val="115000"/>
              </a:lnSpc>
              <a:spcBef>
                <a:spcPts val="0"/>
              </a:spcBef>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III. Process of Becoming a Church that Makes Multiplying Disciples</a:t>
            </a:r>
          </a:p>
          <a:p>
            <a:pPr marL="285750" indent="-285750">
              <a:buFont typeface="Arial" panose="020B0604020202020204" pitchFamily="34" charset="0"/>
              <a:buChar char="•"/>
            </a:pPr>
            <a:r>
              <a:rPr lang="en-US" kern="1200" baseline="0" dirty="0">
                <a:solidFill>
                  <a:schemeClr val="tx1"/>
                </a:solidFill>
                <a:effectLst/>
                <a:latin typeface="Arial" charset="0"/>
                <a:ea typeface="+mn-ea"/>
                <a:cs typeface="+mn-cs"/>
              </a:rPr>
              <a:t>After the pastor has trained Foundations leaders by apprenticeship,</a:t>
            </a:r>
          </a:p>
          <a:p>
            <a:pPr marL="742950" lvl="1" indent="-285750">
              <a:buFont typeface="Arial" panose="020B0604020202020204" pitchFamily="34" charset="0"/>
              <a:buChar char="•"/>
            </a:pPr>
            <a:r>
              <a:rPr lang="en-US" kern="1200" baseline="0" dirty="0">
                <a:solidFill>
                  <a:schemeClr val="tx1"/>
                </a:solidFill>
                <a:effectLst/>
                <a:latin typeface="Arial" charset="0"/>
                <a:ea typeface="+mn-ea"/>
                <a:cs typeface="+mn-cs"/>
              </a:rPr>
              <a:t> </a:t>
            </a:r>
            <a:r>
              <a:rPr lang="en-US" sz="1600" dirty="0">
                <a:solidFill>
                  <a:srgbClr val="000000"/>
                </a:solidFill>
                <a:effectLst/>
                <a:latin typeface="Arial" panose="020B0604020202020204" pitchFamily="34" charset="0"/>
                <a:ea typeface="Calibri" panose="020F0502020204030204" pitchFamily="34" charset="0"/>
              </a:rPr>
              <a:t>you can begin process of making multiplying disciples in Foundations Groups in the whole church.</a:t>
            </a:r>
          </a:p>
          <a:p>
            <a:pPr marL="342900" lvl="0" indent="-342900">
              <a:buFont typeface="+mj-lt"/>
              <a:buAutoNum type="arabicPeriod"/>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Trained Foundations leaders start inviting people to be in their new Foundations Groups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Pastor prepares 4 sermons on discipleship. </a:t>
            </a: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You can adapt the “Four Sermons on Discipleship” examples under Workshop 4 “Additional Resources for this Workshop” on foundationsglobal.com to fit your church situation.</a:t>
            </a:r>
            <a:endParaRPr lang="en-US" sz="180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mj-lt"/>
              <a:buAutoNum type="arabicPeriod"/>
            </a:pPr>
            <a:r>
              <a:rPr lang="en-US">
                <a:solidFill>
                  <a:srgbClr val="000000"/>
                </a:solidFill>
                <a:effectLst/>
                <a:latin typeface="Arial" panose="020B0604020202020204" pitchFamily="34" charset="0"/>
                <a:ea typeface="Calibri" panose="020F0502020204030204" pitchFamily="34" charset="0"/>
                <a:cs typeface="Arial" panose="020B0604020202020204" pitchFamily="34" charset="0"/>
              </a:rPr>
              <a:t>Begin </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4-week sermon series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800100" marR="0" lvl="1" indent="-342900">
              <a:lnSpc>
                <a:spcPct val="115000"/>
              </a:lnSpc>
              <a:spcBef>
                <a:spcPts val="0"/>
              </a:spcBef>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Have an announcement and a testimony from a member of your Foundations group every service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800100" marR="0" lvl="1" indent="-342900">
              <a:lnSpc>
                <a:spcPct val="115000"/>
              </a:lnSpc>
              <a:spcBef>
                <a:spcPts val="0"/>
              </a:spcBef>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Foundations leaders will be ready with sign-up sheets after each service</a:t>
            </a:r>
            <a:endParaRPr lang="en-US"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mj-lt"/>
              <a:buAutoNum type="arabicPeriod"/>
            </a:pPr>
            <a:r>
              <a:rPr lang="en-US" dirty="0">
                <a:solidFill>
                  <a:srgbClr val="000000"/>
                </a:solidFill>
                <a:effectLst/>
                <a:latin typeface="Arial" panose="020B0604020202020204" pitchFamily="34" charset="0"/>
                <a:ea typeface="Calibri" panose="020F0502020204030204" pitchFamily="34" charset="0"/>
              </a:rPr>
              <a:t>Start Foundations Groups </a:t>
            </a:r>
            <a:r>
              <a:rPr lang="en-US" sz="1800" dirty="0">
                <a:solidFill>
                  <a:srgbClr val="000000"/>
                </a:solidFill>
                <a:effectLst/>
                <a:latin typeface="Arial" panose="020B0604020202020204" pitchFamily="34" charset="0"/>
                <a:ea typeface="Calibri" panose="020F0502020204030204" pitchFamily="34" charset="0"/>
              </a:rPr>
              <a:t>at the end of the sermon series</a:t>
            </a:r>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21</a:t>
            </a:fld>
            <a:endParaRPr lang="en-US"/>
          </a:p>
        </p:txBody>
      </p:sp>
    </p:spTree>
    <p:extLst>
      <p:ext uri="{BB962C8B-B14F-4D97-AF65-F5344CB8AC3E}">
        <p14:creationId xmlns:p14="http://schemas.microsoft.com/office/powerpoint/2010/main" val="3980275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0" y="80963"/>
            <a:ext cx="3683000" cy="2762250"/>
          </a:xfrm>
        </p:spPr>
      </p:sp>
      <p:sp>
        <p:nvSpPr>
          <p:cNvPr id="3" name="Notes Placeholder 2"/>
          <p:cNvSpPr>
            <a:spLocks noGrp="1"/>
          </p:cNvSpPr>
          <p:nvPr>
            <p:ph type="body" idx="1"/>
          </p:nvPr>
        </p:nvSpPr>
        <p:spPr>
          <a:xfrm>
            <a:off x="0" y="2843643"/>
            <a:ext cx="6857999" cy="5979082"/>
          </a:xfrm>
        </p:spPr>
        <p:txBody>
          <a:bodyPr/>
          <a:lstStyle/>
          <a:p>
            <a:pPr marL="285750" indent="-285750">
              <a:buFont typeface="Arial" panose="020B0604020202020204" pitchFamily="34" charset="0"/>
              <a:buChar char="•"/>
            </a:pPr>
            <a:r>
              <a:rPr lang="en-US" dirty="0"/>
              <a:t>As your church grows and you have more trained Foundations group leaders, </a:t>
            </a:r>
          </a:p>
          <a:p>
            <a:pPr marL="742950" lvl="1" indent="-285750">
              <a:buFont typeface="Arial" panose="020B0604020202020204" pitchFamily="34" charset="0"/>
              <a:buChar char="•"/>
            </a:pPr>
            <a:r>
              <a:rPr lang="en-US" dirty="0"/>
              <a:t>you will periodically have Sunday services devoted to starting new Foundations groups. </a:t>
            </a:r>
          </a:p>
          <a:p>
            <a:pPr marL="346075" lvl="1" indent="-346075">
              <a:buFont typeface="Arial" panose="020B0604020202020204" pitchFamily="34" charset="0"/>
              <a:buChar char="•"/>
            </a:pPr>
            <a:r>
              <a:rPr lang="en-US" sz="1600" kern="1200" baseline="0" dirty="0">
                <a:solidFill>
                  <a:schemeClr val="tx1"/>
                </a:solidFill>
                <a:effectLst/>
                <a:latin typeface="Arial" charset="0"/>
                <a:ea typeface="+mn-ea"/>
                <a:cs typeface="+mn-cs"/>
              </a:rPr>
              <a:t>The service will include:</a:t>
            </a:r>
          </a:p>
          <a:p>
            <a:pPr marL="342900" marR="0" lvl="0" indent="-342900">
              <a:lnSpc>
                <a:spcPct val="115000"/>
              </a:lnSpc>
              <a:spcBef>
                <a:spcPts val="0"/>
              </a:spcBef>
              <a:spcAft>
                <a:spcPts val="0"/>
              </a:spcAft>
              <a:buFont typeface="+mj-lt"/>
              <a:buAutoNum type="arabi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 announcement that Foundations small groups are starting </a:t>
            </a:r>
          </a:p>
          <a:p>
            <a:pPr marL="800100" marR="0" lvl="1"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group leaders with sign-up sheets are available after the service.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testimony by someone who</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se</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life has been changed by being in a Foundations group</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sermon on discipleship and a challenge to join a Foundations group</a:t>
            </a:r>
          </a:p>
          <a:p>
            <a:pPr marL="342900" marR="0" lvl="0" indent="-342900">
              <a:lnSpc>
                <a:spcPct val="115000"/>
              </a:lnSpc>
              <a:spcBef>
                <a:spcPts val="0"/>
              </a:spcBef>
              <a:spcAft>
                <a:spcPts val="0"/>
              </a:spcAft>
              <a:buFont typeface="Arial" panose="020B0604020202020204" pitchFamily="34" charset="0"/>
              <a:buChar char="•"/>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dirty="0"/>
              <a:t> The leaders for the new Foundations groups should also be inviting people to be in their group.</a:t>
            </a:r>
          </a:p>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The health of your church will be determined by the ability of your church to continue to make multiplying disciples.</a:t>
            </a:r>
          </a:p>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 </a:t>
            </a:r>
            <a:r>
              <a:rPr lang="en-US" dirty="0"/>
              <a:t>Study and apply: </a:t>
            </a:r>
          </a:p>
          <a:p>
            <a:pPr marL="742950" lvl="1" indent="-285750">
              <a:buFont typeface="Arial" panose="020B0604020202020204" pitchFamily="34" charset="0"/>
              <a:buChar char="•"/>
            </a:pPr>
            <a:r>
              <a:rPr lang="en-US" dirty="0"/>
              <a:t>“How to Manage Change to Become a Disciplemaking Church” </a:t>
            </a:r>
          </a:p>
          <a:p>
            <a:pPr marL="742950" lvl="1" indent="-285750">
              <a:buFont typeface="Arial" panose="020B0604020202020204" pitchFamily="34" charset="0"/>
              <a:buChar char="•"/>
            </a:pPr>
            <a:r>
              <a:rPr lang="en-US" dirty="0"/>
              <a:t>at foundationsglobal.com, </a:t>
            </a:r>
          </a:p>
          <a:p>
            <a:pPr marL="742950" lvl="1" indent="-285750">
              <a:buFont typeface="Arial" panose="020B0604020202020204" pitchFamily="34" charset="0"/>
              <a:buChar char="•"/>
            </a:pPr>
            <a:r>
              <a:rPr lang="en-US" dirty="0"/>
              <a:t>“Other Discipleship Resources”</a:t>
            </a: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22</a:t>
            </a:fld>
            <a:endParaRPr lang="en-US"/>
          </a:p>
        </p:txBody>
      </p:sp>
    </p:spTree>
    <p:extLst>
      <p:ext uri="{BB962C8B-B14F-4D97-AF65-F5344CB8AC3E}">
        <p14:creationId xmlns:p14="http://schemas.microsoft.com/office/powerpoint/2010/main" val="3999507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lvl="0" eaLnBrk="0" hangingPunct="0">
              <a:spcBef>
                <a:spcPts val="0"/>
              </a:spcBef>
              <a:spcAft>
                <a:spcPts val="600"/>
              </a:spcAft>
            </a:pPr>
            <a:r>
              <a:rPr lang="en-US" sz="1600" kern="0" dirty="0">
                <a:latin typeface="Arial"/>
                <a:cs typeface="+mn-cs"/>
              </a:rPr>
              <a:t>Form groups of 2 to 5 people</a:t>
            </a:r>
          </a:p>
          <a:p>
            <a:pPr marL="285750" lvl="0" indent="-285750" eaLnBrk="0" hangingPunct="0">
              <a:spcBef>
                <a:spcPts val="0"/>
              </a:spcBef>
              <a:spcAft>
                <a:spcPts val="600"/>
              </a:spcAft>
              <a:buFont typeface="Arial" panose="020B0604020202020204" pitchFamily="34" charset="0"/>
              <a:buChar char="•"/>
            </a:pPr>
            <a:r>
              <a:rPr lang="en-US" sz="1600" b="0" kern="0" dirty="0">
                <a:latin typeface="Arial"/>
                <a:cs typeface="+mn-cs"/>
              </a:rPr>
              <a:t>Discuss the 4 elements of a </a:t>
            </a:r>
            <a:r>
              <a:rPr lang="en-US" sz="1600" b="0" kern="0" dirty="0">
                <a:solidFill>
                  <a:srgbClr val="000000"/>
                </a:solidFill>
                <a:effectLst/>
                <a:latin typeface="Arial" panose="020B0604020202020204" pitchFamily="34" charset="0"/>
                <a:cs typeface="+mn-cs"/>
              </a:rPr>
              <a:t>c</a:t>
            </a:r>
            <a:r>
              <a:rPr lang="en-US" sz="1600" b="0" dirty="0">
                <a:solidFill>
                  <a:srgbClr val="000000"/>
                </a:solidFill>
                <a:effectLst/>
                <a:latin typeface="Arial" panose="020B0604020202020204" pitchFamily="34" charset="0"/>
                <a:ea typeface="Calibri" panose="020F0502020204030204" pitchFamily="34" charset="0"/>
              </a:rPr>
              <a:t>hurch that makes multiplying disciples </a:t>
            </a:r>
          </a:p>
          <a:p>
            <a:pPr marL="285750" lvl="0" indent="-285750" eaLnBrk="0" hangingPunct="0">
              <a:spcBef>
                <a:spcPts val="0"/>
              </a:spcBef>
              <a:spcAft>
                <a:spcPts val="600"/>
              </a:spcAft>
              <a:buFont typeface="Arial" panose="020B0604020202020204" pitchFamily="34" charset="0"/>
              <a:buChar char="•"/>
            </a:pPr>
            <a:r>
              <a:rPr lang="en-US" sz="1600" b="0" dirty="0"/>
              <a:t>What is required for a person to lead a Foundations group?</a:t>
            </a:r>
          </a:p>
          <a:p>
            <a:pPr marL="285750" indent="-285750" eaLnBrk="0" hangingPunct="0">
              <a:spcBef>
                <a:spcPts val="0"/>
              </a:spcBef>
              <a:spcAft>
                <a:spcPts val="600"/>
              </a:spcAft>
              <a:buFont typeface="Arial" panose="020B0604020202020204" pitchFamily="34" charset="0"/>
              <a:buChar char="•"/>
            </a:pPr>
            <a:r>
              <a:rPr lang="en-US" sz="1600" b="0" kern="0" dirty="0">
                <a:latin typeface="Arial"/>
              </a:rPr>
              <a:t>How will you implement this in your church?</a:t>
            </a:r>
          </a:p>
          <a:p>
            <a:pPr marL="285750" indent="-285750">
              <a:spcAft>
                <a:spcPts val="0"/>
              </a:spcAft>
              <a:buFont typeface="Arial" panose="020B0604020202020204" pitchFamily="34" charset="0"/>
              <a:buChar char="•"/>
            </a:pPr>
            <a:endParaRPr lang="en-US" dirty="0"/>
          </a:p>
          <a:p>
            <a:pPr marL="285750" indent="-285750">
              <a:spcAft>
                <a:spcPts val="0"/>
              </a:spcAft>
              <a:buFont typeface="Arial" panose="020B0604020202020204" pitchFamily="34" charset="0"/>
              <a:buChar char="•"/>
            </a:pPr>
            <a:r>
              <a:rPr lang="en-US" dirty="0"/>
              <a:t>What comments or questions do you have?</a:t>
            </a:r>
          </a:p>
          <a:p>
            <a:endParaRPr lang="en-US" dirty="0"/>
          </a:p>
          <a:p>
            <a:pPr marL="0" indent="0" algn="ctr">
              <a:spcBef>
                <a:spcPts val="0"/>
              </a:spcBef>
              <a:spcAft>
                <a:spcPts val="0"/>
              </a:spcAft>
              <a:buNone/>
            </a:pPr>
            <a:r>
              <a:rPr lang="en-US" altLang="en-US" sz="1600" b="1" dirty="0"/>
              <a:t>Elements of a Church </a:t>
            </a:r>
          </a:p>
          <a:p>
            <a:pPr marL="0" indent="0" algn="ctr">
              <a:spcBef>
                <a:spcPts val="0"/>
              </a:spcBef>
              <a:spcAft>
                <a:spcPts val="1200"/>
              </a:spcAft>
              <a:buNone/>
            </a:pPr>
            <a:r>
              <a:rPr lang="en-US" altLang="en-US" sz="1600" b="1" dirty="0"/>
              <a:t>that Makes Multiplying Disciples </a:t>
            </a:r>
          </a:p>
          <a:p>
            <a:pPr marL="514350" indent="-514350">
              <a:spcBef>
                <a:spcPts val="0"/>
              </a:spcBef>
              <a:spcAft>
                <a:spcPts val="1200"/>
              </a:spcAft>
              <a:buFont typeface="+mj-lt"/>
              <a:buAutoNum type="arabicPeriod"/>
            </a:pPr>
            <a:r>
              <a:rPr lang="en-US" altLang="en-US" sz="1600" u="sng" dirty="0"/>
              <a:t>Train</a:t>
            </a:r>
            <a:r>
              <a:rPr lang="en-US" altLang="en-US" sz="1600" dirty="0"/>
              <a:t> Leaders to Make Multiplying Disciples</a:t>
            </a:r>
          </a:p>
          <a:p>
            <a:pPr marL="514350" indent="-514350">
              <a:spcBef>
                <a:spcPts val="0"/>
              </a:spcBef>
              <a:spcAft>
                <a:spcPts val="1200"/>
              </a:spcAft>
              <a:buAutoNum type="arabicPeriod"/>
            </a:pPr>
            <a:r>
              <a:rPr lang="en-US" sz="1600" u="sng" dirty="0">
                <a:latin typeface="Arial" panose="020B0604020202020204" pitchFamily="34" charset="0"/>
                <a:ea typeface="Calibri" panose="020F0502020204030204" pitchFamily="34" charset="0"/>
                <a:cs typeface="Arial" panose="020B0604020202020204" pitchFamily="34" charset="0"/>
              </a:rPr>
              <a:t>Start</a:t>
            </a:r>
            <a:r>
              <a:rPr lang="en-US" sz="1600" dirty="0">
                <a:latin typeface="Arial" panose="020B0604020202020204" pitchFamily="34" charset="0"/>
                <a:ea typeface="Calibri" panose="020F0502020204030204" pitchFamily="34" charset="0"/>
                <a:cs typeface="Arial" panose="020B0604020202020204" pitchFamily="34" charset="0"/>
              </a:rPr>
              <a:t> Foundations Groups in the Whole Church</a:t>
            </a:r>
          </a:p>
          <a:p>
            <a:pPr marL="514350" indent="-514350">
              <a:spcBef>
                <a:spcPts val="0"/>
              </a:spcBef>
              <a:spcAft>
                <a:spcPts val="1200"/>
              </a:spcAft>
              <a:buAutoNum type="arabicPeriod"/>
            </a:pPr>
            <a:r>
              <a:rPr lang="en-US" sz="1600" u="sng" dirty="0"/>
              <a:t>Multiply</a:t>
            </a:r>
            <a:r>
              <a:rPr lang="en-US" sz="1600" dirty="0"/>
              <a:t> by Apprenticeship</a:t>
            </a:r>
          </a:p>
          <a:p>
            <a:pPr marL="514350" indent="-514350">
              <a:spcBef>
                <a:spcPts val="0"/>
              </a:spcBef>
              <a:spcAft>
                <a:spcPts val="0"/>
              </a:spcAft>
              <a:buFontTx/>
              <a:buAutoNum type="arabicPeriod"/>
            </a:pPr>
            <a:r>
              <a:rPr lang="en-US" sz="1600" u="sng" dirty="0">
                <a:ea typeface="Calibri"/>
                <a:cs typeface="Arial"/>
              </a:rPr>
              <a:t>Manage</a:t>
            </a:r>
            <a:r>
              <a:rPr lang="en-US" sz="1600" dirty="0">
                <a:ea typeface="Calibri"/>
                <a:cs typeface="Arial"/>
              </a:rPr>
              <a:t> the Church that Makes Multiplying Disciples</a:t>
            </a:r>
            <a:endParaRPr lang="en-GB" sz="1600" dirty="0">
              <a:ea typeface="Calibri"/>
              <a:cs typeface="Arial"/>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23</a:t>
            </a:fld>
            <a:endParaRPr lang="en-US" dirty="0"/>
          </a:p>
        </p:txBody>
      </p:sp>
    </p:spTree>
    <p:extLst>
      <p:ext uri="{BB962C8B-B14F-4D97-AF65-F5344CB8AC3E}">
        <p14:creationId xmlns:p14="http://schemas.microsoft.com/office/powerpoint/2010/main" val="3926800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F203726-D51E-4B45-ABF4-EE7973E2E735}" type="slidenum">
              <a:rPr lang="en-US" altLang="en-US" smtClean="0"/>
              <a:pPr eaLnBrk="1" hangingPunct="1">
                <a:spcBef>
                  <a:spcPct val="0"/>
                </a:spcBef>
              </a:pPr>
              <a:t>24</a:t>
            </a:fld>
            <a:endParaRPr lang="en-US" altLang="en-US"/>
          </a:p>
        </p:txBody>
      </p:sp>
      <p:sp>
        <p:nvSpPr>
          <p:cNvPr id="125955" name="Rectangle 2"/>
          <p:cNvSpPr>
            <a:spLocks noGrp="1" noRot="1" noChangeAspect="1" noChangeArrowheads="1" noTextEdit="1"/>
          </p:cNvSpPr>
          <p:nvPr>
            <p:ph type="sldImg"/>
          </p:nvPr>
        </p:nvSpPr>
        <p:spPr>
          <a:xfrm>
            <a:off x="1754188" y="228600"/>
            <a:ext cx="3683000" cy="2762250"/>
          </a:xfrm>
          <a:ln/>
        </p:spPr>
      </p:sp>
      <p:sp>
        <p:nvSpPr>
          <p:cNvPr id="125956" name="Rectangle 3"/>
          <p:cNvSpPr>
            <a:spLocks noGrp="1" noChangeArrowheads="1"/>
          </p:cNvSpPr>
          <p:nvPr>
            <p:ph type="body" idx="1"/>
          </p:nvPr>
        </p:nvSpPr>
        <p:spPr>
          <a:xfrm>
            <a:off x="172995" y="3163331"/>
            <a:ext cx="6683418" cy="56593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b="1" dirty="0"/>
              <a:t>How to Create and Lead a Foundations Leader Team</a:t>
            </a:r>
            <a:br>
              <a:rPr lang="en-US" b="1" dirty="0"/>
            </a:br>
            <a:r>
              <a:rPr lang="en-US" b="1" dirty="0"/>
              <a:t>Lesson 2 </a:t>
            </a:r>
          </a:p>
          <a:p>
            <a:pPr algn="ctr" eaLnBrk="1" hangingPunct="1"/>
            <a:endParaRPr lang="en-US" altLang="en-US" b="1" dirty="0"/>
          </a:p>
          <a:p>
            <a:pPr marL="0" marR="0">
              <a:lnSpc>
                <a:spcPct val="115000"/>
              </a:lnSpc>
              <a:spcBef>
                <a:spcPts val="0"/>
              </a:spcBef>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 Introduction</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Just like leadership is the core of your church, </a:t>
            </a:r>
          </a:p>
          <a:p>
            <a:pPr marL="519113" marR="0" lvl="1"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core of a </a:t>
            </a:r>
            <a:r>
              <a:rPr lang="en-US" dirty="0">
                <a:solidFill>
                  <a:srgbClr val="000000"/>
                </a:solidFill>
                <a:effectLst/>
                <a:latin typeface="Arial" panose="020B0604020202020204" pitchFamily="34" charset="0"/>
                <a:ea typeface="Calibri" panose="020F0502020204030204" pitchFamily="34" charset="0"/>
              </a:rPr>
              <a:t>ministry that makes multiplying disciples </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is the Foundations Leader Team</a:t>
            </a:r>
          </a:p>
          <a:p>
            <a:pPr marL="285750" marR="0"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Foundations Leader Team is made up of people </a:t>
            </a:r>
          </a:p>
          <a:p>
            <a:pPr marL="519113" lvl="1" indent="-285750">
              <a:lnSpc>
                <a:spcPct val="115000"/>
              </a:lnSpc>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who care about discipleship </a:t>
            </a:r>
          </a:p>
          <a:p>
            <a:pPr marL="519113" lvl="1" indent="-285750">
              <a:lnSpc>
                <a:spcPct val="115000"/>
              </a:lnSpc>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want to see the church grow Jesus’ way.  </a:t>
            </a:r>
          </a:p>
          <a:p>
            <a:pPr marL="285750" marR="0"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God will use this team to build your church.  </a:t>
            </a:r>
            <a:endParaRPr lang="en-US" dirty="0">
              <a:effectLst/>
              <a:latin typeface="Arial" panose="020B0604020202020204" pitchFamily="34" charset="0"/>
              <a:ea typeface="Calibri" panose="020F0502020204030204" pitchFamily="34" charset="0"/>
              <a:cs typeface="Arial" panose="020B0604020202020204" pitchFamily="34" charset="0"/>
            </a:endParaRPr>
          </a:p>
          <a:p>
            <a:pPr algn="ctr" eaLnBrk="1" hangingPunct="1"/>
            <a:endParaRPr lang="en-US" altLang="en-US" b="1"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nSpc>
                <a:spcPct val="115000"/>
              </a:lnSpc>
              <a:spcBef>
                <a:spcPts val="0"/>
              </a:spcBef>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Foundations leaders partner with you to do the most important work in your church.</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They are training your people to be disciples </a:t>
            </a:r>
          </a:p>
          <a:p>
            <a:pPr marL="800100" marR="0" lvl="1" indent="-342900">
              <a:lnSpc>
                <a:spcPct val="115000"/>
              </a:lnSpc>
              <a:spcBef>
                <a:spcPts val="0"/>
              </a:spcBef>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find their place of ministry in your church.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They are multiplying by apprenticeship </a:t>
            </a:r>
          </a:p>
          <a:p>
            <a:pPr marL="800100" marR="0" lvl="1" indent="-342900">
              <a:lnSpc>
                <a:spcPct val="115000"/>
              </a:lnSpc>
              <a:spcBef>
                <a:spcPts val="0"/>
              </a:spcBef>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reaching your community for Christ.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25</a:t>
            </a:fld>
            <a:endParaRPr lang="en-US"/>
          </a:p>
        </p:txBody>
      </p:sp>
    </p:spTree>
    <p:extLst>
      <p:ext uri="{BB962C8B-B14F-4D97-AF65-F5344CB8AC3E}">
        <p14:creationId xmlns:p14="http://schemas.microsoft.com/office/powerpoint/2010/main" val="415230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F203726-D51E-4B45-ABF4-EE7973E2E735}" type="slidenum">
              <a:rPr lang="en-US" altLang="en-US" smtClean="0"/>
              <a:pPr eaLnBrk="1" hangingPunct="1">
                <a:spcBef>
                  <a:spcPct val="0"/>
                </a:spcBef>
              </a:pPr>
              <a:t>26</a:t>
            </a:fld>
            <a:endParaRPr lang="en-US" altLang="en-US"/>
          </a:p>
        </p:txBody>
      </p:sp>
      <p:sp>
        <p:nvSpPr>
          <p:cNvPr id="125955" name="Rectangle 2"/>
          <p:cNvSpPr>
            <a:spLocks noGrp="1" noRot="1" noChangeAspect="1" noChangeArrowheads="1" noTextEdit="1"/>
          </p:cNvSpPr>
          <p:nvPr>
            <p:ph type="sldImg"/>
          </p:nvPr>
        </p:nvSpPr>
        <p:spPr>
          <a:xfrm>
            <a:off x="1754188" y="228600"/>
            <a:ext cx="3683000" cy="276225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lang="en-US" sz="1600" b="1" kern="1200" baseline="0" dirty="0">
                <a:solidFill>
                  <a:schemeClr val="tx1"/>
                </a:solidFill>
                <a:effectLst/>
                <a:latin typeface="Arial" charset="0"/>
                <a:ea typeface="+mn-ea"/>
                <a:cs typeface="+mn-cs"/>
              </a:rPr>
              <a:t>II. Creating Your Foundations Leader Team</a:t>
            </a:r>
            <a:endParaRPr lang="en-US" sz="1600" kern="1200" baseline="0" dirty="0">
              <a:solidFill>
                <a:schemeClr val="tx1"/>
              </a:solidFill>
              <a:effectLst/>
              <a:latin typeface="Arial" charset="0"/>
              <a:ea typeface="+mn-ea"/>
              <a:cs typeface="+mn-cs"/>
            </a:endParaRPr>
          </a:p>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The team is made up of existing Foundations group leaders </a:t>
            </a:r>
          </a:p>
          <a:p>
            <a:pPr marL="742950" lvl="1" indent="-285750">
              <a:buFont typeface="Arial" panose="020B0604020202020204" pitchFamily="34" charset="0"/>
              <a:buChar char="•"/>
            </a:pPr>
            <a:r>
              <a:rPr lang="en-US" sz="1600" kern="1200" baseline="0" dirty="0">
                <a:solidFill>
                  <a:schemeClr val="tx1"/>
                </a:solidFill>
                <a:effectLst/>
                <a:latin typeface="Arial" charset="0"/>
                <a:ea typeface="+mn-ea"/>
                <a:cs typeface="+mn-cs"/>
              </a:rPr>
              <a:t>and apprentices who are future Foundations group leaders.  </a:t>
            </a:r>
          </a:p>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When you are first starting your Foundations ministry, </a:t>
            </a:r>
          </a:p>
          <a:p>
            <a:pPr marL="742950" lvl="1" indent="-285750">
              <a:buFont typeface="Arial" panose="020B0604020202020204" pitchFamily="34" charset="0"/>
              <a:buChar char="•"/>
            </a:pPr>
            <a:r>
              <a:rPr lang="en-US" sz="1600" kern="1200" baseline="0" dirty="0">
                <a:solidFill>
                  <a:schemeClr val="tx1"/>
                </a:solidFill>
                <a:effectLst/>
                <a:latin typeface="Arial" charset="0"/>
                <a:ea typeface="+mn-ea"/>
                <a:cs typeface="+mn-cs"/>
              </a:rPr>
              <a:t>this leadership team will be small, </a:t>
            </a:r>
          </a:p>
          <a:p>
            <a:pPr marL="742950" lvl="1" indent="-285750">
              <a:buFont typeface="Arial" panose="020B0604020202020204" pitchFamily="34" charset="0"/>
              <a:buChar char="•"/>
            </a:pPr>
            <a:r>
              <a:rPr lang="en-US" sz="1600" kern="1200" baseline="0" dirty="0">
                <a:solidFill>
                  <a:schemeClr val="tx1"/>
                </a:solidFill>
                <a:effectLst/>
                <a:latin typeface="Arial" charset="0"/>
                <a:ea typeface="+mn-ea"/>
                <a:cs typeface="+mn-cs"/>
              </a:rPr>
              <a:t>and will grow as you continue to train new leaders through apprenticeship.  </a:t>
            </a:r>
          </a:p>
          <a:p>
            <a:pPr marL="971550" lvl="1" indent="-514350">
              <a:buFont typeface="+mj-lt"/>
              <a:buAutoNum type="arabicPeriod"/>
            </a:pPr>
            <a:endParaRPr lang="en-US" dirty="0"/>
          </a:p>
          <a:p>
            <a:pPr marL="285750" indent="-285750">
              <a:buFont typeface="Arial" panose="020B0604020202020204" pitchFamily="34" charset="0"/>
              <a:buChar char="•"/>
            </a:pPr>
            <a:endParaRPr lang="en-US" dirty="0"/>
          </a:p>
          <a:p>
            <a:pPr algn="ctr" eaLnBrk="1" hangingPunct="1"/>
            <a:endParaRPr lang="en-US" altLang="en-US" b="1" dirty="0"/>
          </a:p>
        </p:txBody>
      </p:sp>
    </p:spTree>
    <p:extLst>
      <p:ext uri="{BB962C8B-B14F-4D97-AF65-F5344CB8AC3E}">
        <p14:creationId xmlns:p14="http://schemas.microsoft.com/office/powerpoint/2010/main" val="2161207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F203726-D51E-4B45-ABF4-EE7973E2E735}" type="slidenum">
              <a:rPr lang="en-US" altLang="en-US" smtClean="0"/>
              <a:pPr eaLnBrk="1" hangingPunct="1">
                <a:spcBef>
                  <a:spcPct val="0"/>
                </a:spcBef>
              </a:pPr>
              <a:t>27</a:t>
            </a:fld>
            <a:endParaRPr lang="en-US" altLang="en-US"/>
          </a:p>
        </p:txBody>
      </p:sp>
      <p:sp>
        <p:nvSpPr>
          <p:cNvPr id="125955" name="Rectangle 2"/>
          <p:cNvSpPr>
            <a:spLocks noGrp="1" noRot="1" noChangeAspect="1" noChangeArrowheads="1" noTextEdit="1"/>
          </p:cNvSpPr>
          <p:nvPr>
            <p:ph type="sldImg"/>
          </p:nvPr>
        </p:nvSpPr>
        <p:spPr>
          <a:xfrm>
            <a:off x="1754188" y="228600"/>
            <a:ext cx="3683000" cy="276225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lvl="0" indent="-285750">
              <a:buFont typeface="Arial" panose="020B0604020202020204" pitchFamily="34" charset="0"/>
              <a:buChar char="•"/>
            </a:pPr>
            <a:r>
              <a:rPr lang="en-US" sz="1600" kern="1200" baseline="0" dirty="0">
                <a:solidFill>
                  <a:schemeClr val="tx1"/>
                </a:solidFill>
                <a:effectLst/>
                <a:latin typeface="Arial" charset="0"/>
                <a:ea typeface="+mn-ea"/>
                <a:cs typeface="+mn-cs"/>
              </a:rPr>
              <a:t>Look for leaders who are faithful, available, teachable, and responsive</a:t>
            </a:r>
          </a:p>
          <a:p>
            <a:pPr marL="285750" lvl="0" indent="-285750">
              <a:buFont typeface="Arial" panose="020B0604020202020204" pitchFamily="34" charset="0"/>
              <a:buChar char="•"/>
            </a:pPr>
            <a:r>
              <a:rPr lang="en-US" sz="1600" kern="1200" baseline="0" dirty="0">
                <a:solidFill>
                  <a:schemeClr val="tx1"/>
                </a:solidFill>
                <a:effectLst/>
                <a:latin typeface="Arial" charset="0"/>
                <a:ea typeface="+mn-ea"/>
                <a:cs typeface="+mn-cs"/>
              </a:rPr>
              <a:t>The apprentices in your first Foundations group </a:t>
            </a:r>
          </a:p>
          <a:p>
            <a:pPr marL="742950" lvl="1" indent="-285750">
              <a:buFont typeface="Arial" panose="020B0604020202020204" pitchFamily="34" charset="0"/>
              <a:buChar char="•"/>
            </a:pPr>
            <a:r>
              <a:rPr lang="en-US" sz="1600" kern="1200" baseline="0" dirty="0">
                <a:solidFill>
                  <a:schemeClr val="tx1"/>
                </a:solidFill>
                <a:effectLst/>
                <a:latin typeface="Arial" charset="0"/>
                <a:ea typeface="+mn-ea"/>
                <a:cs typeface="+mn-cs"/>
              </a:rPr>
              <a:t>will be the first members of the Foundations Leader Team. </a:t>
            </a:r>
          </a:p>
          <a:p>
            <a:pPr marL="285750" lvl="0" indent="-285750">
              <a:buFont typeface="Arial" panose="020B0604020202020204" pitchFamily="34" charset="0"/>
              <a:buChar char="•"/>
            </a:pPr>
            <a:r>
              <a:rPr lang="en-US" sz="1600" kern="1200" baseline="0" dirty="0">
                <a:solidFill>
                  <a:schemeClr val="tx1"/>
                </a:solidFill>
                <a:effectLst/>
                <a:latin typeface="Arial" charset="0"/>
                <a:ea typeface="+mn-ea"/>
                <a:cs typeface="+mn-cs"/>
              </a:rPr>
              <a:t>Future people will be added to the team </a:t>
            </a:r>
          </a:p>
          <a:p>
            <a:pPr marL="742950" lvl="1" indent="-285750">
              <a:buFont typeface="Arial" panose="020B0604020202020204" pitchFamily="34" charset="0"/>
              <a:buChar char="•"/>
            </a:pPr>
            <a:r>
              <a:rPr lang="en-US" sz="1600" kern="1200" baseline="0" dirty="0">
                <a:solidFill>
                  <a:schemeClr val="tx1"/>
                </a:solidFill>
                <a:effectLst/>
                <a:latin typeface="Arial" charset="0"/>
                <a:ea typeface="+mn-ea"/>
                <a:cs typeface="+mn-cs"/>
              </a:rPr>
              <a:t>when they become co-leaders in Foundations groups </a:t>
            </a:r>
          </a:p>
          <a:p>
            <a:pPr marL="742950" lvl="1" indent="-285750">
              <a:buFont typeface="Arial" panose="020B0604020202020204" pitchFamily="34" charset="0"/>
              <a:buChar char="•"/>
            </a:pPr>
            <a:r>
              <a:rPr lang="en-US" sz="1600" kern="1200" baseline="0" dirty="0">
                <a:solidFill>
                  <a:schemeClr val="tx1"/>
                </a:solidFill>
                <a:effectLst/>
                <a:latin typeface="Arial" charset="0"/>
                <a:ea typeface="+mn-ea"/>
                <a:cs typeface="+mn-cs"/>
              </a:rPr>
              <a:t>in the apprenticeship process to become leaders</a:t>
            </a:r>
          </a:p>
          <a:p>
            <a:pPr marL="971550" lvl="1" indent="-514350">
              <a:buFont typeface="+mj-lt"/>
              <a:buAutoNum type="arabicPeriod"/>
            </a:pPr>
            <a:endParaRPr lang="en-US" dirty="0"/>
          </a:p>
          <a:p>
            <a:pPr marL="285750" indent="-285750">
              <a:buFont typeface="Arial" panose="020B0604020202020204" pitchFamily="34" charset="0"/>
              <a:buChar char="•"/>
            </a:pPr>
            <a:endParaRPr lang="en-US" dirty="0"/>
          </a:p>
          <a:p>
            <a:pPr algn="ctr" eaLnBrk="1" hangingPunct="1"/>
            <a:endParaRPr lang="en-US" altLang="en-US" b="1" dirty="0"/>
          </a:p>
        </p:txBody>
      </p:sp>
    </p:spTree>
    <p:extLst>
      <p:ext uri="{BB962C8B-B14F-4D97-AF65-F5344CB8AC3E}">
        <p14:creationId xmlns:p14="http://schemas.microsoft.com/office/powerpoint/2010/main" val="2399513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100442" y="3119523"/>
            <a:ext cx="6757558" cy="5831875"/>
          </a:xfrm>
        </p:spPr>
        <p:txBody>
          <a:bodyPr/>
          <a:lstStyle/>
          <a:p>
            <a:pPr marR="0" lvl="0" algn="ctr">
              <a:lnSpc>
                <a:spcPct val="115000"/>
              </a:lnSpc>
              <a:spcBef>
                <a:spcPts val="0"/>
              </a:spcBef>
              <a:spcAft>
                <a:spcPts val="0"/>
              </a:spcAft>
            </a:pPr>
            <a:r>
              <a:rPr lang="en-US" sz="1600" b="1" dirty="0">
                <a:latin typeface="Arial" panose="020B0604020202020204" pitchFamily="34" charset="0"/>
                <a:ea typeface="Calibri" panose="020F0502020204030204" pitchFamily="34" charset="0"/>
                <a:cs typeface="Arial" panose="020B0604020202020204" pitchFamily="34" charset="0"/>
              </a:rPr>
              <a:t>Foundations leaders continue to mature </a:t>
            </a:r>
          </a:p>
          <a:p>
            <a:pPr marR="0" lvl="0" algn="ctr">
              <a:lnSpc>
                <a:spcPct val="115000"/>
              </a:lnSpc>
              <a:spcBef>
                <a:spcPts val="0"/>
              </a:spcBef>
              <a:spcAft>
                <a:spcPts val="0"/>
              </a:spcAft>
            </a:pPr>
            <a:r>
              <a:rPr lang="en-US" sz="1600" b="1" dirty="0">
                <a:latin typeface="Arial" panose="020B0604020202020204" pitchFamily="34" charset="0"/>
                <a:ea typeface="Calibri" panose="020F0502020204030204" pitchFamily="34" charset="0"/>
                <a:cs typeface="Arial" panose="020B0604020202020204" pitchFamily="34" charset="0"/>
              </a:rPr>
              <a:t>in all of the ingredients of a disciple </a:t>
            </a:r>
          </a:p>
          <a:p>
            <a:pPr marR="0" lvl="0" algn="ctr">
              <a:lnSpc>
                <a:spcPct val="115000"/>
              </a:lnSpc>
              <a:spcBef>
                <a:spcPts val="0"/>
              </a:spcBef>
              <a:spcAft>
                <a:spcPts val="0"/>
              </a:spcAft>
            </a:pPr>
            <a:r>
              <a:rPr lang="en-US" sz="1600" b="1" dirty="0">
                <a:latin typeface="Arial" panose="020B0604020202020204" pitchFamily="34" charset="0"/>
                <a:ea typeface="Calibri" panose="020F0502020204030204" pitchFamily="34" charset="0"/>
                <a:cs typeface="Arial" panose="020B0604020202020204" pitchFamily="34" charset="0"/>
              </a:rPr>
              <a:t>In the Foundations Leader Team</a:t>
            </a:r>
          </a:p>
          <a:p>
            <a:pPr marL="45720" marR="0">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1. Worship - </a:t>
            </a:r>
            <a:r>
              <a:rPr lang="en-US" dirty="0">
                <a:latin typeface="Arial" panose="020B0604020202020204" pitchFamily="34" charset="0"/>
                <a:ea typeface="Calibri" panose="020F0502020204030204" pitchFamily="34" charset="0"/>
                <a:cs typeface="Arial" panose="020B0604020202020204" pitchFamily="34" charset="0"/>
              </a:rPr>
              <a:t>G</a:t>
            </a:r>
            <a:r>
              <a:rPr lang="en-US" sz="1600" dirty="0">
                <a:effectLst/>
                <a:latin typeface="Arial" panose="020B0604020202020204" pitchFamily="34" charset="0"/>
                <a:ea typeface="Calibri" panose="020F0502020204030204" pitchFamily="34" charset="0"/>
                <a:cs typeface="Arial" panose="020B0604020202020204" pitchFamily="34" charset="0"/>
              </a:rPr>
              <a:t>rowth in knowledge of our infinite God and praise for who He is and thanksgiving for what He has done</a:t>
            </a:r>
          </a:p>
          <a:p>
            <a:pPr marL="45720" marR="0">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2. Fellowship - </a:t>
            </a:r>
            <a:r>
              <a:rPr lang="en-US" dirty="0">
                <a:latin typeface="Arial" panose="020B0604020202020204" pitchFamily="34" charset="0"/>
                <a:ea typeface="Calibri" panose="020F0502020204030204" pitchFamily="34" charset="0"/>
                <a:cs typeface="Arial" panose="020B0604020202020204" pitchFamily="34" charset="0"/>
              </a:rPr>
              <a:t>I</a:t>
            </a:r>
            <a:r>
              <a:rPr lang="en-US" sz="1600" dirty="0">
                <a:effectLst/>
                <a:latin typeface="Arial" panose="020B0604020202020204" pitchFamily="34" charset="0"/>
                <a:ea typeface="Calibri" panose="020F0502020204030204" pitchFamily="34" charset="0"/>
                <a:cs typeface="Arial" panose="020B0604020202020204" pitchFamily="34" charset="0"/>
              </a:rPr>
              <a:t>ntimacy and authenticity as we share our failures and victories, troubles and triumphs. Allow others we trust to speak into our lives and they allow us to speak into their lives. </a:t>
            </a:r>
            <a:r>
              <a:rPr lang="en-US" dirty="0">
                <a:latin typeface="Arial" panose="020B0604020202020204" pitchFamily="34" charset="0"/>
                <a:ea typeface="Calibri" panose="020F0502020204030204" pitchFamily="34" charset="0"/>
                <a:cs typeface="Arial" panose="020B0604020202020204" pitchFamily="34" charset="0"/>
              </a:rPr>
              <a:t>H</a:t>
            </a:r>
            <a:r>
              <a:rPr lang="en-US" sz="1600" dirty="0">
                <a:effectLst/>
                <a:latin typeface="Arial" panose="020B0604020202020204" pitchFamily="34" charset="0"/>
                <a:ea typeface="Calibri" panose="020F0502020204030204" pitchFamily="34" charset="0"/>
                <a:cs typeface="Arial" panose="020B0604020202020204" pitchFamily="34" charset="0"/>
              </a:rPr>
              <a:t>ave an accountability partner to help us become the person we want to be.</a:t>
            </a:r>
          </a:p>
          <a:p>
            <a:pPr marL="45720" marR="0">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3. God’s Word - </a:t>
            </a:r>
            <a:r>
              <a:rPr lang="en-US" dirty="0">
                <a:latin typeface="Arial" panose="020B0604020202020204" pitchFamily="34" charset="0"/>
                <a:ea typeface="Calibri" panose="020F0502020204030204" pitchFamily="34" charset="0"/>
                <a:cs typeface="Arial" panose="020B0604020202020204" pitchFamily="34" charset="0"/>
              </a:rPr>
              <a:t>U</a:t>
            </a:r>
            <a:r>
              <a:rPr lang="en-US" sz="1600" dirty="0">
                <a:effectLst/>
                <a:latin typeface="Arial" panose="020B0604020202020204" pitchFamily="34" charset="0"/>
                <a:ea typeface="Calibri" panose="020F0502020204030204" pitchFamily="34" charset="0"/>
                <a:cs typeface="Arial" panose="020B0604020202020204" pitchFamily="34" charset="0"/>
              </a:rPr>
              <a:t>nderstanding of God’s Word through a balanced intake by hearing, reading, studying, memorizing, and meditating. </a:t>
            </a:r>
            <a:r>
              <a:rPr lang="en-US" dirty="0">
                <a:latin typeface="Arial" panose="020B0604020202020204" pitchFamily="34" charset="0"/>
                <a:ea typeface="Calibri" panose="020F0502020204030204" pitchFamily="34" charset="0"/>
                <a:cs typeface="Arial" panose="020B0604020202020204" pitchFamily="34" charset="0"/>
              </a:rPr>
              <a:t>A</a:t>
            </a:r>
            <a:r>
              <a:rPr lang="en-US" sz="1600" dirty="0">
                <a:effectLst/>
                <a:latin typeface="Arial" panose="020B0604020202020204" pitchFamily="34" charset="0"/>
                <a:ea typeface="Calibri" panose="020F0502020204030204" pitchFamily="34" charset="0"/>
                <a:cs typeface="Arial" panose="020B0604020202020204" pitchFamily="34" charset="0"/>
              </a:rPr>
              <a:t>pplication of God’s Word so we are becoming more like Jesus.</a:t>
            </a:r>
          </a:p>
          <a:p>
            <a:pPr marL="45720" marR="0">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4. Prayer - </a:t>
            </a:r>
            <a:r>
              <a:rPr lang="en-US" dirty="0">
                <a:latin typeface="Arial" panose="020B0604020202020204" pitchFamily="34" charset="0"/>
                <a:ea typeface="Calibri" panose="020F0502020204030204" pitchFamily="34" charset="0"/>
                <a:cs typeface="Arial" panose="020B0604020202020204" pitchFamily="34" charset="0"/>
              </a:rPr>
              <a:t>A</a:t>
            </a:r>
            <a:r>
              <a:rPr lang="en-US" sz="1600" dirty="0">
                <a:effectLst/>
                <a:latin typeface="Arial" panose="020B0604020202020204" pitchFamily="34" charset="0"/>
                <a:ea typeface="Calibri" panose="020F0502020204030204" pitchFamily="34" charset="0"/>
                <a:cs typeface="Arial" panose="020B0604020202020204" pitchFamily="34" charset="0"/>
              </a:rPr>
              <a:t>n intimate relationship with our loving Heavenly Father as we continue to grow in our ability to communicate with Him.</a:t>
            </a:r>
          </a:p>
          <a:p>
            <a:pPr marL="45720" marR="0">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5. Service - </a:t>
            </a:r>
            <a:r>
              <a:rPr lang="en-US" dirty="0">
                <a:latin typeface="Arial" panose="020B0604020202020204" pitchFamily="34" charset="0"/>
                <a:ea typeface="Calibri" panose="020F0502020204030204" pitchFamily="34" charset="0"/>
                <a:cs typeface="Arial" panose="020B0604020202020204" pitchFamily="34" charset="0"/>
              </a:rPr>
              <a:t>J</a:t>
            </a:r>
            <a:r>
              <a:rPr lang="en-US" sz="1600" dirty="0">
                <a:effectLst/>
                <a:latin typeface="Arial" panose="020B0604020202020204" pitchFamily="34" charset="0"/>
                <a:ea typeface="Calibri" panose="020F0502020204030204" pitchFamily="34" charset="0"/>
                <a:cs typeface="Arial" panose="020B0604020202020204" pitchFamily="34" charset="0"/>
              </a:rPr>
              <a:t>oy as we learn to serve our Heavenly Father for the right reasons and not out of obligation. </a:t>
            </a:r>
            <a:r>
              <a:rPr lang="en-US" dirty="0">
                <a:latin typeface="Arial" panose="020B0604020202020204" pitchFamily="34" charset="0"/>
                <a:ea typeface="Calibri" panose="020F0502020204030204" pitchFamily="34" charset="0"/>
                <a:cs typeface="Arial" panose="020B0604020202020204" pitchFamily="34" charset="0"/>
              </a:rPr>
              <a:t>J</a:t>
            </a:r>
            <a:r>
              <a:rPr lang="en-US" sz="1600" dirty="0">
                <a:effectLst/>
                <a:latin typeface="Arial" panose="020B0604020202020204" pitchFamily="34" charset="0"/>
                <a:ea typeface="Calibri" panose="020F0502020204030204" pitchFamily="34" charset="0"/>
                <a:cs typeface="Arial" panose="020B0604020202020204" pitchFamily="34" charset="0"/>
              </a:rPr>
              <a:t>oy as we give God our time, talent, treasure, and ourselves.</a:t>
            </a:r>
          </a:p>
          <a:p>
            <a:pPr marL="45720" marR="0">
              <a:lnSpc>
                <a:spcPct val="115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6. Outreach - </a:t>
            </a:r>
            <a:r>
              <a:rPr lang="en-US" sz="1600" dirty="0">
                <a:effectLst/>
                <a:latin typeface="Arial" panose="020B0604020202020204" pitchFamily="34" charset="0"/>
                <a:ea typeface="Calibri" panose="020F0502020204030204" pitchFamily="34" charset="0"/>
              </a:rPr>
              <a:t>Finishing the Great Commission as we develop relationships with people, lead them to Christ, disciple them, and train them to make disciples.</a:t>
            </a:r>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28</a:t>
            </a:fld>
            <a:endParaRPr lang="en-US"/>
          </a:p>
        </p:txBody>
      </p:sp>
    </p:spTree>
    <p:extLst>
      <p:ext uri="{BB962C8B-B14F-4D97-AF65-F5344CB8AC3E}">
        <p14:creationId xmlns:p14="http://schemas.microsoft.com/office/powerpoint/2010/main" val="281284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nSpc>
                <a:spcPct val="115000"/>
              </a:lnSpc>
              <a:spcBef>
                <a:spcPts val="0"/>
              </a:spcBef>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III. Foundations Leader</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Team Meetings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Foundations Leader Team meetings are important.</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pP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In the meetings Foundations Leaders: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Receive mutual encouragement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See the progress of the Foundations ministry in your church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Receive ongoing training</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Deal with any problems in the Foundations groups.  </a:t>
            </a:r>
            <a:endParaRPr lang="en-US"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Symbol" panose="05050102010706020507" pitchFamily="18" charset="2"/>
              <a:buChar char=""/>
            </a:pPr>
            <a:endParaRPr lang="en-US"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It’s critically important that you as the leader of this team are prepared to lead these meetings.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800100" marR="0" lvl="1" indent="-34290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We are not just training them in leadership but spiritual leadership.</a:t>
            </a:r>
          </a:p>
          <a:p>
            <a:pPr marL="457200" marR="0" lvl="1" indent="0">
              <a:lnSpc>
                <a:spcPct val="115000"/>
              </a:lnSpc>
              <a:spcBef>
                <a:spcPts val="0"/>
              </a:spcBef>
              <a:buFont typeface="Arial" panose="020B0604020202020204" pitchFamily="34" charset="0"/>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Foundations Leader Team should meet once a month. </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29</a:t>
            </a:fld>
            <a:endParaRPr lang="en-US"/>
          </a:p>
        </p:txBody>
      </p:sp>
    </p:spTree>
    <p:extLst>
      <p:ext uri="{BB962C8B-B14F-4D97-AF65-F5344CB8AC3E}">
        <p14:creationId xmlns:p14="http://schemas.microsoft.com/office/powerpoint/2010/main" val="13420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DA75720-E3F3-48DB-A05D-7D08F635DA11}" type="slidenum">
              <a:rPr lang="en-US" altLang="en-US" smtClean="0"/>
              <a:pPr eaLnBrk="1" hangingPunct="1">
                <a:spcBef>
                  <a:spcPct val="0"/>
                </a:spcBef>
              </a:pPr>
              <a:t>3</a:t>
            </a:fld>
            <a:endParaRPr lang="en-US" altLang="en-US"/>
          </a:p>
        </p:txBody>
      </p:sp>
      <p:sp>
        <p:nvSpPr>
          <p:cNvPr id="128003" name="Rectangle 2"/>
          <p:cNvSpPr>
            <a:spLocks noGrp="1" noRot="1" noChangeAspect="1" noChangeArrowheads="1" noTextEdit="1"/>
          </p:cNvSpPr>
          <p:nvPr>
            <p:ph type="sldImg"/>
          </p:nvPr>
        </p:nvSpPr>
        <p:spPr>
          <a:xfrm>
            <a:off x="1362075" y="0"/>
            <a:ext cx="4133850" cy="3100388"/>
          </a:xfrm>
          <a:prstGeom prst="rect">
            <a:avLst/>
          </a:prstGeom>
          <a:ln/>
        </p:spPr>
      </p:sp>
      <p:sp>
        <p:nvSpPr>
          <p:cNvPr id="128004" name="Rectangle 3"/>
          <p:cNvSpPr>
            <a:spLocks noGrp="1" noChangeArrowheads="1"/>
          </p:cNvSpPr>
          <p:nvPr>
            <p:ph type="body" idx="1"/>
          </p:nvPr>
        </p:nvSpPr>
        <p:spPr>
          <a:xfrm>
            <a:off x="1" y="3188043"/>
            <a:ext cx="6856412" cy="48253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effectLst/>
                <a:uLnTx/>
                <a:uFillTx/>
              </a:rPr>
              <a:t>A Church </a:t>
            </a:r>
            <a:r>
              <a:rPr kumimoji="0" lang="en-US" altLang="en-US" b="1" i="0" u="none" strike="noStrike" kern="1200" cap="none" spc="0" normalizeH="0" baseline="0" noProof="0" dirty="0" err="1">
                <a:ln>
                  <a:noFill/>
                </a:ln>
                <a:effectLst/>
                <a:uLnTx/>
                <a:uFillTx/>
              </a:rPr>
              <a:t>tha</a:t>
            </a:r>
            <a:r>
              <a:rPr lang="en-US" altLang="en-US" b="1" dirty="0"/>
              <a:t>t Makes Multiplying Disciples</a:t>
            </a:r>
          </a:p>
          <a:p>
            <a:pPr algn="ctr" eaLnBrk="1" hangingPunct="1">
              <a:spcBef>
                <a:spcPct val="0"/>
              </a:spcBef>
              <a:buNone/>
              <a:defRPr/>
            </a:pPr>
            <a:r>
              <a:rPr kumimoji="0" lang="en-US" altLang="en-US" b="0" i="0" u="none" strike="noStrike" kern="1200" cap="none" spc="0" normalizeH="0" baseline="0" noProof="0" dirty="0">
                <a:ln>
                  <a:noFill/>
                </a:ln>
                <a:effectLst/>
                <a:uLnTx/>
                <a:uFillTx/>
              </a:rPr>
              <a:t>Lesson 1</a:t>
            </a:r>
          </a:p>
          <a:p>
            <a:pPr marL="342900" marR="0" indent="-342900">
              <a:spcBef>
                <a:spcPts val="0"/>
              </a:spcBef>
              <a:spcAft>
                <a:spcPts val="600"/>
              </a:spcAft>
              <a:buAutoNum type="alphaUcPeriod"/>
            </a:pPr>
            <a:endParaRPr lang="en-US" sz="1600" kern="1200" baseline="0" dirty="0">
              <a:solidFill>
                <a:schemeClr val="tx1"/>
              </a:solidFill>
              <a:effectLst/>
              <a:latin typeface="Arial" charset="0"/>
              <a:ea typeface="+mn-ea"/>
              <a:cs typeface="+mn-cs"/>
            </a:endParaRPr>
          </a:p>
          <a:p>
            <a:pPr marL="342900" marR="0" indent="-342900">
              <a:spcBef>
                <a:spcPts val="0"/>
              </a:spcBef>
              <a:spcAft>
                <a:spcPts val="600"/>
              </a:spcAft>
              <a:buAutoNum type="alphaUcPeriod"/>
            </a:pPr>
            <a:r>
              <a:rPr lang="en-US" sz="1600" kern="1200" baseline="0" dirty="0">
                <a:solidFill>
                  <a:schemeClr val="tx1"/>
                </a:solidFill>
                <a:effectLst/>
                <a:latin typeface="Arial" charset="0"/>
                <a:ea typeface="+mn-ea"/>
                <a:cs typeface="+mn-cs"/>
              </a:rPr>
              <a:t>In Workshop 1 you learned how individuals can make multiplying disciples with Foundations material.</a:t>
            </a:r>
          </a:p>
          <a:p>
            <a:pPr algn="ctr" eaLnBrk="0" fontAlgn="base" hangingPunct="0">
              <a:spcAft>
                <a:spcPts val="0"/>
              </a:spcAft>
            </a:pPr>
            <a:r>
              <a:rPr lang="en-US" sz="1600" b="1" kern="1200" baseline="0" dirty="0">
                <a:solidFill>
                  <a:schemeClr val="tx1"/>
                </a:solidFill>
                <a:effectLst/>
                <a:latin typeface="Arial" charset="0"/>
                <a:ea typeface="+mn-ea"/>
                <a:cs typeface="+mn-cs"/>
              </a:rPr>
              <a:t>The Great Commission</a:t>
            </a:r>
            <a:endParaRPr lang="en-US" sz="1600" kern="1200" baseline="0" dirty="0">
              <a:solidFill>
                <a:schemeClr val="tx1"/>
              </a:solidFill>
              <a:effectLst/>
              <a:latin typeface="Arial" charset="0"/>
              <a:ea typeface="+mn-ea"/>
              <a:cs typeface="+mn-cs"/>
            </a:endParaRPr>
          </a:p>
          <a:p>
            <a:pPr algn="ctr" eaLnBrk="0" fontAlgn="base" hangingPunct="0"/>
            <a:r>
              <a:rPr lang="en-US" sz="1600" b="1" kern="1200" baseline="0" dirty="0">
                <a:solidFill>
                  <a:schemeClr val="tx1"/>
                </a:solidFill>
                <a:effectLst/>
                <a:latin typeface="Arial" charset="0"/>
                <a:ea typeface="+mn-ea"/>
                <a:cs typeface="+mn-cs"/>
              </a:rPr>
              <a:t>The Mission of Every Church and Every Believer</a:t>
            </a:r>
            <a:endParaRPr lang="en-US" sz="1600" kern="1200" baseline="0" dirty="0">
              <a:solidFill>
                <a:schemeClr val="tx1"/>
              </a:solidFill>
              <a:effectLst/>
              <a:latin typeface="Arial" charset="0"/>
              <a:ea typeface="+mn-ea"/>
              <a:cs typeface="+mn-cs"/>
            </a:endParaRPr>
          </a:p>
          <a:p>
            <a:pPr marL="0" marR="0" algn="ctr">
              <a:lnSpc>
                <a:spcPct val="115000"/>
              </a:lnSpc>
              <a:spcBef>
                <a:spcPts val="0"/>
              </a:spcBef>
              <a:spcAft>
                <a:spcPts val="0"/>
              </a:spcAft>
            </a:pPr>
            <a:r>
              <a:rPr lang="en-US" sz="16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Matthew 28:19-20</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61246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F203726-D51E-4B45-ABF4-EE7973E2E735}" type="slidenum">
              <a:rPr lang="en-US" altLang="en-US" smtClean="0"/>
              <a:pPr eaLnBrk="1" hangingPunct="1">
                <a:spcBef>
                  <a:spcPct val="0"/>
                </a:spcBef>
              </a:pPr>
              <a:t>30</a:t>
            </a:fld>
            <a:endParaRPr lang="en-US" altLang="en-US"/>
          </a:p>
        </p:txBody>
      </p:sp>
      <p:sp>
        <p:nvSpPr>
          <p:cNvPr id="125955" name="Rectangle 2"/>
          <p:cNvSpPr>
            <a:spLocks noGrp="1" noRot="1" noChangeAspect="1" noChangeArrowheads="1" noTextEdit="1"/>
          </p:cNvSpPr>
          <p:nvPr>
            <p:ph type="sldImg"/>
          </p:nvPr>
        </p:nvSpPr>
        <p:spPr>
          <a:xfrm>
            <a:off x="1754188" y="228600"/>
            <a:ext cx="3683000" cy="276225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IV. Elements of a Foundations Leader Team Meeting</a:t>
            </a:r>
            <a:endParaRPr lang="en-US" dirty="0"/>
          </a:p>
          <a:p>
            <a:pPr marL="342900" marR="0" lvl="1" indent="-342900" algn="l" defTabSz="914400" rtl="0" eaLnBrk="0" fontAlgn="base" latinLnBrk="0" hangingPunct="0">
              <a:lnSpc>
                <a:spcPct val="100000"/>
              </a:lnSpc>
              <a:spcBef>
                <a:spcPts val="0"/>
              </a:spcBef>
              <a:spcAft>
                <a:spcPts val="60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There are two examples of Foundations Leader Team meetings in the Appendix</a:t>
            </a:r>
          </a:p>
          <a:p>
            <a:pPr marL="342900" lvl="0" indent="-342900">
              <a:buFont typeface="+mj-lt"/>
              <a:buAutoNum type="arabicPeriod" startAt="2"/>
            </a:pPr>
            <a:r>
              <a:rPr lang="en-US" dirty="0"/>
              <a:t>The elements of the Foundations Leader Team meeting are </a:t>
            </a:r>
          </a:p>
          <a:p>
            <a:pPr marL="800100" lvl="1" indent="-342900">
              <a:buFont typeface="Arial" panose="020B0604020202020204" pitchFamily="34" charset="0"/>
              <a:buChar char="•"/>
            </a:pPr>
            <a:r>
              <a:rPr lang="en-US" dirty="0"/>
              <a:t>Vision, </a:t>
            </a:r>
          </a:p>
          <a:p>
            <a:pPr marL="800100" lvl="1" indent="-342900">
              <a:buFont typeface="Arial" panose="020B0604020202020204" pitchFamily="34" charset="0"/>
              <a:buChar char="•"/>
            </a:pPr>
            <a:r>
              <a:rPr lang="en-US" dirty="0"/>
              <a:t>Continuing growth as a Disciple, </a:t>
            </a:r>
          </a:p>
          <a:p>
            <a:pPr marL="800100" lvl="1" indent="-342900">
              <a:buFont typeface="Arial" panose="020B0604020202020204" pitchFamily="34" charset="0"/>
              <a:buChar char="•"/>
            </a:pPr>
            <a:r>
              <a:rPr lang="en-US" dirty="0"/>
              <a:t>and Ongoing Leadership Training. </a:t>
            </a:r>
          </a:p>
          <a:p>
            <a:pPr marL="800100" lvl="1" indent="-342900">
              <a:buFont typeface="Arial" panose="020B0604020202020204" pitchFamily="34" charset="0"/>
              <a:buChar char="•"/>
            </a:pPr>
            <a:endParaRPr lang="en-US" dirty="0"/>
          </a:p>
          <a:p>
            <a:pPr eaLnBrk="1" hangingPunct="1"/>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F203726-D51E-4B45-ABF4-EE7973E2E735}" type="slidenum">
              <a:rPr lang="en-US" altLang="en-US" smtClean="0"/>
              <a:pPr eaLnBrk="1" hangingPunct="1">
                <a:spcBef>
                  <a:spcPct val="0"/>
                </a:spcBef>
              </a:pPr>
              <a:t>31</a:t>
            </a:fld>
            <a:endParaRPr lang="en-US" altLang="en-US"/>
          </a:p>
        </p:txBody>
      </p:sp>
      <p:sp>
        <p:nvSpPr>
          <p:cNvPr id="125955" name="Rectangle 2"/>
          <p:cNvSpPr>
            <a:spLocks noGrp="1" noRot="1" noChangeAspect="1" noChangeArrowheads="1" noTextEdit="1"/>
          </p:cNvSpPr>
          <p:nvPr>
            <p:ph type="sldImg"/>
          </p:nvPr>
        </p:nvSpPr>
        <p:spPr>
          <a:xfrm>
            <a:off x="1754188" y="228600"/>
            <a:ext cx="3683000" cy="276225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A. Vision</a:t>
            </a:r>
            <a:endParaRPr lang="en-US" dirty="0"/>
          </a:p>
          <a:p>
            <a:pPr lvl="1" indent="-231775">
              <a:buFont typeface="+mj-lt"/>
              <a:buAutoNum type="arabicPeriod"/>
            </a:pPr>
            <a:r>
              <a:rPr lang="en-US" dirty="0"/>
              <a:t>Open in prayer.</a:t>
            </a:r>
          </a:p>
          <a:p>
            <a:pPr lvl="1" indent="-231775">
              <a:buFont typeface="+mj-lt"/>
              <a:buAutoNum type="arabicPeriod"/>
            </a:pPr>
            <a:r>
              <a:rPr lang="en-US" dirty="0"/>
              <a:t>Share stories of life change in the Foundations Groups since the last meeting.</a:t>
            </a:r>
          </a:p>
          <a:p>
            <a:pPr marL="568325" lvl="1" indent="-342900">
              <a:buFont typeface="+mj-lt"/>
              <a:buAutoNum type="arabicPeriod" startAt="3"/>
            </a:pPr>
            <a:r>
              <a:rPr lang="en-US" dirty="0"/>
              <a:t>Review the </a:t>
            </a:r>
            <a:r>
              <a:rPr lang="en-US" sz="1600" kern="1200" baseline="0" dirty="0">
                <a:solidFill>
                  <a:schemeClr val="tx1"/>
                </a:solidFill>
                <a:effectLst/>
                <a:latin typeface="Arial" charset="0"/>
                <a:ea typeface="+mn-ea"/>
                <a:cs typeface="+mn-cs"/>
              </a:rPr>
              <a:t>Foundations Essentials </a:t>
            </a:r>
            <a:r>
              <a:rPr lang="en-US" dirty="0"/>
              <a:t> at every meeting </a:t>
            </a:r>
          </a:p>
          <a:p>
            <a:pPr marL="692150" lvl="2" indent="-231775">
              <a:buFont typeface="Arial" panose="020B0604020202020204" pitchFamily="34" charset="0"/>
              <a:buChar char="•"/>
            </a:pPr>
            <a:r>
              <a:rPr lang="en-US" dirty="0"/>
              <a:t>Teach one of the </a:t>
            </a:r>
            <a:r>
              <a:rPr lang="en-US" sz="1600" kern="1200" baseline="0" dirty="0">
                <a:solidFill>
                  <a:schemeClr val="tx1"/>
                </a:solidFill>
                <a:effectLst/>
                <a:latin typeface="Arial" charset="0"/>
                <a:ea typeface="+mn-ea"/>
                <a:cs typeface="+mn-cs"/>
              </a:rPr>
              <a:t>Foundations Essentials </a:t>
            </a:r>
            <a:r>
              <a:rPr lang="en-US" dirty="0"/>
              <a:t>in depth</a:t>
            </a:r>
          </a:p>
          <a:p>
            <a:pPr marL="568325" marR="0" lvl="1" indent="-342900" algn="l" defTabSz="914400" rtl="0" eaLnBrk="0" fontAlgn="base" latinLnBrk="0" hangingPunct="0">
              <a:lnSpc>
                <a:spcPct val="100000"/>
              </a:lnSpc>
              <a:spcBef>
                <a:spcPts val="0"/>
              </a:spcBef>
              <a:spcAft>
                <a:spcPts val="600"/>
              </a:spcAft>
              <a:buClrTx/>
              <a:buSzTx/>
              <a:buFont typeface="+mj-lt"/>
              <a:buAutoNum type="arabicPeriod" startAt="3"/>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Periodically share the numerical progress of multiplication</a:t>
            </a:r>
          </a:p>
          <a:p>
            <a:pPr marL="692150" marR="0" lvl="0" indent="-231775" algn="l" defTabSz="914400" rtl="0" eaLnBrk="0" fontAlgn="base" latinLnBrk="0" hangingPunct="0">
              <a:lnSpc>
                <a:spcPct val="100000"/>
              </a:lnSpc>
              <a:spcBef>
                <a:spcPts val="0"/>
              </a:spcBef>
              <a:spcAft>
                <a:spcPts val="600"/>
              </a:spcAft>
              <a:buClrTx/>
              <a:buSzTx/>
              <a:buFont typeface="+mj-lt"/>
              <a:buAutoNum type="alphaLcPeriod"/>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Number of Foundations Groups and people in groups</a:t>
            </a:r>
          </a:p>
          <a:p>
            <a:pPr marL="692150" marR="0" lvl="0" indent="-231775" algn="l" defTabSz="914400" rtl="0" eaLnBrk="0" fontAlgn="base" latinLnBrk="0" hangingPunct="0">
              <a:lnSpc>
                <a:spcPct val="100000"/>
              </a:lnSpc>
              <a:spcBef>
                <a:spcPts val="0"/>
              </a:spcBef>
              <a:spcAft>
                <a:spcPts val="600"/>
              </a:spcAft>
              <a:buClrTx/>
              <a:buSzTx/>
              <a:buFont typeface="+mj-lt"/>
              <a:buAutoNum type="alphaLcPeriod"/>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Number of Foundations Group leaders and apprentices</a:t>
            </a:r>
          </a:p>
          <a:p>
            <a:pPr marL="692150" marR="0" lvl="0" indent="-231775" algn="l" defTabSz="914400" rtl="0" eaLnBrk="0" fontAlgn="base" latinLnBrk="0" hangingPunct="0">
              <a:lnSpc>
                <a:spcPct val="100000"/>
              </a:lnSpc>
              <a:spcBef>
                <a:spcPts val="0"/>
              </a:spcBef>
              <a:spcAft>
                <a:spcPts val="600"/>
              </a:spcAft>
              <a:buClrTx/>
              <a:buSzTx/>
              <a:buFont typeface="+mj-lt"/>
              <a:buAutoNum type="alphaLcPeriod"/>
              <a:tabLst/>
              <a:defRPr/>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people discipled so far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eaLnBrk="1" hangingPunct="1"/>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1665288" y="152400"/>
            <a:ext cx="3722687" cy="2792413"/>
          </a:xfrm>
          <a:prstGeom prst="rect">
            <a:avLst/>
          </a:prstGeom>
          <a:ln/>
        </p:spPr>
      </p:sp>
      <p:sp>
        <p:nvSpPr>
          <p:cNvPr id="200707" name="Rectangle 3"/>
          <p:cNvSpPr>
            <a:spLocks noGrp="1" noChangeArrowheads="1"/>
          </p:cNvSpPr>
          <p:nvPr>
            <p:ph type="body" idx="1"/>
          </p:nvPr>
        </p:nvSpPr>
        <p:spPr>
          <a:xfrm>
            <a:off x="127087" y="2992393"/>
            <a:ext cx="6730913" cy="5849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b="1" dirty="0">
                <a:latin typeface="Arial" panose="020B0604020202020204" pitchFamily="34" charset="0"/>
                <a:ea typeface="Calibri" panose="020F0502020204030204" pitchFamily="34" charset="0"/>
                <a:cs typeface="Arial" panose="020B0604020202020204" pitchFamily="34" charset="0"/>
              </a:rPr>
              <a:t>Foundations Essentials</a:t>
            </a:r>
            <a:endParaRPr lang="en-US" dirty="0">
              <a:latin typeface="Arial" panose="020B0604020202020204" pitchFamily="34" charset="0"/>
              <a:ea typeface="Calibri" panose="020F0502020204030204" pitchFamily="34" charset="0"/>
              <a:cs typeface="Arial" panose="020B0604020202020204" pitchFamily="34" charset="0"/>
            </a:endParaRPr>
          </a:p>
          <a:p>
            <a:pPr marL="350615" indent="-350615">
              <a:buFont typeface="Arial" panose="020B0604020202020204" pitchFamily="34" charset="0"/>
              <a:buChar char="•"/>
            </a:pPr>
            <a:r>
              <a:rPr lang="en-US" dirty="0">
                <a:cs typeface="Arial" panose="020B0604020202020204" pitchFamily="34" charset="0"/>
              </a:rPr>
              <a:t>Jesus’ Goal: </a:t>
            </a:r>
            <a:r>
              <a:rPr lang="en-US" b="1" dirty="0">
                <a:cs typeface="Arial" panose="020B0604020202020204" pitchFamily="34" charset="0"/>
              </a:rPr>
              <a:t>Finish the Great Commission</a:t>
            </a:r>
            <a:endParaRPr lang="en-US" dirty="0"/>
          </a:p>
          <a:p>
            <a:pPr marL="350615" indent="-350615">
              <a:buFont typeface="Arial" panose="020B0604020202020204" pitchFamily="34" charset="0"/>
              <a:buChar char="•"/>
            </a:pPr>
            <a:r>
              <a:rPr lang="en-US" dirty="0">
                <a:cs typeface="Arial" panose="020B0604020202020204" pitchFamily="34" charset="0"/>
              </a:rPr>
              <a:t>Jesus’ Method: Make </a:t>
            </a:r>
            <a:r>
              <a:rPr lang="en-US" b="1" dirty="0">
                <a:cs typeface="Arial" panose="020B0604020202020204" pitchFamily="34" charset="0"/>
              </a:rPr>
              <a:t>multiplying</a:t>
            </a:r>
            <a:r>
              <a:rPr lang="en-US" dirty="0">
                <a:cs typeface="Arial" panose="020B0604020202020204" pitchFamily="34" charset="0"/>
              </a:rPr>
              <a:t> disciples</a:t>
            </a:r>
            <a:endParaRPr lang="en-US" dirty="0"/>
          </a:p>
          <a:p>
            <a:pPr marL="350615" indent="-350615">
              <a:buFont typeface="Arial" panose="020B0604020202020204" pitchFamily="34" charset="0"/>
              <a:buChar char="•"/>
            </a:pPr>
            <a:r>
              <a:rPr lang="en-US" dirty="0">
                <a:cs typeface="Arial" panose="020B0604020202020204" pitchFamily="34" charset="0"/>
              </a:rPr>
              <a:t>Jesus Model: </a:t>
            </a:r>
            <a:r>
              <a:rPr lang="en-US" b="1" dirty="0">
                <a:cs typeface="Arial" panose="020B0604020202020204" pitchFamily="34" charset="0"/>
              </a:rPr>
              <a:t>Train leaders </a:t>
            </a:r>
            <a:r>
              <a:rPr lang="en-US" dirty="0">
                <a:cs typeface="Arial" panose="020B0604020202020204" pitchFamily="34" charset="0"/>
              </a:rPr>
              <a:t>by apprenticeship</a:t>
            </a:r>
            <a:endParaRPr lang="en-US" dirty="0"/>
          </a:p>
          <a:p>
            <a:pPr marL="516247" indent="-285750">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Initial training with the Foundations Leader Training Guide</a:t>
            </a:r>
          </a:p>
          <a:p>
            <a:pPr marL="516247" indent="-285750">
              <a:buFont typeface="Courier New" panose="02070309020205020404" pitchFamily="49" charset="0"/>
              <a:buChar char="o"/>
            </a:pPr>
            <a:r>
              <a:rPr lang="en-US" b="1" dirty="0">
                <a:latin typeface="Arial" panose="020B0604020202020204" pitchFamily="34" charset="0"/>
                <a:ea typeface="Calibri" panose="020F0502020204030204" pitchFamily="34" charset="0"/>
                <a:cs typeface="Arial" panose="020B0604020202020204" pitchFamily="34" charset="0"/>
              </a:rPr>
              <a:t>Apprenticeship</a:t>
            </a:r>
            <a:endParaRPr lang="en-US" dirty="0">
              <a:latin typeface="Arial" panose="020B0604020202020204" pitchFamily="34" charset="0"/>
              <a:ea typeface="Calibri" panose="020F0502020204030204" pitchFamily="34" charset="0"/>
              <a:cs typeface="Arial" panose="020B0604020202020204" pitchFamily="34" charset="0"/>
            </a:endParaRPr>
          </a:p>
          <a:p>
            <a:pPr marL="516247" indent="-285750">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Ongoing training in the Foundations Leader Team</a:t>
            </a:r>
          </a:p>
          <a:p>
            <a:pPr marL="350615" indent="-350615">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Material</a:t>
            </a:r>
          </a:p>
          <a:p>
            <a:pPr marL="525986" indent="-285750">
              <a:buFont typeface="Courier New" panose="02070309020205020404" pitchFamily="49" charset="0"/>
              <a:buChar char="o"/>
            </a:pPr>
            <a:r>
              <a:rPr lang="en-US" b="1" dirty="0">
                <a:latin typeface="Arial" panose="020B0604020202020204" pitchFamily="34" charset="0"/>
                <a:ea typeface="Calibri" panose="020F0502020204030204" pitchFamily="34" charset="0"/>
                <a:cs typeface="Arial" panose="020B0604020202020204" pitchFamily="34" charset="0"/>
              </a:rPr>
              <a:t>Foundations Discipleship Material</a:t>
            </a:r>
            <a:endParaRPr lang="en-US" dirty="0">
              <a:latin typeface="Arial" panose="020B0604020202020204" pitchFamily="34" charset="0"/>
              <a:ea typeface="Calibri" panose="020F0502020204030204" pitchFamily="34" charset="0"/>
              <a:cs typeface="Arial" panose="020B0604020202020204" pitchFamily="34" charset="0"/>
            </a:endParaRPr>
          </a:p>
          <a:p>
            <a:pPr marL="759666" lvl="1" indent="-292179">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Follows </a:t>
            </a:r>
            <a:r>
              <a:rPr lang="en-US" b="1" dirty="0">
                <a:latin typeface="Arial" panose="020B0604020202020204" pitchFamily="34" charset="0"/>
                <a:ea typeface="Calibri" panose="020F0502020204030204" pitchFamily="34" charset="0"/>
                <a:cs typeface="Arial" panose="020B0604020202020204" pitchFamily="34" charset="0"/>
              </a:rPr>
              <a:t>Jesus’ process</a:t>
            </a:r>
            <a:r>
              <a:rPr lang="en-US" dirty="0">
                <a:latin typeface="Arial" panose="020B0604020202020204" pitchFamily="34" charset="0"/>
                <a:ea typeface="Calibri" panose="020F0502020204030204" pitchFamily="34" charset="0"/>
                <a:cs typeface="Arial" panose="020B0604020202020204" pitchFamily="34" charset="0"/>
              </a:rPr>
              <a:t> of sequential learning</a:t>
            </a:r>
          </a:p>
          <a:p>
            <a:pPr marL="701231"/>
            <a:r>
              <a:rPr lang="en-US" dirty="0">
                <a:latin typeface="Arial" panose="020B0604020202020204" pitchFamily="34" charset="0"/>
                <a:ea typeface="Calibri" panose="020F0502020204030204" pitchFamily="34" charset="0"/>
                <a:cs typeface="Arial" panose="020B0604020202020204" pitchFamily="34" charset="0"/>
              </a:rPr>
              <a:t>Come, Grow, Serve, Go</a:t>
            </a:r>
          </a:p>
          <a:p>
            <a:pPr marL="759666" lvl="1" indent="-292179">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Includes </a:t>
            </a:r>
            <a:r>
              <a:rPr lang="en-US" b="1" dirty="0">
                <a:latin typeface="Arial" panose="020B0604020202020204" pitchFamily="34" charset="0"/>
                <a:ea typeface="Calibri" panose="020F0502020204030204" pitchFamily="34" charset="0"/>
                <a:cs typeface="Arial" panose="020B0604020202020204" pitchFamily="34" charset="0"/>
              </a:rPr>
              <a:t>all of the ingredients</a:t>
            </a:r>
            <a:r>
              <a:rPr lang="en-US" dirty="0">
                <a:latin typeface="Arial" panose="020B0604020202020204" pitchFamily="34" charset="0"/>
                <a:ea typeface="Calibri" panose="020F0502020204030204" pitchFamily="34" charset="0"/>
                <a:cs typeface="Arial" panose="020B0604020202020204" pitchFamily="34" charset="0"/>
              </a:rPr>
              <a:t> of a disciple </a:t>
            </a:r>
          </a:p>
          <a:p>
            <a:pPr marL="739775" lvl="1"/>
            <a:r>
              <a:rPr lang="en-US" dirty="0">
                <a:latin typeface="Arial" panose="020B0604020202020204" pitchFamily="34" charset="0"/>
                <a:ea typeface="Calibri" panose="020F0502020204030204" pitchFamily="34" charset="0"/>
                <a:cs typeface="Arial" panose="020B0604020202020204" pitchFamily="34" charset="0"/>
              </a:rPr>
              <a:t>(“obey everything I have commanded you”)</a:t>
            </a:r>
          </a:p>
          <a:p>
            <a:pPr marL="759666"/>
            <a:r>
              <a:rPr lang="en-US" dirty="0">
                <a:latin typeface="Arial" panose="020B0604020202020204" pitchFamily="34" charset="0"/>
                <a:ea typeface="Calibri" panose="020F0502020204030204" pitchFamily="34" charset="0"/>
                <a:cs typeface="Arial" panose="020B0604020202020204" pitchFamily="34" charset="0"/>
              </a:rPr>
              <a:t>Worship, Fellowship, God’s Word, Prayer, Service, Outreach</a:t>
            </a:r>
          </a:p>
          <a:p>
            <a:pPr marL="516247" indent="-285750">
              <a:buFont typeface="Courier New" panose="02070309020205020404" pitchFamily="49" charset="0"/>
              <a:buChar char="o"/>
            </a:pPr>
            <a:r>
              <a:rPr lang="en-US" b="1" dirty="0">
                <a:latin typeface="Arial" panose="020B0604020202020204" pitchFamily="34" charset="0"/>
                <a:ea typeface="Calibri" panose="020F0502020204030204" pitchFamily="34" charset="0"/>
                <a:cs typeface="Arial" panose="020B0604020202020204" pitchFamily="34" charset="0"/>
              </a:rPr>
              <a:t>Foundations Leader Training Guide</a:t>
            </a:r>
            <a:endParaRPr lang="en-US"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God is the teacher</a:t>
            </a:r>
          </a:p>
          <a:p>
            <a:pPr marL="516247" indent="-285750">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We </a:t>
            </a:r>
            <a:r>
              <a:rPr lang="en-US" b="1" dirty="0">
                <a:latin typeface="Arial" panose="020B0604020202020204" pitchFamily="34" charset="0"/>
                <a:ea typeface="Calibri" panose="020F0502020204030204" pitchFamily="34" charset="0"/>
                <a:cs typeface="Arial" panose="020B0604020202020204" pitchFamily="34" charset="0"/>
              </a:rPr>
              <a:t>facilitate </a:t>
            </a:r>
            <a:r>
              <a:rPr lang="en-US" dirty="0">
                <a:latin typeface="Arial" panose="020B0604020202020204" pitchFamily="34" charset="0"/>
                <a:ea typeface="Calibri" panose="020F0502020204030204" pitchFamily="34" charset="0"/>
                <a:cs typeface="Arial" panose="020B0604020202020204" pitchFamily="34" charset="0"/>
              </a:rPr>
              <a:t>discussion by asking questions, we </a:t>
            </a:r>
            <a:r>
              <a:rPr lang="en-US" b="1" dirty="0">
                <a:latin typeface="Arial" panose="020B0604020202020204" pitchFamily="34" charset="0"/>
                <a:ea typeface="Calibri" panose="020F0502020204030204" pitchFamily="34" charset="0"/>
                <a:cs typeface="Arial" panose="020B0604020202020204" pitchFamily="34" charset="0"/>
              </a:rPr>
              <a:t>don’t lecture</a:t>
            </a:r>
            <a:r>
              <a:rPr lang="en-US" dirty="0">
                <a:latin typeface="Arial" panose="020B0604020202020204" pitchFamily="34" charset="0"/>
                <a:ea typeface="Calibri" panose="020F0502020204030204" pitchFamily="34" charset="0"/>
                <a:cs typeface="Arial" panose="020B0604020202020204" pitchFamily="34" charset="0"/>
              </a:rPr>
              <a:t>.</a:t>
            </a:r>
          </a:p>
          <a:p>
            <a:pPr marL="516247" indent="-285750">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We help people </a:t>
            </a:r>
            <a:r>
              <a:rPr lang="en-US" b="1" dirty="0">
                <a:latin typeface="Arial" panose="020B0604020202020204" pitchFamily="34" charset="0"/>
                <a:ea typeface="Calibri" panose="020F0502020204030204" pitchFamily="34" charset="0"/>
                <a:cs typeface="Arial" panose="020B0604020202020204" pitchFamily="34" charset="0"/>
              </a:rPr>
              <a:t>self-discover</a:t>
            </a:r>
            <a:r>
              <a:rPr lang="en-US" dirty="0">
                <a:latin typeface="Arial" panose="020B0604020202020204" pitchFamily="34" charset="0"/>
                <a:ea typeface="Calibri" panose="020F0502020204030204" pitchFamily="34" charset="0"/>
                <a:cs typeface="Arial" panose="020B0604020202020204" pitchFamily="34" charset="0"/>
              </a:rPr>
              <a:t> and </a:t>
            </a:r>
            <a:r>
              <a:rPr lang="en-US" b="1" dirty="0">
                <a:latin typeface="Arial" panose="020B0604020202020204" pitchFamily="34" charset="0"/>
                <a:ea typeface="Calibri" panose="020F0502020204030204" pitchFamily="34" charset="0"/>
                <a:cs typeface="Arial" panose="020B0604020202020204" pitchFamily="34" charset="0"/>
              </a:rPr>
              <a:t>apply</a:t>
            </a:r>
            <a:r>
              <a:rPr lang="en-US" dirty="0">
                <a:latin typeface="Arial" panose="020B0604020202020204" pitchFamily="34" charset="0"/>
                <a:ea typeface="Calibri" panose="020F0502020204030204" pitchFamily="34" charset="0"/>
                <a:cs typeface="Arial" panose="020B0604020202020204" pitchFamily="34" charset="0"/>
              </a:rPr>
              <a:t> God’s Word to their lives</a:t>
            </a:r>
          </a:p>
          <a:p>
            <a:endParaRPr lang="en-US" altLang="en-US" dirty="0"/>
          </a:p>
        </p:txBody>
      </p:sp>
      <p:sp>
        <p:nvSpPr>
          <p:cNvPr id="4" name="Slide Number Placeholder 3">
            <a:extLst>
              <a:ext uri="{FF2B5EF4-FFF2-40B4-BE49-F238E27FC236}">
                <a16:creationId xmlns:a16="http://schemas.microsoft.com/office/drawing/2014/main" id="{C62A0482-D92E-4D39-9508-D79F41E723D0}"/>
              </a:ext>
            </a:extLst>
          </p:cNvPr>
          <p:cNvSpPr>
            <a:spLocks noGrp="1"/>
          </p:cNvSpPr>
          <p:nvPr>
            <p:ph type="sldNum" sz="quarter" idx="5"/>
          </p:nvPr>
        </p:nvSpPr>
        <p:spPr>
          <a:xfrm>
            <a:off x="3801586" y="8656074"/>
            <a:ext cx="3056414" cy="467071"/>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644A76-BDF8-4AA5-9129-3B203D0D6F0A}" type="slidenum">
              <a:rPr kumimoji="0" lang="en-US" sz="120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514350" marR="0" lvl="0" indent="-285750">
              <a:lnSpc>
                <a:spcPct val="115000"/>
              </a:lnSpc>
              <a:spcBef>
                <a:spcPts val="0"/>
              </a:spcBef>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Arial" panose="020B0604020202020204" pitchFamily="34" charset="0"/>
              </a:rPr>
              <a:t>This is a real example of the Foundations Ministry in a church after 6 years</a:t>
            </a:r>
          </a:p>
          <a:p>
            <a:pPr marL="514350" marR="0" lvl="0" indent="-285750">
              <a:lnSpc>
                <a:spcPct val="115000"/>
              </a:lnSpc>
              <a:spcBef>
                <a:spcPts val="0"/>
              </a:spcBef>
              <a:buFont typeface="Arial" panose="020B0604020202020204" pitchFamily="34" charset="0"/>
              <a:buChar char="•"/>
            </a:pPr>
            <a:r>
              <a:rPr lang="en-US" sz="1600" dirty="0">
                <a:effectLst/>
                <a:latin typeface="Arial" panose="020B0604020202020204" pitchFamily="34" charset="0"/>
                <a:cs typeface="Arial" panose="020B0604020202020204" pitchFamily="34" charset="0"/>
              </a:rPr>
              <a:t>There were currently 17 Foundations Groups </a:t>
            </a:r>
          </a:p>
          <a:p>
            <a:pPr marL="971550" marR="0" lvl="1" indent="-285750">
              <a:lnSpc>
                <a:spcPct val="115000"/>
              </a:lnSpc>
              <a:spcBef>
                <a:spcPts val="0"/>
              </a:spcBef>
              <a:buFont typeface="Arial" panose="020B0604020202020204" pitchFamily="34" charset="0"/>
              <a:buChar char="•"/>
            </a:pPr>
            <a:r>
              <a:rPr lang="en-US" sz="1600" dirty="0">
                <a:effectLst/>
                <a:latin typeface="Arial" panose="020B0604020202020204" pitchFamily="34" charset="0"/>
                <a:cs typeface="Arial" panose="020B0604020202020204" pitchFamily="34" charset="0"/>
              </a:rPr>
              <a:t>with 173 people in Foundations Groups</a:t>
            </a:r>
          </a:p>
          <a:p>
            <a:pPr marL="514350" marR="0" lvl="0" indent="-285750">
              <a:lnSpc>
                <a:spcPct val="115000"/>
              </a:lnSpc>
              <a:spcBef>
                <a:spcPts val="0"/>
              </a:spcBef>
              <a:buFont typeface="Arial" panose="020B0604020202020204" pitchFamily="34" charset="0"/>
              <a:buChar char="•"/>
            </a:pPr>
            <a:r>
              <a:rPr lang="en-US" sz="1600" dirty="0">
                <a:effectLst/>
                <a:latin typeface="Arial" panose="020B0604020202020204" pitchFamily="34" charset="0"/>
                <a:cs typeface="Arial" panose="020B0604020202020204" pitchFamily="34" charset="0"/>
              </a:rPr>
              <a:t>Over 260 people had been discipled in Foundations Groups </a:t>
            </a:r>
          </a:p>
          <a:p>
            <a:pPr marL="971550" marR="0" lvl="1" indent="-285750">
              <a:lnSpc>
                <a:spcPct val="115000"/>
              </a:lnSpc>
              <a:spcBef>
                <a:spcPts val="0"/>
              </a:spcBef>
              <a:buFont typeface="Arial" panose="020B0604020202020204" pitchFamily="34" charset="0"/>
              <a:buChar char="•"/>
            </a:pPr>
            <a:r>
              <a:rPr lang="en-US" sz="1600" dirty="0">
                <a:effectLst/>
                <a:latin typeface="Arial" panose="020B0604020202020204" pitchFamily="34" charset="0"/>
                <a:cs typeface="Arial" panose="020B0604020202020204" pitchFamily="34" charset="0"/>
              </a:rPr>
              <a:t>with most of the disciples becoming involved in the church ministries</a:t>
            </a:r>
          </a:p>
          <a:p>
            <a:pPr marL="514350" marR="0" lvl="0" indent="-285750">
              <a:lnSpc>
                <a:spcPct val="115000"/>
              </a:lnSpc>
              <a:spcBef>
                <a:spcPts val="0"/>
              </a:spcBef>
              <a:buFont typeface="Arial" panose="020B0604020202020204" pitchFamily="34" charset="0"/>
              <a:buChar char="•"/>
            </a:pPr>
            <a:r>
              <a:rPr lang="en-US" sz="1600" dirty="0">
                <a:effectLst/>
                <a:latin typeface="Arial" panose="020B0604020202020204" pitchFamily="34" charset="0"/>
                <a:cs typeface="Arial" panose="020B0604020202020204" pitchFamily="34" charset="0"/>
              </a:rPr>
              <a:t>There were 31 Foundations leaders and 20 apprentices in the Foundations Leader Team</a:t>
            </a:r>
          </a:p>
          <a:p>
            <a:pPr marL="514350" marR="0" lvl="0" indent="-285750">
              <a:lnSpc>
                <a:spcPct val="115000"/>
              </a:lnSpc>
              <a:spcBef>
                <a:spcPts val="0"/>
              </a:spcBef>
              <a:buFont typeface="Arial" panose="020B0604020202020204" pitchFamily="34" charset="0"/>
              <a:buChar char="•"/>
            </a:pPr>
            <a:r>
              <a:rPr lang="en-US" sz="1600" dirty="0">
                <a:effectLst/>
                <a:latin typeface="Arial" panose="020B0604020202020204" pitchFamily="34" charset="0"/>
                <a:cs typeface="Arial" panose="020B0604020202020204" pitchFamily="34" charset="0"/>
              </a:rPr>
              <a:t>Multiplication by apprenticeship is occurring and the church is growing</a:t>
            </a:r>
          </a:p>
          <a:p>
            <a:pPr marL="971550" marR="0" lvl="1" indent="-285750">
              <a:lnSpc>
                <a:spcPct val="115000"/>
              </a:lnSpc>
              <a:spcBef>
                <a:spcPts val="0"/>
              </a:spcBef>
              <a:buFont typeface="Arial" panose="020B0604020202020204" pitchFamily="34" charset="0"/>
              <a:buChar char="•"/>
            </a:pPr>
            <a:endParaRPr lang="en-US" sz="1600" dirty="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0BD165-D115-47E5-B1A1-E3C12FE467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23237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F203726-D51E-4B45-ABF4-EE7973E2E735}" type="slidenum">
              <a:rPr lang="en-US" altLang="en-US" smtClean="0"/>
              <a:pPr eaLnBrk="1" hangingPunct="1">
                <a:spcBef>
                  <a:spcPct val="0"/>
                </a:spcBef>
              </a:pPr>
              <a:t>34</a:t>
            </a:fld>
            <a:endParaRPr lang="en-US" altLang="en-US"/>
          </a:p>
        </p:txBody>
      </p:sp>
      <p:sp>
        <p:nvSpPr>
          <p:cNvPr id="125955" name="Rectangle 2"/>
          <p:cNvSpPr>
            <a:spLocks noGrp="1" noRot="1" noChangeAspect="1" noChangeArrowheads="1" noTextEdit="1"/>
          </p:cNvSpPr>
          <p:nvPr>
            <p:ph type="sldImg"/>
          </p:nvPr>
        </p:nvSpPr>
        <p:spPr>
          <a:xfrm>
            <a:off x="1754188" y="228600"/>
            <a:ext cx="3683000" cy="276225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solidFill>
                  <a:srgbClr val="000000"/>
                </a:solidFill>
              </a:rPr>
              <a:t>B. Continuing Growth as a Disciple</a:t>
            </a:r>
            <a:endParaRPr lang="en-US" sz="1600" b="1" dirty="0">
              <a:solidFill>
                <a:schemeClr val="tx1"/>
              </a:solidFill>
              <a:effectLst/>
              <a:latin typeface="Arial" charset="0"/>
              <a:ea typeface="+mn-ea"/>
              <a:cs typeface="+mn-cs"/>
            </a:endParaRPr>
          </a:p>
          <a:p>
            <a:pPr marL="285750" indent="-285750">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Choose a subject that you think is most needed to help your Foundations leaders grow.</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US" dirty="0">
                <a:solidFill>
                  <a:srgbClr val="000000"/>
                </a:solidFill>
                <a:effectLst/>
              </a:rPr>
              <a:t>Continued growth in all of the ingredients of discipleship                     (Worship, fellowship, God’s Word, prayer, service, outreach)</a:t>
            </a:r>
            <a:endParaRPr lang="en-US" dirty="0">
              <a:effectLst/>
            </a:endParaRPr>
          </a:p>
          <a:p>
            <a:pPr marL="342900" lvl="0" indent="-342900">
              <a:buFont typeface="+mj-lt"/>
              <a:buAutoNum type="arabicPeriod"/>
            </a:pPr>
            <a:r>
              <a:rPr lang="en-US" dirty="0">
                <a:solidFill>
                  <a:srgbClr val="000000"/>
                </a:solidFill>
                <a:effectLst/>
              </a:rPr>
              <a:t>Study a book of the Bible together </a:t>
            </a:r>
            <a:endParaRPr lang="en-US" sz="1600" kern="1200" baseline="0" dirty="0">
              <a:solidFill>
                <a:schemeClr val="tx1"/>
              </a:solidFill>
              <a:effectLst/>
              <a:latin typeface="Arial" charset="0"/>
              <a:ea typeface="+mn-ea"/>
              <a:cs typeface="+mn-cs"/>
            </a:endParaRPr>
          </a:p>
          <a:p>
            <a:pPr marL="342900" lvl="0" indent="-342900">
              <a:buFont typeface="+mj-lt"/>
              <a:buAutoNum type="arabicPeriod"/>
            </a:pPr>
            <a:r>
              <a:rPr lang="en-US" sz="1600" kern="1200" baseline="0" dirty="0">
                <a:solidFill>
                  <a:schemeClr val="tx1"/>
                </a:solidFill>
                <a:effectLst/>
                <a:latin typeface="Arial" charset="0"/>
                <a:ea typeface="+mn-ea"/>
                <a:cs typeface="+mn-cs"/>
              </a:rPr>
              <a:t>Hold each other accountable to apply God’s Word to your lives to become more like Jesus</a:t>
            </a:r>
            <a:endParaRPr lang="en-US" dirty="0">
              <a:effectLst/>
            </a:endParaRPr>
          </a:p>
          <a:p>
            <a:pPr marL="342900" lvl="0" indent="-342900">
              <a:buFont typeface="+mj-lt"/>
              <a:buAutoNum type="arabicPeriod"/>
            </a:pPr>
            <a:r>
              <a:rPr lang="en-US" dirty="0">
                <a:solidFill>
                  <a:srgbClr val="000000"/>
                </a:solidFill>
                <a:effectLst/>
              </a:rPr>
              <a:t>Teach some of the material in this workshop and other workshops such as:</a:t>
            </a:r>
            <a:endParaRPr lang="en-US" dirty="0">
              <a:effectLst/>
            </a:endParaRPr>
          </a:p>
          <a:p>
            <a:pPr marL="742950" lvl="1" indent="-285750">
              <a:buFont typeface="+mj-lt"/>
              <a:buAutoNum type="alphaLcPeriod"/>
            </a:pPr>
            <a:r>
              <a:rPr lang="en-US" dirty="0">
                <a:solidFill>
                  <a:srgbClr val="000000"/>
                </a:solidFill>
                <a:effectLst/>
              </a:rPr>
              <a:t>Prayer</a:t>
            </a:r>
            <a:endParaRPr lang="en-US" dirty="0">
              <a:effectLst/>
            </a:endParaRPr>
          </a:p>
          <a:p>
            <a:pPr marL="742950" lvl="1" indent="-285750">
              <a:buFont typeface="+mj-lt"/>
              <a:buAutoNum type="alphaLcPeriod"/>
            </a:pPr>
            <a:r>
              <a:rPr lang="en-US" dirty="0">
                <a:solidFill>
                  <a:srgbClr val="000000"/>
                </a:solidFill>
                <a:effectLst/>
              </a:rPr>
              <a:t>Leading a balanced Christian life</a:t>
            </a:r>
            <a:endParaRPr lang="en-US" dirty="0">
              <a:effectLst/>
            </a:endParaRPr>
          </a:p>
          <a:p>
            <a:pPr marL="742950" lvl="1" indent="-285750">
              <a:buFont typeface="+mj-lt"/>
              <a:buAutoNum type="alphaLcPeriod"/>
            </a:pPr>
            <a:r>
              <a:rPr lang="en-US" dirty="0">
                <a:solidFill>
                  <a:srgbClr val="000000"/>
                </a:solidFill>
                <a:effectLst/>
              </a:rPr>
              <a:t>Setting goals for personal development</a:t>
            </a:r>
            <a:endParaRPr lang="en-US" dirty="0">
              <a:effectLst/>
            </a:endParaRPr>
          </a:p>
          <a:p>
            <a:pPr marL="742950" lvl="1" indent="-285750">
              <a:buFont typeface="+mj-lt"/>
              <a:buAutoNum type="alphaLcPeriod"/>
            </a:pPr>
            <a:r>
              <a:rPr lang="en-US" dirty="0">
                <a:solidFill>
                  <a:srgbClr val="000000"/>
                </a:solidFill>
                <a:effectLst/>
              </a:rPr>
              <a:t>Having an accountability partner</a:t>
            </a:r>
            <a:endParaRPr lang="en-US" dirty="0">
              <a:effectLst/>
            </a:endParaRPr>
          </a:p>
          <a:p>
            <a:pPr eaLnBrk="1" hangingPunct="1"/>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F203726-D51E-4B45-ABF4-EE7973E2E735}" type="slidenum">
              <a:rPr lang="en-US" altLang="en-US" smtClean="0"/>
              <a:pPr eaLnBrk="1" hangingPunct="1">
                <a:spcBef>
                  <a:spcPct val="0"/>
                </a:spcBef>
              </a:pPr>
              <a:t>35</a:t>
            </a:fld>
            <a:endParaRPr lang="en-US" altLang="en-US"/>
          </a:p>
        </p:txBody>
      </p:sp>
      <p:sp>
        <p:nvSpPr>
          <p:cNvPr id="125955" name="Rectangle 2"/>
          <p:cNvSpPr>
            <a:spLocks noGrp="1" noRot="1" noChangeAspect="1" noChangeArrowheads="1" noTextEdit="1"/>
          </p:cNvSpPr>
          <p:nvPr>
            <p:ph type="sldImg"/>
          </p:nvPr>
        </p:nvSpPr>
        <p:spPr>
          <a:xfrm>
            <a:off x="1803400" y="0"/>
            <a:ext cx="3683000" cy="2762250"/>
          </a:xfrm>
          <a:ln/>
        </p:spPr>
      </p:sp>
      <p:sp>
        <p:nvSpPr>
          <p:cNvPr id="125956" name="Rectangle 3"/>
          <p:cNvSpPr>
            <a:spLocks noGrp="1" noChangeArrowheads="1"/>
          </p:cNvSpPr>
          <p:nvPr>
            <p:ph type="body" idx="1"/>
          </p:nvPr>
        </p:nvSpPr>
        <p:spPr>
          <a:xfrm>
            <a:off x="111210" y="3025819"/>
            <a:ext cx="6746789" cy="56593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C. Ongoing Leader Training</a:t>
            </a:r>
            <a:endParaRPr lang="en-US" dirty="0"/>
          </a:p>
          <a:p>
            <a:pPr marL="285750"/>
            <a:r>
              <a:rPr lang="en-US" dirty="0">
                <a:solidFill>
                  <a:srgbClr val="000000"/>
                </a:solidFill>
                <a:effectLst/>
              </a:rPr>
              <a:t>Choose a topic that you think is most needed to help your </a:t>
            </a:r>
            <a:r>
              <a:rPr lang="en-US" dirty="0">
                <a:solidFill>
                  <a:srgbClr val="000000"/>
                </a:solidFill>
                <a:effectLst/>
                <a:cs typeface="Arial" panose="020B0604020202020204" pitchFamily="34" charset="0"/>
              </a:rPr>
              <a:t>Foundations leaders </a:t>
            </a:r>
            <a:r>
              <a:rPr lang="en-US" dirty="0">
                <a:solidFill>
                  <a:srgbClr val="000000"/>
                </a:solidFill>
                <a:effectLst/>
              </a:rPr>
              <a:t>be better leaders.</a:t>
            </a:r>
            <a:endParaRPr lang="en-US" dirty="0">
              <a:effectLst/>
            </a:endParaRPr>
          </a:p>
          <a:p>
            <a:pPr marL="342900" lvl="0" indent="-342900">
              <a:buFont typeface="+mj-lt"/>
              <a:buAutoNum type="arabicPeriod"/>
            </a:pPr>
            <a:r>
              <a:rPr lang="en-US" dirty="0">
                <a:solidFill>
                  <a:srgbClr val="000000"/>
                </a:solidFill>
                <a:effectLst/>
              </a:rPr>
              <a:t>Have the leaders share any problems they are having in their Foundations Group</a:t>
            </a:r>
            <a:endParaRPr lang="en-US" dirty="0">
              <a:effectLst/>
            </a:endParaRPr>
          </a:p>
          <a:p>
            <a:pPr marL="800100" marR="0" lvl="1" indent="-342900">
              <a:lnSpc>
                <a:spcPct val="115000"/>
              </a:lnSpc>
              <a:spcBef>
                <a:spcPts val="0"/>
              </a:spcBef>
              <a:buFont typeface="+mj-lt"/>
              <a:buAutoNum type="alphaLcPeriod"/>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Have the group brainstorm solutions to the problems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US" dirty="0">
                <a:solidFill>
                  <a:srgbClr val="000000"/>
                </a:solidFill>
                <a:effectLst/>
              </a:rPr>
              <a:t>Teach some of the material in this workshop and other workshops </a:t>
            </a:r>
            <a:endParaRPr lang="en-US" dirty="0">
              <a:effectLst/>
            </a:endParaRPr>
          </a:p>
          <a:p>
            <a:pPr marL="342900" lvl="0" indent="-342900">
              <a:buFont typeface="+mj-lt"/>
              <a:buAutoNum type="arabicPeriod"/>
            </a:pPr>
            <a:r>
              <a:rPr lang="en-US" dirty="0">
                <a:solidFill>
                  <a:srgbClr val="000000"/>
                </a:solidFill>
                <a:effectLst/>
              </a:rPr>
              <a:t>Teach some of the “Other Discipleship Resources” from foundationsglobal.com</a:t>
            </a:r>
            <a:endParaRPr lang="en-US" dirty="0">
              <a:solidFill>
                <a:schemeClr val="tx1"/>
              </a:solidFill>
              <a:effectLst/>
            </a:endParaRPr>
          </a:p>
          <a:p>
            <a:pPr marL="342900" lvl="0" indent="-342900">
              <a:buFont typeface="+mj-lt"/>
              <a:buAutoNum type="arabicPeriod"/>
            </a:pPr>
            <a:r>
              <a:rPr lang="en-US" dirty="0">
                <a:solidFill>
                  <a:srgbClr val="000000"/>
                </a:solidFill>
                <a:effectLst/>
                <a:latin typeface="Arial" panose="020B0604020202020204" pitchFamily="34" charset="0"/>
                <a:ea typeface="Calibri" panose="020F0502020204030204" pitchFamily="34" charset="0"/>
              </a:rPr>
              <a:t>Review topics from the “Foundations Leader Training Guide”</a:t>
            </a:r>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lvl="0" indent="0" algn="ctr" defTabSz="914400" rtl="0" eaLnBrk="0" fontAlgn="base" latinLnBrk="0" hangingPunct="0">
              <a:lnSpc>
                <a:spcPct val="100000"/>
              </a:lnSpc>
              <a:spcBef>
                <a:spcPts val="0"/>
              </a:spcBef>
              <a:buClrTx/>
              <a:buSzTx/>
              <a:buFontTx/>
              <a:buNone/>
              <a:tabLst/>
              <a:defRPr/>
            </a:pPr>
            <a:r>
              <a:rPr lang="en-US" sz="1600" b="1" dirty="0">
                <a:latin typeface="Arial" panose="020B0604020202020204" pitchFamily="34" charset="0"/>
                <a:ea typeface="Calibri" panose="020F0502020204030204" pitchFamily="34" charset="0"/>
                <a:cs typeface="Arial" panose="020B0604020202020204" pitchFamily="34" charset="0"/>
              </a:rPr>
              <a:t>Foundations Leader Training Guide Topics</a:t>
            </a:r>
          </a:p>
          <a:p>
            <a:pPr marL="342900" marR="0" lvl="0" indent="-342900">
              <a:lnSpc>
                <a:spcPct val="115000"/>
              </a:lnSpc>
              <a:spcBef>
                <a:spcPts val="0"/>
              </a:spcBef>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How to lead Foundations Groups</a:t>
            </a:r>
          </a:p>
          <a:p>
            <a:pPr marL="342900" marR="0" lvl="0" indent="-342900">
              <a:lnSpc>
                <a:spcPct val="115000"/>
              </a:lnSpc>
              <a:spcBef>
                <a:spcPts val="0"/>
              </a:spcBef>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Make sure everyone is using the Foundations Meeting Checklist</a:t>
            </a:r>
          </a:p>
          <a:p>
            <a:pPr marL="342900" marR="0" lvl="0" indent="-342900">
              <a:lnSpc>
                <a:spcPct val="115000"/>
              </a:lnSpc>
              <a:spcBef>
                <a:spcPts val="0"/>
              </a:spcBef>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Provide deeper training in elements of the Foundations Essentials</a:t>
            </a:r>
          </a:p>
          <a:p>
            <a:pPr marL="342900" marR="0" lvl="0" indent="-342900">
              <a:lnSpc>
                <a:spcPct val="115000"/>
              </a:lnSpc>
              <a:spcBef>
                <a:spcPts val="0"/>
              </a:spcBef>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Review the teaching on the Great Commission</a:t>
            </a:r>
          </a:p>
          <a:p>
            <a:pPr marL="342900" marR="0" lvl="0" indent="-342900">
              <a:lnSpc>
                <a:spcPct val="115000"/>
              </a:lnSpc>
              <a:spcBef>
                <a:spcPts val="0"/>
              </a:spcBef>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Study the cost of discipleship and the benefits of discipleship</a:t>
            </a:r>
          </a:p>
          <a:p>
            <a:pPr marL="342900" marR="0" lvl="0" indent="-342900">
              <a:lnSpc>
                <a:spcPct val="115000"/>
              </a:lnSpc>
              <a:spcBef>
                <a:spcPts val="0"/>
              </a:spcBef>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Review the Spiritual Growth Plan </a:t>
            </a:r>
          </a:p>
          <a:p>
            <a:pPr marL="342900" marR="0" lvl="0" indent="-342900">
              <a:lnSpc>
                <a:spcPct val="115000"/>
              </a:lnSpc>
              <a:spcBef>
                <a:spcPts val="0"/>
              </a:spcBef>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Review the apprenticeship process</a:t>
            </a:r>
          </a:p>
          <a:p>
            <a:pPr marL="342900" marR="0" lvl="0" indent="-342900">
              <a:lnSpc>
                <a:spcPct val="115000"/>
              </a:lnSpc>
              <a:spcBef>
                <a:spcPts val="0"/>
              </a:spcBef>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Teach the power of multiplication</a:t>
            </a: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36</a:t>
            </a:fld>
            <a:endParaRPr lang="en-US"/>
          </a:p>
        </p:txBody>
      </p:sp>
    </p:spTree>
    <p:extLst>
      <p:ext uri="{BB962C8B-B14F-4D97-AF65-F5344CB8AC3E}">
        <p14:creationId xmlns:p14="http://schemas.microsoft.com/office/powerpoint/2010/main" val="3077446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r>
              <a:rPr lang="en-US" b="1" dirty="0"/>
              <a:t>In your groups </a:t>
            </a:r>
          </a:p>
          <a:p>
            <a:pPr marL="457200" indent="-457200">
              <a:buFont typeface="Arial" panose="020B0604020202020204" pitchFamily="34" charset="0"/>
              <a:buChar char="•"/>
            </a:pPr>
            <a:r>
              <a:rPr lang="en-US" b="0" dirty="0"/>
              <a:t>Discuss the Foundations Leader Team</a:t>
            </a:r>
          </a:p>
          <a:p>
            <a:pPr marL="914400" lvl="1" indent="-457200">
              <a:buFont typeface="Arial" panose="020B0604020202020204" pitchFamily="34" charset="0"/>
              <a:buChar char="•"/>
            </a:pPr>
            <a:r>
              <a:rPr lang="en-US" b="0" dirty="0"/>
              <a:t>Vision</a:t>
            </a:r>
          </a:p>
          <a:p>
            <a:pPr marL="914400" lvl="1" indent="-457200">
              <a:buFont typeface="Arial" panose="020B0604020202020204" pitchFamily="34" charset="0"/>
              <a:buChar char="•"/>
            </a:pPr>
            <a:r>
              <a:rPr lang="en-US" b="0" dirty="0"/>
              <a:t>Continuing Growth as a Disciple</a:t>
            </a:r>
          </a:p>
          <a:p>
            <a:pPr marL="914400" lvl="1" indent="-457200">
              <a:buFont typeface="Arial" panose="020B0604020202020204" pitchFamily="34" charset="0"/>
              <a:buChar char="•"/>
            </a:pPr>
            <a:r>
              <a:rPr lang="en-US" b="0" dirty="0"/>
              <a:t>Ongoing Training</a:t>
            </a:r>
          </a:p>
          <a:p>
            <a:pPr marL="457200" lvl="0" indent="-457200">
              <a:buFont typeface="Arial" panose="020B0604020202020204" pitchFamily="34" charset="0"/>
              <a:buChar char="•"/>
            </a:pPr>
            <a:r>
              <a:rPr lang="en-US" b="0" dirty="0"/>
              <a:t>How will training leaders help the pastor?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comments or questions do you have?</a:t>
            </a: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37</a:t>
            </a:fld>
            <a:endParaRPr lang="en-US"/>
          </a:p>
        </p:txBody>
      </p:sp>
    </p:spTree>
    <p:extLst>
      <p:ext uri="{BB962C8B-B14F-4D97-AF65-F5344CB8AC3E}">
        <p14:creationId xmlns:p14="http://schemas.microsoft.com/office/powerpoint/2010/main" val="30687909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algn="ctr"/>
            <a:r>
              <a:rPr lang="en-US" b="1" kern="0" dirty="0">
                <a:latin typeface="Arial"/>
                <a:ea typeface="+mj-ea"/>
                <a:cs typeface="+mj-cs"/>
              </a:rPr>
              <a:t>How to Evaluate Your Church Ministries </a:t>
            </a:r>
            <a:br>
              <a:rPr lang="en-US" b="1" kern="0" dirty="0">
                <a:latin typeface="Arial"/>
                <a:ea typeface="+mj-ea"/>
                <a:cs typeface="+mj-cs"/>
              </a:rPr>
            </a:br>
            <a:r>
              <a:rPr lang="en-US" b="1" kern="0">
                <a:latin typeface="Arial"/>
                <a:ea typeface="+mj-ea"/>
                <a:cs typeface="+mj-cs"/>
              </a:rPr>
              <a:t>Lesson 3</a:t>
            </a:r>
            <a:endParaRPr lang="en-US" b="1" kern="0" dirty="0">
              <a:latin typeface="Arial"/>
              <a:ea typeface="+mj-ea"/>
              <a:cs typeface="+mj-cs"/>
            </a:endParaRPr>
          </a:p>
          <a:p>
            <a:pPr marL="0" indent="0">
              <a:buNone/>
            </a:pPr>
            <a:r>
              <a:rPr lang="en-US" b="1" dirty="0"/>
              <a:t>I. Introduction</a:t>
            </a:r>
            <a:endParaRPr lang="en-US" dirty="0"/>
          </a:p>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It is the responsibility of the pastor to make sure that discipleship affects every area of the church. </a:t>
            </a:r>
            <a:endParaRPr lang="en-US" dirty="0"/>
          </a:p>
          <a:p>
            <a:pPr marL="285750" indent="-285750">
              <a:buFont typeface="Arial" panose="020B0604020202020204" pitchFamily="34" charset="0"/>
              <a:buChar char="•"/>
            </a:pPr>
            <a:r>
              <a:rPr lang="en-US" dirty="0"/>
              <a:t>You will now evaluate your ministries to make sure they are essential to the mission of your church</a:t>
            </a:r>
          </a:p>
          <a:p>
            <a:pPr marL="742950" lvl="1" indent="-285750">
              <a:buFont typeface="Arial" panose="020B0604020202020204" pitchFamily="34" charset="0"/>
              <a:buChar char="•"/>
            </a:pPr>
            <a:r>
              <a:rPr lang="en-US" dirty="0"/>
              <a:t>To make multiplying disciples </a:t>
            </a:r>
          </a:p>
          <a:p>
            <a:pPr marL="285750" indent="-285750">
              <a:buFont typeface="Arial" panose="020B0604020202020204" pitchFamily="34" charset="0"/>
              <a:buChar char="•"/>
            </a:pPr>
            <a:r>
              <a:rPr lang="en-US" dirty="0"/>
              <a:t>You will probably discover ministries that need to be</a:t>
            </a:r>
          </a:p>
          <a:p>
            <a:pPr marL="742950" lvl="1" indent="-285750">
              <a:buFont typeface="Arial" panose="020B0604020202020204" pitchFamily="34" charset="0"/>
              <a:buChar char="•"/>
            </a:pPr>
            <a:r>
              <a:rPr lang="en-US" dirty="0"/>
              <a:t>Eliminated </a:t>
            </a:r>
          </a:p>
          <a:p>
            <a:pPr marL="742950" lvl="1" indent="-285750">
              <a:buFont typeface="Arial" panose="020B0604020202020204" pitchFamily="34" charset="0"/>
              <a:buChar char="•"/>
            </a:pPr>
            <a:r>
              <a:rPr lang="en-US" dirty="0"/>
              <a:t>Changed</a:t>
            </a:r>
          </a:p>
          <a:p>
            <a:pPr marL="742950" lvl="1" indent="-285750">
              <a:buFont typeface="Arial" panose="020B0604020202020204" pitchFamily="34" charset="0"/>
              <a:buChar char="•"/>
            </a:pPr>
            <a:r>
              <a:rPr lang="en-US" dirty="0"/>
              <a:t>And Added</a:t>
            </a: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38</a:t>
            </a:fld>
            <a:endParaRPr lang="en-US"/>
          </a:p>
        </p:txBody>
      </p:sp>
    </p:spTree>
    <p:extLst>
      <p:ext uri="{BB962C8B-B14F-4D97-AF65-F5344CB8AC3E}">
        <p14:creationId xmlns:p14="http://schemas.microsoft.com/office/powerpoint/2010/main" val="30109164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98854" y="3163331"/>
            <a:ext cx="6759145" cy="5659394"/>
          </a:xfrm>
        </p:spPr>
        <p:txBody>
          <a:bodyPr/>
          <a:lstStyle/>
          <a:p>
            <a:r>
              <a:rPr lang="en-US" b="1" dirty="0"/>
              <a:t>II. Why Evaluating Ministries is Necessary</a:t>
            </a:r>
            <a:endParaRPr lang="en-US" dirty="0"/>
          </a:p>
          <a:p>
            <a:pPr marL="285750" marR="0" indent="-285750">
              <a:lnSpc>
                <a:spcPct val="115000"/>
              </a:lnSpc>
              <a:spcBef>
                <a:spcPts val="0"/>
              </a:spcBef>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training pastors around the world to have a disciplemaking church, </a:t>
            </a:r>
          </a:p>
          <a:p>
            <a:pPr marL="742950" marR="0" lvl="1" indent="-285750">
              <a:lnSpc>
                <a:spcPct val="115000"/>
              </a:lnSpc>
              <a:spcBef>
                <a:spcPts val="0"/>
              </a:spcBef>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pastors have shared that</a:t>
            </a: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it is very difficult to get people involved in making multiplying disciples</a:t>
            </a:r>
          </a:p>
          <a:p>
            <a:pPr marL="742950" marR="0" lvl="1" indent="-285750">
              <a:lnSpc>
                <a:spcPct val="115000"/>
              </a:lnSpc>
              <a:spcBef>
                <a:spcPts val="0"/>
              </a:spcBef>
              <a:buFont typeface="Arial" panose="020B0604020202020204" pitchFamily="34" charset="0"/>
              <a:buChar char="•"/>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because of all of the other ministries they are involved in. </a:t>
            </a:r>
          </a:p>
          <a:p>
            <a:endParaRPr lang="en-US" dirty="0"/>
          </a:p>
        </p:txBody>
      </p:sp>
      <p:sp>
        <p:nvSpPr>
          <p:cNvPr id="4" name="Slide Number Placeholder 3"/>
          <p:cNvSpPr>
            <a:spLocks noGrp="1"/>
          </p:cNvSpPr>
          <p:nvPr>
            <p:ph type="sldNum" sz="quarter" idx="10"/>
          </p:nvPr>
        </p:nvSpPr>
        <p:spPr/>
        <p:txBody>
          <a:bodyPr/>
          <a:lstStyle/>
          <a:p>
            <a:pPr>
              <a:defRPr/>
            </a:pPr>
            <a:fld id="{BF0BD165-D115-47E5-B1A1-E3C12FE467A9}" type="slidenum">
              <a:rPr lang="en-US" smtClean="0"/>
              <a:pPr>
                <a:defRPr/>
              </a:pPr>
              <a:t>39</a:t>
            </a:fld>
            <a:endParaRPr lang="en-US"/>
          </a:p>
        </p:txBody>
      </p:sp>
    </p:spTree>
    <p:extLst>
      <p:ext uri="{BB962C8B-B14F-4D97-AF65-F5344CB8AC3E}">
        <p14:creationId xmlns:p14="http://schemas.microsoft.com/office/powerpoint/2010/main" val="3113631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Grp="1" noRot="1" noChangeAspect="1" noChangeArrowheads="1" noTextEdit="1"/>
          </p:cNvSpPr>
          <p:nvPr>
            <p:ph type="sldImg"/>
          </p:nvPr>
        </p:nvSpPr>
        <p:spPr>
          <a:xfrm>
            <a:off x="1600200" y="149225"/>
            <a:ext cx="3657600" cy="2743200"/>
          </a:xfrm>
          <a:prstGeom prst="rect">
            <a:avLst/>
          </a:prstGeom>
          <a:ln/>
        </p:spPr>
      </p:sp>
      <p:sp>
        <p:nvSpPr>
          <p:cNvPr id="131076" name="Rectangle 3"/>
          <p:cNvSpPr>
            <a:spLocks noGrp="1" noChangeArrowheads="1"/>
          </p:cNvSpPr>
          <p:nvPr>
            <p:ph type="body" idx="1"/>
          </p:nvPr>
        </p:nvSpPr>
        <p:spPr>
          <a:xfrm>
            <a:off x="395415" y="3188043"/>
            <a:ext cx="6190735" cy="52701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None/>
            </a:pPr>
            <a:r>
              <a:rPr lang="en-US" b="1" dirty="0"/>
              <a:t>Jesus’ Plan</a:t>
            </a:r>
          </a:p>
          <a:p>
            <a:pPr algn="ctr">
              <a:buNone/>
            </a:pPr>
            <a:r>
              <a:rPr lang="en-US" b="1" dirty="0"/>
              <a:t>“Multiplying Disciples”</a:t>
            </a:r>
          </a:p>
          <a:p>
            <a:pPr marL="342900" lvl="0" indent="-342900" eaLnBrk="0" fontAlgn="base" hangingPunct="0">
              <a:buFont typeface="Symbol" panose="05050102010706020507" pitchFamily="18" charset="2"/>
              <a:buChar char=""/>
            </a:pPr>
            <a:r>
              <a:rPr lang="en-US" kern="1200" dirty="0">
                <a:solidFill>
                  <a:srgbClr val="000000"/>
                </a:solidFill>
                <a:effectLst/>
                <a:ea typeface="Calibri" panose="020F0502020204030204" pitchFamily="34" charset="0"/>
                <a:cs typeface="Arial" panose="020B0604020202020204" pitchFamily="34" charset="0"/>
              </a:rPr>
              <a:t>Jesus trained 12 disciples for 3 years to make multiplying disciples just as He did </a:t>
            </a:r>
            <a:endParaRPr lang="en-US" dirty="0">
              <a:effectLst/>
            </a:endParaRPr>
          </a:p>
          <a:p>
            <a:pPr marL="685800" lvl="0" indent="-228600" eaLnBrk="0" fontAlgn="base" hangingPunct="0">
              <a:buFont typeface="Courier New" panose="02070309020205020404" pitchFamily="49" charset="0"/>
              <a:buChar char="o"/>
            </a:pPr>
            <a:r>
              <a:rPr lang="en-US" kern="1200" dirty="0">
                <a:solidFill>
                  <a:srgbClr val="000000"/>
                </a:solidFill>
                <a:effectLst/>
                <a:ea typeface="Calibri" panose="020F0502020204030204" pitchFamily="34" charset="0"/>
                <a:cs typeface="Arial" panose="020B0604020202020204" pitchFamily="34" charset="0"/>
              </a:rPr>
              <a:t>and reach all nations</a:t>
            </a:r>
            <a:endParaRPr lang="en-US" dirty="0">
              <a:effectLst/>
            </a:endParaRP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Paul is an example of obeying the Great Commission </a:t>
            </a:r>
          </a:p>
          <a:p>
            <a:pPr marL="342900" marR="0" lvl="0" indent="-342900">
              <a:spcBef>
                <a:spcPts val="0"/>
              </a:spcBef>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as he trained Timothy </a:t>
            </a:r>
          </a:p>
          <a:p>
            <a:pPr marL="342900" marR="0" lvl="0" indent="-342900">
              <a:spcBef>
                <a:spcPts val="0"/>
              </a:spcBef>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to train faithful men </a:t>
            </a:r>
          </a:p>
          <a:p>
            <a:pPr marL="342900" marR="0" lvl="0" indent="-342900">
              <a:spcBef>
                <a:spcPts val="0"/>
              </a:spcBef>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who would teach others also </a:t>
            </a:r>
          </a:p>
          <a:p>
            <a:pPr marL="342900" marR="0" lvl="0" indent="-342900">
              <a:spcBef>
                <a:spcPts val="0"/>
              </a:spcBef>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and finish the Great Commission.</a:t>
            </a:r>
          </a:p>
          <a:p>
            <a:pPr eaLnBrk="1" hangingPunct="1"/>
            <a:endParaRPr lang="en-US" altLang="en-US" dirty="0"/>
          </a:p>
        </p:txBody>
      </p:sp>
      <p:sp>
        <p:nvSpPr>
          <p:cNvPr id="4" name="Rectangle 7">
            <a:extLst>
              <a:ext uri="{FF2B5EF4-FFF2-40B4-BE49-F238E27FC236}">
                <a16:creationId xmlns:a16="http://schemas.microsoft.com/office/drawing/2014/main" id="{4E1698F4-4BCB-41B6-A862-C20A5124DCEC}"/>
              </a:ext>
            </a:extLst>
          </p:cNvPr>
          <p:cNvSpPr>
            <a:spLocks noGrp="1" noChangeArrowheads="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DA75720-E3F3-48DB-A05D-7D08F635DA11}" type="slidenum">
              <a:rPr lang="en-US" altLang="en-US" smtClean="0"/>
              <a:pPr eaLnBrk="1" hangingPunct="1">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98854" y="3163331"/>
            <a:ext cx="6759145" cy="5659394"/>
          </a:xfrm>
        </p:spPr>
        <p:txBody>
          <a:bodyPr/>
          <a:lstStyle/>
          <a:p>
            <a:pPr marL="0" marR="0" lvl="0" indent="0">
              <a:lnSpc>
                <a:spcPct val="114000"/>
              </a:lnSpc>
              <a:spcBef>
                <a:spcPts val="0"/>
              </a:spcBef>
              <a:buFont typeface="Arial" panose="020B0604020202020204" pitchFamily="34" charset="0"/>
              <a:buNone/>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Several things are very clear.</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4000"/>
              </a:lnSpc>
              <a:spcBef>
                <a:spcPts val="0"/>
              </a:spcBef>
              <a:buFont typeface="Arial" panose="020B0604020202020204" pitchFamily="34" charset="0"/>
              <a:buChar char="•"/>
            </a:pPr>
            <a:r>
              <a:rPr lang="en-US" dirty="0">
                <a:solidFill>
                  <a:srgbClr val="000000"/>
                </a:solidFill>
                <a:effectLst/>
              </a:rPr>
              <a:t>Many ministries had a good reason to be started but have become ineffective</a:t>
            </a:r>
          </a:p>
          <a:p>
            <a:pPr marL="342900" lvl="0" indent="-342900">
              <a:lnSpc>
                <a:spcPct val="114000"/>
              </a:lnSpc>
              <a:spcBef>
                <a:spcPts val="0"/>
              </a:spcBef>
              <a:buFont typeface="Arial" panose="020B0604020202020204" pitchFamily="34" charset="0"/>
              <a:buChar char="•"/>
            </a:pPr>
            <a:r>
              <a:rPr lang="en-US" dirty="0">
                <a:solidFill>
                  <a:srgbClr val="000000"/>
                </a:solidFill>
                <a:effectLst/>
              </a:rPr>
              <a:t>You must choose between </a:t>
            </a:r>
          </a:p>
          <a:p>
            <a:pPr marL="800100" lvl="1" indent="-342900">
              <a:lnSpc>
                <a:spcPct val="114000"/>
              </a:lnSpc>
              <a:spcBef>
                <a:spcPts val="0"/>
              </a:spcBef>
              <a:buFont typeface="Arial" panose="020B0604020202020204" pitchFamily="34" charset="0"/>
              <a:buChar char="•"/>
            </a:pPr>
            <a:r>
              <a:rPr lang="en-US" dirty="0">
                <a:solidFill>
                  <a:srgbClr val="000000"/>
                </a:solidFill>
                <a:effectLst/>
              </a:rPr>
              <a:t>running your church the way you have been </a:t>
            </a:r>
          </a:p>
          <a:p>
            <a:pPr marL="800100" lvl="1" indent="-342900">
              <a:lnSpc>
                <a:spcPct val="114000"/>
              </a:lnSpc>
              <a:spcBef>
                <a:spcPts val="0"/>
              </a:spcBef>
              <a:buFont typeface="Arial" panose="020B0604020202020204" pitchFamily="34" charset="0"/>
              <a:buChar char="•"/>
            </a:pPr>
            <a:r>
              <a:rPr lang="en-US" dirty="0">
                <a:solidFill>
                  <a:srgbClr val="000000"/>
                </a:solidFill>
                <a:effectLst/>
              </a:rPr>
              <a:t>or having a church that makes multiplying disciples</a:t>
            </a:r>
          </a:p>
          <a:p>
            <a:pPr>
              <a:lnSpc>
                <a:spcPct val="114000"/>
              </a:lnSpc>
            </a:pPr>
            <a:endParaRPr lang="en-US" dirty="0"/>
          </a:p>
        </p:txBody>
      </p:sp>
      <p:sp>
        <p:nvSpPr>
          <p:cNvPr id="4" name="Slide Number Placeholder 3"/>
          <p:cNvSpPr>
            <a:spLocks noGrp="1"/>
          </p:cNvSpPr>
          <p:nvPr>
            <p:ph type="sldNum" sz="quarter" idx="10"/>
          </p:nvPr>
        </p:nvSpPr>
        <p:spPr/>
        <p:txBody>
          <a:bodyPr/>
          <a:lstStyle/>
          <a:p>
            <a:pPr>
              <a:defRPr/>
            </a:pPr>
            <a:fld id="{BF0BD165-D115-47E5-B1A1-E3C12FE467A9}" type="slidenum">
              <a:rPr lang="en-US" smtClean="0"/>
              <a:pPr>
                <a:defRPr/>
              </a:pPr>
              <a:t>40</a:t>
            </a:fld>
            <a:endParaRPr lang="en-US"/>
          </a:p>
        </p:txBody>
      </p:sp>
    </p:spTree>
    <p:extLst>
      <p:ext uri="{BB962C8B-B14F-4D97-AF65-F5344CB8AC3E}">
        <p14:creationId xmlns:p14="http://schemas.microsoft.com/office/powerpoint/2010/main" val="24794721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r>
              <a:rPr lang="en-US" sz="1600" kern="1200" baseline="0" dirty="0">
                <a:solidFill>
                  <a:schemeClr val="tx1"/>
                </a:solidFill>
                <a:effectLst/>
                <a:latin typeface="Arial" charset="0"/>
                <a:ea typeface="+mn-ea"/>
                <a:cs typeface="+mn-cs"/>
              </a:rPr>
              <a:t>Here are some excuses  pastors have for not reducing the number of  programs in their church:</a:t>
            </a:r>
          </a:p>
          <a:p>
            <a:pPr marL="342900" lvl="0" indent="-342900">
              <a:buFont typeface="Arial" panose="020B0604020202020204" pitchFamily="34" charset="0"/>
              <a:buChar char="•"/>
            </a:pPr>
            <a:r>
              <a:rPr lang="en-US" sz="1600" kern="1200" baseline="0" dirty="0">
                <a:solidFill>
                  <a:schemeClr val="tx1"/>
                </a:solidFill>
                <a:effectLst/>
                <a:latin typeface="Arial" charset="0"/>
                <a:ea typeface="+mn-ea"/>
                <a:cs typeface="+mn-cs"/>
              </a:rPr>
              <a:t>Some pastors think that since most churches are program driven that </a:t>
            </a:r>
          </a:p>
          <a:p>
            <a:pPr marL="800100" lvl="1" indent="-342900">
              <a:buFont typeface="Arial" panose="020B0604020202020204" pitchFamily="34" charset="0"/>
              <a:buChar char="•"/>
            </a:pPr>
            <a:r>
              <a:rPr lang="en-US" sz="1600" kern="1200" baseline="0" dirty="0">
                <a:solidFill>
                  <a:schemeClr val="tx1"/>
                </a:solidFill>
                <a:effectLst/>
                <a:latin typeface="Arial" charset="0"/>
                <a:ea typeface="+mn-ea"/>
                <a:cs typeface="+mn-cs"/>
              </a:rPr>
              <a:t>it must be a good thing and that we must find a way to have many church programs and make multiplying disciples. </a:t>
            </a:r>
          </a:p>
          <a:p>
            <a:pPr marL="342900" lvl="0" indent="-342900">
              <a:buFont typeface="Arial" panose="020B0604020202020204" pitchFamily="34" charset="0"/>
              <a:buChar char="•"/>
            </a:pPr>
            <a:r>
              <a:rPr lang="en-US" sz="1600" kern="1200" baseline="0" dirty="0">
                <a:solidFill>
                  <a:schemeClr val="tx1"/>
                </a:solidFill>
                <a:effectLst/>
                <a:latin typeface="Arial" charset="0"/>
                <a:ea typeface="+mn-ea"/>
                <a:cs typeface="+mn-cs"/>
              </a:rPr>
              <a:t>Still other pastors are not willing to pay the price of some of their people complaining or leaving </a:t>
            </a:r>
          </a:p>
          <a:p>
            <a:pPr marL="800100" lvl="1" indent="-342900">
              <a:buFont typeface="Arial" panose="020B0604020202020204" pitchFamily="34" charset="0"/>
              <a:buChar char="•"/>
            </a:pPr>
            <a:r>
              <a:rPr lang="en-US" sz="1600" kern="1200" baseline="0" dirty="0">
                <a:solidFill>
                  <a:schemeClr val="tx1"/>
                </a:solidFill>
                <a:effectLst/>
                <a:latin typeface="Arial" charset="0"/>
                <a:ea typeface="+mn-ea"/>
                <a:cs typeface="+mn-cs"/>
              </a:rPr>
              <a:t>if they remove some programs in order to make disciples. </a:t>
            </a:r>
          </a:p>
          <a:p>
            <a:pPr marL="342900" lvl="0" indent="-342900">
              <a:buFont typeface="Arial" panose="020B0604020202020204" pitchFamily="34" charset="0"/>
              <a:buChar char="•"/>
            </a:pPr>
            <a:r>
              <a:rPr lang="en-US" sz="1600" kern="1200" baseline="0" dirty="0">
                <a:solidFill>
                  <a:schemeClr val="tx1"/>
                </a:solidFill>
                <a:effectLst/>
                <a:latin typeface="Arial" charset="0"/>
                <a:ea typeface="+mn-ea"/>
                <a:cs typeface="+mn-cs"/>
              </a:rPr>
              <a:t>These pastors believe these things </a:t>
            </a:r>
          </a:p>
          <a:p>
            <a:pPr marL="800100" lvl="1" indent="-342900">
              <a:buFont typeface="Arial" panose="020B0604020202020204" pitchFamily="34" charset="0"/>
              <a:buChar char="•"/>
            </a:pPr>
            <a:r>
              <a:rPr lang="en-US" sz="1600" kern="1200" baseline="0" dirty="0">
                <a:solidFill>
                  <a:schemeClr val="tx1"/>
                </a:solidFill>
                <a:effectLst/>
                <a:latin typeface="Arial" charset="0"/>
                <a:ea typeface="+mn-ea"/>
                <a:cs typeface="+mn-cs"/>
              </a:rPr>
              <a:t>despite their lack of progress </a:t>
            </a:r>
          </a:p>
          <a:p>
            <a:pPr marL="1257300" lvl="2" indent="-342900">
              <a:buFont typeface="Arial" panose="020B0604020202020204" pitchFamily="34" charset="0"/>
              <a:buChar char="•"/>
            </a:pPr>
            <a:r>
              <a:rPr lang="en-US" sz="1600" kern="1200" baseline="0" dirty="0">
                <a:solidFill>
                  <a:schemeClr val="tx1"/>
                </a:solidFill>
                <a:effectLst/>
                <a:latin typeface="Arial" charset="0"/>
                <a:ea typeface="+mn-ea"/>
                <a:cs typeface="+mn-cs"/>
              </a:rPr>
              <a:t>and despite the clear teaching of the Word of God.</a:t>
            </a: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41</a:t>
            </a:fld>
            <a:endParaRPr lang="en-US"/>
          </a:p>
        </p:txBody>
      </p:sp>
    </p:spTree>
    <p:extLst>
      <p:ext uri="{BB962C8B-B14F-4D97-AF65-F5344CB8AC3E}">
        <p14:creationId xmlns:p14="http://schemas.microsoft.com/office/powerpoint/2010/main" val="4730085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Many ministries continue because of tradition. </a:t>
            </a: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 do them because we have always done them </a:t>
            </a: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they seem right even though they have lost their intended purpose.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Jesus and others in the Bible speak very strongly against valuing traditions above obedience. Look at what Jesus said:</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r>
              <a:rPr lang="en-US" sz="1600" dirty="0">
                <a:solidFill>
                  <a:srgbClr val="000000"/>
                </a:solidFill>
                <a:effectLst/>
                <a:latin typeface="Arial" panose="020B0604020202020204" pitchFamily="34" charset="0"/>
                <a:ea typeface="Calibri" panose="020F0502020204030204" pitchFamily="34" charset="0"/>
              </a:rPr>
              <a:t>“ </a:t>
            </a:r>
            <a:r>
              <a:rPr lang="en-US" sz="1600" b="1" dirty="0">
                <a:solidFill>
                  <a:srgbClr val="000000"/>
                </a:solidFill>
                <a:effectLst/>
                <a:latin typeface="Arial" panose="020B0604020202020204" pitchFamily="34" charset="0"/>
                <a:ea typeface="Calibri" panose="020F0502020204030204" pitchFamily="34" charset="0"/>
              </a:rPr>
              <a:t>You have let go of the commands of God and are holding on to human traditions</a:t>
            </a:r>
            <a:r>
              <a:rPr lang="en-US" sz="1600" dirty="0">
                <a:solidFill>
                  <a:srgbClr val="000000"/>
                </a:solidFill>
                <a:effectLst/>
                <a:latin typeface="Arial" panose="020B0604020202020204" pitchFamily="34" charset="0"/>
                <a:ea typeface="Calibri" panose="020F0502020204030204" pitchFamily="34" charset="0"/>
              </a:rPr>
              <a:t>.” Mark 7:8</a:t>
            </a:r>
          </a:p>
          <a:p>
            <a:endParaRPr lang="en-US" dirty="0"/>
          </a:p>
          <a:p>
            <a:pPr marL="285750" indent="-285750">
              <a:buFont typeface="Arial" panose="020B0604020202020204" pitchFamily="34" charset="0"/>
              <a:buChar char="•"/>
            </a:pPr>
            <a:r>
              <a:rPr lang="en-US" dirty="0"/>
              <a:t>Jesus was very angry that the spiritual leaders were forcing the people to practice traditions and not obey God.</a:t>
            </a: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42</a:t>
            </a:fld>
            <a:endParaRPr lang="en-US"/>
          </a:p>
        </p:txBody>
      </p:sp>
    </p:spTree>
    <p:extLst>
      <p:ext uri="{BB962C8B-B14F-4D97-AF65-F5344CB8AC3E}">
        <p14:creationId xmlns:p14="http://schemas.microsoft.com/office/powerpoint/2010/main" val="6795435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0700" y="0"/>
            <a:ext cx="3683000" cy="2762250"/>
          </a:xfrm>
        </p:spPr>
      </p:sp>
      <p:sp>
        <p:nvSpPr>
          <p:cNvPr id="3" name="Notes Placeholder 2"/>
          <p:cNvSpPr>
            <a:spLocks noGrp="1"/>
          </p:cNvSpPr>
          <p:nvPr>
            <p:ph type="body" idx="1"/>
          </p:nvPr>
        </p:nvSpPr>
        <p:spPr>
          <a:xfrm>
            <a:off x="105033" y="2762250"/>
            <a:ext cx="6751380" cy="5659394"/>
          </a:xfrm>
        </p:spPr>
        <p:txBody>
          <a:bodyPr/>
          <a:lstStyle/>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 church members will argue that it’s ok to keep the program that they are involved in even though it has become ineffective.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defTabSz="914400" rtl="0" eaLnBrk="0" fontAlgn="base" latinLnBrk="0" hangingPunct="0">
              <a:spcBef>
                <a:spcPts val="0"/>
              </a:spcBef>
              <a:spcAft>
                <a:spcPts val="0"/>
              </a:spcAft>
              <a:buClrTx/>
              <a:buSzTx/>
              <a:buFont typeface="Arial" panose="020B0604020202020204" pitchFamily="34" charset="0"/>
              <a:buChar char="•"/>
              <a:tabLst/>
              <a:defRPr/>
            </a:pPr>
            <a:r>
              <a:rPr lang="en-US" kern="1200" baseline="0" dirty="0">
                <a:solidFill>
                  <a:schemeClr val="tx1"/>
                </a:solidFill>
                <a:effectLst/>
                <a:latin typeface="Arial" charset="0"/>
                <a:ea typeface="+mn-ea"/>
                <a:cs typeface="+mn-cs"/>
              </a:rPr>
              <a:t>But it is not ok. </a:t>
            </a:r>
          </a:p>
          <a:p>
            <a:pPr marL="285750" marR="0" lvl="0" indent="-285750" algn="l" defTabSz="914400" rtl="0" eaLnBrk="0" fontAlgn="base" latinLnBrk="0" hangingPunct="0">
              <a:spcBef>
                <a:spcPts val="0"/>
              </a:spcBef>
              <a:spcAft>
                <a:spcPts val="0"/>
              </a:spcAft>
              <a:buClrTx/>
              <a:buSzTx/>
              <a:buFont typeface="Arial" panose="020B0604020202020204" pitchFamily="34" charset="0"/>
              <a:buChar char="•"/>
              <a:tabLst/>
              <a:defRPr/>
            </a:pPr>
            <a:r>
              <a:rPr lang="en-US" kern="1200" baseline="0" dirty="0">
                <a:solidFill>
                  <a:schemeClr val="tx1"/>
                </a:solidFill>
                <a:effectLst/>
                <a:latin typeface="Arial" charset="0"/>
                <a:ea typeface="+mn-ea"/>
                <a:cs typeface="+mn-cs"/>
              </a:rPr>
              <a:t>God tells us in His Word that partial obedience is the same as disobedience</a:t>
            </a:r>
          </a:p>
          <a:p>
            <a:pPr marL="285750" marR="0" lvl="0" indent="-285750" algn="l" defTabSz="914400" rtl="0" eaLnBrk="0" fontAlgn="base" latinLnBrk="0" hangingPunct="0">
              <a:spcBef>
                <a:spcPts val="0"/>
              </a:spcBef>
              <a:spcAft>
                <a:spcPts val="0"/>
              </a:spcAft>
              <a:buClrTx/>
              <a:buSzTx/>
              <a:buFont typeface="Arial" panose="020B0604020202020204" pitchFamily="34" charset="0"/>
              <a:buChar char="•"/>
              <a:tabLst/>
              <a:defRPr/>
            </a:pPr>
            <a:endParaRPr lang="en-US" kern="1200" baseline="0" dirty="0">
              <a:solidFill>
                <a:schemeClr val="tx1"/>
              </a:solidFill>
              <a:effectLst/>
              <a:latin typeface="Arial" charset="0"/>
              <a:ea typeface="+mn-ea"/>
              <a:cs typeface="+mn-cs"/>
            </a:endParaRPr>
          </a:p>
          <a:p>
            <a:pPr marL="285750" marR="0" lvl="0" indent="-285750" algn="l" defTabSz="914400" rtl="0" eaLnBrk="0" fontAlgn="base" latinLnBrk="0" hangingPunct="0">
              <a:spcBef>
                <a:spcPts val="0"/>
              </a:spcBef>
              <a:spcAft>
                <a:spcPts val="0"/>
              </a:spcAft>
              <a:buClrTx/>
              <a:buSzTx/>
              <a:buFont typeface="Arial" panose="020B0604020202020204" pitchFamily="34" charset="0"/>
              <a:buChar char="•"/>
              <a:tabLst/>
              <a:defRPr/>
            </a:pPr>
            <a:r>
              <a:rPr lang="en-US" kern="1200" baseline="0" dirty="0">
                <a:solidFill>
                  <a:schemeClr val="tx1"/>
                </a:solidFill>
                <a:effectLst/>
                <a:latin typeface="Arial" charset="0"/>
                <a:ea typeface="+mn-ea"/>
                <a:cs typeface="+mn-cs"/>
              </a:rPr>
              <a:t>Partial obedience cost Paul the kingship</a:t>
            </a:r>
          </a:p>
          <a:p>
            <a:pPr marL="0" marR="0">
              <a:spcBef>
                <a:spcPts val="0"/>
              </a:spcBef>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In 1 Samuel 15: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King Saul was given specific instructions by God and he had a great victory.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But when the Prophet Samuel approached Saul and rebuked him for being disobedient, Saul gave excuses.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God gave King Saul the following response through the Prophet Samuel:</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a:spcBef>
                <a:spcPts val="0"/>
              </a:spcBef>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“Does the Lord delight in burnt offerings and sacrifices as much as in obeying the voice of the Lord? </a:t>
            </a: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To obey is better than sacrifice</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to heed is better than the fat of rams. For rebellion is like the sin of divination, and arrogance like the evil of idolatry. </a:t>
            </a: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Because you have rejected the word of the Lord, He has rejected you as king</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1 Samuel 15:22-23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dirty="0"/>
              <a:t>Yes, partial obedience is disobedience and it cost Saul the kingship</a:t>
            </a:r>
          </a:p>
          <a:p>
            <a:pPr marL="285750" marR="0" lvl="0" indent="-285750" algn="l" defTabSz="914400" rtl="0" eaLnBrk="0" fontAlgn="base" latinLnBrk="0" hangingPunct="0">
              <a:spcBef>
                <a:spcPts val="0"/>
              </a:spcBef>
              <a:spcAft>
                <a:spcPts val="0"/>
              </a:spcAft>
              <a:buClrTx/>
              <a:buSzTx/>
              <a:buFont typeface="Arial" panose="020B0604020202020204" pitchFamily="34" charset="0"/>
              <a:buChar char="•"/>
              <a:tabLst/>
              <a:defRPr/>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0" fontAlgn="base" latinLnBrk="0" hangingPunct="0">
              <a:spcBef>
                <a:spcPts val="0"/>
              </a:spcBef>
              <a:spcAft>
                <a:spcPts val="0"/>
              </a:spcAft>
              <a:buClrTx/>
              <a:buSzTx/>
              <a:buFont typeface="Arial" panose="020B0604020202020204" pitchFamily="34" charset="0"/>
              <a:buChar char="•"/>
              <a:tabLst/>
              <a:defRPr/>
            </a:pP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43</a:t>
            </a:fld>
            <a:endParaRPr lang="en-US"/>
          </a:p>
        </p:txBody>
      </p:sp>
    </p:spTree>
    <p:extLst>
      <p:ext uri="{BB962C8B-B14F-4D97-AF65-F5344CB8AC3E}">
        <p14:creationId xmlns:p14="http://schemas.microsoft.com/office/powerpoint/2010/main" val="10988213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3075" y="80963"/>
            <a:ext cx="3683000" cy="2762250"/>
          </a:xfrm>
        </p:spPr>
      </p:sp>
      <p:sp>
        <p:nvSpPr>
          <p:cNvPr id="3" name="Notes Placeholder 2"/>
          <p:cNvSpPr>
            <a:spLocks noGrp="1"/>
          </p:cNvSpPr>
          <p:nvPr>
            <p:ph type="body" idx="1"/>
          </p:nvPr>
        </p:nvSpPr>
        <p:spPr>
          <a:xfrm>
            <a:off x="0" y="2843643"/>
            <a:ext cx="6857999" cy="5979082"/>
          </a:xfrm>
        </p:spPr>
        <p:txBody>
          <a:bodyPr/>
          <a:lstStyle/>
          <a:p>
            <a:pPr marL="285750" indent="-285750">
              <a:buFont typeface="Arial" panose="020B0604020202020204" pitchFamily="34" charset="0"/>
              <a:buChar char="•"/>
            </a:pPr>
            <a:r>
              <a:rPr lang="en-US" dirty="0"/>
              <a:t>The Apostle Paul faced the Christian leaders in Jerusalem in Acts 15</a:t>
            </a:r>
          </a:p>
          <a:p>
            <a:pPr marL="742950" lvl="1" indent="-285750">
              <a:buFont typeface="Arial" panose="020B0604020202020204" pitchFamily="34" charset="0"/>
              <a:buChar char="•"/>
            </a:pPr>
            <a:r>
              <a:rPr lang="en-US" dirty="0"/>
              <a:t>and even the Apostle Peter</a:t>
            </a:r>
          </a:p>
          <a:p>
            <a:pPr marL="742950" lvl="1" indent="-285750">
              <a:buFont typeface="Arial" panose="020B0604020202020204" pitchFamily="34" charset="0"/>
              <a:buChar char="•"/>
            </a:pPr>
            <a:r>
              <a:rPr lang="en-US" dirty="0"/>
              <a:t>who were imposing traditions on the church</a:t>
            </a:r>
          </a:p>
          <a:p>
            <a:pPr marL="285750" indent="-285750">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rPr>
              <a:t>but Paul would not compromise the truth for even a moment.</a:t>
            </a:r>
          </a:p>
          <a:p>
            <a:pPr marL="285750" indent="-285750">
              <a:buFont typeface="Arial" panose="020B0604020202020204" pitchFamily="34" charset="0"/>
              <a:buChar char="•"/>
            </a:pPr>
            <a:endParaRPr lang="en-US" kern="1200" baseline="0" dirty="0">
              <a:solidFill>
                <a:schemeClr val="tx1"/>
              </a:solidFill>
              <a:effectLst/>
              <a:latin typeface="Arial" charset="0"/>
              <a:ea typeface="+mn-ea"/>
              <a:cs typeface="+mn-cs"/>
            </a:endParaRPr>
          </a:p>
          <a:p>
            <a:r>
              <a:rPr lang="en-US" dirty="0"/>
              <a:t>In Galatians 2:5, 11 The Apostle Paul wrote:</a:t>
            </a:r>
          </a:p>
          <a:p>
            <a:pPr marL="285750" indent="-285750">
              <a:buFont typeface="Arial" panose="020B0604020202020204" pitchFamily="34" charset="0"/>
              <a:buChar char="•"/>
            </a:pPr>
            <a:r>
              <a:rPr lang="en-US" kern="1200" baseline="0" dirty="0">
                <a:solidFill>
                  <a:schemeClr val="tx1"/>
                </a:solidFill>
                <a:effectLst/>
                <a:latin typeface="Arial" charset="0"/>
                <a:ea typeface="+mn-ea"/>
                <a:cs typeface="+mn-cs"/>
              </a:rPr>
              <a:t>“We did not give in to them for a moment, </a:t>
            </a:r>
          </a:p>
          <a:p>
            <a:pPr marL="742950" lvl="1" indent="-285750">
              <a:buFont typeface="Arial" panose="020B0604020202020204" pitchFamily="34" charset="0"/>
              <a:buChar char="•"/>
            </a:pPr>
            <a:r>
              <a:rPr lang="en-US" kern="1200" baseline="0" dirty="0">
                <a:solidFill>
                  <a:schemeClr val="tx1"/>
                </a:solidFill>
                <a:effectLst/>
                <a:latin typeface="Arial" charset="0"/>
                <a:ea typeface="+mn-ea"/>
                <a:cs typeface="+mn-cs"/>
              </a:rPr>
              <a:t>so that the truth of the gospel might remain with you. </a:t>
            </a:r>
          </a:p>
          <a:p>
            <a:pPr marL="285750" lvl="0" indent="-285750">
              <a:buFont typeface="Arial" panose="020B0604020202020204" pitchFamily="34" charset="0"/>
              <a:buChar char="•"/>
            </a:pPr>
            <a:r>
              <a:rPr lang="en-US" kern="1200" baseline="0" dirty="0">
                <a:solidFill>
                  <a:schemeClr val="tx1"/>
                </a:solidFill>
                <a:effectLst/>
                <a:latin typeface="Arial" charset="0"/>
                <a:ea typeface="+mn-ea"/>
                <a:cs typeface="+mn-cs"/>
              </a:rPr>
              <a:t>When Peter came to Antioch, I opposed him to his face, </a:t>
            </a:r>
          </a:p>
          <a:p>
            <a:pPr marL="742950" lvl="1" indent="-285750">
              <a:buFont typeface="Arial" panose="020B0604020202020204" pitchFamily="34" charset="0"/>
              <a:buChar char="•"/>
            </a:pPr>
            <a:r>
              <a:rPr lang="en-US" kern="1200" baseline="0" dirty="0">
                <a:solidFill>
                  <a:schemeClr val="tx1"/>
                </a:solidFill>
                <a:effectLst/>
                <a:latin typeface="Arial" charset="0"/>
                <a:ea typeface="+mn-ea"/>
                <a:cs typeface="+mn-cs"/>
              </a:rPr>
              <a:t>because he was clearly in the wrong.”</a:t>
            </a:r>
          </a:p>
          <a:p>
            <a:pPr marL="285750" lvl="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44</a:t>
            </a:fld>
            <a:endParaRPr lang="en-US"/>
          </a:p>
        </p:txBody>
      </p:sp>
    </p:spTree>
    <p:extLst>
      <p:ext uri="{BB962C8B-B14F-4D97-AF65-F5344CB8AC3E}">
        <p14:creationId xmlns:p14="http://schemas.microsoft.com/office/powerpoint/2010/main" val="24673786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98855" y="3163331"/>
            <a:ext cx="6757558" cy="5659394"/>
          </a:xfrm>
        </p:spPr>
        <p:txBody>
          <a:bodyPr/>
          <a:lstStyle/>
          <a:p>
            <a:pPr>
              <a:lnSpc>
                <a:spcPct val="115000"/>
              </a:lnSpc>
            </a:pP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III. Basis for Evaluating Church Ministries</a:t>
            </a:r>
            <a:endParaRPr lang="en-US" dirty="0">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15000"/>
              </a:lnSpc>
              <a:spcBef>
                <a:spcPts val="0"/>
              </a:spcBef>
              <a:spcAft>
                <a:spcPts val="0"/>
              </a:spcAft>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Apostle Paul not only told us the mission of the church, </a:t>
            </a:r>
          </a:p>
          <a:p>
            <a:pPr marL="285750" marR="0" indent="-285750">
              <a:lnSpc>
                <a:spcPct val="115000"/>
              </a:lnSpc>
              <a:spcBef>
                <a:spcPts val="0"/>
              </a:spcBef>
              <a:spcAft>
                <a:spcPts val="0"/>
              </a:spcAft>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he told us how the church should function to accomplish the mission in Ephesians 4:15-16.</a:t>
            </a:r>
            <a:endParaRPr lang="en-US" dirty="0">
              <a:effectLst/>
              <a:latin typeface="Arial" panose="020B0604020202020204" pitchFamily="34" charset="0"/>
              <a:ea typeface="Calibri" panose="020F0502020204030204" pitchFamily="34" charset="0"/>
              <a:cs typeface="Arial" panose="020B0604020202020204" pitchFamily="34" charset="0"/>
            </a:endParaRPr>
          </a:p>
          <a:p>
            <a:pPr lvl="0">
              <a:buSzPts val="1000"/>
            </a:pPr>
            <a:endParaRPr lang="en-US" dirty="0"/>
          </a:p>
          <a:p>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“we are to </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grow up in every way into him who is the head</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into Christ, from whom </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the whole body</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joined and held together by every joint with which it is equipped, when </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each part is working properly</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makes the body grow so that it builds itself up in love.” Ephesians 4:15-16</a:t>
            </a:r>
            <a:endParaRPr lang="en-US" dirty="0">
              <a:latin typeface="Arial" panose="020B0604020202020204" pitchFamily="34" charset="0"/>
              <a:ea typeface="Calibri" panose="020F0502020204030204" pitchFamily="34" charset="0"/>
              <a:cs typeface="Arial" panose="020B0604020202020204" pitchFamily="34" charset="0"/>
            </a:endParaRPr>
          </a:p>
          <a:p>
            <a:endParaRPr lang="en-US" dirty="0"/>
          </a:p>
          <a:p>
            <a:pPr marL="0" marR="0">
              <a:lnSpc>
                <a:spcPct val="115000"/>
              </a:lnSpc>
              <a:spcBef>
                <a:spcPts val="0"/>
              </a:spcBef>
              <a:spcAft>
                <a:spcPts val="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a:t>
            </a:r>
            <a:r>
              <a:rPr lang="en-US"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mission</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of the church is to make disciples (Help people grow to become like Jesus)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These verses also tell us </a:t>
            </a:r>
            <a:r>
              <a:rPr lang="en-US"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how</a:t>
            </a: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church should make</a:t>
            </a: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disciples</a:t>
            </a: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grow numerically and spiritually (Evangelism and Discipleship).</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How</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does this ministry help us make multiplying disciples?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Is this ministry </a:t>
            </a: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working properly</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to help us make multiplying disciples?</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45</a:t>
            </a:fld>
            <a:endParaRPr lang="en-US"/>
          </a:p>
        </p:txBody>
      </p:sp>
    </p:spTree>
    <p:extLst>
      <p:ext uri="{BB962C8B-B14F-4D97-AF65-F5344CB8AC3E}">
        <p14:creationId xmlns:p14="http://schemas.microsoft.com/office/powerpoint/2010/main" val="25719995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Your church structure is very important </a:t>
            </a:r>
          </a:p>
          <a:p>
            <a:pPr marL="742950" lvl="1" indent="-285750">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if you want to accomplish the mission that God gave the church. </a:t>
            </a:r>
          </a:p>
          <a:p>
            <a:endParaRPr lang="en-US" dirty="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Every ministry in your church must be evaluated for two things.</a:t>
            </a:r>
            <a:endParaRPr lang="en-US"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en-US" b="1" dirty="0">
                <a:solidFill>
                  <a:srgbClr val="000000"/>
                </a:solidFill>
                <a:cs typeface="Arial" panose="020B0604020202020204" pitchFamily="34" charset="0"/>
              </a:rPr>
              <a:t>How</a:t>
            </a:r>
            <a:r>
              <a:rPr lang="en-US" dirty="0">
                <a:solidFill>
                  <a:srgbClr val="000000"/>
                </a:solidFill>
                <a:cs typeface="Arial" panose="020B0604020202020204" pitchFamily="34" charset="0"/>
              </a:rPr>
              <a:t> does this ministry help us </a:t>
            </a:r>
          </a:p>
          <a:p>
            <a:pPr marL="800100" lvl="1" indent="-342900">
              <a:buFont typeface="Arial" panose="020B0604020202020204" pitchFamily="34" charset="0"/>
              <a:buChar char="•"/>
            </a:pPr>
            <a:r>
              <a:rPr lang="en-US" dirty="0">
                <a:solidFill>
                  <a:srgbClr val="000000"/>
                </a:solidFill>
                <a:cs typeface="Arial" panose="020B0604020202020204" pitchFamily="34" charset="0"/>
              </a:rPr>
              <a:t>make multiplying disciples?</a:t>
            </a:r>
            <a:endParaRPr lang="en-US" dirty="0">
              <a:solidFill>
                <a:srgbClr val="000000"/>
              </a:solidFill>
            </a:endParaRPr>
          </a:p>
          <a:p>
            <a:pPr marL="342900" lvl="0" indent="-342900">
              <a:buFont typeface="+mj-lt"/>
              <a:buAutoNum type="arabicPeriod"/>
            </a:pPr>
            <a:r>
              <a:rPr lang="en-US" dirty="0">
                <a:solidFill>
                  <a:srgbClr val="000000"/>
                </a:solidFill>
                <a:cs typeface="Arial" panose="020B0604020202020204" pitchFamily="34" charset="0"/>
              </a:rPr>
              <a:t>Is this ministry </a:t>
            </a:r>
            <a:r>
              <a:rPr lang="en-US" b="1" dirty="0">
                <a:solidFill>
                  <a:srgbClr val="000000"/>
                </a:solidFill>
                <a:cs typeface="Arial" panose="020B0604020202020204" pitchFamily="34" charset="0"/>
              </a:rPr>
              <a:t>working properly</a:t>
            </a:r>
            <a:r>
              <a:rPr lang="en-US" dirty="0">
                <a:solidFill>
                  <a:srgbClr val="000000"/>
                </a:solidFill>
                <a:cs typeface="Arial" panose="020B0604020202020204" pitchFamily="34" charset="0"/>
              </a:rPr>
              <a:t> to help us </a:t>
            </a:r>
          </a:p>
          <a:p>
            <a:pPr marL="800100" lvl="1" indent="-342900">
              <a:buFont typeface="Arial" panose="020B0604020202020204" pitchFamily="34" charset="0"/>
              <a:buChar char="•"/>
            </a:pPr>
            <a:r>
              <a:rPr lang="en-US" dirty="0">
                <a:solidFill>
                  <a:srgbClr val="000000"/>
                </a:solidFill>
                <a:cs typeface="Arial" panose="020B0604020202020204" pitchFamily="34" charset="0"/>
              </a:rPr>
              <a:t>make multiplying disciples?</a:t>
            </a:r>
            <a:endParaRPr lang="en-US"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46</a:t>
            </a:fld>
            <a:endParaRPr lang="en-US"/>
          </a:p>
        </p:txBody>
      </p:sp>
    </p:spTree>
    <p:extLst>
      <p:ext uri="{BB962C8B-B14F-4D97-AF65-F5344CB8AC3E}">
        <p14:creationId xmlns:p14="http://schemas.microsoft.com/office/powerpoint/2010/main" val="22875889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Ministries that don’t have a role in making multiplying disciples should never be started or should be stopped. </a:t>
            </a:r>
          </a:p>
          <a:p>
            <a:endParaRPr lang="en-US" dirty="0"/>
          </a:p>
          <a:p>
            <a:pPr marL="285750" indent="-285750">
              <a:buFont typeface="Arial" panose="020B0604020202020204" pitchFamily="34" charset="0"/>
              <a:buChar char="•"/>
            </a:pPr>
            <a:r>
              <a:rPr lang="en-US" dirty="0"/>
              <a:t>There are many good things a church can do, </a:t>
            </a:r>
          </a:p>
          <a:p>
            <a:pPr marL="742950" lvl="1" indent="-285750">
              <a:buFont typeface="Arial" panose="020B0604020202020204" pitchFamily="34" charset="0"/>
              <a:buChar char="•"/>
            </a:pPr>
            <a:r>
              <a:rPr lang="en-US" dirty="0"/>
              <a:t>but these good things impede us from accomplishing our mission </a:t>
            </a:r>
          </a:p>
          <a:p>
            <a:pPr marL="742950" lvl="1" indent="-285750">
              <a:buFont typeface="Arial" panose="020B0604020202020204" pitchFamily="34" charset="0"/>
              <a:buChar char="•"/>
            </a:pPr>
            <a:r>
              <a:rPr lang="en-US" dirty="0"/>
              <a:t>if they aren’t helping us accomplish it.</a:t>
            </a:r>
          </a:p>
          <a:p>
            <a:r>
              <a:rPr lang="en-US" dirty="0"/>
              <a:t> </a:t>
            </a:r>
          </a:p>
          <a:p>
            <a:pPr marL="285750" marR="0"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 ministries start out well in helping the church accomplish its mission, </a:t>
            </a: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but then they quit working properly to accomplish their intended purpose. </a:t>
            </a: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These ministries must be fixed or terminated.</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47</a:t>
            </a:fld>
            <a:endParaRPr lang="en-US"/>
          </a:p>
        </p:txBody>
      </p:sp>
    </p:spTree>
    <p:extLst>
      <p:ext uri="{BB962C8B-B14F-4D97-AF65-F5344CB8AC3E}">
        <p14:creationId xmlns:p14="http://schemas.microsoft.com/office/powerpoint/2010/main" val="2877883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algn="ctr"/>
            <a:r>
              <a:rPr lang="en-US" b="1" dirty="0"/>
              <a:t>Church Ministries</a:t>
            </a:r>
            <a:endParaRPr lang="en-US" dirty="0"/>
          </a:p>
          <a:p>
            <a:pPr marL="285750" indent="-285750">
              <a:buFont typeface="Arial" panose="020B0604020202020204" pitchFamily="34" charset="0"/>
              <a:buChar char="•"/>
            </a:pPr>
            <a:r>
              <a:rPr lang="en-US" dirty="0"/>
              <a:t>All of the Ministry Leaders and Ministry Workers should be discipled in Foundations.</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48</a:t>
            </a:fld>
            <a:endParaRPr lang="en-US"/>
          </a:p>
        </p:txBody>
      </p:sp>
    </p:spTree>
    <p:extLst>
      <p:ext uri="{BB962C8B-B14F-4D97-AF65-F5344CB8AC3E}">
        <p14:creationId xmlns:p14="http://schemas.microsoft.com/office/powerpoint/2010/main" val="29136591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285750" indent="-285750">
              <a:spcAft>
                <a:spcPts val="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Here is a summary of the different types of church ministries:</a:t>
            </a:r>
            <a:endParaRPr lang="en-US"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mj-lt"/>
              <a:buAutoNum type="arabicPeriod"/>
            </a:pPr>
            <a:r>
              <a:rPr lang="en-US" b="1" dirty="0">
                <a:solidFill>
                  <a:srgbClr val="000000"/>
                </a:solidFill>
              </a:rPr>
              <a:t>Outreach Ministries</a:t>
            </a:r>
            <a:r>
              <a:rPr lang="en-US" dirty="0">
                <a:solidFill>
                  <a:srgbClr val="000000"/>
                </a:solidFill>
              </a:rPr>
              <a:t>. </a:t>
            </a:r>
          </a:p>
          <a:p>
            <a:pPr marL="742950" lvl="1" indent="-285750">
              <a:spcAft>
                <a:spcPts val="0"/>
              </a:spcAft>
              <a:buFont typeface="Arial" panose="020B0604020202020204" pitchFamily="34" charset="0"/>
              <a:buChar char="•"/>
            </a:pPr>
            <a:r>
              <a:rPr lang="en-US" dirty="0">
                <a:solidFill>
                  <a:srgbClr val="000000"/>
                </a:solidFill>
              </a:rPr>
              <a:t>These are groups to attract unbelievers, to develop relationships, and for them to come to faith in Christ.</a:t>
            </a:r>
          </a:p>
          <a:p>
            <a:pPr marL="742950" lvl="1" indent="-285750">
              <a:spcAft>
                <a:spcPts val="0"/>
              </a:spcAft>
              <a:buFont typeface="Arial" panose="020B0604020202020204" pitchFamily="34" charset="0"/>
              <a:buChar char="•"/>
            </a:pPr>
            <a:r>
              <a:rPr lang="en-US" dirty="0">
                <a:solidFill>
                  <a:srgbClr val="000000"/>
                </a:solidFill>
              </a:rPr>
              <a:t>These are groups like sports teams, </a:t>
            </a:r>
          </a:p>
          <a:p>
            <a:pPr marL="742950" lvl="1" indent="-285750">
              <a:spcAft>
                <a:spcPts val="0"/>
              </a:spcAft>
              <a:buFont typeface="Arial" panose="020B0604020202020204" pitchFamily="34" charset="0"/>
              <a:buChar char="•"/>
            </a:pPr>
            <a:r>
              <a:rPr lang="en-US" dirty="0">
                <a:solidFill>
                  <a:srgbClr val="000000"/>
                </a:solidFill>
              </a:rPr>
              <a:t>special interest groups </a:t>
            </a:r>
          </a:p>
          <a:p>
            <a:pPr marL="1200150" lvl="2" indent="-285750">
              <a:spcAft>
                <a:spcPts val="0"/>
              </a:spcAft>
              <a:buFont typeface="Arial" panose="020B0604020202020204" pitchFamily="34" charset="0"/>
              <a:buChar char="•"/>
            </a:pPr>
            <a:r>
              <a:rPr lang="en-US" dirty="0">
                <a:solidFill>
                  <a:srgbClr val="000000"/>
                </a:solidFill>
              </a:rPr>
              <a:t>like marriage training, child raising training, financial management, etc. </a:t>
            </a:r>
          </a:p>
          <a:p>
            <a:pPr marL="342900" lvl="0" indent="-342900">
              <a:spcAft>
                <a:spcPts val="0"/>
              </a:spcAft>
              <a:buFont typeface="+mj-lt"/>
              <a:buAutoNum type="arabicPeriod"/>
            </a:pPr>
            <a:r>
              <a:rPr lang="en-US" b="1" dirty="0">
                <a:solidFill>
                  <a:srgbClr val="000000"/>
                </a:solidFill>
              </a:rPr>
              <a:t>Stage of Life Ministries</a:t>
            </a:r>
            <a:r>
              <a:rPr lang="en-US" dirty="0">
                <a:solidFill>
                  <a:srgbClr val="000000"/>
                </a:solidFill>
              </a:rPr>
              <a:t>. </a:t>
            </a:r>
          </a:p>
          <a:p>
            <a:pPr marL="800100" lvl="1" indent="-342900">
              <a:spcAft>
                <a:spcPts val="0"/>
              </a:spcAft>
              <a:buFont typeface="Arial" panose="020B0604020202020204" pitchFamily="34" charset="0"/>
              <a:buChar char="•"/>
            </a:pPr>
            <a:r>
              <a:rPr lang="en-US" dirty="0">
                <a:solidFill>
                  <a:srgbClr val="000000"/>
                </a:solidFill>
              </a:rPr>
              <a:t>Children, youth, women, men, and singles</a:t>
            </a:r>
          </a:p>
          <a:p>
            <a:pPr marL="342900" lvl="0" indent="-342900">
              <a:spcAft>
                <a:spcPts val="0"/>
              </a:spcAft>
              <a:buFont typeface="+mj-lt"/>
              <a:buAutoNum type="arabicPeriod"/>
            </a:pPr>
            <a:r>
              <a:rPr lang="en-US" b="1" dirty="0">
                <a:solidFill>
                  <a:srgbClr val="000000"/>
                </a:solidFill>
              </a:rPr>
              <a:t>Adult Topical Classes</a:t>
            </a:r>
            <a:r>
              <a:rPr lang="en-US" dirty="0">
                <a:solidFill>
                  <a:srgbClr val="000000"/>
                </a:solidFill>
              </a:rPr>
              <a:t>. </a:t>
            </a:r>
          </a:p>
          <a:p>
            <a:pPr marL="800100" lvl="1" indent="-342900">
              <a:spcAft>
                <a:spcPts val="0"/>
              </a:spcAft>
              <a:buFont typeface="Arial" panose="020B0604020202020204" pitchFamily="34" charset="0"/>
              <a:buChar char="•"/>
            </a:pPr>
            <a:r>
              <a:rPr lang="en-US" dirty="0">
                <a:solidFill>
                  <a:srgbClr val="000000"/>
                </a:solidFill>
              </a:rPr>
              <a:t>Short term classes such as how to study the Bible.</a:t>
            </a:r>
          </a:p>
          <a:p>
            <a:pPr marL="342900" lvl="0" indent="-342900">
              <a:spcAft>
                <a:spcPts val="0"/>
              </a:spcAft>
              <a:buFont typeface="+mj-lt"/>
              <a:buAutoNum type="arabicPeriod"/>
            </a:pPr>
            <a:r>
              <a:rPr lang="en-US" b="1" dirty="0">
                <a:solidFill>
                  <a:srgbClr val="000000"/>
                </a:solidFill>
              </a:rPr>
              <a:t>Care Ministries</a:t>
            </a:r>
            <a:r>
              <a:rPr lang="en-US" dirty="0">
                <a:solidFill>
                  <a:srgbClr val="000000"/>
                </a:solidFill>
              </a:rPr>
              <a:t>. </a:t>
            </a:r>
          </a:p>
          <a:p>
            <a:pPr marL="800100" lvl="1" indent="-342900">
              <a:spcAft>
                <a:spcPts val="0"/>
              </a:spcAft>
              <a:buFont typeface="Arial" panose="020B0604020202020204" pitchFamily="34" charset="0"/>
              <a:buChar char="•"/>
            </a:pPr>
            <a:r>
              <a:rPr lang="en-US" dirty="0">
                <a:solidFill>
                  <a:srgbClr val="000000"/>
                </a:solidFill>
              </a:rPr>
              <a:t>To the poor and needy.</a:t>
            </a:r>
          </a:p>
          <a:p>
            <a:pPr marL="342900" lvl="0" indent="-342900">
              <a:spcAft>
                <a:spcPts val="0"/>
              </a:spcAft>
              <a:buFont typeface="+mj-lt"/>
              <a:buAutoNum type="arabicPeriod"/>
            </a:pPr>
            <a:r>
              <a:rPr lang="en-US" b="1" dirty="0">
                <a:solidFill>
                  <a:srgbClr val="000000"/>
                </a:solidFill>
              </a:rPr>
              <a:t>Recovery Ministries</a:t>
            </a:r>
            <a:r>
              <a:rPr lang="en-US" dirty="0">
                <a:solidFill>
                  <a:srgbClr val="000000"/>
                </a:solidFill>
              </a:rPr>
              <a:t>. </a:t>
            </a:r>
          </a:p>
          <a:p>
            <a:pPr marL="800100" lvl="1" indent="-342900">
              <a:spcAft>
                <a:spcPts val="0"/>
              </a:spcAft>
              <a:buFont typeface="Arial" panose="020B0604020202020204" pitchFamily="34" charset="0"/>
              <a:buChar char="•"/>
            </a:pPr>
            <a:r>
              <a:rPr lang="en-US" dirty="0">
                <a:solidFill>
                  <a:srgbClr val="000000"/>
                </a:solidFill>
              </a:rPr>
              <a:t>To alcoholics, drug addicts, etc.</a:t>
            </a:r>
          </a:p>
          <a:p>
            <a:pPr marL="342900" lvl="0" indent="-342900">
              <a:spcAft>
                <a:spcPts val="0"/>
              </a:spcAft>
              <a:buFont typeface="+mj-lt"/>
              <a:buAutoNum type="arabicPeriod"/>
            </a:pPr>
            <a:r>
              <a:rPr lang="en-US" b="1" dirty="0">
                <a:solidFill>
                  <a:srgbClr val="000000"/>
                </a:solidFill>
              </a:rPr>
              <a:t>Service Groups</a:t>
            </a:r>
            <a:r>
              <a:rPr lang="en-US" dirty="0">
                <a:solidFill>
                  <a:srgbClr val="000000"/>
                </a:solidFill>
              </a:rPr>
              <a:t>. </a:t>
            </a:r>
          </a:p>
          <a:p>
            <a:pPr marL="800100" lvl="1" indent="-342900">
              <a:spcAft>
                <a:spcPts val="0"/>
              </a:spcAft>
              <a:buFont typeface="Arial" panose="020B0604020202020204" pitchFamily="34" charset="0"/>
              <a:buChar char="•"/>
            </a:pPr>
            <a:r>
              <a:rPr lang="en-US" sz="1600" kern="1200" baseline="0" dirty="0">
                <a:solidFill>
                  <a:schemeClr val="tx1"/>
                </a:solidFill>
                <a:effectLst/>
                <a:latin typeface="Arial" charset="0"/>
                <a:ea typeface="+mn-ea"/>
                <a:cs typeface="+mn-cs"/>
              </a:rPr>
              <a:t>These are groups like ushers and greeters, long term committees, </a:t>
            </a:r>
          </a:p>
          <a:p>
            <a:pPr marL="800100" lvl="1" indent="-342900">
              <a:spcAft>
                <a:spcPts val="0"/>
              </a:spcAft>
              <a:buFont typeface="Arial" panose="020B0604020202020204" pitchFamily="34" charset="0"/>
              <a:buChar char="•"/>
            </a:pPr>
            <a:r>
              <a:rPr lang="en-US" sz="1600" kern="1200" baseline="0" dirty="0">
                <a:solidFill>
                  <a:schemeClr val="tx1"/>
                </a:solidFill>
                <a:effectLst/>
                <a:latin typeface="Arial" charset="0"/>
                <a:ea typeface="+mn-ea"/>
                <a:cs typeface="+mn-cs"/>
              </a:rPr>
              <a:t>and your board of elders or whatever you call your lay leadership team.</a:t>
            </a:r>
          </a:p>
          <a:p>
            <a:pPr marL="342900" lvl="0" indent="-342900">
              <a:spcAft>
                <a:spcPts val="0"/>
              </a:spcAft>
              <a:buFont typeface="+mj-lt"/>
              <a:buAutoNum type="arabicPeriod"/>
            </a:pPr>
            <a:r>
              <a:rPr lang="en-US" b="1" dirty="0">
                <a:solidFill>
                  <a:srgbClr val="000000"/>
                </a:solidFill>
              </a:rPr>
              <a:t>Worship Team</a:t>
            </a:r>
            <a:r>
              <a:rPr lang="en-US" dirty="0">
                <a:solidFill>
                  <a:srgbClr val="000000"/>
                </a:solidFill>
              </a:rPr>
              <a:t>. </a:t>
            </a:r>
          </a:p>
          <a:p>
            <a:pPr marL="800100" lvl="1" indent="-342900">
              <a:spcAft>
                <a:spcPts val="0"/>
              </a:spcAft>
              <a:buFont typeface="Arial" panose="020B0604020202020204" pitchFamily="34" charset="0"/>
              <a:buChar char="•"/>
            </a:pPr>
            <a:r>
              <a:rPr lang="en-US" dirty="0">
                <a:solidFill>
                  <a:srgbClr val="000000"/>
                </a:solidFill>
              </a:rPr>
              <a:t>Singers and musicians.</a:t>
            </a: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49</a:t>
            </a:fld>
            <a:endParaRPr lang="en-US"/>
          </a:p>
        </p:txBody>
      </p:sp>
    </p:spTree>
    <p:extLst>
      <p:ext uri="{BB962C8B-B14F-4D97-AF65-F5344CB8AC3E}">
        <p14:creationId xmlns:p14="http://schemas.microsoft.com/office/powerpoint/2010/main" val="2098815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600200" y="149225"/>
            <a:ext cx="3657600" cy="2743200"/>
          </a:xfrm>
          <a:prstGeom prst="rect">
            <a:avLst/>
          </a:prstGeom>
          <a:ln/>
        </p:spPr>
      </p:sp>
      <p:sp>
        <p:nvSpPr>
          <p:cNvPr id="130051" name="Rectangle 3"/>
          <p:cNvSpPr>
            <a:spLocks noGrp="1" noChangeArrowheads="1"/>
          </p:cNvSpPr>
          <p:nvPr>
            <p:ph type="body" idx="1"/>
          </p:nvPr>
        </p:nvSpPr>
        <p:spPr>
          <a:xfrm>
            <a:off x="185351" y="3064476"/>
            <a:ext cx="6671062" cy="5620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lgn="ctr">
              <a:spcBef>
                <a:spcPts val="0"/>
              </a:spcBef>
            </a:pPr>
            <a:r>
              <a:rPr lang="en-US" altLang="en-US" b="1" kern="0" dirty="0">
                <a:latin typeface="Arial"/>
                <a:ea typeface="+mj-ea"/>
                <a:cs typeface="+mj-cs"/>
              </a:rPr>
              <a:t>Great Commission Timeline</a:t>
            </a:r>
            <a:endParaRPr lang="en-US" dirty="0"/>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US" sz="1800" dirty="0">
                <a:solidFill>
                  <a:srgbClr val="000000"/>
                </a:solidFill>
                <a:effectLst/>
                <a:latin typeface="Arial" panose="020B0604020202020204" pitchFamily="34" charset="0"/>
                <a:ea typeface="Calibri" panose="020F0502020204030204" pitchFamily="34" charset="0"/>
                <a:cs typeface="Symbol" panose="05050102010706020507" pitchFamily="18" charset="2"/>
              </a:rPr>
              <a:t>Jesus trained 12 disciples for 3 years to accomplish the mission</a:t>
            </a:r>
            <a:endParaRPr lang="en-US" sz="1800" dirty="0">
              <a:effectLst/>
              <a:latin typeface="Arial" panose="020B0604020202020204" pitchFamily="34" charset="0"/>
              <a:ea typeface="Calibri" panose="020F0502020204030204" pitchFamily="34" charset="0"/>
              <a:cs typeface="Symbol" panose="05050102010706020507" pitchFamily="18" charset="2"/>
            </a:endParaRPr>
          </a:p>
          <a:p>
            <a:pPr marL="285750" lvl="0" indent="-285750">
              <a:spcBef>
                <a:spcPts val="0"/>
              </a:spcBef>
              <a:buFont typeface="Arial" panose="020B0604020202020204" pitchFamily="34" charset="0"/>
              <a:buChar char="•"/>
            </a:pPr>
            <a:r>
              <a:rPr lang="en-US" dirty="0"/>
              <a:t>Jesus gave the Great Commission 5 times after His resurrection</a:t>
            </a:r>
          </a:p>
          <a:p>
            <a:pPr marL="285750" lvl="0" indent="-285750">
              <a:spcBef>
                <a:spcPts val="0"/>
              </a:spcBef>
              <a:buFont typeface="Arial" panose="020B0604020202020204" pitchFamily="34" charset="0"/>
              <a:buChar char="•"/>
            </a:pPr>
            <a:r>
              <a:rPr lang="en-US" dirty="0"/>
              <a:t>Whatever Jesus said after His death and resurrection with such repetition</a:t>
            </a:r>
          </a:p>
          <a:p>
            <a:pPr marL="742950" lvl="1" indent="-285750">
              <a:spcBef>
                <a:spcPts val="0"/>
              </a:spcBef>
              <a:buFont typeface="Courier New" panose="02070309020205020404" pitchFamily="49" charset="0"/>
              <a:buChar char="o"/>
            </a:pPr>
            <a:r>
              <a:rPr lang="en-US" dirty="0"/>
              <a:t> must motivate us to obedience.</a:t>
            </a:r>
          </a:p>
          <a:p>
            <a:endParaRPr lang="en-US" altLang="en-US" sz="1600" dirty="0"/>
          </a:p>
        </p:txBody>
      </p:sp>
      <p:sp>
        <p:nvSpPr>
          <p:cNvPr id="4" name="Rectangle 7">
            <a:extLst>
              <a:ext uri="{FF2B5EF4-FFF2-40B4-BE49-F238E27FC236}">
                <a16:creationId xmlns:a16="http://schemas.microsoft.com/office/drawing/2014/main" id="{A4BD392E-8C9E-40F8-8EAD-31524077D1C1}"/>
              </a:ext>
            </a:extLst>
          </p:cNvPr>
          <p:cNvSpPr>
            <a:spLocks noGrp="1" noChangeArrowheads="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DA75720-E3F3-48DB-A05D-7D08F635DA11}" type="slidenum">
              <a:rPr lang="en-US" altLang="en-US" smtClean="0"/>
              <a:pPr eaLnBrk="1" hangingPunct="1">
                <a:spcBef>
                  <a:spcPct val="0"/>
                </a:spcBef>
              </a:pPr>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0" y="3163331"/>
            <a:ext cx="6856413" cy="5659394"/>
          </a:xfrm>
        </p:spPr>
        <p:txBody>
          <a:bodyPr/>
          <a:lstStyle/>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The problem with church ministries is that they can become inwardly focused </a:t>
            </a:r>
          </a:p>
          <a:p>
            <a:pPr marL="742950" lvl="1" indent="-285750">
              <a:buFont typeface="Arial" panose="020B0604020202020204" pitchFamily="34" charset="0"/>
              <a:buChar char="•"/>
            </a:pPr>
            <a:r>
              <a:rPr lang="en-US" sz="1600" kern="1200" baseline="0" dirty="0">
                <a:solidFill>
                  <a:schemeClr val="tx1"/>
                </a:solidFill>
                <a:effectLst/>
                <a:latin typeface="Arial" charset="0"/>
                <a:ea typeface="+mn-ea"/>
                <a:cs typeface="+mn-cs"/>
              </a:rPr>
              <a:t>and can get you off target of making multiplying disciples. </a:t>
            </a:r>
          </a:p>
          <a:p>
            <a:pPr marL="285750" indent="-285750">
              <a:buFont typeface="Arial" panose="020B0604020202020204" pitchFamily="34" charset="0"/>
              <a:buChar char="•"/>
            </a:pPr>
            <a:r>
              <a:rPr lang="en-US" dirty="0"/>
              <a:t>Churches die every day </a:t>
            </a:r>
          </a:p>
          <a:p>
            <a:pPr marL="742950" lvl="1" indent="-285750">
              <a:buFont typeface="Arial" panose="020B0604020202020204" pitchFamily="34" charset="0"/>
              <a:buChar char="•"/>
            </a:pPr>
            <a:r>
              <a:rPr lang="en-US" dirty="0"/>
              <a:t>because their ministries became inwardly focused, </a:t>
            </a:r>
          </a:p>
          <a:p>
            <a:pPr marL="742950" lvl="1" indent="-285750">
              <a:buFont typeface="Arial" panose="020B0604020202020204" pitchFamily="34" charset="0"/>
              <a:buChar char="•"/>
            </a:pPr>
            <a:r>
              <a:rPr lang="en-US" dirty="0"/>
              <a:t>the church stopped growing and got smaller, </a:t>
            </a:r>
          </a:p>
          <a:p>
            <a:pPr marL="742950" lvl="1" indent="-285750">
              <a:buFont typeface="Arial" panose="020B0604020202020204" pitchFamily="34" charset="0"/>
              <a:buChar char="•"/>
            </a:pPr>
            <a:r>
              <a:rPr lang="en-US" dirty="0"/>
              <a:t>and then ceased to exist. </a:t>
            </a:r>
          </a:p>
          <a:p>
            <a:pPr marL="285750" lvl="0" indent="-285750">
              <a:buFont typeface="Arial" panose="020B0604020202020204" pitchFamily="34" charset="0"/>
              <a:buChar char="•"/>
            </a:pPr>
            <a:r>
              <a:rPr lang="en-US" dirty="0"/>
              <a:t>Other churches add so many ministries </a:t>
            </a:r>
          </a:p>
          <a:p>
            <a:pPr marL="742950" lvl="1" indent="-285750">
              <a:buFont typeface="Arial" panose="020B0604020202020204" pitchFamily="34" charset="0"/>
              <a:buChar char="•"/>
            </a:pPr>
            <a:r>
              <a:rPr lang="en-US" dirty="0"/>
              <a:t>that evangelism and discipleship</a:t>
            </a:r>
          </a:p>
          <a:p>
            <a:pPr marL="742950" lvl="1" indent="-285750">
              <a:buFont typeface="Arial" panose="020B0604020202020204" pitchFamily="34" charset="0"/>
              <a:buChar char="•"/>
            </a:pPr>
            <a:r>
              <a:rPr lang="en-US" dirty="0"/>
              <a:t> become part of a list of ministries </a:t>
            </a:r>
          </a:p>
          <a:p>
            <a:pPr marL="742950" lvl="1" indent="-285750">
              <a:buFont typeface="Arial" panose="020B0604020202020204" pitchFamily="34" charset="0"/>
              <a:buChar char="•"/>
            </a:pPr>
            <a:r>
              <a:rPr lang="en-US" dirty="0"/>
              <a:t>rather than the purpose of the church. </a:t>
            </a: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50</a:t>
            </a:fld>
            <a:endParaRPr lang="en-US"/>
          </a:p>
        </p:txBody>
      </p:sp>
    </p:spTree>
    <p:extLst>
      <p:ext uri="{BB962C8B-B14F-4D97-AF65-F5344CB8AC3E}">
        <p14:creationId xmlns:p14="http://schemas.microsoft.com/office/powerpoint/2010/main" val="18239614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0"/>
            <a:ext cx="3683000" cy="2762250"/>
          </a:xfrm>
        </p:spPr>
      </p:sp>
      <p:sp>
        <p:nvSpPr>
          <p:cNvPr id="3" name="Notes Placeholder 2"/>
          <p:cNvSpPr>
            <a:spLocks noGrp="1"/>
          </p:cNvSpPr>
          <p:nvPr>
            <p:ph type="body" idx="1"/>
          </p:nvPr>
        </p:nvSpPr>
        <p:spPr>
          <a:xfrm>
            <a:off x="105033" y="2894034"/>
            <a:ext cx="6647934" cy="5659394"/>
          </a:xfrm>
        </p:spPr>
        <p:txBody>
          <a:bodyPr/>
          <a:lstStyle/>
          <a:p>
            <a:pPr>
              <a:spcAft>
                <a:spcPts val="300"/>
              </a:spcAft>
            </a:pPr>
            <a:r>
              <a:rPr lang="en-US" dirty="0"/>
              <a:t>In summary:</a:t>
            </a:r>
          </a:p>
          <a:p>
            <a:pPr marL="342900" lvl="0" indent="-342900">
              <a:spcAft>
                <a:spcPts val="300"/>
              </a:spcAft>
              <a:buFont typeface="+mj-lt"/>
              <a:buAutoNum type="arabicPeriod"/>
            </a:pPr>
            <a:r>
              <a:rPr lang="en-US" dirty="0"/>
              <a:t>Ministries and activities that do not have a role in making disciples </a:t>
            </a:r>
          </a:p>
          <a:p>
            <a:pPr marL="800100" lvl="1" indent="-342900">
              <a:spcAft>
                <a:spcPts val="300"/>
              </a:spcAft>
              <a:buFont typeface="Arial" panose="020B0604020202020204" pitchFamily="34" charset="0"/>
              <a:buChar char="•"/>
            </a:pPr>
            <a:r>
              <a:rPr lang="en-US" dirty="0"/>
              <a:t>take away the resources of time, manpower, facilities, and money that could be used to make multiplying disciples</a:t>
            </a:r>
          </a:p>
          <a:p>
            <a:pPr marL="342900" lvl="0" indent="-342900">
              <a:spcAft>
                <a:spcPts val="300"/>
              </a:spcAft>
              <a:buFont typeface="+mj-lt"/>
              <a:buAutoNum type="arabicPeriod"/>
            </a:pPr>
            <a:r>
              <a:rPr lang="en-US" dirty="0"/>
              <a:t>Many churches have ministries that have turned into traditions that seem right </a:t>
            </a:r>
          </a:p>
          <a:p>
            <a:pPr marL="800100" lvl="1" indent="-342900">
              <a:spcAft>
                <a:spcPts val="300"/>
              </a:spcAft>
              <a:buFont typeface="Arial" panose="020B0604020202020204" pitchFamily="34" charset="0"/>
              <a:buChar char="•"/>
            </a:pPr>
            <a:r>
              <a:rPr lang="en-US" dirty="0"/>
              <a:t>but have lost their intended purpose </a:t>
            </a:r>
          </a:p>
          <a:p>
            <a:pPr marL="800100" lvl="1" indent="-342900">
              <a:spcAft>
                <a:spcPts val="300"/>
              </a:spcAft>
              <a:buFont typeface="Arial" panose="020B0604020202020204" pitchFamily="34" charset="0"/>
              <a:buChar char="•"/>
            </a:pPr>
            <a:r>
              <a:rPr lang="en-US" dirty="0"/>
              <a:t>or their purpose can better be met through the disciplemaking process</a:t>
            </a:r>
          </a:p>
          <a:p>
            <a:pPr marL="342900" lvl="0" indent="-342900">
              <a:spcAft>
                <a:spcPts val="300"/>
              </a:spcAft>
              <a:buFont typeface="+mj-lt"/>
              <a:buAutoNum type="arabicPeriod"/>
            </a:pPr>
            <a:r>
              <a:rPr lang="en-US" dirty="0"/>
              <a:t>Jesus, Samuel, Paul, and others in the Bible hated partial obedience </a:t>
            </a:r>
          </a:p>
          <a:p>
            <a:pPr marL="800100" lvl="1" indent="-342900">
              <a:spcAft>
                <a:spcPts val="300"/>
              </a:spcAft>
              <a:buFont typeface="Arial" panose="020B0604020202020204" pitchFamily="34" charset="0"/>
              <a:buChar char="•"/>
            </a:pPr>
            <a:r>
              <a:rPr lang="en-US" dirty="0"/>
              <a:t>and hated replacing obedience to God with obedience to tradition </a:t>
            </a:r>
          </a:p>
          <a:p>
            <a:pPr marL="800100" lvl="1" indent="-342900">
              <a:spcAft>
                <a:spcPts val="300"/>
              </a:spcAft>
              <a:buFont typeface="Arial" panose="020B0604020202020204" pitchFamily="34" charset="0"/>
              <a:buChar char="•"/>
            </a:pPr>
            <a:r>
              <a:rPr lang="en-US" dirty="0"/>
              <a:t>(The way we’ve always done things)</a:t>
            </a:r>
          </a:p>
          <a:p>
            <a:pPr marL="342900" marR="0" lvl="0" indent="-342900" algn="l" defTabSz="914400" rtl="0" eaLnBrk="0" fontAlgn="base" latinLnBrk="0" hangingPunct="0">
              <a:lnSpc>
                <a:spcPct val="100000"/>
              </a:lnSpc>
              <a:spcBef>
                <a:spcPts val="0"/>
              </a:spcBef>
              <a:spcAft>
                <a:spcPts val="300"/>
              </a:spcAft>
              <a:buClrTx/>
              <a:buSzTx/>
              <a:buFont typeface="+mj-lt"/>
              <a:buAutoNum type="arabicPeriod"/>
              <a:tabLst/>
              <a:defRPr/>
            </a:pPr>
            <a:r>
              <a:rPr lang="en-US" sz="1600" kern="1200" baseline="0" dirty="0">
                <a:solidFill>
                  <a:schemeClr val="tx1"/>
                </a:solidFill>
                <a:effectLst/>
                <a:latin typeface="Arial" charset="0"/>
                <a:ea typeface="+mn-ea"/>
                <a:cs typeface="+mn-cs"/>
              </a:rPr>
              <a:t>Ministries that don’t have a role in making multiplying disciples </a:t>
            </a:r>
          </a:p>
          <a:p>
            <a:pPr marL="800100" marR="0" lvl="1" indent="-342900" algn="l" defTabSz="914400" rtl="0" eaLnBrk="0" fontAlgn="base" latinLnBrk="0" hangingPunct="0">
              <a:lnSpc>
                <a:spcPct val="100000"/>
              </a:lnSpc>
              <a:spcBef>
                <a:spcPts val="0"/>
              </a:spcBef>
              <a:spcAft>
                <a:spcPts val="300"/>
              </a:spcAft>
              <a:buClrTx/>
              <a:buSzTx/>
              <a:buFont typeface="Arial" panose="020B0604020202020204" pitchFamily="34" charset="0"/>
              <a:buChar char="•"/>
              <a:tabLst/>
              <a:defRPr/>
            </a:pPr>
            <a:r>
              <a:rPr lang="en-US" sz="1600" kern="1200" baseline="0" dirty="0">
                <a:solidFill>
                  <a:schemeClr val="tx1"/>
                </a:solidFill>
                <a:effectLst/>
                <a:latin typeface="Arial" charset="0"/>
                <a:ea typeface="+mn-ea"/>
                <a:cs typeface="+mn-cs"/>
              </a:rPr>
              <a:t>must be fixed or terminated. </a:t>
            </a:r>
            <a:endParaRPr lang="en-US" dirty="0">
              <a:effectLst/>
            </a:endParaRPr>
          </a:p>
          <a:p>
            <a:pPr marL="342900" lvl="0" indent="-342900">
              <a:spcAft>
                <a:spcPts val="300"/>
              </a:spcAft>
              <a:buFont typeface="+mj-lt"/>
              <a:buAutoNum type="arabicPeriod"/>
            </a:pPr>
            <a:r>
              <a:rPr lang="en-US" dirty="0"/>
              <a:t>You must evaluate your ministries every year</a:t>
            </a:r>
          </a:p>
          <a:p>
            <a:pPr marL="800100" lvl="1" indent="-342900">
              <a:spcAft>
                <a:spcPts val="300"/>
              </a:spcAft>
              <a:buFont typeface="Arial" panose="020B0604020202020204" pitchFamily="34" charset="0"/>
              <a:buChar char="•"/>
            </a:pPr>
            <a:r>
              <a:rPr lang="en-US" dirty="0"/>
              <a:t>to make sure they are essential to your mission </a:t>
            </a:r>
          </a:p>
          <a:p>
            <a:pPr marL="800100" lvl="1" indent="-342900">
              <a:spcAft>
                <a:spcPts val="300"/>
              </a:spcAft>
              <a:buFont typeface="Arial" panose="020B0604020202020204" pitchFamily="34" charset="0"/>
              <a:buChar char="•"/>
            </a:pPr>
            <a:r>
              <a:rPr lang="en-US" dirty="0"/>
              <a:t>to make multiplying disciples </a:t>
            </a:r>
          </a:p>
          <a:p>
            <a:pPr marL="800100" lvl="1" indent="-342900">
              <a:spcAft>
                <a:spcPts val="300"/>
              </a:spcAft>
              <a:buFont typeface="Arial" panose="020B0604020202020204" pitchFamily="34" charset="0"/>
              <a:buChar char="•"/>
            </a:pPr>
            <a:r>
              <a:rPr lang="en-US" dirty="0"/>
              <a:t>to finish the Great Commission</a:t>
            </a: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51</a:t>
            </a:fld>
            <a:endParaRPr lang="en-US"/>
          </a:p>
        </p:txBody>
      </p:sp>
    </p:spTree>
    <p:extLst>
      <p:ext uri="{BB962C8B-B14F-4D97-AF65-F5344CB8AC3E}">
        <p14:creationId xmlns:p14="http://schemas.microsoft.com/office/powerpoint/2010/main" val="38776909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r>
              <a:rPr lang="en-US" b="1" dirty="0"/>
              <a:t>In your groups</a:t>
            </a:r>
          </a:p>
          <a:p>
            <a:pPr marL="285750" indent="-285750">
              <a:buFont typeface="Arial" panose="020B0604020202020204" pitchFamily="34" charset="0"/>
              <a:buChar char="•"/>
            </a:pPr>
            <a:r>
              <a:rPr lang="en-US" dirty="0"/>
              <a:t>Discuss why it is important to evaluate the effectiveness of your ministries.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comments or questions do you have?</a:t>
            </a: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52</a:t>
            </a:fld>
            <a:endParaRPr lang="en-US"/>
          </a:p>
        </p:txBody>
      </p:sp>
    </p:spTree>
    <p:extLst>
      <p:ext uri="{BB962C8B-B14F-4D97-AF65-F5344CB8AC3E}">
        <p14:creationId xmlns:p14="http://schemas.microsoft.com/office/powerpoint/2010/main" val="12217746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98855" y="3163331"/>
            <a:ext cx="6757558" cy="5659394"/>
          </a:xfrm>
        </p:spPr>
        <p:txBody>
          <a:bodyPr/>
          <a:lstStyle/>
          <a:p>
            <a:pPr marL="0" marR="0" lvl="0" indent="0">
              <a:lnSpc>
                <a:spcPct val="115000"/>
              </a:lnSpc>
              <a:spcBef>
                <a:spcPts val="0"/>
              </a:spcBef>
              <a:spcAft>
                <a:spcPts val="0"/>
              </a:spcAft>
              <a:buFont typeface="Arial" panose="020B0604020202020204" pitchFamily="34" charset="0"/>
              <a:buNone/>
            </a:pPr>
            <a:r>
              <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IV. Evaluate Existing Ministries</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We have included the ministries for the Foundations discipleship ministry as examples</a:t>
            </a:r>
          </a:p>
          <a:p>
            <a:pPr marL="742950" marR="0" lvl="1" indent="-285750">
              <a:lnSpc>
                <a:spcPct val="105000"/>
              </a:lnSpc>
              <a:spcBef>
                <a:spcPts val="0"/>
              </a:spcBef>
              <a:spcAft>
                <a:spcPts val="0"/>
              </a:spcAft>
              <a:buFont typeface="Arial" panose="020B0604020202020204" pitchFamily="34" charset="0"/>
              <a:buChar char="•"/>
            </a:pPr>
            <a:r>
              <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 can see how these ministries are designed to include every Ministry Objective</a:t>
            </a: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53</a:t>
            </a:fld>
            <a:endParaRPr lang="en-US"/>
          </a:p>
        </p:txBody>
      </p:sp>
    </p:spTree>
    <p:extLst>
      <p:ext uri="{BB962C8B-B14F-4D97-AF65-F5344CB8AC3E}">
        <p14:creationId xmlns:p14="http://schemas.microsoft.com/office/powerpoint/2010/main" val="13982392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98855" y="3163331"/>
            <a:ext cx="6757558" cy="5659394"/>
          </a:xfrm>
        </p:spPr>
        <p:txBody>
          <a:bodyPr/>
          <a:lstStyle/>
          <a:p>
            <a:pPr marL="285750" marR="0" lvl="0"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Here is an example of what the existing ministries in a church might look like.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You can see in this example </a:t>
            </a:r>
          </a:p>
          <a:p>
            <a:pPr marL="742950" lvl="1" indent="-285750">
              <a:buFont typeface="Arial" panose="020B0604020202020204" pitchFamily="34" charset="0"/>
              <a:buChar char="•"/>
            </a:pPr>
            <a:r>
              <a:rPr lang="en-US" dirty="0"/>
              <a:t>that a majority of ministries of this church </a:t>
            </a:r>
          </a:p>
          <a:p>
            <a:pPr marL="742950" lvl="1" indent="-285750">
              <a:buFont typeface="Arial" panose="020B0604020202020204" pitchFamily="34" charset="0"/>
              <a:buChar char="•"/>
            </a:pPr>
            <a:r>
              <a:rPr lang="en-US" dirty="0"/>
              <a:t>are for Believers. </a:t>
            </a:r>
          </a:p>
          <a:p>
            <a:pPr marL="285750" lvl="0" indent="-285750">
              <a:buFont typeface="Arial" panose="020B0604020202020204" pitchFamily="34" charset="0"/>
              <a:buChar char="•"/>
            </a:pPr>
            <a:r>
              <a:rPr lang="en-US" dirty="0"/>
              <a:t>This church probably will not grow </a:t>
            </a:r>
          </a:p>
          <a:p>
            <a:pPr marL="742950" lvl="1" indent="-285750">
              <a:buFont typeface="Arial" panose="020B0604020202020204" pitchFamily="34" charset="0"/>
              <a:buChar char="•"/>
            </a:pPr>
            <a:r>
              <a:rPr lang="en-US" dirty="0"/>
              <a:t>and will eventually die</a:t>
            </a:r>
          </a:p>
          <a:p>
            <a:pPr marL="742950" lvl="1" indent="-285750">
              <a:buFont typeface="Arial" panose="020B0604020202020204" pitchFamily="34" charset="0"/>
              <a:buChar char="•"/>
            </a:pPr>
            <a:r>
              <a:rPr lang="en-US" dirty="0"/>
              <a:t>because it is not focused on equipping workers </a:t>
            </a:r>
          </a:p>
          <a:p>
            <a:pPr marL="742950" lvl="1" indent="-285750">
              <a:buFont typeface="Arial" panose="020B0604020202020204" pitchFamily="34" charset="0"/>
              <a:buChar char="•"/>
            </a:pPr>
            <a:r>
              <a:rPr lang="en-US" dirty="0"/>
              <a:t>and multiplying leaders to win unbelievers. </a:t>
            </a:r>
          </a:p>
          <a:p>
            <a:pPr marL="285750" indent="-285750">
              <a:buFont typeface="Arial" panose="020B0604020202020204" pitchFamily="34" charset="0"/>
              <a:buChar char="•"/>
            </a:pPr>
            <a:r>
              <a:rPr lang="en-US" dirty="0"/>
              <a:t>Most churches in the U.S. doing an evaluation </a:t>
            </a:r>
          </a:p>
          <a:p>
            <a:pPr marL="742950" lvl="1" indent="-285750">
              <a:buFont typeface="Arial" panose="020B0604020202020204" pitchFamily="34" charset="0"/>
              <a:buChar char="•"/>
            </a:pPr>
            <a:r>
              <a:rPr lang="en-US" dirty="0"/>
              <a:t>discover that 80-90% of their ministries are for believers </a:t>
            </a:r>
          </a:p>
          <a:p>
            <a:pPr marL="742950" lvl="1" indent="-285750">
              <a:buFont typeface="Arial" panose="020B0604020202020204" pitchFamily="34" charset="0"/>
              <a:buChar char="•"/>
            </a:pPr>
            <a:r>
              <a:rPr lang="en-US" dirty="0"/>
              <a:t>and they are neglecting all areas of a disciplemaking ministry.</a:t>
            </a:r>
          </a:p>
          <a:p>
            <a:pPr lvl="0" algn="ctr"/>
            <a:endParaRPr lang="en-US" b="1" dirty="0"/>
          </a:p>
          <a:p>
            <a:pPr lvl="0" algn="ctr"/>
            <a:r>
              <a:rPr lang="en-US" b="1" dirty="0"/>
              <a:t>Many churches have an </a:t>
            </a:r>
            <a:r>
              <a:rPr lang="en-US" b="1" u="sng" dirty="0"/>
              <a:t>imbalance</a:t>
            </a:r>
            <a:r>
              <a:rPr lang="en-US" b="1" dirty="0"/>
              <a:t> </a:t>
            </a:r>
          </a:p>
          <a:p>
            <a:pPr lvl="1" algn="ctr"/>
            <a:r>
              <a:rPr lang="en-US" b="1" dirty="0"/>
              <a:t>because they have too many ministries for </a:t>
            </a:r>
            <a:r>
              <a:rPr lang="en-US" b="1" u="sng" dirty="0"/>
              <a:t>believers</a:t>
            </a:r>
            <a:endParaRPr lang="en-US" u="sng" dirty="0"/>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54</a:t>
            </a:fld>
            <a:endParaRPr lang="en-US"/>
          </a:p>
        </p:txBody>
      </p:sp>
    </p:spTree>
    <p:extLst>
      <p:ext uri="{BB962C8B-B14F-4D97-AF65-F5344CB8AC3E}">
        <p14:creationId xmlns:p14="http://schemas.microsoft.com/office/powerpoint/2010/main" val="28182749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98855" y="3163331"/>
            <a:ext cx="6757558" cy="5659394"/>
          </a:xfrm>
        </p:spPr>
        <p:txBody>
          <a:bodyPr/>
          <a:lstStyle/>
          <a:p>
            <a:pPr algn="ctr">
              <a:spcAft>
                <a:spcPts val="0"/>
              </a:spcAft>
            </a:pPr>
            <a:r>
              <a:rPr lang="en-US" b="1" dirty="0"/>
              <a:t>MINISTRY EVALUATION INSTRUCTIONS</a:t>
            </a:r>
            <a:endParaRPr lang="en-US" dirty="0"/>
          </a:p>
          <a:p>
            <a:pPr marL="342900" indent="-342900">
              <a:spcAft>
                <a:spcPts val="0"/>
              </a:spcAft>
              <a:buAutoNum type="arabicPeriod"/>
            </a:pPr>
            <a:r>
              <a:rPr lang="en-US" dirty="0"/>
              <a:t>Make a list of </a:t>
            </a:r>
            <a:r>
              <a:rPr lang="en-US" u="sng" dirty="0"/>
              <a:t>existing</a:t>
            </a:r>
            <a:r>
              <a:rPr lang="en-US" dirty="0"/>
              <a:t> ministries. </a:t>
            </a:r>
          </a:p>
          <a:p>
            <a:pPr marL="571500" lvl="1" indent="-342900">
              <a:spcAft>
                <a:spcPts val="0"/>
              </a:spcAft>
              <a:buFont typeface="+mj-lt"/>
              <a:buAutoNum type="alphaLcPeriod"/>
            </a:pPr>
            <a:r>
              <a:rPr lang="en-US" dirty="0"/>
              <a:t>W</a:t>
            </a:r>
            <a:r>
              <a:rPr lang="en-US" sz="1600" kern="1200" baseline="0" dirty="0">
                <a:solidFill>
                  <a:schemeClr val="tx1"/>
                </a:solidFill>
                <a:effectLst/>
                <a:latin typeface="Arial" charset="0"/>
                <a:ea typeface="+mn-ea"/>
                <a:cs typeface="+mn-cs"/>
              </a:rPr>
              <a:t>eekly, monthly, or yearly activities or programs </a:t>
            </a:r>
          </a:p>
          <a:p>
            <a:pPr marL="571500" lvl="1" indent="-342900">
              <a:spcAft>
                <a:spcPts val="0"/>
              </a:spcAft>
              <a:buFont typeface="+mj-lt"/>
              <a:buAutoNum type="alphaLcPeriod"/>
            </a:pPr>
            <a:r>
              <a:rPr lang="en-US" dirty="0"/>
              <a:t>T</a:t>
            </a:r>
            <a:r>
              <a:rPr lang="en-US" sz="1600" kern="1200" baseline="0" dirty="0">
                <a:solidFill>
                  <a:schemeClr val="tx1"/>
                </a:solidFill>
                <a:effectLst/>
                <a:latin typeface="Arial" charset="0"/>
                <a:ea typeface="+mn-ea"/>
                <a:cs typeface="+mn-cs"/>
              </a:rPr>
              <a:t>his is for existing ministries not for previous or planned ministries</a:t>
            </a:r>
          </a:p>
          <a:p>
            <a:pPr marL="234950" indent="-234950">
              <a:spcAft>
                <a:spcPts val="0"/>
              </a:spcAft>
            </a:pPr>
            <a:r>
              <a:rPr lang="en-US" dirty="0"/>
              <a:t>2. Determine the Ministry Objective for each ministry and place an “X” in the box.</a:t>
            </a:r>
          </a:p>
          <a:p>
            <a:pPr marL="576262" lvl="1" indent="-342900">
              <a:spcAft>
                <a:spcPts val="0"/>
              </a:spcAft>
              <a:buFont typeface="+mj-lt"/>
              <a:buAutoNum type="alphaLcPeriod"/>
            </a:pPr>
            <a:r>
              <a:rPr lang="en-US" dirty="0"/>
              <a:t>The Ministry Objective is for the people the ministry is helping</a:t>
            </a:r>
          </a:p>
          <a:p>
            <a:pPr marL="576262" lvl="1" indent="-342900">
              <a:spcAft>
                <a:spcPts val="0"/>
              </a:spcAft>
              <a:buFont typeface="+mj-lt"/>
              <a:buAutoNum type="alphaLcPeriod"/>
            </a:pPr>
            <a:r>
              <a:rPr lang="en-US" dirty="0"/>
              <a:t>Mark just one for each ministry.</a:t>
            </a:r>
          </a:p>
          <a:p>
            <a:pPr marL="576262" lvl="1" indent="-342900">
              <a:spcAft>
                <a:spcPts val="0"/>
              </a:spcAft>
              <a:buFont typeface="+mj-lt"/>
              <a:buAutoNum type="alphaLcPeriod"/>
            </a:pPr>
            <a:r>
              <a:rPr lang="en-US" dirty="0"/>
              <a:t>Select it as it is right now, not as it was in the past or will be in the future.</a:t>
            </a:r>
          </a:p>
          <a:p>
            <a:pPr marL="514350" marR="0" lvl="1" indent="-285750">
              <a:spcBef>
                <a:spcPts val="0"/>
              </a:spcBef>
              <a:spcAft>
                <a:spcPts val="0"/>
              </a:spcAft>
              <a:buFont typeface="+mj-lt"/>
              <a:buAutoNum type="alphaLcPeriod"/>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Ministry Objective Definitions: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mj-lt"/>
              <a:buAutoNum type="arabicParenR"/>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Unbeliever – Unsaved people.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mj-lt"/>
              <a:buAutoNum type="arabicParenR"/>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Believer – People who have accepted Christ as savior and need to be growing in their faith.</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mj-lt"/>
              <a:buAutoNum type="arabicParenR"/>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Worker – People who are serving in church ministries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mj-lt"/>
              <a:buAutoNum type="arabicParenR"/>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Leader – People who lead others who are serving in church ministries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34950" indent="-234950">
              <a:spcAft>
                <a:spcPts val="0"/>
              </a:spcAft>
            </a:pPr>
            <a:r>
              <a:rPr lang="en-US" dirty="0"/>
              <a:t>3. Place an “X” in the </a:t>
            </a:r>
            <a:r>
              <a:rPr lang="en-US" b="1" dirty="0"/>
              <a:t>Review</a:t>
            </a:r>
            <a:r>
              <a:rPr lang="en-US" dirty="0"/>
              <a:t> column by ministries that need to be considered for further review and evaluation.</a:t>
            </a:r>
          </a:p>
          <a:p>
            <a:pPr marL="457200" lvl="0" indent="-223838">
              <a:spcAft>
                <a:spcPts val="0"/>
              </a:spcAft>
              <a:buFont typeface="Arial" panose="020B0604020202020204" pitchFamily="34" charset="0"/>
              <a:buChar char="•"/>
            </a:pPr>
            <a:r>
              <a:rPr lang="en-US" dirty="0"/>
              <a:t>These are ministries you feel are not as effective as they should be in accomplishing God’s purpose </a:t>
            </a:r>
          </a:p>
          <a:p>
            <a:pPr marL="457200" lvl="0" indent="-223838">
              <a:spcAft>
                <a:spcPts val="0"/>
              </a:spcAft>
              <a:buFont typeface="Arial" panose="020B0604020202020204" pitchFamily="34" charset="0"/>
              <a:buChar char="•"/>
            </a:pPr>
            <a:r>
              <a:rPr lang="en-US" dirty="0"/>
              <a:t>It could be ministries you feel are not cost effective, which are redundant, etc.</a:t>
            </a:r>
          </a:p>
          <a:p>
            <a:pPr>
              <a:spcAft>
                <a:spcPts val="0"/>
              </a:spcAft>
            </a:pPr>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55</a:t>
            </a:fld>
            <a:endParaRPr lang="en-US"/>
          </a:p>
        </p:txBody>
      </p:sp>
    </p:spTree>
    <p:extLst>
      <p:ext uri="{BB962C8B-B14F-4D97-AF65-F5344CB8AC3E}">
        <p14:creationId xmlns:p14="http://schemas.microsoft.com/office/powerpoint/2010/main" val="42659767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98855" y="3163331"/>
            <a:ext cx="6757558" cy="5659394"/>
          </a:xfrm>
        </p:spPr>
        <p:txBody>
          <a:bodyPr/>
          <a:lstStyle/>
          <a:p>
            <a:r>
              <a:rPr lang="en-US" sz="1600" kern="1200" baseline="0" dirty="0">
                <a:effectLst/>
                <a:latin typeface="Arial" charset="0"/>
                <a:ea typeface="+mn-ea"/>
                <a:cs typeface="+mn-cs"/>
              </a:rPr>
              <a:t>Evaluate your existing ministries. </a:t>
            </a:r>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56</a:t>
            </a:fld>
            <a:endParaRPr lang="en-US"/>
          </a:p>
        </p:txBody>
      </p:sp>
    </p:spTree>
    <p:extLst>
      <p:ext uri="{BB962C8B-B14F-4D97-AF65-F5344CB8AC3E}">
        <p14:creationId xmlns:p14="http://schemas.microsoft.com/office/powerpoint/2010/main" val="37042311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600"/>
              </a:spcAft>
              <a:buClrTx/>
              <a:buSzTx/>
              <a:buFont typeface="+mj-lt"/>
              <a:buNone/>
              <a:tabLst/>
              <a:defRPr/>
            </a:pPr>
            <a:r>
              <a:rPr lang="en-US" sz="1600" b="1" kern="1200" baseline="0" dirty="0">
                <a:solidFill>
                  <a:schemeClr val="tx1"/>
                </a:solidFill>
                <a:effectLst/>
                <a:latin typeface="Arial" charset="0"/>
                <a:ea typeface="+mn-ea"/>
                <a:cs typeface="+mn-cs"/>
              </a:rPr>
              <a:t>IV. Further Review and Evaluation</a:t>
            </a:r>
            <a:endParaRPr lang="en-US" sz="1600" kern="1200" baseline="0" dirty="0">
              <a:solidFill>
                <a:schemeClr val="tx1"/>
              </a:solidFill>
              <a:effectLst/>
              <a:latin typeface="Arial" charset="0"/>
              <a:ea typeface="+mn-ea"/>
              <a:cs typeface="+mn-cs"/>
            </a:endParaRPr>
          </a:p>
          <a:p>
            <a:pPr marL="342900" marR="0" lvl="0" indent="-342900">
              <a:lnSpc>
                <a:spcPct val="115000"/>
              </a:lnSpc>
              <a:spcBef>
                <a:spcPts val="0"/>
              </a:spcBef>
              <a:spcAft>
                <a:spcPts val="0"/>
              </a:spcAft>
              <a:buFont typeface="+mj-lt"/>
              <a:buAutoNum type="arabi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Add the number of “X”s in the Ministry Objective columns </a:t>
            </a:r>
          </a:p>
          <a:p>
            <a:pPr marL="800100" marR="0" lvl="1"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place the number in the “Total” row.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Now you can see if you have the proper balance of ministries for the Ministry Objectives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If there is an imbalance, select the ministries that need to be reviewed and evaluated further </a:t>
            </a:r>
          </a:p>
          <a:p>
            <a:pPr marL="800100" marR="0" lvl="1"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place an “X” in the Review Column</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Also, include ministries which you believe may be ineffective or have their purpose better met through the Foundations discipleship ministry.</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57</a:t>
            </a:fld>
            <a:endParaRPr lang="en-US"/>
          </a:p>
        </p:txBody>
      </p:sp>
    </p:spTree>
    <p:extLst>
      <p:ext uri="{BB962C8B-B14F-4D97-AF65-F5344CB8AC3E}">
        <p14:creationId xmlns:p14="http://schemas.microsoft.com/office/powerpoint/2010/main" val="36960728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gn="ctr">
              <a:lnSpc>
                <a:spcPct val="115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Ministry Audit Form Example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ministry example that needs action is the church soccer team</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action needed is to remove this ministry by phasing it out by having no team next season</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reason for phasing out this ministry is that it was created as an outreach ministry but there is no outreach.</a:t>
            </a: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ministry uses financial and personnel resources that could be used in other outreach and discipleship ministries.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dirty="0"/>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US" dirty="0"/>
              <a:t>Do you have any comments or questions about evaluating ministries?</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58</a:t>
            </a:fld>
            <a:endParaRPr lang="en-US"/>
          </a:p>
        </p:txBody>
      </p:sp>
    </p:spTree>
    <p:extLst>
      <p:ext uri="{BB962C8B-B14F-4D97-AF65-F5344CB8AC3E}">
        <p14:creationId xmlns:p14="http://schemas.microsoft.com/office/powerpoint/2010/main" val="39662853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Fill out the Ministry Audit Form</a:t>
            </a:r>
          </a:p>
          <a:p>
            <a:pPr marL="285750" indent="-285750">
              <a:buFont typeface="Arial" panose="020B0604020202020204" pitchFamily="34" charset="0"/>
              <a:buChar char="•"/>
            </a:pPr>
            <a:endParaRPr lang="en-US" dirty="0"/>
          </a:p>
          <a:p>
            <a:pPr marL="342900" marR="0" lvl="0" indent="-342900">
              <a:lnSpc>
                <a:spcPct val="115000"/>
              </a:lnSpc>
              <a:spcBef>
                <a:spcPts val="0"/>
              </a:spcBef>
              <a:spcAft>
                <a:spcPts val="0"/>
              </a:spcAft>
              <a:buFont typeface="Symbol" panose="05050102010706020507" pitchFamily="18" charset="2"/>
              <a:buChar char=""/>
            </a:pPr>
            <a:r>
              <a:rPr lang="en-US" b="0" dirty="0">
                <a:latin typeface="Arial" panose="020B0604020202020204" pitchFamily="34" charset="0"/>
                <a:ea typeface="Calibri" panose="020F0502020204030204" pitchFamily="34" charset="0"/>
                <a:cs typeface="Arial" panose="020B0604020202020204" pitchFamily="34" charset="0"/>
              </a:rPr>
              <a:t>List the ministries you think may need to be changed </a:t>
            </a:r>
          </a:p>
          <a:p>
            <a:pPr marL="342900" marR="0" lvl="0" indent="-342900">
              <a:lnSpc>
                <a:spcPct val="115000"/>
              </a:lnSpc>
              <a:spcBef>
                <a:spcPts val="0"/>
              </a:spcBef>
              <a:spcAft>
                <a:spcPts val="0"/>
              </a:spcAft>
              <a:buFont typeface="Symbol" panose="05050102010706020507" pitchFamily="18" charset="2"/>
              <a:buChar char=""/>
            </a:pPr>
            <a:r>
              <a:rPr lang="en-US" b="0" dirty="0">
                <a:latin typeface="Arial" panose="020B0604020202020204" pitchFamily="34" charset="0"/>
                <a:ea typeface="Calibri" panose="020F0502020204030204" pitchFamily="34" charset="0"/>
                <a:cs typeface="Arial" panose="020B0604020202020204" pitchFamily="34" charset="0"/>
              </a:rPr>
              <a:t>Write in the action that is needed:</a:t>
            </a:r>
          </a:p>
          <a:p>
            <a:pPr marL="914400" marR="0" lvl="1" indent="-457200">
              <a:lnSpc>
                <a:spcPct val="115000"/>
              </a:lnSpc>
              <a:spcBef>
                <a:spcPts val="0"/>
              </a:spcBef>
              <a:spcAft>
                <a:spcPts val="0"/>
              </a:spcAft>
              <a:buFont typeface="Arial" panose="020B0604020202020204" pitchFamily="34" charset="0"/>
              <a:buChar char="–"/>
            </a:pPr>
            <a:r>
              <a:rPr lang="en-US" b="0" dirty="0">
                <a:latin typeface="Arial" panose="020B0604020202020204" pitchFamily="34" charset="0"/>
                <a:ea typeface="Calibri" panose="020F0502020204030204" pitchFamily="34" charset="0"/>
                <a:cs typeface="Arial" panose="020B0604020202020204" pitchFamily="34" charset="0"/>
              </a:rPr>
              <a:t>Keep, Modify</a:t>
            </a:r>
          </a:p>
          <a:p>
            <a:pPr marL="914400" marR="0" lvl="1" indent="-457200">
              <a:lnSpc>
                <a:spcPct val="115000"/>
              </a:lnSpc>
              <a:spcBef>
                <a:spcPts val="0"/>
              </a:spcBef>
              <a:spcAft>
                <a:spcPts val="0"/>
              </a:spcAft>
              <a:buFont typeface="Arial" panose="020B0604020202020204" pitchFamily="34" charset="0"/>
              <a:buChar char="–"/>
            </a:pPr>
            <a:r>
              <a:rPr lang="en-US" b="0" dirty="0">
                <a:latin typeface="Arial" panose="020B0604020202020204" pitchFamily="34" charset="0"/>
                <a:ea typeface="Calibri" panose="020F0502020204030204" pitchFamily="34" charset="0"/>
                <a:cs typeface="Arial" panose="020B0604020202020204" pitchFamily="34" charset="0"/>
              </a:rPr>
              <a:t>Keep, Probation</a:t>
            </a:r>
          </a:p>
          <a:p>
            <a:pPr marL="914400" marR="0" lvl="1" indent="-457200">
              <a:lnSpc>
                <a:spcPct val="115000"/>
              </a:lnSpc>
              <a:spcBef>
                <a:spcPts val="0"/>
              </a:spcBef>
              <a:spcAft>
                <a:spcPts val="0"/>
              </a:spcAft>
              <a:buFont typeface="Arial" panose="020B0604020202020204" pitchFamily="34" charset="0"/>
              <a:buChar char="–"/>
            </a:pPr>
            <a:r>
              <a:rPr lang="en-US" b="0" dirty="0">
                <a:latin typeface="Arial" panose="020B0604020202020204" pitchFamily="34" charset="0"/>
                <a:ea typeface="Calibri" panose="020F0502020204030204" pitchFamily="34" charset="0"/>
                <a:cs typeface="Arial" panose="020B0604020202020204" pitchFamily="34" charset="0"/>
              </a:rPr>
              <a:t>Change Leader </a:t>
            </a:r>
          </a:p>
          <a:p>
            <a:pPr marL="914400" lvl="1" indent="-457200">
              <a:lnSpc>
                <a:spcPct val="115000"/>
              </a:lnSpc>
              <a:spcBef>
                <a:spcPts val="0"/>
              </a:spcBef>
              <a:spcAft>
                <a:spcPts val="0"/>
              </a:spcAft>
              <a:buFont typeface="Arial" panose="020B0604020202020204" pitchFamily="34" charset="0"/>
              <a:buChar char="–"/>
            </a:pPr>
            <a:r>
              <a:rPr lang="en-US" b="0" dirty="0">
                <a:latin typeface="Arial" panose="020B0604020202020204" pitchFamily="34" charset="0"/>
                <a:ea typeface="Calibri" panose="020F0502020204030204" pitchFamily="34" charset="0"/>
                <a:cs typeface="Arial" panose="020B0604020202020204" pitchFamily="34" charset="0"/>
              </a:rPr>
              <a:t>Remove, Phase-out</a:t>
            </a:r>
          </a:p>
          <a:p>
            <a:pPr marL="914400" lvl="1" indent="-457200">
              <a:lnSpc>
                <a:spcPct val="115000"/>
              </a:lnSpc>
              <a:spcBef>
                <a:spcPts val="0"/>
              </a:spcBef>
              <a:spcAft>
                <a:spcPts val="0"/>
              </a:spcAft>
              <a:buFont typeface="Arial" panose="020B0604020202020204" pitchFamily="34" charset="0"/>
              <a:buChar char="–"/>
            </a:pPr>
            <a:r>
              <a:rPr lang="en-US" b="0" dirty="0">
                <a:latin typeface="Arial" panose="020B0604020202020204" pitchFamily="34" charset="0"/>
                <a:ea typeface="Calibri" panose="020F0502020204030204" pitchFamily="34" charset="0"/>
                <a:cs typeface="Arial" panose="020B0604020202020204" pitchFamily="34" charset="0"/>
              </a:rPr>
              <a:t>Remove, Immediate</a:t>
            </a:r>
          </a:p>
          <a:p>
            <a:pPr marL="342900" marR="0" lvl="0" indent="-342900">
              <a:lnSpc>
                <a:spcPct val="115000"/>
              </a:lnSpc>
              <a:spcBef>
                <a:spcPts val="0"/>
              </a:spcBef>
              <a:spcAft>
                <a:spcPts val="0"/>
              </a:spcAft>
              <a:buFont typeface="Symbol" panose="05050102010706020507" pitchFamily="18" charset="2"/>
              <a:buChar char=""/>
            </a:pPr>
            <a:r>
              <a:rPr lang="en-US" b="0" dirty="0">
                <a:latin typeface="Arial" panose="020B0604020202020204" pitchFamily="34" charset="0"/>
                <a:ea typeface="Calibri" panose="020F0502020204030204" pitchFamily="34" charset="0"/>
                <a:cs typeface="Arial" panose="020B0604020202020204" pitchFamily="34" charset="0"/>
              </a:rPr>
              <a:t>Describe the action that is needed and the reason for the action</a:t>
            </a:r>
            <a:endParaRPr lang="en-US" b="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Ask any questions you have while you fill out the form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you didn’t have time to finish, you can complete the Ministry Audit Form</a:t>
            </a:r>
          </a:p>
          <a:p>
            <a:pPr marL="742950" lvl="1" indent="-285750">
              <a:buFont typeface="Arial" panose="020B0604020202020204" pitchFamily="34" charset="0"/>
              <a:buChar char="•"/>
            </a:pPr>
            <a:r>
              <a:rPr lang="en-US" dirty="0"/>
              <a:t>for other ministries later.</a:t>
            </a: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59</a:t>
            </a:fld>
            <a:endParaRPr lang="en-US"/>
          </a:p>
        </p:txBody>
      </p:sp>
    </p:spTree>
    <p:extLst>
      <p:ext uri="{BB962C8B-B14F-4D97-AF65-F5344CB8AC3E}">
        <p14:creationId xmlns:p14="http://schemas.microsoft.com/office/powerpoint/2010/main" val="1796685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gn="ctr">
              <a:lnSpc>
                <a:spcPct val="115000"/>
              </a:lnSpc>
              <a:spcBef>
                <a:spcPts val="0"/>
              </a:spcBef>
              <a:spcAft>
                <a:spcPts val="0"/>
              </a:spcAft>
            </a:pPr>
            <a:r>
              <a:rPr lang="en-US"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Matthew 28:19-20</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What</a:t>
            </a:r>
            <a:r>
              <a:rPr lang="en-US"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we are to do:</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eaLnBrk="0" fontAlgn="base" hangingPunct="0">
              <a:lnSpc>
                <a:spcPct val="115000"/>
              </a:lnSpc>
              <a:spcBef>
                <a:spcPts val="0"/>
              </a:spcBef>
              <a:spcAft>
                <a:spcPts val="0"/>
              </a:spcAft>
              <a:buFont typeface="Symbol" panose="05050102010706020507" pitchFamily="18" charset="2"/>
              <a:buChar char=""/>
            </a:pPr>
            <a:r>
              <a:rPr lang="en-US" u="sng"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Make disciples who multiply</a:t>
            </a:r>
            <a:r>
              <a:rPr lang="en-US"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As defined by Jesus using Jesus’ process.</a:t>
            </a:r>
            <a:r>
              <a:rPr lang="en-US"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eaLnBrk="0" fontAlgn="base" hangingPunct="0">
              <a:lnSpc>
                <a:spcPct val="115000"/>
              </a:lnSpc>
              <a:spcBef>
                <a:spcPts val="0"/>
              </a:spcBef>
              <a:spcAft>
                <a:spcPts val="0"/>
              </a:spcAft>
            </a:pPr>
            <a:r>
              <a:rPr lang="en-US"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Where</a:t>
            </a:r>
            <a:r>
              <a:rPr lang="en-US"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we are to do it:</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eaLnBrk="0" fontAlgn="base" hangingPunct="0">
              <a:lnSpc>
                <a:spcPct val="115000"/>
              </a:lnSpc>
              <a:spcBef>
                <a:spcPts val="0"/>
              </a:spcBef>
              <a:spcAft>
                <a:spcPts val="0"/>
              </a:spcAft>
              <a:buFont typeface="Symbol" panose="05050102010706020507" pitchFamily="18" charset="2"/>
              <a:buChar char=""/>
            </a:pPr>
            <a:r>
              <a:rPr lang="en-US" u="sng"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All Nations</a:t>
            </a:r>
            <a:r>
              <a:rPr lang="en-US"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All nationalities (No discrimination), the entire world.</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sz="2400"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6</a:t>
            </a:fld>
            <a:endParaRPr lang="en-US"/>
          </a:p>
        </p:txBody>
      </p:sp>
    </p:spTree>
    <p:extLst>
      <p:ext uri="{BB962C8B-B14F-4D97-AF65-F5344CB8AC3E}">
        <p14:creationId xmlns:p14="http://schemas.microsoft.com/office/powerpoint/2010/main" val="32201225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lvl="0"/>
            <a:r>
              <a:rPr lang="en-US" b="1" dirty="0"/>
              <a:t>In your groups</a:t>
            </a: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US" sz="1600" kern="1200" baseline="0" dirty="0">
                <a:solidFill>
                  <a:schemeClr val="tx1"/>
                </a:solidFill>
                <a:effectLst/>
                <a:latin typeface="Arial" charset="0"/>
                <a:ea typeface="+mn-ea"/>
                <a:cs typeface="+mn-cs"/>
              </a:rPr>
              <a:t>What did you learn when you evaluated your ministries?</a:t>
            </a:r>
          </a:p>
          <a:p>
            <a:pPr marL="285750" lvl="0" indent="-285750">
              <a:buFont typeface="Arial" panose="020B0604020202020204" pitchFamily="34" charset="0"/>
              <a:buChar char="•"/>
            </a:pPr>
            <a:r>
              <a:rPr lang="en-US" sz="1600" kern="1200" baseline="0" dirty="0">
                <a:solidFill>
                  <a:schemeClr val="tx1"/>
                </a:solidFill>
                <a:effectLst/>
                <a:latin typeface="Arial" charset="0"/>
                <a:ea typeface="+mn-ea"/>
                <a:cs typeface="+mn-cs"/>
              </a:rPr>
              <a:t>What changes do you need to make in order to have a church that makes multiplying disciples?</a:t>
            </a:r>
          </a:p>
          <a:p>
            <a:pPr marL="285750" lvl="0" indent="-285750">
              <a:buFont typeface="Arial" panose="020B0604020202020204" pitchFamily="34" charset="0"/>
              <a:buChar char="•"/>
            </a:pPr>
            <a:r>
              <a:rPr lang="en-US" sz="1600" kern="1200" baseline="0" dirty="0">
                <a:solidFill>
                  <a:schemeClr val="tx1"/>
                </a:solidFill>
                <a:effectLst/>
                <a:latin typeface="Arial" charset="0"/>
                <a:ea typeface="+mn-ea"/>
                <a:cs typeface="+mn-cs"/>
              </a:rPr>
              <a:t>Is your church service friendly to unchurched people?</a:t>
            </a:r>
          </a:p>
          <a:p>
            <a:pPr marL="285750" lvl="0" indent="-285750">
              <a:buFont typeface="Arial" panose="020B0604020202020204" pitchFamily="34" charset="0"/>
              <a:buChar char="•"/>
            </a:pPr>
            <a:r>
              <a:rPr lang="en-US" sz="1600" kern="1200" baseline="0" dirty="0">
                <a:solidFill>
                  <a:schemeClr val="tx1"/>
                </a:solidFill>
                <a:effectLst/>
                <a:latin typeface="Arial" charset="0"/>
                <a:ea typeface="+mn-ea"/>
                <a:cs typeface="+mn-cs"/>
              </a:rPr>
              <a:t>Why is it important to evaluate your ministries once a year?</a:t>
            </a: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endParaRPr lang="en-US" sz="1600" kern="1200" baseline="0" dirty="0">
              <a:solidFill>
                <a:schemeClr val="tx1"/>
              </a:solidFill>
              <a:effectLst/>
              <a:latin typeface="Arial" charset="0"/>
              <a:ea typeface="+mn-ea"/>
              <a:cs typeface="+mn-cs"/>
            </a:endParaRP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US" sz="1600" kern="1200" baseline="0" dirty="0">
                <a:solidFill>
                  <a:schemeClr val="tx1"/>
                </a:solidFill>
                <a:effectLst/>
                <a:latin typeface="Arial" charset="0"/>
                <a:ea typeface="+mn-ea"/>
                <a:cs typeface="+mn-cs"/>
              </a:rPr>
              <a:t>Do you have any questions?</a:t>
            </a: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US" sz="1600" kern="1200" baseline="0" dirty="0">
                <a:solidFill>
                  <a:schemeClr val="tx1"/>
                </a:solidFill>
                <a:effectLst/>
                <a:latin typeface="Arial" charset="0"/>
                <a:ea typeface="+mn-ea"/>
                <a:cs typeface="+mn-cs"/>
              </a:rPr>
              <a:t>Please share some of the things you talked about</a:t>
            </a:r>
          </a:p>
          <a:p>
            <a:pPr lvl="0"/>
            <a:endParaRPr lang="en-US" dirty="0"/>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60</a:t>
            </a:fld>
            <a:endParaRPr lang="en-US"/>
          </a:p>
        </p:txBody>
      </p:sp>
    </p:spTree>
    <p:extLst>
      <p:ext uri="{BB962C8B-B14F-4D97-AF65-F5344CB8AC3E}">
        <p14:creationId xmlns:p14="http://schemas.microsoft.com/office/powerpoint/2010/main" val="33550570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F203726-D51E-4B45-ABF4-EE7973E2E735}" type="slidenum">
              <a:rPr lang="en-US" altLang="en-US" smtClean="0"/>
              <a:pPr eaLnBrk="1" hangingPunct="1">
                <a:spcBef>
                  <a:spcPct val="0"/>
                </a:spcBef>
              </a:pPr>
              <a:t>61</a:t>
            </a:fld>
            <a:endParaRPr lang="en-US" altLang="en-US"/>
          </a:p>
        </p:txBody>
      </p:sp>
      <p:sp>
        <p:nvSpPr>
          <p:cNvPr id="125955" name="Rectangle 2"/>
          <p:cNvSpPr>
            <a:spLocks noGrp="1" noRot="1" noChangeAspect="1" noChangeArrowheads="1" noTextEdit="1"/>
          </p:cNvSpPr>
          <p:nvPr>
            <p:ph type="sldImg"/>
          </p:nvPr>
        </p:nvSpPr>
        <p:spPr>
          <a:xfrm>
            <a:off x="1754188" y="228600"/>
            <a:ext cx="3683000" cy="276225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b="1" dirty="0">
                <a:effectLst/>
                <a:latin typeface="Arial" panose="020B0604020202020204" pitchFamily="34" charset="0"/>
                <a:ea typeface="Calibri" panose="020F0502020204030204" pitchFamily="34" charset="0"/>
              </a:rPr>
              <a:t>Organizational Structure of a Church </a:t>
            </a:r>
          </a:p>
          <a:p>
            <a:pPr algn="ctr"/>
            <a:r>
              <a:rPr lang="en-US" b="1" dirty="0">
                <a:effectLst/>
                <a:latin typeface="Arial" panose="020B0604020202020204" pitchFamily="34" charset="0"/>
                <a:ea typeface="Calibri" panose="020F0502020204030204" pitchFamily="34" charset="0"/>
              </a:rPr>
              <a:t>that Makes Multiplying Disciples</a:t>
            </a:r>
          </a:p>
          <a:p>
            <a:pPr algn="ctr"/>
            <a:r>
              <a:rPr lang="en-US" b="1" dirty="0"/>
              <a:t>Lesson 4 </a:t>
            </a:r>
            <a:endParaRPr lang="en-US" dirty="0"/>
          </a:p>
          <a:p>
            <a:r>
              <a:rPr lang="en-US" b="1" dirty="0"/>
              <a:t> </a:t>
            </a:r>
            <a:endParaRPr lang="en-US" dirty="0"/>
          </a:p>
          <a:p>
            <a:r>
              <a:rPr lang="en-US" b="1" dirty="0"/>
              <a:t>I. Introduction</a:t>
            </a:r>
            <a:endParaRPr lang="en-US" dirty="0"/>
          </a:p>
          <a:p>
            <a:pPr marL="342900" lvl="0" indent="-342900">
              <a:buFont typeface="+mj-lt"/>
              <a:buAutoNum type="arabicPeriod"/>
            </a:pPr>
            <a:r>
              <a:rPr lang="en-US" dirty="0"/>
              <a:t>After 2100 years, the Great Commission has still not been finished. </a:t>
            </a:r>
          </a:p>
          <a:p>
            <a:pPr marL="342900" lvl="0" indent="-342900">
              <a:buFont typeface="+mj-lt"/>
              <a:buAutoNum type="arabicPeriod"/>
            </a:pPr>
            <a:r>
              <a:rPr lang="en-US" dirty="0"/>
              <a:t>Jesus’ plan started out well. </a:t>
            </a:r>
          </a:p>
          <a:p>
            <a:pPr marL="568325" lvl="0" indent="-342900">
              <a:buFont typeface="Arial" panose="020B0604020202020204" pitchFamily="34" charset="0"/>
              <a:buChar char="•"/>
            </a:pPr>
            <a:r>
              <a:rPr lang="en-US" dirty="0"/>
              <a:t>It was said of the early disciplemakers in Acts 17:6, </a:t>
            </a:r>
          </a:p>
          <a:p>
            <a:pPr marL="1025525" lvl="1" indent="-342900">
              <a:buFont typeface="Arial" panose="020B0604020202020204" pitchFamily="34" charset="0"/>
              <a:buChar char="•"/>
            </a:pPr>
            <a:r>
              <a:rPr lang="en-US" dirty="0"/>
              <a:t> they “have turned the world upside down”. </a:t>
            </a:r>
          </a:p>
          <a:p>
            <a:pPr eaLnBrk="1" hangingPunct="1"/>
            <a:endParaRPr lang="en-US" altLang="en-US" dirty="0"/>
          </a:p>
        </p:txBody>
      </p:sp>
    </p:spTree>
    <p:extLst>
      <p:ext uri="{BB962C8B-B14F-4D97-AF65-F5344CB8AC3E}">
        <p14:creationId xmlns:p14="http://schemas.microsoft.com/office/powerpoint/2010/main" val="37406750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F203726-D51E-4B45-ABF4-EE7973E2E735}" type="slidenum">
              <a:rPr lang="en-US" altLang="en-US" smtClean="0"/>
              <a:pPr eaLnBrk="1" hangingPunct="1">
                <a:spcBef>
                  <a:spcPct val="0"/>
                </a:spcBef>
              </a:pPr>
              <a:t>62</a:t>
            </a:fld>
            <a:endParaRPr lang="en-US" altLang="en-US"/>
          </a:p>
        </p:txBody>
      </p:sp>
      <p:sp>
        <p:nvSpPr>
          <p:cNvPr id="125955" name="Rectangle 2"/>
          <p:cNvSpPr>
            <a:spLocks noGrp="1" noRot="1" noChangeAspect="1" noChangeArrowheads="1" noTextEdit="1"/>
          </p:cNvSpPr>
          <p:nvPr>
            <p:ph type="sldImg"/>
          </p:nvPr>
        </p:nvSpPr>
        <p:spPr>
          <a:xfrm>
            <a:off x="1754188" y="228600"/>
            <a:ext cx="3683000" cy="276225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 typeface="Arial" panose="020B0604020202020204" pitchFamily="34" charset="0"/>
              <a:buChar char="•"/>
            </a:pPr>
            <a:r>
              <a:rPr lang="en-US" dirty="0"/>
              <a:t>What happened? </a:t>
            </a:r>
          </a:p>
          <a:p>
            <a:pPr marL="285750" indent="-285750">
              <a:buFont typeface="Arial" panose="020B0604020202020204" pitchFamily="34" charset="0"/>
              <a:buChar char="•"/>
            </a:pPr>
            <a:r>
              <a:rPr lang="en-US" dirty="0"/>
              <a:t>Today our churches have many ministries:</a:t>
            </a:r>
          </a:p>
          <a:p>
            <a:pPr marL="803275" lvl="0" indent="-342900">
              <a:buFont typeface="+mj-lt"/>
              <a:buAutoNum type="arabicPeriod"/>
            </a:pPr>
            <a:r>
              <a:rPr lang="en-US" dirty="0"/>
              <a:t>Worship services</a:t>
            </a:r>
          </a:p>
          <a:p>
            <a:pPr marL="803275" lvl="0" indent="-342900">
              <a:buFont typeface="+mj-lt"/>
              <a:buAutoNum type="arabicPeriod"/>
            </a:pPr>
            <a:r>
              <a:rPr lang="en-US" dirty="0"/>
              <a:t>Preaching sermons</a:t>
            </a:r>
          </a:p>
          <a:p>
            <a:pPr marL="803275" lvl="0" indent="-342900">
              <a:buFont typeface="+mj-lt"/>
              <a:buAutoNum type="arabicPeriod"/>
            </a:pPr>
            <a:r>
              <a:rPr lang="en-US" dirty="0"/>
              <a:t>Sunday school classes</a:t>
            </a:r>
          </a:p>
          <a:p>
            <a:pPr marL="803275" lvl="0" indent="-342900">
              <a:buFont typeface="+mj-lt"/>
              <a:buAutoNum type="arabicPeriod"/>
            </a:pPr>
            <a:r>
              <a:rPr lang="en-US" dirty="0"/>
              <a:t>Revivals</a:t>
            </a:r>
          </a:p>
          <a:p>
            <a:pPr marL="803275" lvl="0" indent="-342900">
              <a:buFont typeface="+mj-lt"/>
              <a:buAutoNum type="arabicPeriod"/>
            </a:pPr>
            <a:r>
              <a:rPr lang="en-US" dirty="0"/>
              <a:t>Many other activities</a:t>
            </a:r>
          </a:p>
          <a:p>
            <a:pPr eaLnBrk="1" hangingPunct="1"/>
            <a:endParaRPr lang="en-US" altLang="en-US" dirty="0"/>
          </a:p>
        </p:txBody>
      </p:sp>
    </p:spTree>
    <p:extLst>
      <p:ext uri="{BB962C8B-B14F-4D97-AF65-F5344CB8AC3E}">
        <p14:creationId xmlns:p14="http://schemas.microsoft.com/office/powerpoint/2010/main" val="115225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F203726-D51E-4B45-ABF4-EE7973E2E735}" type="slidenum">
              <a:rPr lang="en-US" altLang="en-US" smtClean="0"/>
              <a:pPr eaLnBrk="1" hangingPunct="1">
                <a:spcBef>
                  <a:spcPct val="0"/>
                </a:spcBef>
              </a:pPr>
              <a:t>63</a:t>
            </a:fld>
            <a:endParaRPr lang="en-US" altLang="en-US"/>
          </a:p>
        </p:txBody>
      </p:sp>
      <p:sp>
        <p:nvSpPr>
          <p:cNvPr id="125955" name="Rectangle 2"/>
          <p:cNvSpPr>
            <a:spLocks noGrp="1" noRot="1" noChangeAspect="1" noChangeArrowheads="1" noTextEdit="1"/>
          </p:cNvSpPr>
          <p:nvPr>
            <p:ph type="sldImg"/>
          </p:nvPr>
        </p:nvSpPr>
        <p:spPr>
          <a:xfrm>
            <a:off x="1754188" y="228600"/>
            <a:ext cx="3683000" cy="276225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lnSpc>
                <a:spcPct val="114000"/>
              </a:lnSpc>
              <a:spcAft>
                <a:spcPts val="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We have many good ministries </a:t>
            </a:r>
          </a:p>
          <a:p>
            <a:pPr marL="742950" lvl="1" indent="-285750">
              <a:lnSpc>
                <a:spcPct val="114000"/>
              </a:lnSpc>
              <a:spcAft>
                <a:spcPts val="0"/>
              </a:spcAft>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but God’s mission is left undone or partially done. </a:t>
            </a:r>
          </a:p>
          <a:p>
            <a:pPr marL="285750" indent="-285750">
              <a:lnSpc>
                <a:spcPct val="114000"/>
              </a:lnSpc>
              <a:spcAft>
                <a:spcPts val="0"/>
              </a:spcAft>
              <a:buFont typeface="Arial" panose="020B0604020202020204" pitchFamily="34" charset="0"/>
              <a:buChar char="•"/>
            </a:pPr>
            <a:endParaRPr lang="en-US"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4000"/>
              </a:lnSpc>
              <a:spcAft>
                <a:spcPts val="0"/>
              </a:spcAft>
              <a:buFont typeface="+mj-lt"/>
              <a:buAutoNum type="arabicPeriod"/>
            </a:pPr>
            <a:r>
              <a:rPr lang="en-US" dirty="0">
                <a:solidFill>
                  <a:srgbClr val="000000"/>
                </a:solidFill>
              </a:rPr>
              <a:t>The mission of every church and every believer:</a:t>
            </a:r>
            <a:r>
              <a:rPr lang="en-US" b="1" dirty="0">
                <a:solidFill>
                  <a:srgbClr val="000000"/>
                </a:solidFill>
              </a:rPr>
              <a:t> </a:t>
            </a:r>
          </a:p>
          <a:p>
            <a:pPr lvl="0">
              <a:lnSpc>
                <a:spcPct val="114000"/>
              </a:lnSpc>
              <a:spcAft>
                <a:spcPts val="0"/>
              </a:spcAft>
            </a:pPr>
            <a:r>
              <a:rPr lang="en-US" b="1" dirty="0">
                <a:solidFill>
                  <a:srgbClr val="000000"/>
                </a:solidFill>
              </a:rPr>
              <a:t>	Finish the Great Commission</a:t>
            </a:r>
          </a:p>
          <a:p>
            <a:pPr lvl="0">
              <a:lnSpc>
                <a:spcPct val="114000"/>
              </a:lnSpc>
              <a:spcAft>
                <a:spcPts val="0"/>
              </a:spcAft>
            </a:pPr>
            <a:endParaRPr lang="en-US" dirty="0">
              <a:solidFill>
                <a:srgbClr val="000000"/>
              </a:solidFill>
            </a:endParaRPr>
          </a:p>
          <a:p>
            <a:pPr marL="342900" lvl="0" indent="-342900">
              <a:lnSpc>
                <a:spcPct val="114000"/>
              </a:lnSpc>
              <a:spcAft>
                <a:spcPts val="0"/>
              </a:spcAft>
              <a:buFont typeface="+mj-lt"/>
              <a:buAutoNum type="arabicPeriod" startAt="2"/>
            </a:pPr>
            <a:r>
              <a:rPr lang="en-US" dirty="0">
                <a:solidFill>
                  <a:srgbClr val="000000"/>
                </a:solidFill>
              </a:rPr>
              <a:t>Jesus’ method of finishing the Great Commission: </a:t>
            </a:r>
          </a:p>
          <a:p>
            <a:pPr lvl="0">
              <a:lnSpc>
                <a:spcPct val="114000"/>
              </a:lnSpc>
              <a:spcAft>
                <a:spcPts val="0"/>
              </a:spcAft>
            </a:pPr>
            <a:r>
              <a:rPr lang="en-US" b="1" dirty="0">
                <a:solidFill>
                  <a:srgbClr val="000000"/>
                </a:solidFill>
              </a:rPr>
              <a:t>	Make </a:t>
            </a:r>
            <a:r>
              <a:rPr lang="en-US" b="1">
                <a:solidFill>
                  <a:srgbClr val="000000"/>
                </a:solidFill>
              </a:rPr>
              <a:t>Multiplying Disciples</a:t>
            </a:r>
            <a:endParaRPr lang="en-US" dirty="0">
              <a:solidFill>
                <a:srgbClr val="000000"/>
              </a:solidFill>
            </a:endParaRPr>
          </a:p>
          <a:p>
            <a:pPr eaLnBrk="1" hangingPunct="1">
              <a:lnSpc>
                <a:spcPct val="114000"/>
              </a:lnSpc>
              <a:spcAft>
                <a:spcPts val="0"/>
              </a:spcAft>
            </a:pPr>
            <a:endParaRPr lang="en-US" altLang="en-US" dirty="0"/>
          </a:p>
        </p:txBody>
      </p:sp>
    </p:spTree>
    <p:extLst>
      <p:ext uri="{BB962C8B-B14F-4D97-AF65-F5344CB8AC3E}">
        <p14:creationId xmlns:p14="http://schemas.microsoft.com/office/powerpoint/2010/main" val="34606150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a:lnSpc>
                <a:spcPct val="115000"/>
              </a:lnSpc>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Now you will learn how to integrate the Foundations discipleship ministry into your church structure. </a:t>
            </a:r>
          </a:p>
          <a:p>
            <a:pPr marL="342900" marR="0" lvl="0" indent="-342900">
              <a:lnSpc>
                <a:spcPct val="115000"/>
              </a:lnSpc>
              <a:spcBef>
                <a:spcPts val="0"/>
              </a:spcBef>
              <a:buFont typeface="+mj-lt"/>
              <a:buAutoNum type="arabi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Church structure is defined as the effective organization of church ministries to produce multiplying disciples.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This figure shows that a church with a </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typical structure </a:t>
            </a:r>
          </a:p>
          <a:p>
            <a:pPr marL="742950" lvl="1" indent="-285750">
              <a:lnSpc>
                <a:spcPct val="115000"/>
              </a:lnSpc>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attracts </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few unbelievers </a:t>
            </a:r>
          </a:p>
          <a:p>
            <a:pPr marL="742950" lvl="1" indent="-285750">
              <a:lnSpc>
                <a:spcPct val="115000"/>
              </a:lnSpc>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and makes </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few disciples</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marL="342900" lvl="0" indent="-342900">
              <a:lnSpc>
                <a:spcPct val="115000"/>
              </a:lnSpc>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but a church that makes multiplying disciples</a:t>
            </a:r>
            <a:endParaRPr lang="en-US"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15000"/>
              </a:lnSpc>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attracts </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many</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unbelievers,</a:t>
            </a:r>
          </a:p>
          <a:p>
            <a:pPr marL="800100" lvl="1" indent="-342900">
              <a:lnSpc>
                <a:spcPct val="115000"/>
              </a:lnSpc>
              <a:buFont typeface="Arial" panose="020B0604020202020204" pitchFamily="34" charset="0"/>
              <a:buChar char="•"/>
            </a:pP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and makes </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many</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disciples </a:t>
            </a: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64</a:t>
            </a:fld>
            <a:endParaRPr lang="en-US"/>
          </a:p>
        </p:txBody>
      </p:sp>
    </p:spTree>
    <p:extLst>
      <p:ext uri="{BB962C8B-B14F-4D97-AF65-F5344CB8AC3E}">
        <p14:creationId xmlns:p14="http://schemas.microsoft.com/office/powerpoint/2010/main" val="34950931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II. Church Structure that Makes Multiplying Disciples</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It is the responsibility of the pastor to make sure that all ministries are working together to make multiplying disciples.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lphaUcPeriod"/>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Unbelievers accept Christ and become disciples of Christ with Foundations</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Trained Foundations Leaders invest in relationships with unbelievers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disciple them one-on-one or in a group with Foundations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Most of the disciples become Ministry Workers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 of the disciples become Ministry Leaders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 of the disciples become Foundations Leaders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Depending on their gifts, abilities, and calling</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endParaRPr lang="en-US" dirty="0">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65</a:t>
            </a:fld>
            <a:endParaRPr lang="en-US"/>
          </a:p>
        </p:txBody>
      </p:sp>
    </p:spTree>
    <p:extLst>
      <p:ext uri="{BB962C8B-B14F-4D97-AF65-F5344CB8AC3E}">
        <p14:creationId xmlns:p14="http://schemas.microsoft.com/office/powerpoint/2010/main" val="20272507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alphaUcPeriod" startAt="2"/>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Foundations Discipleship Ministry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 of the disciples become Apprentice Foundations Leaders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Receive initial training and are apprenticed by their Foundations Leader</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Join the Foundations Leader Team with other Foundations Leaders </a:t>
            </a:r>
          </a:p>
          <a:p>
            <a:pPr marL="1200150" marR="0" lvl="2"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for ongoing training, vision, and continued growth.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1200150" marR="0" lvl="2"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pastor leads the Foundations Leader Team</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Then they become Foundations Leaders and make multiplying disciples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Look at Lesson 2 for ideas on how to provide training for the Foundations Leaders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66</a:t>
            </a:fld>
            <a:endParaRPr lang="en-US"/>
          </a:p>
        </p:txBody>
      </p:sp>
    </p:spTree>
    <p:extLst>
      <p:ext uri="{BB962C8B-B14F-4D97-AF65-F5344CB8AC3E}">
        <p14:creationId xmlns:p14="http://schemas.microsoft.com/office/powerpoint/2010/main" val="13037897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alphaUcPeriod" startAt="3"/>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Other Ministries</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Most of the disciples will become Ministry Workers in the ministries of the church</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 of the disciples will become Apprentice Ministry Leaders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Receive initial training and are apprenticed by their Ministry Leader</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Join the Ministry Leader Team with other Ministry Leaders </a:t>
            </a:r>
          </a:p>
          <a:p>
            <a:pPr marL="1200150" marR="0" lvl="2"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for ongoing training, </a:t>
            </a:r>
          </a:p>
          <a:p>
            <a:pPr marL="1200150" marR="0" lvl="2"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vision for making disciples, </a:t>
            </a:r>
          </a:p>
          <a:p>
            <a:pPr marL="1200150" marR="0" lvl="2"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continued growth as a disciple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pastor leads the Ministry Leader Team</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Then they become Ministry Leaders and make multiplying Ministry Leaders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Look at Lesson 2 for ideas on how to provide training for the leaders and workers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67</a:t>
            </a:fld>
            <a:endParaRPr lang="en-US"/>
          </a:p>
        </p:txBody>
      </p:sp>
    </p:spTree>
    <p:extLst>
      <p:ext uri="{BB962C8B-B14F-4D97-AF65-F5344CB8AC3E}">
        <p14:creationId xmlns:p14="http://schemas.microsoft.com/office/powerpoint/2010/main" val="13245555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US" sz="1600" kern="1200" baseline="0" dirty="0">
                <a:solidFill>
                  <a:schemeClr val="tx1"/>
                </a:solidFill>
                <a:effectLst/>
                <a:latin typeface="Arial" charset="0"/>
                <a:ea typeface="+mn-ea"/>
                <a:cs typeface="+mn-cs"/>
              </a:rPr>
              <a:t>This figure shows how Foundations discipleship ministry is integrated into the church structure.</a:t>
            </a:r>
          </a:p>
          <a:p>
            <a:pPr marL="285750" indent="-285750">
              <a:buFont typeface="Arial" panose="020B0604020202020204" pitchFamily="34" charset="0"/>
              <a:buChar char="•"/>
            </a:pPr>
            <a:r>
              <a:rPr lang="en-US" dirty="0"/>
              <a:t>The yellow color is the Foundations discipleship ministry structure.</a:t>
            </a: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68</a:t>
            </a:fld>
            <a:endParaRPr lang="en-US"/>
          </a:p>
        </p:txBody>
      </p:sp>
    </p:spTree>
    <p:extLst>
      <p:ext uri="{BB962C8B-B14F-4D97-AF65-F5344CB8AC3E}">
        <p14:creationId xmlns:p14="http://schemas.microsoft.com/office/powerpoint/2010/main" val="28477968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285750" marR="0" lvl="0"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Finishing a Foundations Group should be a requirement for </a:t>
            </a: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Ministry Workers, </a:t>
            </a: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Apprentice Ministry Leaders, </a:t>
            </a:r>
          </a:p>
          <a:p>
            <a:pPr marL="742950" marR="0" lvl="1" indent="-285750" algn="l" defTabSz="914400" rtl="0" eaLnBrk="0" fontAlgn="base" latinLnBrk="0" hangingPunct="0">
              <a:lnSpc>
                <a:spcPct val="115000"/>
              </a:lnSpc>
              <a:spcBef>
                <a:spcPts val="0"/>
              </a:spcBef>
              <a:spcAft>
                <a:spcPts val="0"/>
              </a:spcAft>
              <a:buClrTx/>
              <a:buSzTx/>
              <a:buFont typeface="Arial" panose="020B0604020202020204" pitchFamily="34" charset="0"/>
              <a:buChar char="•"/>
              <a:tabLst/>
              <a:defRP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Ministry Leaders</a:t>
            </a: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Apprentice Foundations Leaders, </a:t>
            </a: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Foundations Leaders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Remember from Ephesians 4:11-12 that the role of pastors </a:t>
            </a: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is to prepare Christians to be involved in ministry.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All ministries are working together to make multiplying disciples.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69</a:t>
            </a:fld>
            <a:endParaRPr lang="en-US"/>
          </a:p>
        </p:txBody>
      </p:sp>
    </p:spTree>
    <p:extLst>
      <p:ext uri="{BB962C8B-B14F-4D97-AF65-F5344CB8AC3E}">
        <p14:creationId xmlns:p14="http://schemas.microsoft.com/office/powerpoint/2010/main" val="2365129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eaLnBrk="0" fontAlgn="base" hangingPunct="0">
              <a:lnSpc>
                <a:spcPct val="115000"/>
              </a:lnSpc>
              <a:spcBef>
                <a:spcPts val="0"/>
              </a:spcBef>
              <a:spcAft>
                <a:spcPts val="0"/>
              </a:spcAft>
            </a:pPr>
            <a:r>
              <a:rPr lang="en-US"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How</a:t>
            </a:r>
            <a:r>
              <a:rPr lang="en-US"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we are to do it:</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eaLnBrk="0" fontAlgn="base" hangingPunct="0">
              <a:lnSpc>
                <a:spcPct val="115000"/>
              </a:lnSpc>
              <a:spcBef>
                <a:spcPts val="0"/>
              </a:spcBef>
              <a:spcAft>
                <a:spcPts val="0"/>
              </a:spcAft>
              <a:buFont typeface="Symbol" panose="05050102010706020507" pitchFamily="18" charset="2"/>
              <a:buChar char=""/>
            </a:pPr>
            <a:r>
              <a:rPr lang="en-US" u="sng"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Go</a:t>
            </a:r>
            <a:r>
              <a:rPr lang="en-US"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As you go through life, wherever you are</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eaLnBrk="0" fontAlgn="base" hangingPunct="0">
              <a:lnSpc>
                <a:spcPct val="115000"/>
              </a:lnSpc>
              <a:spcBef>
                <a:spcPts val="0"/>
              </a:spcBef>
              <a:spcAft>
                <a:spcPts val="0"/>
              </a:spcAft>
              <a:buFont typeface="Symbol" panose="05050102010706020507" pitchFamily="18" charset="2"/>
              <a:buChar char=""/>
            </a:pPr>
            <a:r>
              <a:rPr lang="en-US" u="sng"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Baptizing</a:t>
            </a:r>
            <a:r>
              <a:rPr lang="en-US"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Discipleship starts with </a:t>
            </a:r>
            <a:r>
              <a:rPr lang="en-US"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Evangelism</a:t>
            </a: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1143000" marR="0" lvl="2" indent="-228600" eaLnBrk="0" fontAlgn="base" hangingPunct="0">
              <a:lnSpc>
                <a:spcPct val="115000"/>
              </a:lnSpc>
              <a:spcBef>
                <a:spcPts val="0"/>
              </a:spcBef>
              <a:spcAft>
                <a:spcPts val="0"/>
              </a:spcAft>
              <a:buFont typeface="Courier New" panose="02070309020205020404" pitchFamily="49" charset="0"/>
              <a:buChar char="o"/>
            </a:pPr>
            <a:r>
              <a:rPr lang="en-US"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Leading people to faith in Christ.</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eaLnBrk="0" fontAlgn="base" hangingPunct="0">
              <a:lnSpc>
                <a:spcPct val="115000"/>
              </a:lnSpc>
              <a:spcBef>
                <a:spcPts val="0"/>
              </a:spcBef>
              <a:spcAft>
                <a:spcPts val="0"/>
              </a:spcAft>
              <a:buFont typeface="Symbol" panose="05050102010706020507" pitchFamily="18" charset="2"/>
              <a:buChar char=""/>
            </a:pPr>
            <a:r>
              <a:rPr lang="en-US" u="sng"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Teaching obedience to all</a:t>
            </a:r>
            <a:r>
              <a:rPr lang="en-US"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of Jesus’ commands: </a:t>
            </a:r>
            <a:r>
              <a:rPr lang="en-US" b="1"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Discipleship.</a:t>
            </a:r>
            <a:r>
              <a:rPr lang="en-US"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1143000" marR="0" lvl="2" indent="-228600" eaLnBrk="0" fontAlgn="base" hangingPunct="0">
              <a:lnSpc>
                <a:spcPct val="115000"/>
              </a:lnSpc>
              <a:spcBef>
                <a:spcPts val="0"/>
              </a:spcBef>
              <a:spcAft>
                <a:spcPts val="0"/>
              </a:spcAft>
              <a:buFont typeface="Courier New" panose="02070309020205020404" pitchFamily="49" charset="0"/>
              <a:buChar char="o"/>
            </a:pPr>
            <a:r>
              <a:rPr lang="en-US"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Maturing in all of the ingredients of a disciple.</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eaLnBrk="0" fontAlgn="base" hangingPunct="0">
              <a:lnSpc>
                <a:spcPct val="115000"/>
              </a:lnSpc>
              <a:spcBef>
                <a:spcPts val="0"/>
              </a:spcBef>
              <a:spcAft>
                <a:spcPts val="0"/>
              </a:spcAft>
              <a:buFont typeface="Symbol" panose="05050102010706020507" pitchFamily="18" charset="2"/>
              <a:buChar char=""/>
            </a:pPr>
            <a:r>
              <a:rPr lang="en-US" u="sng"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I am with you always</a:t>
            </a:r>
            <a:r>
              <a:rPr lang="en-US"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Make disciples through the power of the Holy Spirit</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sz="2400"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7</a:t>
            </a:fld>
            <a:endParaRPr lang="en-US"/>
          </a:p>
        </p:txBody>
      </p:sp>
    </p:spTree>
    <p:extLst>
      <p:ext uri="{BB962C8B-B14F-4D97-AF65-F5344CB8AC3E}">
        <p14:creationId xmlns:p14="http://schemas.microsoft.com/office/powerpoint/2010/main" val="38992303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b="1" i="0" u="none" strike="noStrike" kern="1200" cap="none" spc="0" normalizeH="0" baseline="0" noProof="0" dirty="0">
                <a:ln>
                  <a:noFill/>
                </a:ln>
                <a:effectLst/>
                <a:uLnTx/>
                <a:uFillTx/>
                <a:latin typeface="Arial" charset="0"/>
                <a:ea typeface="+mn-ea"/>
                <a:cs typeface="Arial" charset="0"/>
              </a:rPr>
              <a:t>In your groups </a:t>
            </a:r>
          </a:p>
          <a:p>
            <a:pPr marL="457200" marR="0" lvl="0" indent="-4572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charset="0"/>
                <a:ea typeface="+mn-ea"/>
                <a:cs typeface="Arial" charset="0"/>
              </a:rPr>
              <a:t>Why is proper church structure important?</a:t>
            </a:r>
          </a:p>
          <a:p>
            <a:pPr marL="457200" marR="0" lvl="0" indent="-4572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charset="0"/>
                <a:ea typeface="+mn-ea"/>
                <a:cs typeface="Arial" charset="0"/>
              </a:rPr>
              <a:t>Why is the Foundations discipleship ministry important?</a:t>
            </a:r>
          </a:p>
          <a:p>
            <a:pPr marL="457200" marR="0" lvl="0" indent="-4572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charset="0"/>
                <a:ea typeface="+mn-ea"/>
                <a:cs typeface="Arial" charset="0"/>
              </a:rPr>
              <a:t>What are some of the potential problems of church ministries?</a:t>
            </a:r>
          </a:p>
          <a:p>
            <a:pPr marL="457200" marR="0" lvl="0" indent="-4572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charset="0"/>
                <a:ea typeface="+mn-ea"/>
                <a:cs typeface="Arial" charset="0"/>
              </a:rPr>
              <a:t>What is the problem with having too many church ministries?</a:t>
            </a:r>
          </a:p>
          <a:p>
            <a:pPr marL="457200" marR="0" lvl="0" indent="-4572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charset="0"/>
                <a:ea typeface="+mn-ea"/>
                <a:cs typeface="Arial" charset="0"/>
              </a:rPr>
              <a:t>Why is training leaders and workers important?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comments or questions do you have?</a:t>
            </a: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70</a:t>
            </a:fld>
            <a:endParaRPr lang="en-US"/>
          </a:p>
        </p:txBody>
      </p:sp>
    </p:spTree>
    <p:extLst>
      <p:ext uri="{BB962C8B-B14F-4D97-AF65-F5344CB8AC3E}">
        <p14:creationId xmlns:p14="http://schemas.microsoft.com/office/powerpoint/2010/main" val="39793538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algn="ctr"/>
            <a:r>
              <a:rPr lang="en-US" b="1" dirty="0">
                <a:solidFill>
                  <a:srgbClr val="000000"/>
                </a:solidFill>
                <a:effectLst/>
                <a:latin typeface="Arial" panose="020B0604020202020204" pitchFamily="34" charset="0"/>
                <a:ea typeface="Calibri" panose="020F0502020204030204" pitchFamily="34" charset="0"/>
              </a:rPr>
              <a:t>Create a Church Structure that Makes Multiplying Disciples</a:t>
            </a:r>
          </a:p>
          <a:p>
            <a:pPr algn="ctr"/>
            <a:r>
              <a:rPr lang="en-US" b="1" dirty="0"/>
              <a:t>Lesson 5 </a:t>
            </a:r>
          </a:p>
          <a:p>
            <a:pPr marL="285750" lvl="0" indent="-285750">
              <a:buFont typeface="Arial" panose="020B0604020202020204" pitchFamily="34" charset="0"/>
              <a:buChar char="•"/>
            </a:pPr>
            <a:r>
              <a:rPr lang="en-US" kern="1200" baseline="0" dirty="0">
                <a:solidFill>
                  <a:schemeClr val="tx1"/>
                </a:solidFill>
                <a:effectLst/>
                <a:latin typeface="Arial" charset="0"/>
                <a:ea typeface="+mn-ea"/>
                <a:cs typeface="+mn-cs"/>
              </a:rPr>
              <a:t>You will now create the organizational structure you need </a:t>
            </a:r>
          </a:p>
          <a:p>
            <a:pPr marL="742950" lvl="1" indent="-285750">
              <a:buFont typeface="Arial" panose="020B0604020202020204" pitchFamily="34" charset="0"/>
              <a:buChar char="•"/>
            </a:pPr>
            <a:r>
              <a:rPr lang="en-US" kern="1200" baseline="0" dirty="0">
                <a:solidFill>
                  <a:schemeClr val="tx1"/>
                </a:solidFill>
                <a:effectLst/>
                <a:latin typeface="Arial" charset="0"/>
                <a:ea typeface="+mn-ea"/>
                <a:cs typeface="+mn-cs"/>
              </a:rPr>
              <a:t>in order to accomplish the mission of your church </a:t>
            </a:r>
          </a:p>
          <a:p>
            <a:pPr marL="742950" lvl="1" indent="-285750">
              <a:buFont typeface="Arial" panose="020B0604020202020204" pitchFamily="34" charset="0"/>
              <a:buChar char="•"/>
            </a:pPr>
            <a:r>
              <a:rPr lang="en-US" kern="1200" baseline="0" dirty="0">
                <a:solidFill>
                  <a:schemeClr val="tx1"/>
                </a:solidFill>
                <a:effectLst/>
                <a:latin typeface="Arial" charset="0"/>
                <a:ea typeface="+mn-ea"/>
                <a:cs typeface="+mn-cs"/>
              </a:rPr>
              <a:t>to make multiplying disciples. </a:t>
            </a:r>
          </a:p>
          <a:p>
            <a:pPr marL="285750" lvl="0" indent="-285750">
              <a:buFont typeface="Arial" panose="020B0604020202020204" pitchFamily="34" charset="0"/>
              <a:buChar char="•"/>
            </a:pPr>
            <a:r>
              <a:rPr lang="en-US" kern="1200" baseline="0" dirty="0">
                <a:solidFill>
                  <a:schemeClr val="tx1"/>
                </a:solidFill>
                <a:effectLst/>
                <a:latin typeface="Arial" charset="0"/>
                <a:ea typeface="+mn-ea"/>
                <a:cs typeface="+mn-cs"/>
              </a:rPr>
              <a:t>Make sure each ministry you include is needed to accomplish the mission. </a:t>
            </a:r>
          </a:p>
          <a:p>
            <a:pPr marL="285750" lvl="0" indent="-285750">
              <a:buFont typeface="Arial" panose="020B0604020202020204" pitchFamily="34" charset="0"/>
              <a:buChar char="•"/>
            </a:pPr>
            <a:r>
              <a:rPr lang="en-US" kern="1200" baseline="0" dirty="0">
                <a:solidFill>
                  <a:schemeClr val="tx1"/>
                </a:solidFill>
                <a:effectLst/>
                <a:latin typeface="Arial" charset="0"/>
                <a:ea typeface="+mn-ea"/>
                <a:cs typeface="+mn-cs"/>
              </a:rPr>
              <a:t>You will probably have to change and delete some ministries </a:t>
            </a:r>
          </a:p>
          <a:p>
            <a:pPr marL="742950" lvl="1" indent="-285750">
              <a:buFont typeface="Arial" panose="020B0604020202020204" pitchFamily="34" charset="0"/>
              <a:buChar char="•"/>
            </a:pPr>
            <a:r>
              <a:rPr lang="en-US" kern="1200" baseline="0" dirty="0">
                <a:solidFill>
                  <a:schemeClr val="tx1"/>
                </a:solidFill>
                <a:effectLst/>
                <a:latin typeface="Arial" charset="0"/>
                <a:ea typeface="+mn-ea"/>
                <a:cs typeface="+mn-cs"/>
              </a:rPr>
              <a:t>based on your ministry evaluation</a:t>
            </a:r>
          </a:p>
          <a:p>
            <a:pPr algn="l"/>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71</a:t>
            </a:fld>
            <a:endParaRPr lang="en-US"/>
          </a:p>
        </p:txBody>
      </p:sp>
    </p:spTree>
    <p:extLst>
      <p:ext uri="{BB962C8B-B14F-4D97-AF65-F5344CB8AC3E}">
        <p14:creationId xmlns:p14="http://schemas.microsoft.com/office/powerpoint/2010/main" val="9906513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lvl="0"/>
            <a:r>
              <a:rPr lang="en-US" b="1" dirty="0"/>
              <a:t>1. Worship Services</a:t>
            </a:r>
            <a:endParaRPr lang="en-US" dirty="0"/>
          </a:p>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Every time your attendance grows to 80% of your available seating </a:t>
            </a:r>
          </a:p>
          <a:p>
            <a:pPr marL="742950" lvl="1" indent="-285750">
              <a:buFont typeface="Arial" panose="020B0604020202020204" pitchFamily="34" charset="0"/>
              <a:buChar char="•"/>
            </a:pPr>
            <a:r>
              <a:rPr lang="en-US" dirty="0"/>
              <a:t>you need to take action. </a:t>
            </a:r>
          </a:p>
          <a:p>
            <a:pPr marL="285750" lvl="0" indent="-285750">
              <a:buFont typeface="Arial" panose="020B0604020202020204" pitchFamily="34" charset="0"/>
              <a:buChar char="•"/>
            </a:pPr>
            <a:r>
              <a:rPr lang="en-US" dirty="0"/>
              <a:t>Visitors may not come back </a:t>
            </a:r>
          </a:p>
          <a:p>
            <a:pPr marL="742950" lvl="1" indent="-285750">
              <a:buFont typeface="Arial" panose="020B0604020202020204" pitchFamily="34" charset="0"/>
              <a:buChar char="•"/>
            </a:pPr>
            <a:r>
              <a:rPr lang="en-US" dirty="0"/>
              <a:t>if your church is too crowded. </a:t>
            </a:r>
          </a:p>
          <a:p>
            <a:pPr marL="285750" indent="-285750">
              <a:buFont typeface="Arial" panose="020B0604020202020204" pitchFamily="34" charset="0"/>
              <a:buChar char="•"/>
            </a:pPr>
            <a:r>
              <a:rPr lang="en-US" dirty="0"/>
              <a:t>Some possible solutions are:</a:t>
            </a:r>
          </a:p>
          <a:p>
            <a:pPr marL="742950" lvl="1" indent="-285750">
              <a:buFont typeface="Arial" panose="020B0604020202020204" pitchFamily="34" charset="0"/>
              <a:buChar char="•"/>
            </a:pPr>
            <a:r>
              <a:rPr lang="en-US" dirty="0"/>
              <a:t>You can add additional worship services </a:t>
            </a:r>
          </a:p>
          <a:p>
            <a:pPr marL="742950" lvl="1" indent="-285750">
              <a:buFont typeface="Arial" panose="020B0604020202020204" pitchFamily="34" charset="0"/>
              <a:buChar char="•"/>
            </a:pPr>
            <a:r>
              <a:rPr lang="en-US" dirty="0"/>
              <a:t>You can plant other churches</a:t>
            </a:r>
          </a:p>
          <a:p>
            <a:pPr marL="742950" lvl="1" indent="-285750">
              <a:buFont typeface="Arial" panose="020B0604020202020204" pitchFamily="34" charset="0"/>
              <a:buChar char="•"/>
            </a:pPr>
            <a:r>
              <a:rPr lang="en-US" dirty="0"/>
              <a:t>You can rent a larger space</a:t>
            </a: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72</a:t>
            </a:fld>
            <a:endParaRPr lang="en-US"/>
          </a:p>
        </p:txBody>
      </p:sp>
    </p:spTree>
    <p:extLst>
      <p:ext uri="{BB962C8B-B14F-4D97-AF65-F5344CB8AC3E}">
        <p14:creationId xmlns:p14="http://schemas.microsoft.com/office/powerpoint/2010/main" val="9239347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lvl="0" algn="ctr"/>
            <a:r>
              <a:rPr lang="en-US" b="1" dirty="0"/>
              <a:t>Worship Services Example</a:t>
            </a:r>
          </a:p>
          <a:p>
            <a:pPr marL="285750" lvl="0" indent="-285750">
              <a:buFont typeface="Arial" panose="020B0604020202020204" pitchFamily="34" charset="0"/>
              <a:buChar char="•"/>
            </a:pPr>
            <a:r>
              <a:rPr lang="en-US" b="0" dirty="0"/>
              <a:t>In this example the average weekly church attendance is </a:t>
            </a:r>
            <a:r>
              <a:rPr lang="en-US" b="0" u="sng" dirty="0"/>
              <a:t>80</a:t>
            </a:r>
            <a:r>
              <a:rPr lang="en-US" b="0" dirty="0"/>
              <a:t> people.</a:t>
            </a:r>
          </a:p>
          <a:p>
            <a:pPr marL="285750" lvl="0" indent="-285750">
              <a:buFont typeface="Arial" panose="020B0604020202020204" pitchFamily="34" charset="0"/>
              <a:buChar char="•"/>
            </a:pPr>
            <a:r>
              <a:rPr lang="en-US" b="0" dirty="0"/>
              <a:t>The seating capacity is </a:t>
            </a:r>
            <a:r>
              <a:rPr lang="en-US" b="0" u="sng" dirty="0"/>
              <a:t>100</a:t>
            </a:r>
            <a:r>
              <a:rPr lang="en-US" b="0" dirty="0"/>
              <a:t>.</a:t>
            </a:r>
          </a:p>
          <a:p>
            <a:pPr marL="285750" lvl="0" indent="-285750">
              <a:buFont typeface="Arial" panose="020B0604020202020204" pitchFamily="34" charset="0"/>
              <a:buChar char="•"/>
            </a:pPr>
            <a:r>
              <a:rPr lang="en-US" b="0" dirty="0"/>
              <a:t>They currently have </a:t>
            </a:r>
            <a:r>
              <a:rPr lang="en-US" b="0" u="sng" dirty="0"/>
              <a:t>1</a:t>
            </a:r>
            <a:r>
              <a:rPr lang="en-US" b="0" dirty="0"/>
              <a:t> worship service.</a:t>
            </a:r>
          </a:p>
          <a:p>
            <a:pPr marL="285750" lvl="0" indent="-285750">
              <a:buFont typeface="Arial" panose="020B0604020202020204" pitchFamily="34" charset="0"/>
              <a:buChar char="•"/>
            </a:pPr>
            <a:r>
              <a:rPr lang="en-US" b="0" dirty="0"/>
              <a:t>Since this attendance is 80% of their capacity, </a:t>
            </a:r>
          </a:p>
          <a:p>
            <a:pPr marL="742950" lvl="1" indent="-285750">
              <a:buFont typeface="Arial" panose="020B0604020202020204" pitchFamily="34" charset="0"/>
              <a:buChar char="•"/>
            </a:pPr>
            <a:r>
              <a:rPr lang="en-US" b="0" dirty="0"/>
              <a:t>they should have </a:t>
            </a:r>
            <a:r>
              <a:rPr lang="en-US" b="0" u="sng" dirty="0"/>
              <a:t>2</a:t>
            </a:r>
            <a:r>
              <a:rPr lang="en-US" b="0" dirty="0"/>
              <a:t> worship services.</a:t>
            </a: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73</a:t>
            </a:fld>
            <a:endParaRPr lang="en-US"/>
          </a:p>
        </p:txBody>
      </p:sp>
    </p:spTree>
    <p:extLst>
      <p:ext uri="{BB962C8B-B14F-4D97-AF65-F5344CB8AC3E}">
        <p14:creationId xmlns:p14="http://schemas.microsoft.com/office/powerpoint/2010/main" val="1232124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lvl="0"/>
            <a:r>
              <a:rPr lang="en-US" b="0" dirty="0"/>
              <a:t>Fill in the table for your church.</a:t>
            </a:r>
          </a:p>
          <a:p>
            <a:pPr marL="0" lvl="0" indent="0" algn="ctr">
              <a:buNone/>
            </a:pPr>
            <a:r>
              <a:rPr lang="en-US" b="1" dirty="0"/>
              <a:t>Worship Services</a:t>
            </a:r>
            <a:endParaRPr lang="en-US" dirty="0"/>
          </a:p>
          <a:p>
            <a:pPr marL="342900" marR="0" lvl="0" indent="-342900">
              <a:lnSpc>
                <a:spcPct val="150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Average weekly attendance at worship services: _______.</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Seating capacity for one worship service: ________.</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Current number of worship services: _________.</a:t>
            </a:r>
          </a:p>
          <a:p>
            <a:pPr marL="342900" marR="0" lvl="0" indent="-342900">
              <a:lnSpc>
                <a:spcPct val="150000"/>
              </a:lnSpc>
              <a:spcBef>
                <a:spcPts val="0"/>
              </a:spcBef>
              <a:spcAft>
                <a:spcPts val="0"/>
              </a:spcAft>
              <a:buFont typeface="Symbol" panose="05050102010706020507" pitchFamily="18" charset="2"/>
              <a:buChar char=""/>
            </a:pPr>
            <a:r>
              <a:rPr lang="en-US" dirty="0"/>
              <a:t>Number of worship services needed: _________.</a:t>
            </a:r>
            <a:endParaRPr lang="en-US" sz="1100" dirty="0"/>
          </a:p>
          <a:p>
            <a:pPr lvl="0"/>
            <a:endParaRPr lang="en-US" b="0"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74</a:t>
            </a:fld>
            <a:endParaRPr lang="en-US"/>
          </a:p>
        </p:txBody>
      </p:sp>
    </p:spTree>
    <p:extLst>
      <p:ext uri="{BB962C8B-B14F-4D97-AF65-F5344CB8AC3E}">
        <p14:creationId xmlns:p14="http://schemas.microsoft.com/office/powerpoint/2010/main" val="34173520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0" y="3163331"/>
            <a:ext cx="6856413" cy="5659394"/>
          </a:xfrm>
        </p:spPr>
        <p:txBody>
          <a:bodyPr/>
          <a:lstStyle/>
          <a:p>
            <a:pPr lvl="0" algn="ctr"/>
            <a:r>
              <a:rPr lang="en-US" b="1" dirty="0"/>
              <a:t>2. Foundations Groups Example</a:t>
            </a:r>
            <a:endParaRPr lang="en-US" dirty="0"/>
          </a:p>
          <a:p>
            <a:pPr marL="285750" indent="-285750">
              <a:buFont typeface="Arial" panose="020B0604020202020204" pitchFamily="34" charset="0"/>
              <a:buChar char="•"/>
            </a:pPr>
            <a:r>
              <a:rPr lang="en-US" dirty="0"/>
              <a:t>Assume half of the adults are in a Foundations Group</a:t>
            </a:r>
          </a:p>
          <a:p>
            <a:endParaRPr lang="en-US" dirty="0"/>
          </a:p>
          <a:p>
            <a:r>
              <a:rPr lang="en-US" dirty="0"/>
              <a:t>In this example:</a:t>
            </a:r>
          </a:p>
          <a:p>
            <a:pPr marL="285750" indent="-285750">
              <a:buFont typeface="Arial" panose="020B0604020202020204" pitchFamily="34" charset="0"/>
              <a:buChar char="•"/>
            </a:pPr>
            <a:r>
              <a:rPr lang="en-US" dirty="0"/>
              <a:t>A church with 80 adults </a:t>
            </a:r>
          </a:p>
          <a:p>
            <a:pPr marL="742950" lvl="1" indent="-285750">
              <a:buFont typeface="Arial" panose="020B0604020202020204" pitchFamily="34" charset="0"/>
              <a:buChar char="•"/>
            </a:pPr>
            <a:r>
              <a:rPr lang="en-US" dirty="0"/>
              <a:t>should have </a:t>
            </a:r>
            <a:r>
              <a:rPr lang="en-US" u="sng" dirty="0"/>
              <a:t>40</a:t>
            </a:r>
            <a:r>
              <a:rPr lang="en-US" dirty="0"/>
              <a:t> adults in Foundations groups </a:t>
            </a:r>
          </a:p>
          <a:p>
            <a:pPr marL="284163" lvl="1" indent="-284163">
              <a:buFont typeface="Arial" panose="020B0604020202020204" pitchFamily="34" charset="0"/>
              <a:buChar char="•"/>
            </a:pPr>
            <a:r>
              <a:rPr lang="en-US" dirty="0"/>
              <a:t>Assuming 10 adults in each group, </a:t>
            </a:r>
          </a:p>
          <a:p>
            <a:pPr marL="741363" lvl="2" indent="-284163">
              <a:buFont typeface="Arial" panose="020B0604020202020204" pitchFamily="34" charset="0"/>
              <a:buChar char="•"/>
            </a:pPr>
            <a:r>
              <a:rPr lang="en-US" u="sng" dirty="0"/>
              <a:t>4</a:t>
            </a:r>
            <a:r>
              <a:rPr lang="en-US" dirty="0"/>
              <a:t> Foundations groups are needed</a:t>
            </a:r>
          </a:p>
          <a:p>
            <a:pPr marL="285750" indent="-285750">
              <a:buFont typeface="Arial" panose="020B0604020202020204" pitchFamily="34" charset="0"/>
              <a:buChar char="•"/>
            </a:pPr>
            <a:r>
              <a:rPr lang="en-US" u="sng" dirty="0"/>
              <a:t>4</a:t>
            </a:r>
            <a:r>
              <a:rPr lang="en-US" dirty="0"/>
              <a:t> Foundations leaders and </a:t>
            </a:r>
            <a:r>
              <a:rPr lang="en-US" u="sng" dirty="0"/>
              <a:t>4</a:t>
            </a:r>
            <a:r>
              <a:rPr lang="en-US" dirty="0"/>
              <a:t> apprentices are needed</a:t>
            </a:r>
          </a:p>
          <a:p>
            <a:pPr marL="742950" lvl="1" indent="-285750">
              <a:buFont typeface="Arial" panose="020B0604020202020204" pitchFamily="34" charset="0"/>
              <a:buChar char="•"/>
            </a:pPr>
            <a:r>
              <a:rPr lang="en-US" dirty="0"/>
              <a:t>Foundations leaders have been trained through apprenticeship</a:t>
            </a:r>
          </a:p>
          <a:p>
            <a:pPr marL="1200150" lvl="2" indent="-285750">
              <a:buFont typeface="Arial" panose="020B0604020202020204" pitchFamily="34" charset="0"/>
              <a:buChar char="•"/>
            </a:pPr>
            <a:r>
              <a:rPr lang="en-US" dirty="0"/>
              <a:t>to lead Foundations discipleship groups</a:t>
            </a:r>
          </a:p>
          <a:p>
            <a:pPr marL="285750" lvl="1" indent="-285750">
              <a:buFont typeface="Arial" panose="020B0604020202020204" pitchFamily="34" charset="0"/>
              <a:buChar char="•"/>
            </a:pPr>
            <a:endParaRPr lang="en-US" dirty="0"/>
          </a:p>
          <a:p>
            <a:pPr marL="285750" lvl="1" indent="-285750">
              <a:buFont typeface="Arial" panose="020B0604020202020204" pitchFamily="34" charset="0"/>
              <a:buChar char="•"/>
            </a:pPr>
            <a:r>
              <a:rPr lang="en-US" dirty="0"/>
              <a:t>Now fill in the numbers for your church</a:t>
            </a:r>
          </a:p>
          <a:p>
            <a:pPr marL="285750" lvl="1"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75</a:t>
            </a:fld>
            <a:endParaRPr lang="en-US" dirty="0"/>
          </a:p>
        </p:txBody>
      </p:sp>
    </p:spTree>
    <p:extLst>
      <p:ext uri="{BB962C8B-B14F-4D97-AF65-F5344CB8AC3E}">
        <p14:creationId xmlns:p14="http://schemas.microsoft.com/office/powerpoint/2010/main" val="7991150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0" y="3163331"/>
            <a:ext cx="6856413" cy="5659394"/>
          </a:xfrm>
        </p:spPr>
        <p:txBody>
          <a:bodyPr/>
          <a:lstStyle/>
          <a:p>
            <a:pPr marL="285750" lvl="1" indent="-285750">
              <a:buFont typeface="Arial" panose="020B0604020202020204" pitchFamily="34" charset="0"/>
              <a:buChar char="•"/>
            </a:pPr>
            <a:r>
              <a:rPr lang="en-US" dirty="0"/>
              <a:t>Now fill in the table for your church</a:t>
            </a:r>
          </a:p>
          <a:p>
            <a:pPr marL="285750" lvl="1" indent="-285750">
              <a:buFont typeface="Arial" panose="020B0604020202020204" pitchFamily="34" charset="0"/>
              <a:buChar char="•"/>
            </a:pPr>
            <a:endParaRPr lang="en-US" dirty="0"/>
          </a:p>
          <a:p>
            <a:pPr marL="234950" lvl="0" indent="-234950" algn="ctr">
              <a:buFont typeface="+mj-lt"/>
              <a:buAutoNum type="arabicPeriod" startAt="2"/>
            </a:pPr>
            <a:r>
              <a:rPr lang="en-US" b="1" dirty="0"/>
              <a:t>Foundations Groups</a:t>
            </a:r>
            <a:endParaRPr lang="en-US" dirty="0"/>
          </a:p>
          <a:p>
            <a:pPr marL="0" indent="0">
              <a:buNone/>
            </a:pPr>
            <a:r>
              <a:rPr lang="en-US" dirty="0"/>
              <a:t>Assume half of your adults are in Foundations Groups</a:t>
            </a:r>
          </a:p>
          <a:p>
            <a:pPr marL="741363" indent="-285750">
              <a:buFont typeface="Arial" panose="020B0604020202020204" pitchFamily="34" charset="0"/>
              <a:buChar char="•"/>
            </a:pPr>
            <a:r>
              <a:rPr lang="en-US" dirty="0"/>
              <a:t>Adults in Foundations groups: ____</a:t>
            </a:r>
            <a:endParaRPr lang="en-US" u="sng" dirty="0"/>
          </a:p>
          <a:p>
            <a:pPr marL="0" indent="0">
              <a:buNone/>
            </a:pPr>
            <a:r>
              <a:rPr lang="en-US" dirty="0"/>
              <a:t>Assume 10 adults in each group</a:t>
            </a:r>
          </a:p>
          <a:p>
            <a:pPr marL="746125" indent="-288925">
              <a:buFont typeface="Arial" panose="020B0604020202020204" pitchFamily="34" charset="0"/>
              <a:buChar char="•"/>
            </a:pPr>
            <a:r>
              <a:rPr lang="en-US" dirty="0"/>
              <a:t>Number of Foundations groups: ____</a:t>
            </a:r>
          </a:p>
          <a:p>
            <a:pPr marL="0" indent="0">
              <a:buNone/>
            </a:pPr>
            <a:r>
              <a:rPr lang="en-US" dirty="0"/>
              <a:t>One leader and one apprentice for each group</a:t>
            </a:r>
          </a:p>
          <a:p>
            <a:pPr marL="741363" indent="-285750">
              <a:buFont typeface="Arial" panose="020B0604020202020204" pitchFamily="34" charset="0"/>
              <a:buChar char="•"/>
            </a:pPr>
            <a:r>
              <a:rPr lang="en-US" dirty="0"/>
              <a:t>Foundations Leaders: </a:t>
            </a:r>
            <a:r>
              <a:rPr lang="en-US" u="sng" dirty="0"/>
              <a:t>____ </a:t>
            </a:r>
          </a:p>
          <a:p>
            <a:pPr marL="741363" lvl="0" indent="-285750">
              <a:buFont typeface="Arial" panose="020B0604020202020204" pitchFamily="34" charset="0"/>
              <a:buChar char="•"/>
            </a:pPr>
            <a:r>
              <a:rPr lang="en-US" dirty="0"/>
              <a:t>Foundations Apprentices: </a:t>
            </a:r>
            <a:r>
              <a:rPr lang="en-US" u="sng" dirty="0"/>
              <a:t>____ </a:t>
            </a:r>
          </a:p>
          <a:p>
            <a:pPr marL="285750" lvl="1"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76</a:t>
            </a:fld>
            <a:endParaRPr lang="en-US" dirty="0"/>
          </a:p>
        </p:txBody>
      </p:sp>
    </p:spTree>
    <p:extLst>
      <p:ext uri="{BB962C8B-B14F-4D97-AF65-F5344CB8AC3E}">
        <p14:creationId xmlns:p14="http://schemas.microsoft.com/office/powerpoint/2010/main" val="21918747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lvl="0"/>
            <a:r>
              <a:rPr lang="en-US" b="1" dirty="0"/>
              <a:t>3. Foundations Leader Team</a:t>
            </a:r>
            <a:endParaRPr lang="en-US" dirty="0"/>
          </a:p>
          <a:p>
            <a:pPr marL="285750" indent="-285750">
              <a:buFont typeface="Arial" panose="020B0604020202020204" pitchFamily="34" charset="0"/>
              <a:buChar char="•"/>
            </a:pPr>
            <a:r>
              <a:rPr lang="en-US" dirty="0"/>
              <a:t>Most churches will need only one Foundations Leader Team. </a:t>
            </a:r>
          </a:p>
          <a:p>
            <a:pPr marL="285750" indent="-285750">
              <a:buFont typeface="Arial" panose="020B0604020202020204" pitchFamily="34" charset="0"/>
              <a:buChar char="•"/>
            </a:pPr>
            <a:r>
              <a:rPr lang="en-US" sz="1600" kern="1200" baseline="0" dirty="0">
                <a:solidFill>
                  <a:schemeClr val="tx1"/>
                </a:solidFill>
                <a:effectLst/>
                <a:latin typeface="Arial" charset="0"/>
                <a:ea typeface="+mn-ea"/>
                <a:cs typeface="+mn-cs"/>
              </a:rPr>
              <a:t>Only very large churches will need more than one Foundations Leader</a:t>
            </a:r>
            <a:r>
              <a:rPr lang="en-US" sz="1600" b="1" kern="1200" baseline="0" dirty="0">
                <a:solidFill>
                  <a:schemeClr val="tx1"/>
                </a:solidFill>
                <a:effectLst/>
                <a:latin typeface="Arial" charset="0"/>
                <a:ea typeface="+mn-ea"/>
                <a:cs typeface="+mn-cs"/>
              </a:rPr>
              <a:t> </a:t>
            </a:r>
            <a:r>
              <a:rPr lang="en-US" sz="1600" kern="1200" baseline="0" dirty="0">
                <a:solidFill>
                  <a:schemeClr val="tx1"/>
                </a:solidFill>
                <a:effectLst/>
                <a:latin typeface="Arial" charset="0"/>
                <a:ea typeface="+mn-ea"/>
                <a:cs typeface="+mn-cs"/>
              </a:rPr>
              <a:t>Team. </a:t>
            </a:r>
            <a:endParaRPr lang="en-US" dirty="0"/>
          </a:p>
          <a:p>
            <a:pPr marL="285750" indent="-285750">
              <a:buFont typeface="Arial" panose="020B0604020202020204" pitchFamily="34" charset="0"/>
              <a:buChar char="•"/>
            </a:pPr>
            <a:r>
              <a:rPr lang="en-US" dirty="0"/>
              <a:t>You will need to add a new Foundations Leader Team</a:t>
            </a:r>
          </a:p>
          <a:p>
            <a:pPr marL="742950" lvl="1" indent="-285750">
              <a:buFont typeface="Arial" panose="020B0604020202020204" pitchFamily="34" charset="0"/>
              <a:buChar char="•"/>
            </a:pPr>
            <a:r>
              <a:rPr lang="en-US" dirty="0"/>
              <a:t> when any team reaches 15 leaders.</a:t>
            </a:r>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77</a:t>
            </a:fld>
            <a:endParaRPr lang="en-US"/>
          </a:p>
        </p:txBody>
      </p:sp>
    </p:spTree>
    <p:extLst>
      <p:ext uri="{BB962C8B-B14F-4D97-AF65-F5344CB8AC3E}">
        <p14:creationId xmlns:p14="http://schemas.microsoft.com/office/powerpoint/2010/main" val="13284199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98855" y="3163331"/>
            <a:ext cx="6757558" cy="5659394"/>
          </a:xfrm>
        </p:spPr>
        <p:txBody>
          <a:bodyPr/>
          <a:lstStyle/>
          <a:p>
            <a:pPr marL="285750" indent="-285750">
              <a:buFont typeface="Arial" panose="020B0604020202020204" pitchFamily="34" charset="0"/>
              <a:buChar char="•"/>
            </a:pPr>
            <a:r>
              <a:rPr lang="en-US" dirty="0"/>
              <a:t>Here is an example of the structure </a:t>
            </a:r>
            <a:r>
              <a:rPr lang="en-US" kern="1200" dirty="0">
                <a:effectLst/>
                <a:latin typeface="Arial" panose="020B0604020202020204" pitchFamily="34" charset="0"/>
                <a:ea typeface="MS Mincho" panose="02020609040205080304" pitchFamily="49" charset="-128"/>
              </a:rPr>
              <a:t>of a church with 80 adults that makes multiplying disciples.</a:t>
            </a:r>
            <a:endParaRPr lang="en-US" dirty="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78</a:t>
            </a:fld>
            <a:endParaRPr lang="en-US"/>
          </a:p>
        </p:txBody>
      </p:sp>
    </p:spTree>
    <p:extLst>
      <p:ext uri="{BB962C8B-B14F-4D97-AF65-F5344CB8AC3E}">
        <p14:creationId xmlns:p14="http://schemas.microsoft.com/office/powerpoint/2010/main" val="4127908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98855" y="3163331"/>
            <a:ext cx="6757558" cy="5659394"/>
          </a:xfrm>
        </p:spPr>
        <p:txBody>
          <a:bodyPr/>
          <a:lstStyle/>
          <a:p>
            <a:pPr marL="285750" marR="0" lvl="0" indent="-285750" algn="l" defTabSz="914400" rtl="0" eaLnBrk="0" fontAlgn="base" latinLnBrk="0" hangingPunct="0">
              <a:lnSpc>
                <a:spcPct val="115000"/>
              </a:lnSpc>
              <a:spcBef>
                <a:spcPts val="0"/>
              </a:spcBef>
              <a:buClrTx/>
              <a:buSzTx/>
              <a:buFont typeface="Arial" panose="020B0604020202020204" pitchFamily="34" charset="0"/>
              <a:buChar char="•"/>
              <a:tabLst/>
              <a:defRPr/>
            </a:pPr>
            <a:r>
              <a:rPr lang="en-US" kern="1200" baseline="0" dirty="0">
                <a:solidFill>
                  <a:schemeClr val="tx1"/>
                </a:solidFill>
                <a:effectLst/>
                <a:latin typeface="Arial" charset="0"/>
                <a:ea typeface="+mn-ea"/>
                <a:cs typeface="+mn-cs"/>
              </a:rPr>
              <a:t>Based on your ministry evaluation, create the structure you need to have a </a:t>
            </a:r>
            <a:r>
              <a:rPr lang="en-US" dirty="0">
                <a:solidFill>
                  <a:srgbClr val="000000"/>
                </a:solidFill>
                <a:effectLst/>
                <a:latin typeface="Arial" panose="020B0604020202020204" pitchFamily="34" charset="0"/>
                <a:ea typeface="Calibri" panose="020F0502020204030204" pitchFamily="34" charset="0"/>
              </a:rPr>
              <a:t>church that makes multiplying disciples.</a:t>
            </a: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Fill in the number of Foundations Leaders and Apprentices in the table</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rPr>
              <a:t>Fill in the needed Church Ministries based on your ministry evaluation</a:t>
            </a:r>
          </a:p>
          <a:p>
            <a:pPr marL="742950" marR="0" lvl="1" indent="-285750">
              <a:lnSpc>
                <a:spcPct val="115000"/>
              </a:lnSpc>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Examples of Church Ministries are: Pre-school/Elementary, Jr. and Sr. High School, Ushers and Greeters, Outreach Groups, Worship Team, Board of Directors, Newcomer Class, Care Ministry, Adult Topical Class.</a:t>
            </a:r>
          </a:p>
          <a:p>
            <a:pPr marL="285750" marR="0" lvl="0" indent="-285750" algn="l" defTabSz="914400" rtl="0" eaLnBrk="0" fontAlgn="base" latinLnBrk="0" hangingPunct="0">
              <a:lnSpc>
                <a:spcPct val="115000"/>
              </a:lnSpc>
              <a:spcBef>
                <a:spcPts val="0"/>
              </a:spcBef>
              <a:buClrTx/>
              <a:buSzTx/>
              <a:buFont typeface="Arial" panose="020B0604020202020204" pitchFamily="34" charset="0"/>
              <a:buChar char="•"/>
              <a:tabLst/>
              <a:defRP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Fill in the number of Ministry Leaders and Ministry Workers needed.</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dirty="0"/>
          </a:p>
          <a:p>
            <a:pPr marL="285750" marR="0" lvl="0" indent="-285750" algn="l" defTabSz="914400" rtl="0" eaLnBrk="0" fontAlgn="base" latinLnBrk="0" hangingPunct="0">
              <a:lnSpc>
                <a:spcPct val="100000"/>
              </a:lnSpc>
              <a:spcBef>
                <a:spcPts val="0"/>
              </a:spcBef>
              <a:buClrTx/>
              <a:buSzTx/>
              <a:buFont typeface="Arial" panose="020B0604020202020204" pitchFamily="34" charset="0"/>
              <a:buChar char="•"/>
              <a:tabLst/>
              <a:defRPr/>
            </a:pPr>
            <a:r>
              <a:rPr lang="en-US" dirty="0"/>
              <a:t>Please ask any questions you have while you fill out the table</a:t>
            </a:r>
          </a:p>
          <a:p>
            <a:pPr marL="285750" indent="-285750">
              <a:buFont typeface="Arial" panose="020B0604020202020204" pitchFamily="34" charset="0"/>
              <a:buChar char="•"/>
            </a:pPr>
            <a:endParaRPr lang="en-US" dirty="0"/>
          </a:p>
          <a:p>
            <a:pPr marL="0" marR="0">
              <a:lnSpc>
                <a:spcPct val="115000"/>
              </a:lnSpc>
              <a:spcBef>
                <a:spcPts val="0"/>
              </a:spcBef>
              <a:spcAft>
                <a:spcPts val="0"/>
              </a:spcAft>
            </a:pPr>
            <a:r>
              <a:rPr lang="en-US" kern="1200" baseline="0" dirty="0">
                <a:solidFill>
                  <a:schemeClr val="tx1"/>
                </a:solidFill>
                <a:effectLst/>
                <a:latin typeface="Arial" charset="0"/>
                <a:ea typeface="+mn-ea"/>
                <a:cs typeface="+mn-cs"/>
              </a:rPr>
              <a:t>This table shows what the organizational structure of your church should look like in order to be a church </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that makes multiplying disciples.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79</a:t>
            </a:fld>
            <a:endParaRPr lang="en-US"/>
          </a:p>
        </p:txBody>
      </p:sp>
    </p:spTree>
    <p:extLst>
      <p:ext uri="{BB962C8B-B14F-4D97-AF65-F5344CB8AC3E}">
        <p14:creationId xmlns:p14="http://schemas.microsoft.com/office/powerpoint/2010/main" val="1141351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1600200" y="149225"/>
            <a:ext cx="3657600" cy="2743200"/>
          </a:xfrm>
          <a:prstGeom prst="rect">
            <a:avLst/>
          </a:prstGeom>
          <a:ln/>
        </p:spPr>
      </p:sp>
      <p:sp>
        <p:nvSpPr>
          <p:cNvPr id="209923" name="Rectangle 3"/>
          <p:cNvSpPr>
            <a:spLocks noGrp="1" noChangeArrowheads="1"/>
          </p:cNvSpPr>
          <p:nvPr>
            <p:ph type="body" idx="1"/>
          </p:nvPr>
        </p:nvSpPr>
        <p:spPr>
          <a:xfrm>
            <a:off x="197708" y="2996514"/>
            <a:ext cx="6660292" cy="39726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pPr>
            <a:r>
              <a:rPr lang="en-US" b="1" dirty="0">
                <a:latin typeface="Arial" panose="020B0604020202020204" pitchFamily="34" charset="0"/>
                <a:ea typeface="Calibri" panose="020F0502020204030204" pitchFamily="34" charset="0"/>
                <a:cs typeface="Arial" panose="020B0604020202020204" pitchFamily="34" charset="0"/>
              </a:rPr>
              <a:t>Foundations Discipleship Process</a:t>
            </a:r>
          </a:p>
          <a:p>
            <a:pPr marL="285750" marR="0" lvl="0" indent="-285750">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Jesus used four distinct training phases to make His disciples and we do the same thing.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We follow a process of </a:t>
            </a:r>
          </a:p>
          <a:p>
            <a:pPr marL="742950" lvl="1" indent="-285750">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Come (Evangelism)</a:t>
            </a:r>
          </a:p>
          <a:p>
            <a:pPr marL="742950" lvl="1" indent="-285750">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Grow-Serve-Go (Discipleship)</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spcBef>
                <a:spcPts val="0"/>
              </a:spcBef>
              <a:buClrTx/>
              <a:buSzTx/>
              <a:buFontTx/>
              <a:buNone/>
              <a:tabLst/>
              <a:defRPr/>
            </a:pPr>
            <a:endParaRPr lang="en-US" kern="1200" dirty="0">
              <a:solidFill>
                <a:schemeClr val="tx1"/>
              </a:solidFill>
              <a:effectLst/>
            </a:endParaRPr>
          </a:p>
          <a:p>
            <a:pPr marL="0" marR="0" lvl="0" indent="0" algn="l" defTabSz="914400" rtl="0" eaLnBrk="0" fontAlgn="base" latinLnBrk="0" hangingPunct="0">
              <a:spcBef>
                <a:spcPts val="0"/>
              </a:spcBef>
              <a:buClrTx/>
              <a:buSzTx/>
              <a:buFontTx/>
              <a:buNone/>
              <a:tabLst/>
              <a:defRPr/>
            </a:pPr>
            <a:r>
              <a:rPr lang="en-US" b="1" kern="1200" dirty="0">
                <a:solidFill>
                  <a:schemeClr val="tx1"/>
                </a:solidFill>
                <a:effectLst/>
              </a:rPr>
              <a:t>Ingredients of a disciple of Jesus</a:t>
            </a:r>
          </a:p>
          <a:p>
            <a:pPr marL="63500" marR="0" lvl="0" indent="-285750">
              <a:spcBef>
                <a:spcPts val="0"/>
              </a:spcBef>
              <a:buFont typeface="Arial" panose="020B0604020202020204" pitchFamily="34" charset="0"/>
              <a:buChar char="•"/>
            </a:pPr>
            <a:r>
              <a:rPr lang="en-US" kern="1200" dirty="0">
                <a:solidFill>
                  <a:schemeClr val="tx1"/>
                </a:solidFill>
                <a:effectLst/>
                <a:latin typeface="Arial" charset="0"/>
                <a:ea typeface="+mn-ea"/>
                <a:cs typeface="+mn-cs"/>
              </a:rPr>
              <a:t>From the Great Commandment and the Great Commission</a:t>
            </a:r>
          </a:p>
          <a:p>
            <a:pPr marL="63500" marR="0" lvl="0" indent="-285750">
              <a:spcBef>
                <a:spcPts val="0"/>
              </a:spcBef>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Worship, Fellowship, God’s Word, Prayer, Service, and Outreach</a:t>
            </a:r>
          </a:p>
          <a:p>
            <a:pPr marL="285750" marR="0" lvl="0" indent="-285750">
              <a:spcBef>
                <a:spcPts val="0"/>
              </a:spcBef>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figure shows how all of the ingredients of a disciple are included in the discipleship process.</a:t>
            </a:r>
          </a:p>
        </p:txBody>
      </p:sp>
      <p:sp>
        <p:nvSpPr>
          <p:cNvPr id="4" name="Rectangle 7">
            <a:extLst>
              <a:ext uri="{FF2B5EF4-FFF2-40B4-BE49-F238E27FC236}">
                <a16:creationId xmlns:a16="http://schemas.microsoft.com/office/drawing/2014/main" id="{6F6CF6DE-9B08-40CC-912C-724A3EFD8D71}"/>
              </a:ext>
            </a:extLst>
          </p:cNvPr>
          <p:cNvSpPr>
            <a:spLocks noGrp="1" noChangeArrowheads="1"/>
          </p:cNvSpPr>
          <p:nvPr>
            <p:ph type="sldNum" sz="quarter" idx="5"/>
          </p:nvPr>
        </p:nvSpPr>
        <p:spPr>
          <a:xfrm>
            <a:off x="3884613" y="8685213"/>
            <a:ext cx="2971800" cy="458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DA75720-E3F3-48DB-A05D-7D08F635DA11}" type="slidenum">
              <a:rPr lang="en-US" altLang="en-US" smtClean="0"/>
              <a:pPr eaLnBrk="1" hangingPunct="1">
                <a:spcBef>
                  <a:spcPct val="0"/>
                </a:spcBef>
              </a:pPr>
              <a:t>8</a:t>
            </a:fld>
            <a:endParaRPr lang="en-US" altLang="en-US"/>
          </a:p>
        </p:txBody>
      </p:sp>
    </p:spTree>
    <p:extLst>
      <p:ext uri="{BB962C8B-B14F-4D97-AF65-F5344CB8AC3E}">
        <p14:creationId xmlns:p14="http://schemas.microsoft.com/office/powerpoint/2010/main" val="9903088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algn="ctr"/>
            <a:r>
              <a:rPr lang="en-US" b="1" dirty="0">
                <a:solidFill>
                  <a:srgbClr val="000000"/>
                </a:solidFill>
                <a:effectLst/>
                <a:latin typeface="Arial" panose="020B0604020202020204" pitchFamily="34" charset="0"/>
                <a:ea typeface="Calibri" panose="020F0502020204030204" pitchFamily="34" charset="0"/>
              </a:rPr>
              <a:t>How to Reach Your City for Christ </a:t>
            </a:r>
          </a:p>
          <a:p>
            <a:pPr algn="ctr"/>
            <a:r>
              <a:rPr lang="en-US" b="1" dirty="0"/>
              <a:t>Lesson 6</a:t>
            </a:r>
            <a:endParaRPr lang="en-US" dirty="0"/>
          </a:p>
          <a:p>
            <a:r>
              <a:rPr lang="en-US" dirty="0"/>
              <a:t> </a:t>
            </a:r>
            <a:r>
              <a:rPr lang="en-US" b="1" kern="1200" baseline="0" dirty="0">
                <a:solidFill>
                  <a:schemeClr val="tx1"/>
                </a:solidFill>
                <a:effectLst/>
                <a:latin typeface="Arial" charset="0"/>
                <a:ea typeface="+mn-ea"/>
                <a:cs typeface="+mn-cs"/>
              </a:rPr>
              <a:t>I. Introduction</a:t>
            </a:r>
            <a:endParaRPr lang="en-US" kern="1200" baseline="0" dirty="0">
              <a:solidFill>
                <a:schemeClr val="tx1"/>
              </a:solidFill>
              <a:effectLst/>
              <a:latin typeface="Arial" charset="0"/>
              <a:ea typeface="+mn-ea"/>
              <a:cs typeface="+mn-cs"/>
            </a:endParaRPr>
          </a:p>
          <a:p>
            <a:pPr marL="285750" lvl="0" indent="-285750">
              <a:buFont typeface="Arial" panose="020B0604020202020204" pitchFamily="34" charset="0"/>
              <a:buChar char="•"/>
            </a:pPr>
            <a:r>
              <a:rPr lang="en-US" kern="1200" baseline="0" dirty="0">
                <a:solidFill>
                  <a:schemeClr val="tx1"/>
                </a:solidFill>
                <a:effectLst/>
                <a:latin typeface="Arial" charset="0"/>
                <a:ea typeface="+mn-ea"/>
                <a:cs typeface="+mn-cs"/>
              </a:rPr>
              <a:t>So far in this workshop we have been looking at how to effectively expand the Kingdom of God in your community by making multiplying disciples. </a:t>
            </a:r>
          </a:p>
          <a:p>
            <a:pPr marL="285750" indent="-285750">
              <a:buFont typeface="Arial" panose="020B0604020202020204" pitchFamily="34" charset="0"/>
              <a:buChar char="•"/>
            </a:pPr>
            <a:r>
              <a:rPr lang="en-US" kern="1200" baseline="0" dirty="0">
                <a:solidFill>
                  <a:schemeClr val="tx1"/>
                </a:solidFill>
                <a:effectLst/>
                <a:latin typeface="Arial" charset="0"/>
                <a:ea typeface="+mn-ea"/>
                <a:cs typeface="+mn-cs"/>
              </a:rPr>
              <a:t>Now we will look at how to expand the Kingdom of God in your city by planting churches that have multiplying Foundations groups.</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80</a:t>
            </a:fld>
            <a:endParaRPr lang="en-US"/>
          </a:p>
        </p:txBody>
      </p:sp>
    </p:spTree>
    <p:extLst>
      <p:ext uri="{BB962C8B-B14F-4D97-AF65-F5344CB8AC3E}">
        <p14:creationId xmlns:p14="http://schemas.microsoft.com/office/powerpoint/2010/main" val="10992212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600"/>
              </a:spcAft>
              <a:buClrTx/>
              <a:buSzTx/>
              <a:buFont typeface="Arial" panose="020B0604020202020204" pitchFamily="34" charset="0"/>
              <a:buNone/>
              <a:tabLst/>
              <a:defRPr/>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II. Principle of Church Growth</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dirty="0"/>
              <a:t>Jesus told a parable about growth of the Kingdom of God in Mark 4 using a farming analogy.</a:t>
            </a:r>
          </a:p>
          <a:p>
            <a:pPr marL="285750" indent="-285750">
              <a:buFont typeface="Arial" panose="020B0604020202020204" pitchFamily="34" charset="0"/>
              <a:buChar char="•"/>
            </a:pPr>
            <a:r>
              <a:rPr lang="en-US" dirty="0"/>
              <a:t>“The kingdom of God is as if a man should </a:t>
            </a:r>
          </a:p>
          <a:p>
            <a:pPr marL="742950" lvl="1" indent="-285750">
              <a:buFont typeface="Arial" panose="020B0604020202020204" pitchFamily="34" charset="0"/>
              <a:buChar char="•"/>
            </a:pPr>
            <a:r>
              <a:rPr lang="en-US" b="1" dirty="0"/>
              <a:t>scatter seed on the ground</a:t>
            </a:r>
            <a:r>
              <a:rPr lang="en-US" dirty="0"/>
              <a:t>. </a:t>
            </a:r>
          </a:p>
          <a:p>
            <a:pPr marL="1200150" lvl="2" indent="-285750">
              <a:buFont typeface="Arial" panose="020B0604020202020204" pitchFamily="34" charset="0"/>
              <a:buChar char="•"/>
            </a:pPr>
            <a:r>
              <a:rPr lang="en-US" dirty="0"/>
              <a:t>the </a:t>
            </a:r>
            <a:r>
              <a:rPr lang="en-US" b="1" dirty="0"/>
              <a:t>seed sprouts, grows, and multiplies</a:t>
            </a:r>
            <a:endParaRPr lang="en-US" dirty="0"/>
          </a:p>
          <a:p>
            <a:pPr marL="1200150" lvl="2" indent="-285750">
              <a:buFont typeface="Arial" panose="020B0604020202020204" pitchFamily="34" charset="0"/>
              <a:buChar char="•"/>
            </a:pPr>
            <a:r>
              <a:rPr lang="en-US" b="1" dirty="0"/>
              <a:t>he knows not how</a:t>
            </a:r>
            <a:r>
              <a:rPr lang="en-US" dirty="0"/>
              <a:t>.</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81</a:t>
            </a:fld>
            <a:endParaRPr lang="en-US"/>
          </a:p>
        </p:txBody>
      </p:sp>
    </p:spTree>
    <p:extLst>
      <p:ext uri="{BB962C8B-B14F-4D97-AF65-F5344CB8AC3E}">
        <p14:creationId xmlns:p14="http://schemas.microsoft.com/office/powerpoint/2010/main" val="31987070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a:xfrm>
            <a:off x="0" y="3163331"/>
            <a:ext cx="6857999" cy="5659394"/>
          </a:xfrm>
        </p:spPr>
        <p:txBody>
          <a:bodyPr/>
          <a:lstStyle/>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US" kern="1200" baseline="0" dirty="0">
                <a:solidFill>
                  <a:schemeClr val="tx1"/>
                </a:solidFill>
                <a:effectLst/>
                <a:latin typeface="Arial" charset="0"/>
                <a:ea typeface="+mn-ea"/>
                <a:cs typeface="+mn-cs"/>
              </a:rPr>
              <a:t>This parable describes man’s role and God’s role in the growth of the kingdom of God. </a:t>
            </a: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US" kern="1200" baseline="0" dirty="0">
                <a:solidFill>
                  <a:schemeClr val="tx1"/>
                </a:solidFill>
                <a:effectLst/>
                <a:latin typeface="Arial" charset="0"/>
                <a:ea typeface="+mn-ea"/>
                <a:cs typeface="+mn-cs"/>
              </a:rPr>
              <a:t>God has chosen to use the church to grow His Kingdom, </a:t>
            </a:r>
          </a:p>
          <a:p>
            <a:pPr marL="742950" marR="0" lvl="1"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US" kern="1200" baseline="0" dirty="0">
                <a:solidFill>
                  <a:schemeClr val="tx1"/>
                </a:solidFill>
                <a:effectLst/>
                <a:latin typeface="Arial" charset="0"/>
                <a:ea typeface="+mn-ea"/>
                <a:cs typeface="+mn-cs"/>
              </a:rPr>
              <a:t>so this parable is giving us a principle of church growth. </a:t>
            </a:r>
          </a:p>
          <a:p>
            <a:pPr marL="742950" marR="0" lvl="1"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endParaRPr lang="en-US" kern="1200" baseline="0" dirty="0">
              <a:solidFill>
                <a:schemeClr val="tx1"/>
              </a:solidFill>
              <a:effectLst/>
              <a:latin typeface="Arial" charset="0"/>
              <a:ea typeface="+mn-ea"/>
              <a:cs typeface="+mn-cs"/>
            </a:endParaRPr>
          </a:p>
          <a:p>
            <a:pPr algn="ctr" eaLnBrk="1" fontAlgn="ctr" hangingPunct="1">
              <a:spcAft>
                <a:spcPts val="0"/>
              </a:spcAft>
            </a:pPr>
            <a:r>
              <a:rPr lang="en-US" b="1" dirty="0">
                <a:solidFill>
                  <a:srgbClr val="000000"/>
                </a:solidFill>
                <a:latin typeface="Arial" panose="020B0604020202020204" pitchFamily="34" charset="0"/>
                <a:cs typeface="Arial" panose="020B0604020202020204" pitchFamily="34" charset="0"/>
              </a:rPr>
              <a:t>Parable of the Sower</a:t>
            </a:r>
          </a:p>
          <a:p>
            <a:pPr algn="ctr" eaLnBrk="1" fontAlgn="ctr" hangingPunct="1">
              <a:spcAft>
                <a:spcPts val="0"/>
              </a:spcAft>
            </a:pPr>
            <a:endParaRPr lang="en-US" b="1" dirty="0">
              <a:solidFill>
                <a:srgbClr val="000000"/>
              </a:solidFill>
              <a:latin typeface="Arial" panose="020B0604020202020204" pitchFamily="34" charset="0"/>
              <a:cs typeface="Arial" panose="020B0604020202020204" pitchFamily="34" charset="0"/>
            </a:endParaRPr>
          </a:p>
          <a:p>
            <a:pPr algn="ctr" eaLnBrk="1" fontAlgn="ctr" hangingPunct="1">
              <a:spcAft>
                <a:spcPts val="0"/>
              </a:spcAft>
            </a:pPr>
            <a:r>
              <a:rPr lang="en-US" b="1" u="sng" dirty="0">
                <a:solidFill>
                  <a:srgbClr val="000000"/>
                </a:solidFill>
                <a:latin typeface="Arial" panose="020B0604020202020204" pitchFamily="34" charset="0"/>
                <a:cs typeface="Arial" panose="020B0604020202020204" pitchFamily="34" charset="0"/>
              </a:rPr>
              <a:t>Our Role</a:t>
            </a:r>
          </a:p>
          <a:p>
            <a:pPr marL="118872" lvl="0" indent="-118872" eaLnBrk="1" fontAlgn="ctr" hangingPunct="1">
              <a:spcAft>
                <a:spcPts val="0"/>
              </a:spcAft>
            </a:pPr>
            <a:r>
              <a:rPr lang="en-US" dirty="0">
                <a:solidFill>
                  <a:srgbClr val="000000"/>
                </a:solidFill>
                <a:latin typeface="Arial" panose="020B0604020202020204" pitchFamily="34" charset="0"/>
                <a:cs typeface="Arial" panose="020B0604020202020204" pitchFamily="34" charset="0"/>
              </a:rPr>
              <a:t>		          Prepare the soil        Invest in relationships</a:t>
            </a:r>
          </a:p>
          <a:p>
            <a:pPr marL="118872" lvl="0" indent="-118872" eaLnBrk="1" fontAlgn="ctr" hangingPunct="1">
              <a:spcAft>
                <a:spcPts val="0"/>
              </a:spcAft>
            </a:pPr>
            <a:endParaRPr lang="en-US" dirty="0">
              <a:solidFill>
                <a:srgbClr val="000000"/>
              </a:solidFill>
              <a:latin typeface="Arial" panose="020B0604020202020204" pitchFamily="34" charset="0"/>
            </a:endParaRPr>
          </a:p>
          <a:p>
            <a:pPr marL="118872" lvl="0" indent="-118872" eaLnBrk="1" fontAlgn="ctr" hangingPunct="1">
              <a:spcAft>
                <a:spcPts val="0"/>
              </a:spcAft>
            </a:pPr>
            <a:r>
              <a:rPr lang="en-US" dirty="0">
                <a:solidFill>
                  <a:srgbClr val="000000"/>
                </a:solidFill>
                <a:latin typeface="Arial" panose="020B0604020202020204" pitchFamily="34" charset="0"/>
                <a:cs typeface="Arial" panose="020B0604020202020204" pitchFamily="34" charset="0"/>
              </a:rPr>
              <a:t>		          Sow the seed            Share the gospel</a:t>
            </a:r>
            <a:endParaRPr lang="en-US" dirty="0">
              <a:solidFill>
                <a:srgbClr val="000000"/>
              </a:solidFill>
              <a:latin typeface="Arial" panose="020B0604020202020204" pitchFamily="34" charset="0"/>
            </a:endParaRPr>
          </a:p>
          <a:p>
            <a:pPr marL="118872" indent="-118872" eaLnBrk="1" fontAlgn="ctr" hangingPunct="1">
              <a:spcAft>
                <a:spcPts val="0"/>
              </a:spcAft>
            </a:pPr>
            <a:r>
              <a:rPr lang="en-US" dirty="0">
                <a:solidFill>
                  <a:srgbClr val="000000"/>
                </a:solidFill>
                <a:latin typeface="Arial" panose="020B0604020202020204" pitchFamily="34" charset="0"/>
                <a:cs typeface="Arial" panose="020B0604020202020204" pitchFamily="34" charset="0"/>
              </a:rPr>
              <a:t>		          The seed sprouts      New life is born</a:t>
            </a:r>
          </a:p>
          <a:p>
            <a:pPr marL="118872" indent="-118872" eaLnBrk="1" fontAlgn="ctr" hangingPunct="1">
              <a:spcAft>
                <a:spcPts val="0"/>
              </a:spcAft>
            </a:pPr>
            <a:endParaRPr lang="en-US" dirty="0">
              <a:latin typeface="Arial" panose="020B0604020202020204" pitchFamily="34" charset="0"/>
            </a:endParaRPr>
          </a:p>
          <a:p>
            <a:pPr marL="118872" indent="-118872" eaLnBrk="1" fontAlgn="ctr" hangingPunct="1">
              <a:spcAft>
                <a:spcPts val="0"/>
              </a:spcAft>
            </a:pPr>
            <a:r>
              <a:rPr lang="en-US" dirty="0">
                <a:solidFill>
                  <a:srgbClr val="000000"/>
                </a:solidFill>
                <a:latin typeface="Arial" panose="020B0604020202020204" pitchFamily="34" charset="0"/>
                <a:cs typeface="Arial" panose="020B0604020202020204" pitchFamily="34" charset="0"/>
              </a:rPr>
              <a:t>		          Tend the crop            Help people grow spiritually</a:t>
            </a:r>
            <a:endParaRPr lang="en-US" dirty="0">
              <a:latin typeface="Arial" panose="020B0604020202020204" pitchFamily="34" charset="0"/>
            </a:endParaRPr>
          </a:p>
          <a:p>
            <a:pPr marL="118872" indent="-118872" eaLnBrk="1" fontAlgn="ctr" hangingPunct="1">
              <a:spcAft>
                <a:spcPts val="0"/>
              </a:spcAft>
            </a:pPr>
            <a:r>
              <a:rPr lang="en-US" dirty="0">
                <a:solidFill>
                  <a:srgbClr val="000000"/>
                </a:solidFill>
                <a:latin typeface="Arial" panose="020B0604020202020204" pitchFamily="34" charset="0"/>
                <a:cs typeface="Arial" panose="020B0604020202020204" pitchFamily="34" charset="0"/>
              </a:rPr>
              <a:t>		          The crop grows         Disciples are made</a:t>
            </a:r>
          </a:p>
          <a:p>
            <a:pPr marL="118872" indent="-118872" eaLnBrk="1" fontAlgn="ctr" hangingPunct="1">
              <a:spcAft>
                <a:spcPts val="0"/>
              </a:spcAft>
            </a:pPr>
            <a:endParaRPr lang="en-US" dirty="0">
              <a:latin typeface="Arial" panose="020B0604020202020204" pitchFamily="34" charset="0"/>
            </a:endParaRPr>
          </a:p>
          <a:p>
            <a:pPr marL="118872" indent="-118872" eaLnBrk="1" fontAlgn="auto" hangingPunct="1">
              <a:spcAft>
                <a:spcPts val="0"/>
              </a:spcAft>
            </a:pPr>
            <a:r>
              <a:rPr lang="en-US" dirty="0">
                <a:solidFill>
                  <a:srgbClr val="000000"/>
                </a:solidFill>
                <a:latin typeface="Arial" panose="020B0604020202020204" pitchFamily="34" charset="0"/>
                <a:cs typeface="Arial" panose="020B0604020202020204" pitchFamily="34" charset="0"/>
              </a:rPr>
              <a:t>		          The seeds multiply     Disciples multiply</a:t>
            </a:r>
            <a:endParaRPr lang="en-US" dirty="0">
              <a:latin typeface="Arial" panose="020B0604020202020204" pitchFamily="34" charset="0"/>
            </a:endParaRPr>
          </a:p>
          <a:p>
            <a:pPr marL="118872" indent="-118872" eaLnBrk="1" fontAlgn="ctr" hangingPunct="1">
              <a:spcAft>
                <a:spcPts val="0"/>
              </a:spcAft>
            </a:pPr>
            <a:r>
              <a:rPr lang="en-US" dirty="0">
                <a:solidFill>
                  <a:srgbClr val="000000"/>
                </a:solidFill>
                <a:latin typeface="Arial" panose="020B0604020202020204" pitchFamily="34" charset="0"/>
                <a:cs typeface="Arial" panose="020B0604020202020204" pitchFamily="34" charset="0"/>
              </a:rPr>
              <a:t>		          The Harvest               The Great Commission is finished</a:t>
            </a:r>
            <a:endParaRPr lang="en-US" dirty="0">
              <a:latin typeface="Arial" panose="020B0604020202020204" pitchFamily="34" charset="0"/>
            </a:endParaRPr>
          </a:p>
          <a:p>
            <a:pPr marL="118872" indent="-118872" eaLnBrk="1" fontAlgn="ctr" hangingPunct="1">
              <a:spcAft>
                <a:spcPts val="0"/>
              </a:spcAft>
            </a:pPr>
            <a:endParaRPr lang="en-US" dirty="0">
              <a:latin typeface="Arial" panose="020B0604020202020204" pitchFamily="34" charset="0"/>
            </a:endParaRPr>
          </a:p>
          <a:p>
            <a:pPr algn="ctr" eaLnBrk="1" fontAlgn="ctr" hangingPunct="1">
              <a:spcAft>
                <a:spcPts val="0"/>
              </a:spcAft>
            </a:pPr>
            <a:r>
              <a:rPr lang="en-US" b="1" u="sng" dirty="0">
                <a:solidFill>
                  <a:srgbClr val="000000"/>
                </a:solidFill>
                <a:latin typeface="Arial" panose="020B0604020202020204" pitchFamily="34" charset="0"/>
                <a:cs typeface="Arial" panose="020B0604020202020204" pitchFamily="34" charset="0"/>
              </a:rPr>
              <a:t>God’s Role</a:t>
            </a:r>
            <a:r>
              <a:rPr lang="en-US" b="1" dirty="0">
                <a:solidFill>
                  <a:srgbClr val="000000"/>
                </a:solidFill>
                <a:latin typeface="Arial" panose="020B0604020202020204" pitchFamily="34" charset="0"/>
                <a:cs typeface="Arial" panose="020B0604020202020204" pitchFamily="34" charset="0"/>
              </a:rPr>
              <a:t>: Cause the Growth</a:t>
            </a:r>
            <a:endParaRPr lang="en-US" dirty="0">
              <a:latin typeface="Arial" panose="020B0604020202020204" pitchFamily="34" charset="0"/>
            </a:endParaRPr>
          </a:p>
          <a:p>
            <a:pPr algn="ctr">
              <a:defRPr/>
            </a:pPr>
            <a:endParaRPr lang="en-US"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ts val="0"/>
              </a:spcBef>
              <a:spcAft>
                <a:spcPts val="600"/>
              </a:spcAft>
              <a:buClrTx/>
              <a:buSzTx/>
              <a:buFont typeface="Arial" panose="020B0604020202020204" pitchFamily="34" charset="0"/>
              <a:buNone/>
              <a:tabLst/>
              <a:defRPr/>
            </a:pPr>
            <a:endParaRPr lang="en-US"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ts val="0"/>
              </a:spcBef>
              <a:spcAft>
                <a:spcPts val="600"/>
              </a:spcAft>
              <a:buClrTx/>
              <a:buSzTx/>
              <a:buFont typeface="Arial" panose="020B0604020202020204" pitchFamily="34" charset="0"/>
              <a:buNone/>
              <a:tabLst/>
              <a:defRPr/>
            </a:pPr>
            <a:endParaRPr lang="en-US" kern="1200" baseline="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82</a:t>
            </a:fld>
            <a:endParaRPr lang="en-US"/>
          </a:p>
        </p:txBody>
      </p:sp>
    </p:spTree>
    <p:extLst>
      <p:ext uri="{BB962C8B-B14F-4D97-AF65-F5344CB8AC3E}">
        <p14:creationId xmlns:p14="http://schemas.microsoft.com/office/powerpoint/2010/main" val="5037238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spiritual truth here is that</a:t>
            </a:r>
          </a:p>
          <a:p>
            <a:pPr marL="742950" lvl="1" indent="-285750">
              <a:buFont typeface="Arial" panose="020B0604020202020204" pitchFamily="34" charset="0"/>
              <a:buChar char="•"/>
            </a:pPr>
            <a:r>
              <a:rPr lang="en-US" dirty="0"/>
              <a:t>If we understand our role for the church </a:t>
            </a:r>
          </a:p>
          <a:p>
            <a:pPr marL="742950" lvl="1" indent="-285750">
              <a:buFont typeface="Arial" panose="020B0604020202020204" pitchFamily="34" charset="0"/>
              <a:buChar char="•"/>
            </a:pPr>
            <a:r>
              <a:rPr lang="en-US" dirty="0"/>
              <a:t>and implement it effectively, </a:t>
            </a:r>
          </a:p>
          <a:p>
            <a:pPr marL="742950" lvl="1" indent="-285750">
              <a:buFont typeface="Arial" panose="020B0604020202020204" pitchFamily="34" charset="0"/>
              <a:buChar char="•"/>
            </a:pPr>
            <a:r>
              <a:rPr lang="en-US" b="1" dirty="0"/>
              <a:t>God</a:t>
            </a:r>
            <a:r>
              <a:rPr lang="en-US" dirty="0"/>
              <a:t> will cause our churches to </a:t>
            </a:r>
            <a:r>
              <a:rPr lang="en-US" b="1" dirty="0"/>
              <a:t>grow</a:t>
            </a:r>
            <a:r>
              <a:rPr lang="en-US" dirty="0"/>
              <a:t>. </a:t>
            </a:r>
          </a:p>
          <a:p>
            <a:pPr marL="742950" lvl="1" indent="-285750">
              <a:buFont typeface="Arial" panose="020B0604020202020204" pitchFamily="34" charset="0"/>
              <a:buChar char="•"/>
            </a:pPr>
            <a:endParaRPr lang="en-US" dirty="0"/>
          </a:p>
          <a:p>
            <a:pPr marL="0" lvl="1" indent="0">
              <a:buFont typeface="Arial" panose="020B0604020202020204" pitchFamily="34" charset="0"/>
              <a:buNone/>
            </a:pPr>
            <a:r>
              <a:rPr lang="en-US" b="1" dirty="0"/>
              <a:t>The opposite is also true. </a:t>
            </a:r>
          </a:p>
          <a:p>
            <a:pPr marL="285750" lvl="1" indent="-285750">
              <a:buFont typeface="Arial" panose="020B0604020202020204" pitchFamily="34" charset="0"/>
              <a:buChar char="•"/>
            </a:pPr>
            <a:r>
              <a:rPr lang="en-US" dirty="0"/>
              <a:t>If we </a:t>
            </a:r>
            <a:r>
              <a:rPr lang="en-US" b="1" dirty="0"/>
              <a:t>don’t</a:t>
            </a:r>
            <a:r>
              <a:rPr lang="en-US" dirty="0"/>
              <a:t> understand our role for the church </a:t>
            </a:r>
          </a:p>
          <a:p>
            <a:pPr marL="742950" lvl="2" indent="-285750">
              <a:buFont typeface="Arial" panose="020B0604020202020204" pitchFamily="34" charset="0"/>
              <a:buChar char="•"/>
            </a:pPr>
            <a:r>
              <a:rPr lang="en-US" dirty="0"/>
              <a:t>and we </a:t>
            </a:r>
            <a:r>
              <a:rPr lang="en-US" b="1" dirty="0"/>
              <a:t>don’t</a:t>
            </a:r>
            <a:r>
              <a:rPr lang="en-US" dirty="0"/>
              <a:t> implement it effectively, </a:t>
            </a:r>
          </a:p>
          <a:p>
            <a:pPr marL="742950" lvl="2" indent="-285750">
              <a:buFont typeface="Arial" panose="020B0604020202020204" pitchFamily="34" charset="0"/>
              <a:buChar char="•"/>
            </a:pPr>
            <a:r>
              <a:rPr lang="en-US" dirty="0"/>
              <a:t>our churches </a:t>
            </a:r>
            <a:r>
              <a:rPr lang="en-US" b="1" dirty="0"/>
              <a:t>won’t</a:t>
            </a:r>
            <a:r>
              <a:rPr lang="en-US" dirty="0"/>
              <a:t> grow. </a:t>
            </a: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83</a:t>
            </a:fld>
            <a:endParaRPr lang="en-US"/>
          </a:p>
        </p:txBody>
      </p:sp>
    </p:spTree>
    <p:extLst>
      <p:ext uri="{BB962C8B-B14F-4D97-AF65-F5344CB8AC3E}">
        <p14:creationId xmlns:p14="http://schemas.microsoft.com/office/powerpoint/2010/main" val="34662831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457200" lvl="2" algn="ctr"/>
            <a:r>
              <a:rPr lang="en-US" b="1" dirty="0"/>
              <a:t>The role of our churches is to </a:t>
            </a:r>
          </a:p>
          <a:p>
            <a:pPr marL="457200" lvl="2" algn="ctr"/>
            <a:r>
              <a:rPr lang="en-US" b="1" u="sng" dirty="0"/>
              <a:t>multiply disciples </a:t>
            </a:r>
            <a:r>
              <a:rPr lang="en-US" b="1" dirty="0"/>
              <a:t>just as a seed multiplies, </a:t>
            </a:r>
          </a:p>
          <a:p>
            <a:pPr marL="457200" lvl="2" algn="ctr"/>
            <a:r>
              <a:rPr lang="en-US" b="1" u="sng" dirty="0"/>
              <a:t>not just add them</a:t>
            </a:r>
            <a:endParaRPr lang="en-US" u="sng" dirty="0"/>
          </a:p>
          <a:p>
            <a:pPr marL="742950" lvl="2"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84</a:t>
            </a:fld>
            <a:endParaRPr lang="en-US"/>
          </a:p>
        </p:txBody>
      </p:sp>
    </p:spTree>
    <p:extLst>
      <p:ext uri="{BB962C8B-B14F-4D97-AF65-F5344CB8AC3E}">
        <p14:creationId xmlns:p14="http://schemas.microsoft.com/office/powerpoint/2010/main" val="15649545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9263" y="203200"/>
            <a:ext cx="3681412" cy="27622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III. Planting Churches that Have Multiplying Foundations Groups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600"/>
              </a:spcAft>
              <a:buClrTx/>
              <a:buSzTx/>
              <a:buFontTx/>
              <a:buNone/>
              <a:tabLst/>
              <a:defRPr/>
            </a:pPr>
            <a:r>
              <a:rPr lang="en-US" kern="1200" baseline="0" dirty="0">
                <a:solidFill>
                  <a:schemeClr val="tx1"/>
                </a:solidFill>
                <a:effectLst/>
                <a:latin typeface="Arial" panose="020B0604020202020204" pitchFamily="34" charset="0"/>
                <a:cs typeface="Arial" panose="020B0604020202020204" pitchFamily="34" charset="0"/>
              </a:rPr>
              <a:t>Now you will use what you have learned to reach your city by planting churches </a:t>
            </a:r>
            <a:r>
              <a:rPr lang="en-US" kern="1200" baseline="0" dirty="0" err="1">
                <a:solidFill>
                  <a:schemeClr val="tx1"/>
                </a:solidFill>
                <a:effectLst/>
                <a:latin typeface="Arial" panose="020B0604020202020204" pitchFamily="34" charset="0"/>
                <a:cs typeface="Arial" panose="020B0604020202020204" pitchFamily="34" charset="0"/>
              </a:rPr>
              <a:t>tha</a:t>
            </a:r>
            <a:r>
              <a:rPr lang="en-US" kern="1200" baseline="0" dirty="0">
                <a:solidFill>
                  <a:schemeClr val="tx1"/>
                </a:solidFill>
                <a:effectLst/>
                <a:latin typeface="Arial" panose="020B0604020202020204" pitchFamily="34" charset="0"/>
                <a:cs typeface="Arial" panose="020B0604020202020204" pitchFamily="34" charset="0"/>
              </a:rPr>
              <a:t> have multiplying Foundations groups.</a:t>
            </a:r>
          </a:p>
          <a:p>
            <a:pPr algn="l"/>
            <a:endParaRPr lang="en-US" b="0" dirty="0">
              <a:latin typeface="Arial" panose="020B0604020202020204" pitchFamily="34" charset="0"/>
              <a:ea typeface="Calibri"/>
              <a:cs typeface="Arial" panose="020B0604020202020204" pitchFamily="34" charset="0"/>
            </a:endParaRPr>
          </a:p>
          <a:p>
            <a:pPr marL="342900" marR="0" lvl="0" indent="-342900" algn="ctr">
              <a:lnSpc>
                <a:spcPct val="115000"/>
              </a:lnSpc>
              <a:spcBef>
                <a:spcPts val="0"/>
              </a:spcBef>
              <a:spcAft>
                <a:spcPts val="0"/>
              </a:spcAft>
            </a:pPr>
            <a:r>
              <a:rPr lang="en-US"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Grow Your Present Church</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ctr">
              <a:lnSpc>
                <a:spcPct val="115000"/>
              </a:lnSpc>
              <a:spcBef>
                <a:spcPts val="0"/>
              </a:spcBef>
              <a:spcAft>
                <a:spcPts val="0"/>
              </a:spcAft>
              <a:buFont typeface="Arial" panose="020B0604020202020204" pitchFamily="34" charset="0"/>
              <a:buNone/>
            </a:pPr>
            <a:r>
              <a:rPr lang="en-US"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Multiply Foundations Groups to reach your current community for Christ.</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85</a:t>
            </a:fld>
            <a:endParaRPr lang="en-US"/>
          </a:p>
        </p:txBody>
      </p:sp>
    </p:spTree>
    <p:extLst>
      <p:ext uri="{BB962C8B-B14F-4D97-AF65-F5344CB8AC3E}">
        <p14:creationId xmlns:p14="http://schemas.microsoft.com/office/powerpoint/2010/main" val="2984826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9263" y="203200"/>
            <a:ext cx="3681412" cy="2762250"/>
          </a:xfrm>
        </p:spPr>
      </p:sp>
      <p:sp>
        <p:nvSpPr>
          <p:cNvPr id="3" name="Notes Placeholder 2"/>
          <p:cNvSpPr>
            <a:spLocks noGrp="1"/>
          </p:cNvSpPr>
          <p:nvPr>
            <p:ph type="body" idx="1"/>
          </p:nvPr>
        </p:nvSpPr>
        <p:spPr/>
        <p:txBody>
          <a:bodyPr/>
          <a:lstStyle/>
          <a:p>
            <a:pPr marL="0" marR="0" algn="ctr">
              <a:lnSpc>
                <a:spcPct val="115000"/>
              </a:lnSpc>
              <a:spcBef>
                <a:spcPts val="0"/>
              </a:spcBef>
              <a:spcAft>
                <a:spcPts val="0"/>
              </a:spcAft>
            </a:pPr>
            <a:r>
              <a:rPr lang="en-US"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Plant a New Church</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Pastor selects a Foundations leader and a few group members to start a Foundations Group in a </a:t>
            </a:r>
            <a:r>
              <a:rPr lang="en-US"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different community</a:t>
            </a:r>
            <a:r>
              <a:rPr lang="en-US"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Foundations Group is the start of a New Church.</a:t>
            </a: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Foundations leader is the pastor of the New Church.</a:t>
            </a:r>
            <a:endParaRPr lang="en-US"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86</a:t>
            </a:fld>
            <a:endParaRPr lang="en-US"/>
          </a:p>
        </p:txBody>
      </p:sp>
    </p:spTree>
    <p:extLst>
      <p:ext uri="{BB962C8B-B14F-4D97-AF65-F5344CB8AC3E}">
        <p14:creationId xmlns:p14="http://schemas.microsoft.com/office/powerpoint/2010/main" val="7136277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9263" y="203200"/>
            <a:ext cx="3681412" cy="2762250"/>
          </a:xfrm>
        </p:spPr>
      </p:sp>
      <p:sp>
        <p:nvSpPr>
          <p:cNvPr id="3" name="Notes Placeholder 2"/>
          <p:cNvSpPr>
            <a:spLocks noGrp="1"/>
          </p:cNvSpPr>
          <p:nvPr>
            <p:ph type="body" idx="1"/>
          </p:nvPr>
        </p:nvSpPr>
        <p:spPr/>
        <p:txBody>
          <a:bodyPr/>
          <a:lstStyle/>
          <a:p>
            <a:pPr marL="0" marR="0" algn="ctr">
              <a:lnSpc>
                <a:spcPct val="115000"/>
              </a:lnSpc>
              <a:spcBef>
                <a:spcPts val="0"/>
              </a:spcBef>
              <a:spcAft>
                <a:spcPts val="0"/>
              </a:spcAft>
            </a:pPr>
            <a:r>
              <a:rPr lang="en-US" sz="16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 Grow your New Church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Multiply Foundations Groups to reach the new community for Christ.</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87</a:t>
            </a:fld>
            <a:endParaRPr lang="en-US"/>
          </a:p>
        </p:txBody>
      </p:sp>
    </p:spTree>
    <p:extLst>
      <p:ext uri="{BB962C8B-B14F-4D97-AF65-F5344CB8AC3E}">
        <p14:creationId xmlns:p14="http://schemas.microsoft.com/office/powerpoint/2010/main" val="415875945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algn="ctr">
              <a:lnSpc>
                <a:spcPct val="115000"/>
              </a:lnSpc>
              <a:spcAft>
                <a:spcPts val="0"/>
              </a:spcAft>
            </a:pPr>
            <a:r>
              <a:rPr lang="en-US" b="1" dirty="0">
                <a:solidFill>
                  <a:srgbClr val="000000"/>
                </a:solidFill>
                <a:latin typeface="Arial"/>
                <a:ea typeface="Calibri"/>
              </a:rPr>
              <a:t>All churches continue to multiply </a:t>
            </a:r>
            <a:endParaRPr lang="en-US" sz="2000" dirty="0">
              <a:latin typeface="Times New Roman"/>
              <a:ea typeface="Calibri"/>
            </a:endParaRPr>
          </a:p>
          <a:p>
            <a:pPr algn="ctr">
              <a:lnSpc>
                <a:spcPct val="115000"/>
              </a:lnSpc>
              <a:spcAft>
                <a:spcPts val="0"/>
              </a:spcAft>
            </a:pPr>
            <a:r>
              <a:rPr lang="en-US" b="1" dirty="0">
                <a:solidFill>
                  <a:srgbClr val="000000"/>
                </a:solidFill>
                <a:latin typeface="Arial"/>
                <a:ea typeface="Calibri"/>
              </a:rPr>
              <a:t>by planting new churches </a:t>
            </a:r>
          </a:p>
          <a:p>
            <a:pPr algn="ctr">
              <a:lnSpc>
                <a:spcPct val="115000"/>
              </a:lnSpc>
              <a:spcAft>
                <a:spcPts val="0"/>
              </a:spcAft>
            </a:pPr>
            <a:r>
              <a:rPr lang="en-US" b="1" dirty="0">
                <a:solidFill>
                  <a:srgbClr val="000000"/>
                </a:solidFill>
                <a:latin typeface="Arial"/>
                <a:ea typeface="Calibri"/>
              </a:rPr>
              <a:t>following this pattern</a:t>
            </a:r>
            <a:endParaRPr lang="en-US" sz="2000" dirty="0">
              <a:latin typeface="Times New Roman"/>
              <a:ea typeface="Calibri"/>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88</a:t>
            </a:fld>
            <a:endParaRPr lang="en-US"/>
          </a:p>
        </p:txBody>
      </p:sp>
    </p:spTree>
    <p:extLst>
      <p:ext uri="{BB962C8B-B14F-4D97-AF65-F5344CB8AC3E}">
        <p14:creationId xmlns:p14="http://schemas.microsoft.com/office/powerpoint/2010/main" val="15600388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Your new churches start as Foundations Groups</a:t>
            </a:r>
          </a:p>
          <a:p>
            <a:pPr marL="742950" lvl="1" indent="-285750">
              <a:buFont typeface="Arial" panose="020B0604020202020204" pitchFamily="34" charset="0"/>
              <a:buChar char="•"/>
            </a:pPr>
            <a:r>
              <a:rPr lang="en-US" dirty="0"/>
              <a:t>meeting in homes. </a:t>
            </a:r>
          </a:p>
          <a:p>
            <a:pPr marL="285750" lvl="0" indent="-285750">
              <a:buFont typeface="Arial" panose="020B0604020202020204" pitchFamily="34" charset="0"/>
              <a:buChar char="•"/>
            </a:pPr>
            <a:r>
              <a:rPr lang="en-US" dirty="0"/>
              <a:t>You then grow your church </a:t>
            </a:r>
          </a:p>
          <a:p>
            <a:pPr marL="800100" lvl="1" indent="-342900">
              <a:buFont typeface="Arial" panose="020B0604020202020204" pitchFamily="34" charset="0"/>
              <a:buChar char="•"/>
            </a:pPr>
            <a:r>
              <a:rPr lang="en-US" dirty="0"/>
              <a:t>by multiplying Foundations Groups </a:t>
            </a:r>
          </a:p>
          <a:p>
            <a:pPr marL="1257300" lvl="2" indent="-342900">
              <a:buFont typeface="Arial" panose="020B0604020202020204" pitchFamily="34" charset="0"/>
              <a:buChar char="•"/>
            </a:pPr>
            <a:r>
              <a:rPr lang="en-US" dirty="0"/>
              <a:t>by apprenticeship </a:t>
            </a:r>
          </a:p>
          <a:p>
            <a:pPr marL="800100" lvl="1" indent="-342900">
              <a:buFont typeface="Arial" panose="020B0604020202020204" pitchFamily="34" charset="0"/>
              <a:buChar char="•"/>
            </a:pPr>
            <a:r>
              <a:rPr lang="en-US" dirty="0"/>
              <a:t>until you can rent space for your worship services </a:t>
            </a:r>
          </a:p>
          <a:p>
            <a:pPr marL="800100" lvl="1" indent="-342900">
              <a:buFont typeface="Arial" panose="020B0604020202020204" pitchFamily="34" charset="0"/>
              <a:buChar char="•"/>
            </a:pPr>
            <a:r>
              <a:rPr lang="en-US" dirty="0"/>
              <a:t>or buy land and build a church building. </a:t>
            </a:r>
          </a:p>
          <a:p>
            <a:pPr marL="285750" lvl="0" indent="-285750">
              <a:buFont typeface="Arial" panose="020B0604020202020204" pitchFamily="34" charset="0"/>
              <a:buChar char="•"/>
            </a:pPr>
            <a:r>
              <a:rPr lang="en-US" dirty="0"/>
              <a:t>In some countries where there is persecution or poverty,</a:t>
            </a:r>
          </a:p>
          <a:p>
            <a:pPr marL="800100" lvl="1" indent="-342900">
              <a:buFont typeface="Arial" panose="020B0604020202020204" pitchFamily="34" charset="0"/>
              <a:buChar char="•"/>
            </a:pPr>
            <a:r>
              <a:rPr lang="en-US" dirty="0"/>
              <a:t> it may be best to keep the church in houses.</a:t>
            </a: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89</a:t>
            </a:fld>
            <a:endParaRPr lang="en-US"/>
          </a:p>
        </p:txBody>
      </p:sp>
    </p:spTree>
    <p:extLst>
      <p:ext uri="{BB962C8B-B14F-4D97-AF65-F5344CB8AC3E}">
        <p14:creationId xmlns:p14="http://schemas.microsoft.com/office/powerpoint/2010/main" val="3489342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9888" y="123825"/>
            <a:ext cx="3578225" cy="2682875"/>
          </a:xfrm>
        </p:spPr>
      </p:sp>
      <p:sp>
        <p:nvSpPr>
          <p:cNvPr id="3" name="Notes Placeholder 2"/>
          <p:cNvSpPr>
            <a:spLocks noGrp="1"/>
          </p:cNvSpPr>
          <p:nvPr>
            <p:ph type="body" idx="1"/>
          </p:nvPr>
        </p:nvSpPr>
        <p:spPr/>
        <p:txBody>
          <a:bodyPr/>
          <a:lstStyle/>
          <a:p>
            <a:pPr marL="0" marR="0" lvl="0" indent="0" algn="ctr">
              <a:lnSpc>
                <a:spcPct val="115000"/>
              </a:lnSpc>
              <a:spcBef>
                <a:spcPts val="0"/>
              </a:spcBef>
              <a:buFont typeface="Symbol" panose="05050102010706020507" pitchFamily="18" charset="2"/>
              <a:buNone/>
            </a:pPr>
            <a:r>
              <a:rPr lang="en-US" sz="1600" b="1" kern="12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Power of Multiplication</a:t>
            </a:r>
          </a:p>
          <a:p>
            <a:pPr marL="342900" marR="0" lvl="0" indent="-342900">
              <a:lnSpc>
                <a:spcPct val="115000"/>
              </a:lnSpc>
              <a:spcBef>
                <a:spcPts val="0"/>
              </a:spcBef>
              <a:buFont typeface="Symbol" panose="05050102010706020507" pitchFamily="18" charset="2"/>
              <a:buChar char=""/>
            </a:pPr>
            <a:r>
              <a:rPr lang="en-US" sz="1600" kern="12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Utilize apprenticeship to multiply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Symbol" panose="05050102010706020507" pitchFamily="18" charset="2"/>
              <a:buChar char=""/>
            </a:pPr>
            <a:r>
              <a:rPr lang="en-US" sz="1600" kern="12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Every Foundations leader should identify at least one person </a:t>
            </a:r>
          </a:p>
          <a:p>
            <a:pPr marL="800100" marR="0" lvl="1" indent="-342900">
              <a:lnSpc>
                <a:spcPct val="115000"/>
              </a:lnSpc>
              <a:spcBef>
                <a:spcPts val="0"/>
              </a:spcBef>
              <a:buFont typeface="Symbol" panose="05050102010706020507" pitchFamily="18" charset="2"/>
              <a:buChar char=""/>
            </a:pPr>
            <a:r>
              <a:rPr lang="en-US" sz="1600" kern="12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who they are spending extra time with </a:t>
            </a:r>
          </a:p>
          <a:p>
            <a:pPr marL="800100" marR="0" lvl="1" indent="-342900">
              <a:lnSpc>
                <a:spcPct val="115000"/>
              </a:lnSpc>
              <a:spcBef>
                <a:spcPts val="0"/>
              </a:spcBef>
              <a:buFont typeface="Symbol" panose="05050102010706020507" pitchFamily="18" charset="2"/>
              <a:buChar char=""/>
            </a:pPr>
            <a:r>
              <a:rPr lang="en-US" sz="1600" kern="12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to train them to become a Foundations leader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buFont typeface="Symbol" panose="05050102010706020507" pitchFamily="18" charset="2"/>
              <a:buChar char=""/>
            </a:pPr>
            <a:r>
              <a:rPr lang="en-US" sz="1600" kern="12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One disciple multiplying every year will make 16,000 disciples in 15 years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endParaRPr lang="en-US" b="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DDB7EB-0B50-4048-AE75-8518880A8D46}"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649200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285750" marR="0"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You can’t rush growth. </a:t>
            </a:r>
          </a:p>
          <a:p>
            <a:pPr marL="285750" marR="0"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You must have trained Foundations leaders to grow your church and reach your city for Christ, </a:t>
            </a: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it takes time to train Foundations leaders.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You will reach your city for Christ in a reasonable length of time </a:t>
            </a: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by multiplying Foundations Groups by apprenticeship</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Growth by addition hasn’t worked yet to reach your city </a:t>
            </a: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it never will.</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90</a:t>
            </a:fld>
            <a:endParaRPr lang="en-US"/>
          </a:p>
        </p:txBody>
      </p:sp>
    </p:spTree>
    <p:extLst>
      <p:ext uri="{BB962C8B-B14F-4D97-AF65-F5344CB8AC3E}">
        <p14:creationId xmlns:p14="http://schemas.microsoft.com/office/powerpoint/2010/main" val="257881514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3175" lvl="1" indent="0">
              <a:buFont typeface="Arial" panose="020B0604020202020204" pitchFamily="34" charset="0"/>
              <a:buNone/>
            </a:pPr>
            <a:r>
              <a:rPr lang="en-US" b="1" dirty="0"/>
              <a:t>In your groups </a:t>
            </a:r>
          </a:p>
          <a:p>
            <a:pPr marL="346075" lvl="1" indent="-342900">
              <a:buFont typeface="Arial" panose="020B0604020202020204" pitchFamily="34" charset="0"/>
              <a:buChar char="•"/>
            </a:pPr>
            <a:r>
              <a:rPr lang="en-US" dirty="0"/>
              <a:t>Talk about the principle of church growth from Mark 4.</a:t>
            </a:r>
          </a:p>
          <a:p>
            <a:pPr marL="346075" lvl="1" indent="-342900">
              <a:buFont typeface="Arial" panose="020B0604020202020204" pitchFamily="34" charset="0"/>
              <a:buChar char="•"/>
            </a:pPr>
            <a:r>
              <a:rPr lang="en-US" dirty="0"/>
              <a:t>God wants you to make </a:t>
            </a:r>
            <a:r>
              <a:rPr lang="en-US" u="sng" dirty="0"/>
              <a:t>multiplying disciples</a:t>
            </a:r>
            <a:r>
              <a:rPr lang="en-US" dirty="0"/>
              <a:t> just as a seed multiplies, </a:t>
            </a:r>
          </a:p>
          <a:p>
            <a:pPr marL="803275" lvl="2" indent="-342900">
              <a:buFont typeface="Arial" panose="020B0604020202020204" pitchFamily="34" charset="0"/>
              <a:buChar char="•"/>
            </a:pPr>
            <a:r>
              <a:rPr lang="en-US" u="sng" dirty="0"/>
              <a:t>not just add them</a:t>
            </a:r>
          </a:p>
          <a:p>
            <a:pPr marL="346075" lvl="1" indent="-342900">
              <a:buFont typeface="Arial" panose="020B0604020202020204" pitchFamily="34" charset="0"/>
              <a:buChar char="•"/>
            </a:pPr>
            <a:r>
              <a:rPr lang="en-US" dirty="0"/>
              <a:t>Then God will cause your church to grow</a:t>
            </a:r>
          </a:p>
          <a:p>
            <a:pPr marL="346075" lvl="1" indent="-342900">
              <a:buFont typeface="Arial" panose="020B0604020202020204" pitchFamily="34" charset="0"/>
              <a:buChar char="•"/>
            </a:pPr>
            <a:r>
              <a:rPr lang="en-US" dirty="0"/>
              <a:t>Also talk about how you can plant churches by multiplying Foundations groups</a:t>
            </a:r>
          </a:p>
          <a:p>
            <a:pPr marL="346075" lvl="1" indent="-342900">
              <a:buFont typeface="Arial" panose="020B0604020202020204" pitchFamily="34" charset="0"/>
              <a:buChar char="•"/>
            </a:pPr>
            <a:endParaRPr lang="en-US" dirty="0"/>
          </a:p>
          <a:p>
            <a:pPr marL="346075" lvl="1" indent="-342900">
              <a:buFont typeface="Arial" panose="020B0604020202020204" pitchFamily="34" charset="0"/>
              <a:buChar char="•"/>
            </a:pPr>
            <a:r>
              <a:rPr lang="en-US" dirty="0"/>
              <a:t>What questions or comments do you have?</a:t>
            </a: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91</a:t>
            </a:fld>
            <a:endParaRPr lang="en-US"/>
          </a:p>
        </p:txBody>
      </p:sp>
    </p:spTree>
    <p:extLst>
      <p:ext uri="{BB962C8B-B14F-4D97-AF65-F5344CB8AC3E}">
        <p14:creationId xmlns:p14="http://schemas.microsoft.com/office/powerpoint/2010/main" val="190151214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lvl="0" indent="0" algn="ctr">
              <a:lnSpc>
                <a:spcPct val="115000"/>
              </a:lnSpc>
              <a:spcBef>
                <a:spcPts val="0"/>
              </a:spcBef>
              <a:spcAft>
                <a:spcPts val="0"/>
              </a:spcAft>
              <a:buFont typeface="+mj-lt"/>
              <a:buNone/>
              <a:tabLst>
                <a:tab pos="457200" algn="l"/>
              </a:tabLst>
            </a:pPr>
            <a:r>
              <a:rPr lang="en-US" b="1" dirty="0"/>
              <a:t>How to Reach Your Country for Christ </a:t>
            </a:r>
            <a:br>
              <a:rPr lang="en-US" b="1" dirty="0"/>
            </a:br>
            <a:r>
              <a:rPr lang="en-US" altLang="en-US" b="1" dirty="0"/>
              <a:t>Lesson 7</a:t>
            </a:r>
            <a:endPar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15000"/>
              </a:lnSpc>
              <a:spcBef>
                <a:spcPts val="0"/>
              </a:spcBef>
              <a:spcAft>
                <a:spcPts val="0"/>
              </a:spcAft>
              <a:buClrTx/>
              <a:buSzTx/>
              <a:buFont typeface="+mj-lt"/>
              <a:buNone/>
              <a:tabLst>
                <a:tab pos="457200" algn="l"/>
              </a:tabLst>
              <a:defRPr/>
            </a:pPr>
            <a:r>
              <a:rPr lang="en-US" b="1" dirty="0"/>
              <a:t>I. Problems Our Training Will Solve</a:t>
            </a:r>
          </a:p>
          <a:p>
            <a:pPr marL="0" marR="0" lvl="0" indent="0">
              <a:lnSpc>
                <a:spcPct val="115000"/>
              </a:lnSpc>
              <a:spcBef>
                <a:spcPts val="0"/>
              </a:spcBef>
              <a:spcAft>
                <a:spcPts val="0"/>
              </a:spcAft>
              <a:buFont typeface="+mj-lt"/>
              <a:buNone/>
              <a:tabLst>
                <a:tab pos="457200" algn="l"/>
              </a:tabLst>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 Problem – Pastors are over-worked</a:t>
            </a:r>
            <a:endPar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Pastors are too busy doing ministry tasks.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Pastors prepare sermons, preach, teach, go on visitation, and are involved in many other activities.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457200" marR="0">
              <a:lnSpc>
                <a:spcPct val="115000"/>
              </a:lnSpc>
              <a:spcBef>
                <a:spcPts val="0"/>
              </a:spcBef>
              <a:spcAft>
                <a:spcPts val="0"/>
              </a:spcAft>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Solution – Train church members to do the work of the ministry</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We train pastors how to train their church members to do the work of the ministry.</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We have seen that this is God’s will from Ephesians 4:11-13.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As you train your church members to minister, you will have time to focus on more strategic goals.</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92</a:t>
            </a:fld>
            <a:endParaRPr lang="en-US"/>
          </a:p>
        </p:txBody>
      </p:sp>
    </p:spTree>
    <p:extLst>
      <p:ext uri="{BB962C8B-B14F-4D97-AF65-F5344CB8AC3E}">
        <p14:creationId xmlns:p14="http://schemas.microsoft.com/office/powerpoint/2010/main" val="427818299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2. Problem – Not able to reach our communities</a:t>
            </a:r>
            <a:endPar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Churches have been reaching out to their communities for years without success.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Churches have evangelistic events and church members invite people to church </a:t>
            </a:r>
          </a:p>
          <a:p>
            <a:pPr marL="800100" marR="0" lvl="1"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but the communities still aren’t reached for Christ.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Our churches are growing by addition.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Sometimes we lose more than we add.</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457200" marR="0">
              <a:lnSpc>
                <a:spcPct val="115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Solution – Train multiplying disciples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 train you how to train your church members to lead people in the community to faith in Christ </a:t>
            </a:r>
          </a:p>
          <a:p>
            <a:pPr marL="800100" marR="0" lvl="1"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help them grow in their faith until they too become multiplying disciples.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93</a:t>
            </a:fld>
            <a:endParaRPr lang="en-US"/>
          </a:p>
        </p:txBody>
      </p:sp>
    </p:spTree>
    <p:extLst>
      <p:ext uri="{BB962C8B-B14F-4D97-AF65-F5344CB8AC3E}">
        <p14:creationId xmlns:p14="http://schemas.microsoft.com/office/powerpoint/2010/main" val="296274961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 Problems Our Training Will Solve</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Problem – Not enough pastors making multiplying disciples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current method of training doesn’t produce enough multiplying disciples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28600" marR="0">
              <a:lnSpc>
                <a:spcPct val="115000"/>
              </a:lnSpc>
              <a:spcBef>
                <a:spcPts val="0"/>
              </a:spcBef>
              <a:spcAft>
                <a:spcPts val="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Solution – Train pastors to train other pastors to make multiplying disciples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 provide a set of workshops and train pastors how to train other pastors </a:t>
            </a: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until there are enough multiplying disciples </a:t>
            </a: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to finish the Great Commission.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method is inexpensive and effective.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It is also what Jesus did, what Paul and the Apostles did, </a:t>
            </a:r>
          </a:p>
          <a:p>
            <a:pPr marL="742950" marR="0" lvl="1" indent="-28575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Jesus commanded us to do, and what God wants us to do.</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94</a:t>
            </a:fld>
            <a:endParaRPr lang="en-US"/>
          </a:p>
        </p:txBody>
      </p:sp>
    </p:spTree>
    <p:extLst>
      <p:ext uri="{BB962C8B-B14F-4D97-AF65-F5344CB8AC3E}">
        <p14:creationId xmlns:p14="http://schemas.microsoft.com/office/powerpoint/2010/main" val="176840940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In summary: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US" dirty="0">
                <a:solidFill>
                  <a:srgbClr val="000000"/>
                </a:solidFill>
                <a:effectLst/>
              </a:rPr>
              <a:t>There are not enough pastors and workers</a:t>
            </a:r>
            <a:endParaRPr lang="en-US" dirty="0">
              <a:effectLst/>
            </a:endParaRPr>
          </a:p>
          <a:p>
            <a:pPr marL="342900" lvl="0" indent="-342900">
              <a:buFont typeface="Symbol" panose="05050102010706020507" pitchFamily="18" charset="2"/>
              <a:buChar char=""/>
            </a:pPr>
            <a:r>
              <a:rPr lang="en-US" dirty="0">
                <a:solidFill>
                  <a:srgbClr val="000000"/>
                </a:solidFill>
                <a:effectLst/>
              </a:rPr>
              <a:t>The solution is to quit adding pastors and workers </a:t>
            </a:r>
          </a:p>
          <a:p>
            <a:pPr marL="800100" lvl="1" indent="-342900">
              <a:buFont typeface="Symbol" panose="05050102010706020507" pitchFamily="18" charset="2"/>
              <a:buChar char=""/>
            </a:pPr>
            <a:r>
              <a:rPr lang="en-US" dirty="0">
                <a:solidFill>
                  <a:srgbClr val="000000"/>
                </a:solidFill>
                <a:effectLst/>
              </a:rPr>
              <a:t>and start multiplying them. </a:t>
            </a:r>
            <a:endParaRPr lang="en-US" dirty="0">
              <a:effectLst/>
            </a:endParaRPr>
          </a:p>
          <a:p>
            <a:pPr marL="342900" lvl="0" indent="-342900">
              <a:buFont typeface="Symbol" panose="05050102010706020507" pitchFamily="18" charset="2"/>
              <a:buChar char=""/>
            </a:pPr>
            <a:r>
              <a:rPr lang="en-US" dirty="0">
                <a:solidFill>
                  <a:srgbClr val="000000"/>
                </a:solidFill>
                <a:effectLst/>
              </a:rPr>
              <a:t>Let us simply do what Jesus did </a:t>
            </a:r>
          </a:p>
          <a:p>
            <a:pPr marL="800100" lvl="1" indent="-342900">
              <a:buFont typeface="Symbol" panose="05050102010706020507" pitchFamily="18" charset="2"/>
              <a:buChar char=""/>
            </a:pPr>
            <a:r>
              <a:rPr lang="en-US" dirty="0">
                <a:solidFill>
                  <a:srgbClr val="000000"/>
                </a:solidFill>
                <a:effectLst/>
              </a:rPr>
              <a:t>and what He told us to do.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95</a:t>
            </a:fld>
            <a:endParaRPr lang="en-US"/>
          </a:p>
        </p:txBody>
      </p:sp>
    </p:spTree>
    <p:extLst>
      <p:ext uri="{BB962C8B-B14F-4D97-AF65-F5344CB8AC3E}">
        <p14:creationId xmlns:p14="http://schemas.microsoft.com/office/powerpoint/2010/main" val="275006092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II. Training Stages to Reach Your Country for Christ</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15000"/>
              </a:lnSpc>
              <a:spcBef>
                <a:spcPts val="0"/>
              </a:spcBef>
              <a:spcAft>
                <a:spcPts val="0"/>
              </a:spcAft>
              <a:buFont typeface="Arial" panose="020B0604020202020204" pitchFamily="34" charset="0"/>
              <a:buChar char="•"/>
            </a:pPr>
            <a:r>
              <a:rPr lang="en-US" dirty="0">
                <a:solidFill>
                  <a:srgbClr val="000000"/>
                </a:solidFill>
                <a:effectLst/>
                <a:latin typeface="Arial" panose="020B0604020202020204" pitchFamily="34" charset="0"/>
                <a:ea typeface="SimSun" panose="02010600030101010101" pitchFamily="2" charset="-122"/>
                <a:cs typeface="Arial" panose="020B0604020202020204" pitchFamily="34" charset="0"/>
              </a:rPr>
              <a:t>You will reach your country for Christ through the following training stages.  </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a:p>
            <a:pPr algn="ctr"/>
            <a:r>
              <a:rPr lang="en-US" b="1" u="sng" kern="1200" baseline="0" dirty="0">
                <a:solidFill>
                  <a:schemeClr val="tx1"/>
                </a:solidFill>
                <a:effectLst/>
                <a:latin typeface="Arial" charset="0"/>
                <a:ea typeface="+mn-ea"/>
                <a:cs typeface="+mn-cs"/>
              </a:rPr>
              <a:t>Stage 1 (First City)</a:t>
            </a:r>
            <a:endParaRPr lang="en-US" kern="1200" baseline="0" dirty="0">
              <a:solidFill>
                <a:schemeClr val="tx1"/>
              </a:solidFill>
              <a:effectLst/>
              <a:latin typeface="Arial" charset="0"/>
              <a:ea typeface="+mn-ea"/>
              <a:cs typeface="+mn-cs"/>
            </a:endParaRPr>
          </a:p>
          <a:p>
            <a:pPr lvl="0"/>
            <a:r>
              <a:rPr lang="en-US" kern="1200" baseline="0" dirty="0">
                <a:solidFill>
                  <a:schemeClr val="tx1"/>
                </a:solidFill>
                <a:effectLst/>
                <a:latin typeface="Arial" charset="0"/>
                <a:ea typeface="+mn-ea"/>
                <a:cs typeface="+mn-cs"/>
              </a:rPr>
              <a:t>Pastors learn how to recruit and train other pastors</a:t>
            </a:r>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96</a:t>
            </a:fld>
            <a:endParaRPr lang="en-US"/>
          </a:p>
        </p:txBody>
      </p:sp>
    </p:spTree>
    <p:extLst>
      <p:ext uri="{BB962C8B-B14F-4D97-AF65-F5344CB8AC3E}">
        <p14:creationId xmlns:p14="http://schemas.microsoft.com/office/powerpoint/2010/main" val="257321124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114300" marR="0" indent="-114300" algn="ctr">
              <a:lnSpc>
                <a:spcPct val="115000"/>
              </a:lnSpc>
              <a:spcBef>
                <a:spcPts val="0"/>
              </a:spcBef>
              <a:spcAft>
                <a:spcPts val="0"/>
              </a:spcAft>
            </a:pPr>
            <a:r>
              <a:rPr lang="en-US" sz="16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Stage 2 (Local Area)</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Pastors trained in Stage 1 teach these workshops in their local area</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97</a:t>
            </a:fld>
            <a:endParaRPr lang="en-US"/>
          </a:p>
        </p:txBody>
      </p:sp>
    </p:spTree>
    <p:extLst>
      <p:ext uri="{BB962C8B-B14F-4D97-AF65-F5344CB8AC3E}">
        <p14:creationId xmlns:p14="http://schemas.microsoft.com/office/powerpoint/2010/main" val="183395643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114300" marR="0" indent="-114300" algn="ctr">
              <a:lnSpc>
                <a:spcPct val="115000"/>
              </a:lnSpc>
              <a:spcBef>
                <a:spcPts val="0"/>
              </a:spcBef>
              <a:spcAft>
                <a:spcPts val="0"/>
              </a:spcAft>
            </a:pPr>
            <a:r>
              <a:rPr lang="en-US" sz="16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Stage 3 (States)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Pastors trained in </a:t>
            </a:r>
            <a:r>
              <a:rPr lang="en-US" sz="1600" dirty="0">
                <a:effectLst/>
                <a:latin typeface="Arial" panose="020B0604020202020204" pitchFamily="34" charset="0"/>
                <a:ea typeface="Calibri" panose="020F0502020204030204" pitchFamily="34" charset="0"/>
                <a:cs typeface="Arial" panose="020B0604020202020204" pitchFamily="34" charset="0"/>
              </a:rPr>
              <a:t>S</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tages 1 and 2</a:t>
            </a:r>
          </a:p>
          <a:p>
            <a:pPr marL="800100" marR="0" lvl="1"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teach these workshops in a key city in each state.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Pastors ask their congregations to take on the mission </a:t>
            </a:r>
          </a:p>
          <a:p>
            <a:pPr marL="800100" marR="0" lvl="1"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for reaching their country for Christ.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Each church will take offerings several times a year </a:t>
            </a:r>
          </a:p>
          <a:p>
            <a:pPr marL="800100" marR="0" lvl="1"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to pay for the pastors’ expenses.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 trainers may pay for their expenses by receiving an offering </a:t>
            </a:r>
          </a:p>
          <a:p>
            <a:pPr marL="800100" marR="0" lvl="1"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from the pastors being trained.</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98</a:t>
            </a:fld>
            <a:endParaRPr lang="en-US"/>
          </a:p>
        </p:txBody>
      </p:sp>
    </p:spTree>
    <p:extLst>
      <p:ext uri="{BB962C8B-B14F-4D97-AF65-F5344CB8AC3E}">
        <p14:creationId xmlns:p14="http://schemas.microsoft.com/office/powerpoint/2010/main" val="239667089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228600"/>
            <a:ext cx="3683000" cy="2762250"/>
          </a:xfrm>
        </p:spPr>
      </p:sp>
      <p:sp>
        <p:nvSpPr>
          <p:cNvPr id="3" name="Notes Placeholder 2"/>
          <p:cNvSpPr>
            <a:spLocks noGrp="1"/>
          </p:cNvSpPr>
          <p:nvPr>
            <p:ph type="body" idx="1"/>
          </p:nvPr>
        </p:nvSpPr>
        <p:spPr/>
        <p:txBody>
          <a:bodyPr/>
          <a:lstStyle/>
          <a:p>
            <a:pPr marL="114300" marR="0" indent="-114300" algn="l">
              <a:lnSpc>
                <a:spcPct val="115000"/>
              </a:lnSpc>
              <a:spcBef>
                <a:spcPts val="0"/>
              </a:spcBef>
              <a:spcAft>
                <a:spcPts val="0"/>
              </a:spcAft>
            </a:pPr>
            <a:r>
              <a:rPr lang="en-US" sz="16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Stage 4 (Cities)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Pastors trained in Stages 1-3 in every state teach Stage 4 workshops in every city in the country.</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BF0BD165-D115-47E5-B1A1-E3C12FE467A9}" type="slidenum">
              <a:rPr lang="en-US" smtClean="0"/>
              <a:pPr>
                <a:defRPr/>
              </a:pPr>
              <a:t>99</a:t>
            </a:fld>
            <a:endParaRPr lang="en-US"/>
          </a:p>
        </p:txBody>
      </p:sp>
    </p:spTree>
    <p:extLst>
      <p:ext uri="{BB962C8B-B14F-4D97-AF65-F5344CB8AC3E}">
        <p14:creationId xmlns:p14="http://schemas.microsoft.com/office/powerpoint/2010/main" val="3669562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BE39E3-2680-44CE-A119-58D3E85DDF37}" type="slidenum">
              <a:rPr lang="en-US"/>
              <a:pPr>
                <a:defRPr/>
              </a:pPr>
              <a:t>‹#›</a:t>
            </a:fld>
            <a:endParaRPr lang="en-US"/>
          </a:p>
        </p:txBody>
      </p:sp>
    </p:spTree>
    <p:extLst>
      <p:ext uri="{BB962C8B-B14F-4D97-AF65-F5344CB8AC3E}">
        <p14:creationId xmlns:p14="http://schemas.microsoft.com/office/powerpoint/2010/main" val="528284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13EB5E-731F-4F37-877D-0A035C1F79F5}" type="slidenum">
              <a:rPr lang="en-US"/>
              <a:pPr>
                <a:defRPr/>
              </a:pPr>
              <a:t>‹#›</a:t>
            </a:fld>
            <a:endParaRPr lang="en-US"/>
          </a:p>
        </p:txBody>
      </p:sp>
    </p:spTree>
    <p:extLst>
      <p:ext uri="{BB962C8B-B14F-4D97-AF65-F5344CB8AC3E}">
        <p14:creationId xmlns:p14="http://schemas.microsoft.com/office/powerpoint/2010/main" val="43500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67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7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CA5076-8B2C-40C6-BD64-0B9A49E22E3B}" type="slidenum">
              <a:rPr lang="en-US"/>
              <a:pPr>
                <a:defRPr/>
              </a:pPr>
              <a:t>‹#›</a:t>
            </a:fld>
            <a:endParaRPr lang="en-US"/>
          </a:p>
        </p:txBody>
      </p:sp>
    </p:spTree>
    <p:extLst>
      <p:ext uri="{BB962C8B-B14F-4D97-AF65-F5344CB8AC3E}">
        <p14:creationId xmlns:p14="http://schemas.microsoft.com/office/powerpoint/2010/main" val="757153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0248301-CD1C-420C-BD1A-988C50C53B0B}" type="slidenum">
              <a:rPr lang="en-US"/>
              <a:pPr>
                <a:defRPr/>
              </a:pPr>
              <a:t>‹#›</a:t>
            </a:fld>
            <a:endParaRPr lang="en-US"/>
          </a:p>
        </p:txBody>
      </p:sp>
    </p:spTree>
    <p:extLst>
      <p:ext uri="{BB962C8B-B14F-4D97-AF65-F5344CB8AC3E}">
        <p14:creationId xmlns:p14="http://schemas.microsoft.com/office/powerpoint/2010/main" val="2795834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36849BE-4991-4E75-B1EA-08DCDEFF858C}" type="slidenum">
              <a:rPr lang="en-US"/>
              <a:pPr>
                <a:defRPr/>
              </a:pPr>
              <a:t>‹#›</a:t>
            </a:fld>
            <a:endParaRPr lang="en-US"/>
          </a:p>
        </p:txBody>
      </p:sp>
    </p:spTree>
    <p:extLst>
      <p:ext uri="{BB962C8B-B14F-4D97-AF65-F5344CB8AC3E}">
        <p14:creationId xmlns:p14="http://schemas.microsoft.com/office/powerpoint/2010/main" val="848193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B8E7B5-E8E7-44F7-AB42-C114A9D0CBDC}" type="slidenum">
              <a:rPr lang="en-US"/>
              <a:pPr>
                <a:defRPr/>
              </a:pPr>
              <a:t>‹#›</a:t>
            </a:fld>
            <a:endParaRPr lang="en-US"/>
          </a:p>
        </p:txBody>
      </p:sp>
    </p:spTree>
    <p:extLst>
      <p:ext uri="{BB962C8B-B14F-4D97-AF65-F5344CB8AC3E}">
        <p14:creationId xmlns:p14="http://schemas.microsoft.com/office/powerpoint/2010/main" val="4293597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C33B93-7BAE-4CEE-B8E6-1D3E906CFC7D}" type="slidenum">
              <a:rPr lang="en-US"/>
              <a:pPr>
                <a:defRPr/>
              </a:pPr>
              <a:t>‹#›</a:t>
            </a:fld>
            <a:endParaRPr lang="en-US"/>
          </a:p>
        </p:txBody>
      </p:sp>
    </p:spTree>
    <p:extLst>
      <p:ext uri="{BB962C8B-B14F-4D97-AF65-F5344CB8AC3E}">
        <p14:creationId xmlns:p14="http://schemas.microsoft.com/office/powerpoint/2010/main" val="4270460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6C82F6-5D00-4CE6-9055-3226E271EAB6}" type="slidenum">
              <a:rPr lang="en-US"/>
              <a:pPr>
                <a:defRPr/>
              </a:pPr>
              <a:t>‹#›</a:t>
            </a:fld>
            <a:endParaRPr lang="en-US"/>
          </a:p>
        </p:txBody>
      </p:sp>
    </p:spTree>
    <p:extLst>
      <p:ext uri="{BB962C8B-B14F-4D97-AF65-F5344CB8AC3E}">
        <p14:creationId xmlns:p14="http://schemas.microsoft.com/office/powerpoint/2010/main" val="999028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4AB66E-B05F-4117-81E0-9092446BF063}" type="slidenum">
              <a:rPr lang="en-US"/>
              <a:pPr>
                <a:defRPr/>
              </a:pPr>
              <a:t>‹#›</a:t>
            </a:fld>
            <a:endParaRPr lang="en-US"/>
          </a:p>
        </p:txBody>
      </p:sp>
    </p:spTree>
    <p:extLst>
      <p:ext uri="{BB962C8B-B14F-4D97-AF65-F5344CB8AC3E}">
        <p14:creationId xmlns:p14="http://schemas.microsoft.com/office/powerpoint/2010/main" val="3711366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640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62700" cy="640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6495DB-82F3-4860-A445-60CAB9A44920}" type="slidenum">
              <a:rPr lang="en-US"/>
              <a:pPr>
                <a:defRPr/>
              </a:pPr>
              <a:t>‹#›</a:t>
            </a:fld>
            <a:endParaRPr lang="en-US"/>
          </a:p>
        </p:txBody>
      </p:sp>
    </p:spTree>
    <p:extLst>
      <p:ext uri="{BB962C8B-B14F-4D97-AF65-F5344CB8AC3E}">
        <p14:creationId xmlns:p14="http://schemas.microsoft.com/office/powerpoint/2010/main" val="3423617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a:t>Click to edit Master title style</a:t>
            </a:r>
          </a:p>
        </p:txBody>
      </p:sp>
      <p:sp>
        <p:nvSpPr>
          <p:cNvPr id="3" name="Chart Placeholder 2"/>
          <p:cNvSpPr>
            <a:spLocks noGrp="1"/>
          </p:cNvSpPr>
          <p:nvPr>
            <p:ph type="chart" idx="1"/>
          </p:nvPr>
        </p:nvSpPr>
        <p:spPr>
          <a:xfrm>
            <a:off x="228600" y="1371600"/>
            <a:ext cx="8686800" cy="51816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66C806-5D5A-4139-B441-43734CC98CE0}" type="slidenum">
              <a:rPr lang="en-US"/>
              <a:pPr>
                <a:defRPr/>
              </a:pPr>
              <a:t>‹#›</a:t>
            </a:fld>
            <a:endParaRPr lang="en-US"/>
          </a:p>
        </p:txBody>
      </p:sp>
    </p:spTree>
    <p:extLst>
      <p:ext uri="{BB962C8B-B14F-4D97-AF65-F5344CB8AC3E}">
        <p14:creationId xmlns:p14="http://schemas.microsoft.com/office/powerpoint/2010/main" val="390844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defRPr sz="3200">
                <a:solidFill>
                  <a:schemeClr val="bg1"/>
                </a:solidFill>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9B9CB1-A073-45C1-9019-4AEF47B2006D}" type="slidenum">
              <a:rPr lang="en-US"/>
              <a:pPr>
                <a:defRPr/>
              </a:pPr>
              <a:t>‹#›</a:t>
            </a:fld>
            <a:endParaRPr lang="en-US"/>
          </a:p>
        </p:txBody>
      </p:sp>
    </p:spTree>
    <p:extLst>
      <p:ext uri="{BB962C8B-B14F-4D97-AF65-F5344CB8AC3E}">
        <p14:creationId xmlns:p14="http://schemas.microsoft.com/office/powerpoint/2010/main" val="383523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95AAAC-2398-4CD4-8DA4-D678C1759B13}" type="slidenum">
              <a:rPr lang="en-US"/>
              <a:pPr>
                <a:defRPr/>
              </a:pPr>
              <a:t>‹#›</a:t>
            </a:fld>
            <a:endParaRPr lang="en-US"/>
          </a:p>
        </p:txBody>
      </p:sp>
    </p:spTree>
    <p:extLst>
      <p:ext uri="{BB962C8B-B14F-4D97-AF65-F5344CB8AC3E}">
        <p14:creationId xmlns:p14="http://schemas.microsoft.com/office/powerpoint/2010/main" val="624401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1D094E-DF7E-4E62-845D-4C515743B8C7}" type="slidenum">
              <a:rPr lang="en-US"/>
              <a:pPr>
                <a:defRPr/>
              </a:pPr>
              <a:t>‹#›</a:t>
            </a:fld>
            <a:endParaRPr lang="en-US"/>
          </a:p>
        </p:txBody>
      </p:sp>
    </p:spTree>
    <p:extLst>
      <p:ext uri="{BB962C8B-B14F-4D97-AF65-F5344CB8AC3E}">
        <p14:creationId xmlns:p14="http://schemas.microsoft.com/office/powerpoint/2010/main" val="1777441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0AA0591-90DE-4281-B5A2-7121B35AFF05}" type="slidenum">
              <a:rPr lang="en-US"/>
              <a:pPr>
                <a:defRPr/>
              </a:pPr>
              <a:t>‹#›</a:t>
            </a:fld>
            <a:endParaRPr lang="en-US"/>
          </a:p>
        </p:txBody>
      </p:sp>
    </p:spTree>
    <p:extLst>
      <p:ext uri="{BB962C8B-B14F-4D97-AF65-F5344CB8AC3E}">
        <p14:creationId xmlns:p14="http://schemas.microsoft.com/office/powerpoint/2010/main" val="429439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C557F4-E352-47C4-A5BB-BD95FBBA0194}" type="slidenum">
              <a:rPr lang="en-US"/>
              <a:pPr>
                <a:defRPr/>
              </a:pPr>
              <a:t>‹#›</a:t>
            </a:fld>
            <a:endParaRPr lang="en-US"/>
          </a:p>
        </p:txBody>
      </p:sp>
    </p:spTree>
    <p:extLst>
      <p:ext uri="{BB962C8B-B14F-4D97-AF65-F5344CB8AC3E}">
        <p14:creationId xmlns:p14="http://schemas.microsoft.com/office/powerpoint/2010/main" val="3414038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8664B3-FE00-41FB-B3E5-F90179C8E2F8}" type="slidenum">
              <a:rPr lang="en-US"/>
              <a:pPr>
                <a:defRPr/>
              </a:pPr>
              <a:t>‹#›</a:t>
            </a:fld>
            <a:endParaRPr lang="en-US"/>
          </a:p>
        </p:txBody>
      </p:sp>
    </p:spTree>
    <p:extLst>
      <p:ext uri="{BB962C8B-B14F-4D97-AF65-F5344CB8AC3E}">
        <p14:creationId xmlns:p14="http://schemas.microsoft.com/office/powerpoint/2010/main" val="3575699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AA44DF-79FB-48C7-88EF-CAA80E1EDE41}" type="slidenum">
              <a:rPr lang="en-US"/>
              <a:pPr>
                <a:defRPr/>
              </a:pPr>
              <a:t>‹#›</a:t>
            </a:fld>
            <a:endParaRPr lang="en-US"/>
          </a:p>
        </p:txBody>
      </p:sp>
    </p:spTree>
    <p:extLst>
      <p:ext uri="{BB962C8B-B14F-4D97-AF65-F5344CB8AC3E}">
        <p14:creationId xmlns:p14="http://schemas.microsoft.com/office/powerpoint/2010/main" val="3411636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898AAD-6119-4653-8245-D4A184DFC899}" type="slidenum">
              <a:rPr lang="en-US"/>
              <a:pPr>
                <a:defRPr/>
              </a:pPr>
              <a:t>‹#›</a:t>
            </a:fld>
            <a:endParaRPr lang="en-US"/>
          </a:p>
        </p:txBody>
      </p:sp>
    </p:spTree>
    <p:extLst>
      <p:ext uri="{BB962C8B-B14F-4D97-AF65-F5344CB8AC3E}">
        <p14:creationId xmlns:p14="http://schemas.microsoft.com/office/powerpoint/2010/main" val="3063658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49810ED-D539-4B20-9114-09CA5A5B56ED}" type="slidenum">
              <a:rPr lang="en-US"/>
              <a:pPr>
                <a:defRPr/>
              </a:pPr>
              <a:t>‹#›</a:t>
            </a:fld>
            <a:endParaRPr lang="en-US"/>
          </a:p>
        </p:txBody>
      </p:sp>
    </p:spTree>
    <p:extLst>
      <p:ext uri="{BB962C8B-B14F-4D97-AF65-F5344CB8AC3E}">
        <p14:creationId xmlns:p14="http://schemas.microsoft.com/office/powerpoint/2010/main" val="1993412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D72BC91-BBA2-4D9C-BD0F-79317C0FEEC3}" type="slidenum">
              <a:rPr lang="en-US"/>
              <a:pPr>
                <a:defRPr/>
              </a:pPr>
              <a:t>‹#›</a:t>
            </a:fld>
            <a:endParaRPr lang="en-US"/>
          </a:p>
        </p:txBody>
      </p:sp>
    </p:spTree>
    <p:extLst>
      <p:ext uri="{BB962C8B-B14F-4D97-AF65-F5344CB8AC3E}">
        <p14:creationId xmlns:p14="http://schemas.microsoft.com/office/powerpoint/2010/main" val="3256201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B9F362C-6837-4476-B963-4F745C38A552}" type="slidenum">
              <a:rPr lang="en-US"/>
              <a:pPr>
                <a:defRPr/>
              </a:pPr>
              <a:t>‹#›</a:t>
            </a:fld>
            <a:endParaRPr lang="en-US"/>
          </a:p>
        </p:txBody>
      </p:sp>
    </p:spTree>
    <p:extLst>
      <p:ext uri="{BB962C8B-B14F-4D97-AF65-F5344CB8AC3E}">
        <p14:creationId xmlns:p14="http://schemas.microsoft.com/office/powerpoint/2010/main" val="699116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3D5811-BF0F-4932-9DB0-2FEFFEBD5594}" type="slidenum">
              <a:rPr lang="en-US"/>
              <a:pPr>
                <a:defRPr/>
              </a:pPr>
              <a:t>‹#›</a:t>
            </a:fld>
            <a:endParaRPr lang="en-US"/>
          </a:p>
        </p:txBody>
      </p:sp>
    </p:spTree>
    <p:extLst>
      <p:ext uri="{BB962C8B-B14F-4D97-AF65-F5344CB8AC3E}">
        <p14:creationId xmlns:p14="http://schemas.microsoft.com/office/powerpoint/2010/main" val="921649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57180C-BCB5-4D14-A7AC-0F01091BB2EB}" type="slidenum">
              <a:rPr lang="en-US"/>
              <a:pPr>
                <a:defRPr/>
              </a:pPr>
              <a:t>‹#›</a:t>
            </a:fld>
            <a:endParaRPr lang="en-US"/>
          </a:p>
        </p:txBody>
      </p:sp>
    </p:spTree>
    <p:extLst>
      <p:ext uri="{BB962C8B-B14F-4D97-AF65-F5344CB8AC3E}">
        <p14:creationId xmlns:p14="http://schemas.microsoft.com/office/powerpoint/2010/main" val="3597979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E8EC9B-432A-4AC1-8B2E-08EBB72A463B}" type="slidenum">
              <a:rPr lang="en-US"/>
              <a:pPr>
                <a:defRPr/>
              </a:pPr>
              <a:t>‹#›</a:t>
            </a:fld>
            <a:endParaRPr lang="en-US"/>
          </a:p>
        </p:txBody>
      </p:sp>
    </p:spTree>
    <p:extLst>
      <p:ext uri="{BB962C8B-B14F-4D97-AF65-F5344CB8AC3E}">
        <p14:creationId xmlns:p14="http://schemas.microsoft.com/office/powerpoint/2010/main" val="32005452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B3C54B-C6A2-4287-B55A-80F8A823E46B}" type="slidenum">
              <a:rPr lang="en-US"/>
              <a:pPr>
                <a:defRPr/>
              </a:pPr>
              <a:t>‹#›</a:t>
            </a:fld>
            <a:endParaRPr lang="en-US"/>
          </a:p>
        </p:txBody>
      </p:sp>
    </p:spTree>
    <p:extLst>
      <p:ext uri="{BB962C8B-B14F-4D97-AF65-F5344CB8AC3E}">
        <p14:creationId xmlns:p14="http://schemas.microsoft.com/office/powerpoint/2010/main" val="1691978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852913-3427-4387-BF43-A3BFF62F37F5}" type="slidenum">
              <a:rPr lang="en-US"/>
              <a:pPr>
                <a:defRPr/>
              </a:pPr>
              <a:t>‹#›</a:t>
            </a:fld>
            <a:endParaRPr lang="en-US"/>
          </a:p>
        </p:txBody>
      </p:sp>
    </p:spTree>
    <p:extLst>
      <p:ext uri="{BB962C8B-B14F-4D97-AF65-F5344CB8AC3E}">
        <p14:creationId xmlns:p14="http://schemas.microsoft.com/office/powerpoint/2010/main" val="1459618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BFDA1D-B788-4FF5-93EC-6937002FEA1B}" type="slidenum">
              <a:rPr lang="en-US"/>
              <a:pPr>
                <a:defRPr/>
              </a:pPr>
              <a:t>‹#›</a:t>
            </a:fld>
            <a:endParaRPr lang="en-US"/>
          </a:p>
        </p:txBody>
      </p:sp>
    </p:spTree>
    <p:extLst>
      <p:ext uri="{BB962C8B-B14F-4D97-AF65-F5344CB8AC3E}">
        <p14:creationId xmlns:p14="http://schemas.microsoft.com/office/powerpoint/2010/main" val="2731205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70CD3F-4944-4D39-B500-99B1D4EB556C}" type="slidenum">
              <a:rPr lang="en-US"/>
              <a:pPr>
                <a:defRPr/>
              </a:pPr>
              <a:t>‹#›</a:t>
            </a:fld>
            <a:endParaRPr lang="en-US"/>
          </a:p>
        </p:txBody>
      </p:sp>
    </p:spTree>
    <p:extLst>
      <p:ext uri="{BB962C8B-B14F-4D97-AF65-F5344CB8AC3E}">
        <p14:creationId xmlns:p14="http://schemas.microsoft.com/office/powerpoint/2010/main" val="4714014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A91D79-C1F9-41D7-911E-55E62ABA40C8}" type="slidenum">
              <a:rPr lang="en-US"/>
              <a:pPr>
                <a:defRPr/>
              </a:pPr>
              <a:t>‹#›</a:t>
            </a:fld>
            <a:endParaRPr lang="en-US"/>
          </a:p>
        </p:txBody>
      </p:sp>
    </p:spTree>
    <p:extLst>
      <p:ext uri="{BB962C8B-B14F-4D97-AF65-F5344CB8AC3E}">
        <p14:creationId xmlns:p14="http://schemas.microsoft.com/office/powerpoint/2010/main" val="24134995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FC3738-9EDA-417C-885C-58345F2AC010}" type="slidenum">
              <a:rPr lang="en-US"/>
              <a:pPr>
                <a:defRPr/>
              </a:pPr>
              <a:t>‹#›</a:t>
            </a:fld>
            <a:endParaRPr lang="en-US"/>
          </a:p>
        </p:txBody>
      </p:sp>
    </p:spTree>
    <p:extLst>
      <p:ext uri="{BB962C8B-B14F-4D97-AF65-F5344CB8AC3E}">
        <p14:creationId xmlns:p14="http://schemas.microsoft.com/office/powerpoint/2010/main" val="36237257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F5563F1-6517-4741-B86E-A8CB2D0DB8BE}" type="slidenum">
              <a:rPr lang="en-US"/>
              <a:pPr>
                <a:defRPr/>
              </a:pPr>
              <a:t>‹#›</a:t>
            </a:fld>
            <a:endParaRPr lang="en-US"/>
          </a:p>
        </p:txBody>
      </p:sp>
    </p:spTree>
    <p:extLst>
      <p:ext uri="{BB962C8B-B14F-4D97-AF65-F5344CB8AC3E}">
        <p14:creationId xmlns:p14="http://schemas.microsoft.com/office/powerpoint/2010/main" val="12862034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47C01ED-6A49-4284-B8D8-D9FA10F56CA9}" type="slidenum">
              <a:rPr lang="en-US"/>
              <a:pPr>
                <a:defRPr/>
              </a:pPr>
              <a:t>‹#›</a:t>
            </a:fld>
            <a:endParaRPr lang="en-US"/>
          </a:p>
        </p:txBody>
      </p:sp>
    </p:spTree>
    <p:extLst>
      <p:ext uri="{BB962C8B-B14F-4D97-AF65-F5344CB8AC3E}">
        <p14:creationId xmlns:p14="http://schemas.microsoft.com/office/powerpoint/2010/main" val="690422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453E786-615C-4D51-ACA2-730AF00230D1}" type="slidenum">
              <a:rPr lang="en-US"/>
              <a:pPr>
                <a:defRPr/>
              </a:pPr>
              <a:t>‹#›</a:t>
            </a:fld>
            <a:endParaRPr lang="en-US"/>
          </a:p>
        </p:txBody>
      </p:sp>
    </p:spTree>
    <p:extLst>
      <p:ext uri="{BB962C8B-B14F-4D97-AF65-F5344CB8AC3E}">
        <p14:creationId xmlns:p14="http://schemas.microsoft.com/office/powerpoint/2010/main" val="3614310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E210C97-9A22-4FCF-8370-C4CFE3EBFD4F}" type="slidenum">
              <a:rPr lang="en-US"/>
              <a:pPr>
                <a:defRPr/>
              </a:pPr>
              <a:t>‹#›</a:t>
            </a:fld>
            <a:endParaRPr lang="en-US"/>
          </a:p>
        </p:txBody>
      </p:sp>
    </p:spTree>
    <p:extLst>
      <p:ext uri="{BB962C8B-B14F-4D97-AF65-F5344CB8AC3E}">
        <p14:creationId xmlns:p14="http://schemas.microsoft.com/office/powerpoint/2010/main" val="21638644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4F6F03-7135-4FCF-8FCB-8A27E00F17EE}" type="slidenum">
              <a:rPr lang="en-US"/>
              <a:pPr>
                <a:defRPr/>
              </a:pPr>
              <a:t>‹#›</a:t>
            </a:fld>
            <a:endParaRPr lang="en-US"/>
          </a:p>
        </p:txBody>
      </p:sp>
    </p:spTree>
    <p:extLst>
      <p:ext uri="{BB962C8B-B14F-4D97-AF65-F5344CB8AC3E}">
        <p14:creationId xmlns:p14="http://schemas.microsoft.com/office/powerpoint/2010/main" val="33584055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AF578A-3E87-4D17-B510-FC836E2E7AB6}" type="slidenum">
              <a:rPr lang="en-US"/>
              <a:pPr>
                <a:defRPr/>
              </a:pPr>
              <a:t>‹#›</a:t>
            </a:fld>
            <a:endParaRPr lang="en-US"/>
          </a:p>
        </p:txBody>
      </p:sp>
    </p:spTree>
    <p:extLst>
      <p:ext uri="{BB962C8B-B14F-4D97-AF65-F5344CB8AC3E}">
        <p14:creationId xmlns:p14="http://schemas.microsoft.com/office/powerpoint/2010/main" val="6397544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14E1F-C4FB-4A9A-9B3D-A9D7569F3623}" type="slidenum">
              <a:rPr lang="en-US"/>
              <a:pPr>
                <a:defRPr/>
              </a:pPr>
              <a:t>‹#›</a:t>
            </a:fld>
            <a:endParaRPr lang="en-US"/>
          </a:p>
        </p:txBody>
      </p:sp>
    </p:spTree>
    <p:extLst>
      <p:ext uri="{BB962C8B-B14F-4D97-AF65-F5344CB8AC3E}">
        <p14:creationId xmlns:p14="http://schemas.microsoft.com/office/powerpoint/2010/main" val="14393864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612814-49FE-45B6-A7D6-194150FD19B0}" type="slidenum">
              <a:rPr lang="en-US"/>
              <a:pPr>
                <a:defRPr/>
              </a:pPr>
              <a:t>‹#›</a:t>
            </a:fld>
            <a:endParaRPr lang="en-US"/>
          </a:p>
        </p:txBody>
      </p:sp>
    </p:spTree>
    <p:extLst>
      <p:ext uri="{BB962C8B-B14F-4D97-AF65-F5344CB8AC3E}">
        <p14:creationId xmlns:p14="http://schemas.microsoft.com/office/powerpoint/2010/main" val="62703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7C8B79-703C-41EC-80D8-E364FABF575C}" type="slidenum">
              <a:rPr lang="en-US"/>
              <a:pPr>
                <a:defRPr/>
              </a:pPr>
              <a:t>‹#›</a:t>
            </a:fld>
            <a:endParaRPr lang="en-US"/>
          </a:p>
        </p:txBody>
      </p:sp>
    </p:spTree>
    <p:extLst>
      <p:ext uri="{BB962C8B-B14F-4D97-AF65-F5344CB8AC3E}">
        <p14:creationId xmlns:p14="http://schemas.microsoft.com/office/powerpoint/2010/main" val="17627840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27471D-36DC-4476-9008-509B453218E6}" type="slidenum">
              <a:rPr lang="en-US"/>
              <a:pPr>
                <a:defRPr/>
              </a:pPr>
              <a:t>‹#›</a:t>
            </a:fld>
            <a:endParaRPr lang="en-US"/>
          </a:p>
        </p:txBody>
      </p:sp>
    </p:spTree>
    <p:extLst>
      <p:ext uri="{BB962C8B-B14F-4D97-AF65-F5344CB8AC3E}">
        <p14:creationId xmlns:p14="http://schemas.microsoft.com/office/powerpoint/2010/main" val="35084070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E3B6AF-D19C-4E72-AF45-D010D4403950}" type="slidenum">
              <a:rPr lang="en-US"/>
              <a:pPr>
                <a:defRPr/>
              </a:pPr>
              <a:t>‹#›</a:t>
            </a:fld>
            <a:endParaRPr lang="en-US"/>
          </a:p>
        </p:txBody>
      </p:sp>
    </p:spTree>
    <p:extLst>
      <p:ext uri="{BB962C8B-B14F-4D97-AF65-F5344CB8AC3E}">
        <p14:creationId xmlns:p14="http://schemas.microsoft.com/office/powerpoint/2010/main" val="10861257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941334-BBB7-4C89-87A6-94A11EC9311B}" type="slidenum">
              <a:rPr lang="en-US"/>
              <a:pPr>
                <a:defRPr/>
              </a:pPr>
              <a:t>‹#›</a:t>
            </a:fld>
            <a:endParaRPr lang="en-US"/>
          </a:p>
        </p:txBody>
      </p:sp>
    </p:spTree>
    <p:extLst>
      <p:ext uri="{BB962C8B-B14F-4D97-AF65-F5344CB8AC3E}">
        <p14:creationId xmlns:p14="http://schemas.microsoft.com/office/powerpoint/2010/main" val="38166796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CA4682-7C54-4C2B-AAA3-0AFCD876BAFE}" type="slidenum">
              <a:rPr lang="en-US"/>
              <a:pPr>
                <a:defRPr/>
              </a:pPr>
              <a:t>‹#›</a:t>
            </a:fld>
            <a:endParaRPr lang="en-US"/>
          </a:p>
        </p:txBody>
      </p:sp>
    </p:spTree>
    <p:extLst>
      <p:ext uri="{BB962C8B-B14F-4D97-AF65-F5344CB8AC3E}">
        <p14:creationId xmlns:p14="http://schemas.microsoft.com/office/powerpoint/2010/main" val="131935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0530471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D28A05-BCA8-4519-9237-EBF295F55839}" type="slidenum">
              <a:rPr lang="en-US"/>
              <a:pPr>
                <a:defRPr/>
              </a:pPr>
              <a:t>‹#›</a:t>
            </a:fld>
            <a:endParaRPr lang="en-US"/>
          </a:p>
        </p:txBody>
      </p:sp>
    </p:spTree>
    <p:extLst>
      <p:ext uri="{BB962C8B-B14F-4D97-AF65-F5344CB8AC3E}">
        <p14:creationId xmlns:p14="http://schemas.microsoft.com/office/powerpoint/2010/main" val="24110485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ADBE04F-4ABE-4C1F-8CC3-AA5E04C37229}" type="slidenum">
              <a:rPr lang="en-US"/>
              <a:pPr>
                <a:defRPr/>
              </a:pPr>
              <a:t>‹#›</a:t>
            </a:fld>
            <a:endParaRPr lang="en-US"/>
          </a:p>
        </p:txBody>
      </p:sp>
    </p:spTree>
    <p:extLst>
      <p:ext uri="{BB962C8B-B14F-4D97-AF65-F5344CB8AC3E}">
        <p14:creationId xmlns:p14="http://schemas.microsoft.com/office/powerpoint/2010/main" val="37772916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360EE6-F319-4800-AB70-D2E4D3213B7D}" type="slidenum">
              <a:rPr lang="en-US"/>
              <a:pPr>
                <a:defRPr/>
              </a:pPr>
              <a:t>‹#›</a:t>
            </a:fld>
            <a:endParaRPr lang="en-US"/>
          </a:p>
        </p:txBody>
      </p:sp>
    </p:spTree>
    <p:extLst>
      <p:ext uri="{BB962C8B-B14F-4D97-AF65-F5344CB8AC3E}">
        <p14:creationId xmlns:p14="http://schemas.microsoft.com/office/powerpoint/2010/main" val="11773963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F5A102-1CC5-4EBA-AE52-5214CA5733C9}" type="slidenum">
              <a:rPr lang="en-US"/>
              <a:pPr>
                <a:defRPr/>
              </a:pPr>
              <a:t>‹#›</a:t>
            </a:fld>
            <a:endParaRPr lang="en-US"/>
          </a:p>
        </p:txBody>
      </p:sp>
    </p:spTree>
    <p:extLst>
      <p:ext uri="{BB962C8B-B14F-4D97-AF65-F5344CB8AC3E}">
        <p14:creationId xmlns:p14="http://schemas.microsoft.com/office/powerpoint/2010/main" val="23988973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6484B8-4366-4BF5-B06C-251DE83B3A17}" type="slidenum">
              <a:rPr lang="en-US"/>
              <a:pPr>
                <a:defRPr/>
              </a:pPr>
              <a:t>‹#›</a:t>
            </a:fld>
            <a:endParaRPr lang="en-US"/>
          </a:p>
        </p:txBody>
      </p:sp>
    </p:spTree>
    <p:extLst>
      <p:ext uri="{BB962C8B-B14F-4D97-AF65-F5344CB8AC3E}">
        <p14:creationId xmlns:p14="http://schemas.microsoft.com/office/powerpoint/2010/main" val="16053143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B756A0-B4B2-4C0C-978B-D9EB11CED68C}" type="slidenum">
              <a:rPr lang="en-US"/>
              <a:pPr>
                <a:defRPr/>
              </a:pPr>
              <a:t>‹#›</a:t>
            </a:fld>
            <a:endParaRPr lang="en-US"/>
          </a:p>
        </p:txBody>
      </p:sp>
    </p:spTree>
    <p:extLst>
      <p:ext uri="{BB962C8B-B14F-4D97-AF65-F5344CB8AC3E}">
        <p14:creationId xmlns:p14="http://schemas.microsoft.com/office/powerpoint/2010/main" val="38552251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C2DCE0-487F-47A1-9D43-D6D1225F8894}" type="slidenum">
              <a:rPr lang="en-US"/>
              <a:pPr>
                <a:defRPr/>
              </a:pPr>
              <a:t>‹#›</a:t>
            </a:fld>
            <a:endParaRPr lang="en-US"/>
          </a:p>
        </p:txBody>
      </p:sp>
    </p:spTree>
    <p:extLst>
      <p:ext uri="{BB962C8B-B14F-4D97-AF65-F5344CB8AC3E}">
        <p14:creationId xmlns:p14="http://schemas.microsoft.com/office/powerpoint/2010/main" val="24776333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C6D969-B96E-4E19-82A1-E20BA0D3DFA2}" type="slidenum">
              <a:rPr lang="en-US"/>
              <a:pPr>
                <a:defRPr/>
              </a:pPr>
              <a:t>‹#›</a:t>
            </a:fld>
            <a:endParaRPr lang="en-US"/>
          </a:p>
        </p:txBody>
      </p:sp>
    </p:spTree>
    <p:extLst>
      <p:ext uri="{BB962C8B-B14F-4D97-AF65-F5344CB8AC3E}">
        <p14:creationId xmlns:p14="http://schemas.microsoft.com/office/powerpoint/2010/main" val="446673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A252AC-D579-450C-A759-0A54B2DF3EBE}" type="slidenum">
              <a:rPr lang="en-US"/>
              <a:pPr>
                <a:defRPr/>
              </a:pPr>
              <a:t>‹#›</a:t>
            </a:fld>
            <a:endParaRPr lang="en-US"/>
          </a:p>
        </p:txBody>
      </p:sp>
    </p:spTree>
    <p:extLst>
      <p:ext uri="{BB962C8B-B14F-4D97-AF65-F5344CB8AC3E}">
        <p14:creationId xmlns:p14="http://schemas.microsoft.com/office/powerpoint/2010/main" val="3537319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7864EE-1C44-4EED-9D16-C889CD103E49}" type="slidenum">
              <a:rPr lang="en-US"/>
              <a:pPr>
                <a:defRPr/>
              </a:pPr>
              <a:t>‹#›</a:t>
            </a:fld>
            <a:endParaRPr lang="en-US"/>
          </a:p>
        </p:txBody>
      </p:sp>
    </p:spTree>
    <p:extLst>
      <p:ext uri="{BB962C8B-B14F-4D97-AF65-F5344CB8AC3E}">
        <p14:creationId xmlns:p14="http://schemas.microsoft.com/office/powerpoint/2010/main" val="550341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9340996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E378F7B-04E9-4432-B047-9CBC9672D792}" type="slidenum">
              <a:rPr lang="en-US"/>
              <a:pPr>
                <a:defRPr/>
              </a:pPr>
              <a:t>‹#›</a:t>
            </a:fld>
            <a:endParaRPr lang="en-US"/>
          </a:p>
        </p:txBody>
      </p:sp>
    </p:spTree>
    <p:extLst>
      <p:ext uri="{BB962C8B-B14F-4D97-AF65-F5344CB8AC3E}">
        <p14:creationId xmlns:p14="http://schemas.microsoft.com/office/powerpoint/2010/main" val="22769147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87A39AA-9BD6-4D00-AED7-DDB9317720BA}" type="slidenum">
              <a:rPr lang="en-US"/>
              <a:pPr>
                <a:defRPr/>
              </a:pPr>
              <a:t>‹#›</a:t>
            </a:fld>
            <a:endParaRPr lang="en-US"/>
          </a:p>
        </p:txBody>
      </p:sp>
    </p:spTree>
    <p:extLst>
      <p:ext uri="{BB962C8B-B14F-4D97-AF65-F5344CB8AC3E}">
        <p14:creationId xmlns:p14="http://schemas.microsoft.com/office/powerpoint/2010/main" val="18359402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FE3A84A-5B2C-4F5F-86BF-E6544DDFED0F}" type="slidenum">
              <a:rPr lang="en-US"/>
              <a:pPr>
                <a:defRPr/>
              </a:pPr>
              <a:t>‹#›</a:t>
            </a:fld>
            <a:endParaRPr lang="en-US"/>
          </a:p>
        </p:txBody>
      </p:sp>
    </p:spTree>
    <p:extLst>
      <p:ext uri="{BB962C8B-B14F-4D97-AF65-F5344CB8AC3E}">
        <p14:creationId xmlns:p14="http://schemas.microsoft.com/office/powerpoint/2010/main" val="10912951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2C7AD7-E634-4B76-AB2C-9E6CF8B057DC}" type="slidenum">
              <a:rPr lang="en-US"/>
              <a:pPr>
                <a:defRPr/>
              </a:pPr>
              <a:t>‹#›</a:t>
            </a:fld>
            <a:endParaRPr lang="en-US"/>
          </a:p>
        </p:txBody>
      </p:sp>
    </p:spTree>
    <p:extLst>
      <p:ext uri="{BB962C8B-B14F-4D97-AF65-F5344CB8AC3E}">
        <p14:creationId xmlns:p14="http://schemas.microsoft.com/office/powerpoint/2010/main" val="25497329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6908B4-E98E-49AD-B7FC-CEBF1D48418C}" type="slidenum">
              <a:rPr lang="en-US"/>
              <a:pPr>
                <a:defRPr/>
              </a:pPr>
              <a:t>‹#›</a:t>
            </a:fld>
            <a:endParaRPr lang="en-US"/>
          </a:p>
        </p:txBody>
      </p:sp>
    </p:spTree>
    <p:extLst>
      <p:ext uri="{BB962C8B-B14F-4D97-AF65-F5344CB8AC3E}">
        <p14:creationId xmlns:p14="http://schemas.microsoft.com/office/powerpoint/2010/main" val="33336463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956C0C-B2A8-44E5-952C-7995B8E74958}" type="slidenum">
              <a:rPr lang="en-US"/>
              <a:pPr>
                <a:defRPr/>
              </a:pPr>
              <a:t>‹#›</a:t>
            </a:fld>
            <a:endParaRPr lang="en-US"/>
          </a:p>
        </p:txBody>
      </p:sp>
    </p:spTree>
    <p:extLst>
      <p:ext uri="{BB962C8B-B14F-4D97-AF65-F5344CB8AC3E}">
        <p14:creationId xmlns:p14="http://schemas.microsoft.com/office/powerpoint/2010/main" val="35334192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5557BA-EC80-4CBA-890F-3900CC09629C}" type="slidenum">
              <a:rPr lang="en-US"/>
              <a:pPr>
                <a:defRPr/>
              </a:pPr>
              <a:t>‹#›</a:t>
            </a:fld>
            <a:endParaRPr lang="en-US"/>
          </a:p>
        </p:txBody>
      </p:sp>
    </p:spTree>
    <p:extLst>
      <p:ext uri="{BB962C8B-B14F-4D97-AF65-F5344CB8AC3E}">
        <p14:creationId xmlns:p14="http://schemas.microsoft.com/office/powerpoint/2010/main" val="3703314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FEC800-079A-4D46-AE99-7DA7F6DEB789}" type="slidenum">
              <a:rPr lang="en-US"/>
              <a:pPr>
                <a:defRPr/>
              </a:pPr>
              <a:t>‹#›</a:t>
            </a:fld>
            <a:endParaRPr lang="en-US"/>
          </a:p>
        </p:txBody>
      </p:sp>
    </p:spTree>
    <p:extLst>
      <p:ext uri="{BB962C8B-B14F-4D97-AF65-F5344CB8AC3E}">
        <p14:creationId xmlns:p14="http://schemas.microsoft.com/office/powerpoint/2010/main" val="5561823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B0D987-DD2B-4126-A7E7-E95F0787F3E5}" type="slidenum">
              <a:rPr lang="en-US"/>
              <a:pPr>
                <a:defRPr/>
              </a:pPr>
              <a:t>‹#›</a:t>
            </a:fld>
            <a:endParaRPr lang="en-US"/>
          </a:p>
        </p:txBody>
      </p:sp>
    </p:spTree>
    <p:extLst>
      <p:ext uri="{BB962C8B-B14F-4D97-AF65-F5344CB8AC3E}">
        <p14:creationId xmlns:p14="http://schemas.microsoft.com/office/powerpoint/2010/main" val="10366188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C16B4F-1F73-42A1-9784-815EE03B8CCB}" type="slidenum">
              <a:rPr lang="en-US"/>
              <a:pPr>
                <a:defRPr/>
              </a:pPr>
              <a:t>‹#›</a:t>
            </a:fld>
            <a:endParaRPr lang="en-US"/>
          </a:p>
        </p:txBody>
      </p:sp>
    </p:spTree>
    <p:extLst>
      <p:ext uri="{BB962C8B-B14F-4D97-AF65-F5344CB8AC3E}">
        <p14:creationId xmlns:p14="http://schemas.microsoft.com/office/powerpoint/2010/main" val="252408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F04BC-5FB9-459F-AC88-0D41263C90F8}" type="slidenum">
              <a:rPr lang="en-US"/>
              <a:pPr>
                <a:defRPr/>
              </a:pPr>
              <a:t>‹#›</a:t>
            </a:fld>
            <a:endParaRPr lang="en-US"/>
          </a:p>
        </p:txBody>
      </p:sp>
    </p:spTree>
    <p:extLst>
      <p:ext uri="{BB962C8B-B14F-4D97-AF65-F5344CB8AC3E}">
        <p14:creationId xmlns:p14="http://schemas.microsoft.com/office/powerpoint/2010/main" val="34742462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D95E7A-2C63-4EF1-850A-DE7F379CCC00}" type="slidenum">
              <a:rPr lang="en-US"/>
              <a:pPr>
                <a:defRPr/>
              </a:pPr>
              <a:t>‹#›</a:t>
            </a:fld>
            <a:endParaRPr lang="en-US"/>
          </a:p>
        </p:txBody>
      </p:sp>
    </p:spTree>
    <p:extLst>
      <p:ext uri="{BB962C8B-B14F-4D97-AF65-F5344CB8AC3E}">
        <p14:creationId xmlns:p14="http://schemas.microsoft.com/office/powerpoint/2010/main" val="6682667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C9105A0-FE3B-4DDF-92C8-74D08638F615}" type="slidenum">
              <a:rPr lang="en-US"/>
              <a:pPr>
                <a:defRPr/>
              </a:pPr>
              <a:t>‹#›</a:t>
            </a:fld>
            <a:endParaRPr lang="en-US"/>
          </a:p>
        </p:txBody>
      </p:sp>
    </p:spTree>
    <p:extLst>
      <p:ext uri="{BB962C8B-B14F-4D97-AF65-F5344CB8AC3E}">
        <p14:creationId xmlns:p14="http://schemas.microsoft.com/office/powerpoint/2010/main" val="35465457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BC01CD-813E-40EA-B51D-2C58A17316D5}" type="slidenum">
              <a:rPr lang="en-US"/>
              <a:pPr>
                <a:defRPr/>
              </a:pPr>
              <a:t>‹#›</a:t>
            </a:fld>
            <a:endParaRPr lang="en-US"/>
          </a:p>
        </p:txBody>
      </p:sp>
    </p:spTree>
    <p:extLst>
      <p:ext uri="{BB962C8B-B14F-4D97-AF65-F5344CB8AC3E}">
        <p14:creationId xmlns:p14="http://schemas.microsoft.com/office/powerpoint/2010/main" val="35407996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30C11EF-F848-4AF4-B07E-86977047EE74}" type="slidenum">
              <a:rPr lang="en-US"/>
              <a:pPr>
                <a:defRPr/>
              </a:pPr>
              <a:t>‹#›</a:t>
            </a:fld>
            <a:endParaRPr lang="en-US"/>
          </a:p>
        </p:txBody>
      </p:sp>
    </p:spTree>
    <p:extLst>
      <p:ext uri="{BB962C8B-B14F-4D97-AF65-F5344CB8AC3E}">
        <p14:creationId xmlns:p14="http://schemas.microsoft.com/office/powerpoint/2010/main" val="32083291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C825CE-E6EF-41E6-BB2E-FCB403351D71}" type="slidenum">
              <a:rPr lang="en-US"/>
              <a:pPr>
                <a:defRPr/>
              </a:pPr>
              <a:t>‹#›</a:t>
            </a:fld>
            <a:endParaRPr lang="en-US"/>
          </a:p>
        </p:txBody>
      </p:sp>
    </p:spTree>
    <p:extLst>
      <p:ext uri="{BB962C8B-B14F-4D97-AF65-F5344CB8AC3E}">
        <p14:creationId xmlns:p14="http://schemas.microsoft.com/office/powerpoint/2010/main" val="42943673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2B473F-9237-4A30-9E7C-AD3BF36DADE5}" type="slidenum">
              <a:rPr lang="en-US"/>
              <a:pPr>
                <a:defRPr/>
              </a:pPr>
              <a:t>‹#›</a:t>
            </a:fld>
            <a:endParaRPr lang="en-US"/>
          </a:p>
        </p:txBody>
      </p:sp>
    </p:spTree>
    <p:extLst>
      <p:ext uri="{BB962C8B-B14F-4D97-AF65-F5344CB8AC3E}">
        <p14:creationId xmlns:p14="http://schemas.microsoft.com/office/powerpoint/2010/main" val="13128495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A6CFA3-56FA-42A0-A979-45FC9AE4B5E3}" type="slidenum">
              <a:rPr lang="en-US"/>
              <a:pPr>
                <a:defRPr/>
              </a:pPr>
              <a:t>‹#›</a:t>
            </a:fld>
            <a:endParaRPr lang="en-US"/>
          </a:p>
        </p:txBody>
      </p:sp>
    </p:spTree>
    <p:extLst>
      <p:ext uri="{BB962C8B-B14F-4D97-AF65-F5344CB8AC3E}">
        <p14:creationId xmlns:p14="http://schemas.microsoft.com/office/powerpoint/2010/main" val="24214621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BFBA99-F4D7-4295-A611-0B4C6F248615}" type="slidenum">
              <a:rPr lang="en-US"/>
              <a:pPr>
                <a:defRPr/>
              </a:pPr>
              <a:t>‹#›</a:t>
            </a:fld>
            <a:endParaRPr lang="en-US"/>
          </a:p>
        </p:txBody>
      </p:sp>
    </p:spTree>
    <p:extLst>
      <p:ext uri="{BB962C8B-B14F-4D97-AF65-F5344CB8AC3E}">
        <p14:creationId xmlns:p14="http://schemas.microsoft.com/office/powerpoint/2010/main" val="31631078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7A1A98-B864-4A24-AF82-AF14FC80811B}" type="slidenum">
              <a:rPr lang="en-US"/>
              <a:pPr>
                <a:defRPr/>
              </a:pPr>
              <a:t>‹#›</a:t>
            </a:fld>
            <a:endParaRPr lang="en-US"/>
          </a:p>
        </p:txBody>
      </p:sp>
    </p:spTree>
    <p:extLst>
      <p:ext uri="{BB962C8B-B14F-4D97-AF65-F5344CB8AC3E}">
        <p14:creationId xmlns:p14="http://schemas.microsoft.com/office/powerpoint/2010/main" val="34081044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D65441-CFF1-40D3-8A28-D0D216F2F0B6}" type="slidenum">
              <a:rPr lang="en-US"/>
              <a:pPr>
                <a:defRPr/>
              </a:pPr>
              <a:t>‹#›</a:t>
            </a:fld>
            <a:endParaRPr lang="en-US"/>
          </a:p>
        </p:txBody>
      </p:sp>
    </p:spTree>
    <p:extLst>
      <p:ext uri="{BB962C8B-B14F-4D97-AF65-F5344CB8AC3E}">
        <p14:creationId xmlns:p14="http://schemas.microsoft.com/office/powerpoint/2010/main" val="4031669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8CB990-D8A2-438E-BCA1-D8DCBC9884F8}" type="slidenum">
              <a:rPr lang="en-US"/>
              <a:pPr>
                <a:defRPr/>
              </a:pPr>
              <a:t>‹#›</a:t>
            </a:fld>
            <a:endParaRPr lang="en-US"/>
          </a:p>
        </p:txBody>
      </p:sp>
    </p:spTree>
    <p:extLst>
      <p:ext uri="{BB962C8B-B14F-4D97-AF65-F5344CB8AC3E}">
        <p14:creationId xmlns:p14="http://schemas.microsoft.com/office/powerpoint/2010/main" val="19952063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9FE962-3AC6-4686-A5F3-C1BAB8C573A5}" type="slidenum">
              <a:rPr lang="en-US"/>
              <a:pPr>
                <a:defRPr/>
              </a:pPr>
              <a:t>‹#›</a:t>
            </a:fld>
            <a:endParaRPr lang="en-US"/>
          </a:p>
        </p:txBody>
      </p:sp>
    </p:spTree>
    <p:extLst>
      <p:ext uri="{BB962C8B-B14F-4D97-AF65-F5344CB8AC3E}">
        <p14:creationId xmlns:p14="http://schemas.microsoft.com/office/powerpoint/2010/main" val="37008031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AEB501-19BD-47A1-9860-20F03C64D268}" type="slidenum">
              <a:rPr lang="en-US"/>
              <a:pPr>
                <a:defRPr/>
              </a:pPr>
              <a:t>‹#›</a:t>
            </a:fld>
            <a:endParaRPr lang="en-US"/>
          </a:p>
        </p:txBody>
      </p:sp>
    </p:spTree>
    <p:extLst>
      <p:ext uri="{BB962C8B-B14F-4D97-AF65-F5344CB8AC3E}">
        <p14:creationId xmlns:p14="http://schemas.microsoft.com/office/powerpoint/2010/main" val="10115975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C2666EF-E4C6-4E0F-8FFD-5372A1191B86}" type="slidenum">
              <a:rPr lang="en-US"/>
              <a:pPr>
                <a:defRPr/>
              </a:pPr>
              <a:t>‹#›</a:t>
            </a:fld>
            <a:endParaRPr lang="en-US"/>
          </a:p>
        </p:txBody>
      </p:sp>
    </p:spTree>
    <p:extLst>
      <p:ext uri="{BB962C8B-B14F-4D97-AF65-F5344CB8AC3E}">
        <p14:creationId xmlns:p14="http://schemas.microsoft.com/office/powerpoint/2010/main" val="29507899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6D65BA2-311B-449D-8F1A-56A7F161D0FC}" type="slidenum">
              <a:rPr lang="en-US"/>
              <a:pPr>
                <a:defRPr/>
              </a:pPr>
              <a:t>‹#›</a:t>
            </a:fld>
            <a:endParaRPr lang="en-US"/>
          </a:p>
        </p:txBody>
      </p:sp>
    </p:spTree>
    <p:extLst>
      <p:ext uri="{BB962C8B-B14F-4D97-AF65-F5344CB8AC3E}">
        <p14:creationId xmlns:p14="http://schemas.microsoft.com/office/powerpoint/2010/main" val="31074233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915F23F-6DFC-4F66-9BD7-5F7719E17E5D}" type="slidenum">
              <a:rPr lang="en-US"/>
              <a:pPr>
                <a:defRPr/>
              </a:pPr>
              <a:t>‹#›</a:t>
            </a:fld>
            <a:endParaRPr lang="en-US"/>
          </a:p>
        </p:txBody>
      </p:sp>
    </p:spTree>
    <p:extLst>
      <p:ext uri="{BB962C8B-B14F-4D97-AF65-F5344CB8AC3E}">
        <p14:creationId xmlns:p14="http://schemas.microsoft.com/office/powerpoint/2010/main" val="10733665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B1EE7A-DCA4-4B0F-A4EE-040C6231851E}" type="slidenum">
              <a:rPr lang="en-US"/>
              <a:pPr>
                <a:defRPr/>
              </a:pPr>
              <a:t>‹#›</a:t>
            </a:fld>
            <a:endParaRPr lang="en-US"/>
          </a:p>
        </p:txBody>
      </p:sp>
    </p:spTree>
    <p:extLst>
      <p:ext uri="{BB962C8B-B14F-4D97-AF65-F5344CB8AC3E}">
        <p14:creationId xmlns:p14="http://schemas.microsoft.com/office/powerpoint/2010/main" val="13364344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70114D-E2B0-48E1-9D78-C362709C8B24}" type="slidenum">
              <a:rPr lang="en-US"/>
              <a:pPr>
                <a:defRPr/>
              </a:pPr>
              <a:t>‹#›</a:t>
            </a:fld>
            <a:endParaRPr lang="en-US"/>
          </a:p>
        </p:txBody>
      </p:sp>
    </p:spTree>
    <p:extLst>
      <p:ext uri="{BB962C8B-B14F-4D97-AF65-F5344CB8AC3E}">
        <p14:creationId xmlns:p14="http://schemas.microsoft.com/office/powerpoint/2010/main" val="29055245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61C948-E8C3-45B5-A524-35A78F53F15F}" type="slidenum">
              <a:rPr lang="en-US"/>
              <a:pPr>
                <a:defRPr/>
              </a:pPr>
              <a:t>‹#›</a:t>
            </a:fld>
            <a:endParaRPr lang="en-US"/>
          </a:p>
        </p:txBody>
      </p:sp>
    </p:spTree>
    <p:extLst>
      <p:ext uri="{BB962C8B-B14F-4D97-AF65-F5344CB8AC3E}">
        <p14:creationId xmlns:p14="http://schemas.microsoft.com/office/powerpoint/2010/main" val="27497139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25508B-9A98-46C3-A1F3-66DE3D1FF435}" type="slidenum">
              <a:rPr lang="en-US"/>
              <a:pPr>
                <a:defRPr/>
              </a:pPr>
              <a:t>‹#›</a:t>
            </a:fld>
            <a:endParaRPr lang="en-US"/>
          </a:p>
        </p:txBody>
      </p:sp>
    </p:spTree>
    <p:extLst>
      <p:ext uri="{BB962C8B-B14F-4D97-AF65-F5344CB8AC3E}">
        <p14:creationId xmlns:p14="http://schemas.microsoft.com/office/powerpoint/2010/main" val="2521386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234224-0E36-4D16-BE49-B21294DB8452}" type="slidenum">
              <a:rPr lang="en-US"/>
              <a:pPr>
                <a:defRPr/>
              </a:pPr>
              <a:t>‹#›</a:t>
            </a:fld>
            <a:endParaRPr lang="en-US"/>
          </a:p>
        </p:txBody>
      </p:sp>
    </p:spTree>
    <p:extLst>
      <p:ext uri="{BB962C8B-B14F-4D97-AF65-F5344CB8AC3E}">
        <p14:creationId xmlns:p14="http://schemas.microsoft.com/office/powerpoint/2010/main" val="1389964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28600" y="13716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bg1"/>
                </a:solidFill>
                <a:latin typeface="Arial" charset="0"/>
                <a:cs typeface="+mn-cs"/>
              </a:defRPr>
            </a:lvl1pPr>
          </a:lstStyle>
          <a:p>
            <a:pPr>
              <a:defRPr/>
            </a:pPr>
            <a:fld id="{9FADCB23-E0C0-4523-8AD6-7DFD0D7DE3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75" r:id="rId1"/>
    <p:sldLayoutId id="2147486176" r:id="rId2"/>
    <p:sldLayoutId id="2147486177" r:id="rId3"/>
    <p:sldLayoutId id="2147486178" r:id="rId4"/>
    <p:sldLayoutId id="2147486261" r:id="rId5"/>
    <p:sldLayoutId id="2147486262" r:id="rId6"/>
    <p:sldLayoutId id="2147486179" r:id="rId7"/>
    <p:sldLayoutId id="2147486180" r:id="rId8"/>
    <p:sldLayoutId id="2147486181" r:id="rId9"/>
    <p:sldLayoutId id="2147486182" r:id="rId10"/>
    <p:sldLayoutId id="2147486183" r:id="rId11"/>
    <p:sldLayoutId id="2147486184" r:id="rId12"/>
    <p:sldLayoutId id="2147486185" r:id="rId13"/>
    <p:sldLayoutId id="2147486186" r:id="rId14"/>
    <p:sldLayoutId id="2147486187" r:id="rId15"/>
    <p:sldLayoutId id="2147486188" r:id="rId16"/>
    <p:sldLayoutId id="2147486189" r:id="rId17"/>
    <p:sldLayoutId id="2147486190" r:id="rId18"/>
    <p:sldLayoutId id="2147486191" r:id="rId19"/>
    <p:sldLayoutId id="2147486192" r:id="rId20"/>
    <p:sldLayoutId id="2147486193" r:id="rId21"/>
    <p:sldLayoutId id="2147486194" r:id="rId22"/>
  </p:sldLayoutIdLst>
  <p:hf hdr="0" ftr="0" dt="0"/>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defRPr>
      </a:lvl2pPr>
      <a:lvl3pPr algn="ctr" rtl="0" eaLnBrk="0" fontAlgn="base" hangingPunct="0">
        <a:spcBef>
          <a:spcPct val="0"/>
        </a:spcBef>
        <a:spcAft>
          <a:spcPct val="0"/>
        </a:spcAft>
        <a:defRPr sz="3600" b="1">
          <a:solidFill>
            <a:schemeClr val="bg1"/>
          </a:solidFill>
          <a:latin typeface="Arial" charset="0"/>
        </a:defRPr>
      </a:lvl3pPr>
      <a:lvl4pPr algn="ctr" rtl="0" eaLnBrk="0" fontAlgn="base" hangingPunct="0">
        <a:spcBef>
          <a:spcPct val="0"/>
        </a:spcBef>
        <a:spcAft>
          <a:spcPct val="0"/>
        </a:spcAft>
        <a:defRPr sz="3600" b="1">
          <a:solidFill>
            <a:schemeClr val="bg1"/>
          </a:solidFill>
          <a:latin typeface="Arial" charset="0"/>
        </a:defRPr>
      </a:lvl4pPr>
      <a:lvl5pPr algn="ctr" rtl="0" eaLnBrk="0" fontAlgn="base" hangingPunct="0">
        <a:spcBef>
          <a:spcPct val="0"/>
        </a:spcBef>
        <a:spcAft>
          <a:spcPct val="0"/>
        </a:spcAft>
        <a:defRPr sz="3600" b="1">
          <a:solidFill>
            <a:schemeClr val="bg1"/>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3200">
          <a:solidFill>
            <a:schemeClr val="bg1"/>
          </a:solidFill>
          <a:latin typeface="+mn-lt"/>
        </a:defRPr>
      </a:lvl2pPr>
      <a:lvl3pPr marL="1143000" indent="-228600" algn="l" rtl="0" eaLnBrk="0" fontAlgn="base" hangingPunct="0">
        <a:spcBef>
          <a:spcPct val="20000"/>
        </a:spcBef>
        <a:spcAft>
          <a:spcPct val="0"/>
        </a:spcAft>
        <a:buChar char="•"/>
        <a:defRPr sz="3200">
          <a:solidFill>
            <a:schemeClr val="bg1"/>
          </a:solidFill>
          <a:latin typeface="+mn-lt"/>
        </a:defRPr>
      </a:lvl3pPr>
      <a:lvl4pPr marL="1600200" indent="-228600" algn="l" rtl="0" eaLnBrk="0" fontAlgn="base" hangingPunct="0">
        <a:spcBef>
          <a:spcPct val="20000"/>
        </a:spcBef>
        <a:spcAft>
          <a:spcPct val="0"/>
        </a:spcAft>
        <a:buChar char="–"/>
        <a:defRPr sz="3200">
          <a:solidFill>
            <a:schemeClr val="bg1"/>
          </a:solidFill>
          <a:latin typeface="+mn-lt"/>
        </a:defRPr>
      </a:lvl4pPr>
      <a:lvl5pPr marL="2057400" indent="-228600" algn="l" rtl="0" eaLnBrk="0" fontAlgn="base" hangingPunct="0">
        <a:spcBef>
          <a:spcPct val="20000"/>
        </a:spcBef>
        <a:spcAft>
          <a:spcPct val="0"/>
        </a:spcAft>
        <a:buChar char="»"/>
        <a:defRPr sz="3200">
          <a:solidFill>
            <a:schemeClr val="bg1"/>
          </a:solidFill>
          <a:latin typeface="+mn-lt"/>
        </a:defRPr>
      </a:lvl5pPr>
      <a:lvl6pPr marL="2514600" indent="-228600" algn="l" rtl="0" fontAlgn="base">
        <a:spcBef>
          <a:spcPct val="20000"/>
        </a:spcBef>
        <a:spcAft>
          <a:spcPct val="0"/>
        </a:spcAft>
        <a:buChar char="»"/>
        <a:defRPr sz="2800">
          <a:solidFill>
            <a:schemeClr val="tx1"/>
          </a:solidFill>
          <a:latin typeface="+mn-lt"/>
        </a:defRPr>
      </a:lvl6pPr>
      <a:lvl7pPr marL="2971800" indent="-228600" algn="l" rtl="0" fontAlgn="base">
        <a:spcBef>
          <a:spcPct val="20000"/>
        </a:spcBef>
        <a:spcAft>
          <a:spcPct val="0"/>
        </a:spcAft>
        <a:buChar char="»"/>
        <a:defRPr sz="2800">
          <a:solidFill>
            <a:schemeClr val="tx1"/>
          </a:solidFill>
          <a:latin typeface="+mn-lt"/>
        </a:defRPr>
      </a:lvl7pPr>
      <a:lvl8pPr marL="3429000" indent="-228600" algn="l" rtl="0" fontAlgn="base">
        <a:spcBef>
          <a:spcPct val="20000"/>
        </a:spcBef>
        <a:spcAft>
          <a:spcPct val="0"/>
        </a:spcAft>
        <a:buChar char="»"/>
        <a:defRPr sz="2800">
          <a:solidFill>
            <a:schemeClr val="tx1"/>
          </a:solidFill>
          <a:latin typeface="+mn-lt"/>
        </a:defRPr>
      </a:lvl8pPr>
      <a:lvl9pPr marL="3886200" indent="-228600" algn="l" rtl="0" fontAlgn="base">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D3F50CA4-8375-4F95-B9B9-3EC55BD867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95" r:id="rId1"/>
    <p:sldLayoutId id="2147486196" r:id="rId2"/>
    <p:sldLayoutId id="2147486197" r:id="rId3"/>
    <p:sldLayoutId id="2147486198" r:id="rId4"/>
    <p:sldLayoutId id="2147486199" r:id="rId5"/>
    <p:sldLayoutId id="2147486200" r:id="rId6"/>
    <p:sldLayoutId id="2147486201" r:id="rId7"/>
    <p:sldLayoutId id="2147486202" r:id="rId8"/>
    <p:sldLayoutId id="2147486203" r:id="rId9"/>
    <p:sldLayoutId id="2147486204" r:id="rId10"/>
    <p:sldLayoutId id="214748620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280F6B08-FE8A-4E7B-AA1B-10B97DEC76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206" r:id="rId1"/>
    <p:sldLayoutId id="2147486207" r:id="rId2"/>
    <p:sldLayoutId id="2147486208" r:id="rId3"/>
    <p:sldLayoutId id="2147486209" r:id="rId4"/>
    <p:sldLayoutId id="2147486210" r:id="rId5"/>
    <p:sldLayoutId id="2147486211" r:id="rId6"/>
    <p:sldLayoutId id="2147486212" r:id="rId7"/>
    <p:sldLayoutId id="2147486213" r:id="rId8"/>
    <p:sldLayoutId id="2147486214" r:id="rId9"/>
    <p:sldLayoutId id="2147486215" r:id="rId10"/>
    <p:sldLayoutId id="214748621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9E63EDFA-3EDA-43FD-B787-66E58692E9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217" r:id="rId1"/>
    <p:sldLayoutId id="2147486218" r:id="rId2"/>
    <p:sldLayoutId id="2147486219" r:id="rId3"/>
    <p:sldLayoutId id="2147486220" r:id="rId4"/>
    <p:sldLayoutId id="2147486221" r:id="rId5"/>
    <p:sldLayoutId id="2147486222" r:id="rId6"/>
    <p:sldLayoutId id="2147486223" r:id="rId7"/>
    <p:sldLayoutId id="2147486224" r:id="rId8"/>
    <p:sldLayoutId id="2147486225" r:id="rId9"/>
    <p:sldLayoutId id="2147486226" r:id="rId10"/>
    <p:sldLayoutId id="214748622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8A8E2016-D548-4EE1-B50A-697DD5007E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228" r:id="rId1"/>
    <p:sldLayoutId id="2147486229" r:id="rId2"/>
    <p:sldLayoutId id="2147486230" r:id="rId3"/>
    <p:sldLayoutId id="2147486231" r:id="rId4"/>
    <p:sldLayoutId id="2147486232" r:id="rId5"/>
    <p:sldLayoutId id="2147486233" r:id="rId6"/>
    <p:sldLayoutId id="2147486234" r:id="rId7"/>
    <p:sldLayoutId id="2147486235" r:id="rId8"/>
    <p:sldLayoutId id="2147486236" r:id="rId9"/>
    <p:sldLayoutId id="2147486237" r:id="rId10"/>
    <p:sldLayoutId id="214748623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919AE136-B74E-49CA-92E7-6985372EBA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239" r:id="rId1"/>
    <p:sldLayoutId id="2147486240" r:id="rId2"/>
    <p:sldLayoutId id="2147486241" r:id="rId3"/>
    <p:sldLayoutId id="2147486242" r:id="rId4"/>
    <p:sldLayoutId id="2147486243" r:id="rId5"/>
    <p:sldLayoutId id="2147486244" r:id="rId6"/>
    <p:sldLayoutId id="2147486245" r:id="rId7"/>
    <p:sldLayoutId id="2147486246" r:id="rId8"/>
    <p:sldLayoutId id="2147486247" r:id="rId9"/>
    <p:sldLayoutId id="2147486248" r:id="rId10"/>
    <p:sldLayoutId id="21474862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D62E6AC1-4130-42E8-A533-A340D9BEC1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250" r:id="rId1"/>
    <p:sldLayoutId id="2147486251" r:id="rId2"/>
    <p:sldLayoutId id="2147486252" r:id="rId3"/>
    <p:sldLayoutId id="2147486253" r:id="rId4"/>
    <p:sldLayoutId id="2147486254" r:id="rId5"/>
    <p:sldLayoutId id="2147486255" r:id="rId6"/>
    <p:sldLayoutId id="2147486256" r:id="rId7"/>
    <p:sldLayoutId id="2147486257" r:id="rId8"/>
    <p:sldLayoutId id="2147486258" r:id="rId9"/>
    <p:sldLayoutId id="2147486259" r:id="rId10"/>
    <p:sldLayoutId id="214748626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5.xml"/><Relationship Id="rId1" Type="http://schemas.openxmlformats.org/officeDocument/2006/relationships/slideLayout" Target="../slideLayouts/slideLayout14.xml"/><Relationship Id="rId4" Type="http://schemas.openxmlformats.org/officeDocument/2006/relationships/image" Target="cid:54DA4271-9671-4569-93B9-32F7D939BE3D" TargetMode="Externa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endParaRPr lang="en-US" altLang="en-US" sz="1800">
              <a:solidFill>
                <a:schemeClr val="tx1"/>
              </a:solidFill>
            </a:endParaRPr>
          </a:p>
        </p:txBody>
      </p:sp>
      <p:sp>
        <p:nvSpPr>
          <p:cNvPr id="10243" name="TextBox 10"/>
          <p:cNvSpPr txBox="1">
            <a:spLocks noChangeArrowheads="1"/>
          </p:cNvSpPr>
          <p:nvPr/>
        </p:nvSpPr>
        <p:spPr bwMode="auto">
          <a:xfrm>
            <a:off x="0" y="3225604"/>
            <a:ext cx="9144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ct val="0"/>
              </a:spcBef>
              <a:buFontTx/>
              <a:buNone/>
            </a:pPr>
            <a:r>
              <a:rPr lang="en-US" altLang="en-US" sz="4800" dirty="0"/>
              <a:t>WORKSHOP 4</a:t>
            </a:r>
          </a:p>
          <a:p>
            <a:pPr algn="ctr" eaLnBrk="1" hangingPunct="1">
              <a:spcBef>
                <a:spcPct val="0"/>
              </a:spcBef>
              <a:buFontTx/>
              <a:buNone/>
            </a:pPr>
            <a:r>
              <a:rPr lang="en-US" altLang="en-US" sz="4800" dirty="0"/>
              <a:t>How to Reach Your City </a:t>
            </a:r>
          </a:p>
          <a:p>
            <a:pPr algn="ctr" eaLnBrk="1" hangingPunct="1">
              <a:spcBef>
                <a:spcPct val="0"/>
              </a:spcBef>
              <a:buFontTx/>
              <a:buNone/>
            </a:pPr>
            <a:r>
              <a:rPr lang="en-US" altLang="en-US" sz="4800" dirty="0"/>
              <a:t>And Country for Christ</a:t>
            </a:r>
          </a:p>
          <a:p>
            <a:pPr algn="ctr" eaLnBrk="1" hangingPunct="1">
              <a:spcBef>
                <a:spcPct val="0"/>
              </a:spcBef>
              <a:buFontTx/>
              <a:buNone/>
            </a:pPr>
            <a:r>
              <a:rPr lang="en-US" altLang="en-US" sz="3600" b="0" dirty="0"/>
              <a:t>Multiply Churches that Multiply Disciples</a:t>
            </a:r>
          </a:p>
        </p:txBody>
      </p:sp>
      <p:sp>
        <p:nvSpPr>
          <p:cNvPr id="2" name="TextBox 1"/>
          <p:cNvSpPr txBox="1"/>
          <p:nvPr/>
        </p:nvSpPr>
        <p:spPr>
          <a:xfrm>
            <a:off x="350982" y="6419273"/>
            <a:ext cx="1440873" cy="338554"/>
          </a:xfrm>
          <a:prstGeom prst="rect">
            <a:avLst/>
          </a:prstGeom>
          <a:noFill/>
        </p:spPr>
        <p:txBody>
          <a:bodyPr wrap="square" rtlCol="0">
            <a:spAutoFit/>
          </a:bodyPr>
          <a:lstStyle/>
          <a:p>
            <a:r>
              <a:rPr lang="en-US" sz="1600" b="0" dirty="0">
                <a:solidFill>
                  <a:schemeClr val="bg1"/>
                </a:solidFill>
              </a:rPr>
              <a:t>12-18-20</a:t>
            </a:r>
          </a:p>
        </p:txBody>
      </p:sp>
      <p:sp>
        <p:nvSpPr>
          <p:cNvPr id="6" name="TextBox 5">
            <a:extLst>
              <a:ext uri="{FF2B5EF4-FFF2-40B4-BE49-F238E27FC236}">
                <a16:creationId xmlns:a16="http://schemas.microsoft.com/office/drawing/2014/main" id="{B65CA7DB-9EE0-4EB2-BA0E-0021A629AEFF}"/>
              </a:ext>
            </a:extLst>
          </p:cNvPr>
          <p:cNvSpPr txBox="1">
            <a:spLocks noChangeAspect="1"/>
          </p:cNvSpPr>
          <p:nvPr/>
        </p:nvSpPr>
        <p:spPr>
          <a:xfrm>
            <a:off x="2028136" y="508582"/>
            <a:ext cx="5087727" cy="2523896"/>
          </a:xfrm>
          <a:prstGeom prst="rect">
            <a:avLst/>
          </a:prstGeom>
          <a:solidFill>
            <a:sysClr val="window" lastClr="FFFFFF"/>
          </a:solidFill>
          <a:ln w="139700" cmpd="sng">
            <a:solidFill>
              <a:srgbClr val="E7E6E6">
                <a:lumMod val="50000"/>
              </a:srgbClr>
            </a:solidFill>
          </a:ln>
        </p:spPr>
        <p:txBody>
          <a:bodyPr wrap="square" tIns="548640" bIns="365760" rtlCol="0" anchor="ctr" anchorCtr="0">
            <a:spAutoFit/>
          </a:bodyPr>
          <a:lstStyle/>
          <a:p>
            <a:pPr marL="0" marR="0" lvl="0" indent="0" algn="ctr" defTabSz="457200" eaLnBrk="1" fontAlgn="auto" latinLnBrk="0" hangingPunct="1">
              <a:lnSpc>
                <a:spcPts val="4000"/>
              </a:lnSpc>
              <a:spcBef>
                <a:spcPts val="1200"/>
              </a:spcBef>
              <a:spcAft>
                <a:spcPts val="600"/>
              </a:spcAft>
              <a:buClrTx/>
              <a:buSzTx/>
              <a:buFontTx/>
              <a:buNone/>
              <a:tabLst/>
              <a:defRPr/>
            </a:pPr>
            <a:r>
              <a:rPr kumimoji="0" lang="en-US" sz="5400" i="0" u="none" strike="noStrike" kern="0" cap="none" spc="0" normalizeH="0" baseline="0" noProof="0" dirty="0">
                <a:ln>
                  <a:noFill/>
                </a:ln>
                <a:solidFill>
                  <a:sysClr val="windowText" lastClr="000000"/>
                </a:solidFill>
                <a:effectLst/>
                <a:uLnTx/>
                <a:uFillTx/>
                <a:latin typeface="Calibri" panose="020F0502020204030204"/>
                <a:cs typeface="+mn-cs"/>
              </a:rPr>
              <a:t>DEVELOPING</a:t>
            </a:r>
          </a:p>
          <a:p>
            <a:pPr marL="0" marR="0" lvl="0" indent="0" algn="ctr" defTabSz="457200" eaLnBrk="1" fontAlgn="auto" latinLnBrk="0" hangingPunct="1">
              <a:lnSpc>
                <a:spcPts val="3000"/>
              </a:lnSpc>
              <a:spcBef>
                <a:spcPts val="0"/>
              </a:spcBef>
              <a:spcAft>
                <a:spcPts val="1200"/>
              </a:spcAft>
              <a:buClrTx/>
              <a:buSzTx/>
              <a:buFontTx/>
              <a:buNone/>
              <a:tabLst/>
              <a:defRPr/>
            </a:pPr>
            <a:r>
              <a:rPr kumimoji="0" lang="en-US" sz="4800" i="0" u="none" strike="noStrike" kern="0" cap="none" spc="0" normalizeH="0" baseline="0" noProof="0" dirty="0">
                <a:ln>
                  <a:noFill/>
                </a:ln>
                <a:solidFill>
                  <a:sysClr val="windowText" lastClr="000000"/>
                </a:solidFill>
                <a:effectLst/>
                <a:uLnTx/>
                <a:uFillTx/>
                <a:latin typeface="Calibri" panose="020F0502020204030204"/>
                <a:cs typeface="+mn-cs"/>
              </a:rPr>
              <a:t>WORKERS</a:t>
            </a:r>
          </a:p>
          <a:p>
            <a:pPr marL="0" marR="0" lvl="0" indent="0" algn="ctr" defTabSz="457200" eaLnBrk="1" fontAlgn="auto" latinLnBrk="0" hangingPunct="1">
              <a:lnSpc>
                <a:spcPts val="3500"/>
              </a:lnSpc>
              <a:spcBef>
                <a:spcPts val="0"/>
              </a:spcBef>
              <a:spcAft>
                <a:spcPts val="0"/>
              </a:spcAft>
              <a:buClrTx/>
              <a:buSzTx/>
              <a:buFontTx/>
              <a:buNone/>
              <a:tabLst/>
              <a:defRPr/>
            </a:pPr>
            <a:r>
              <a:rPr kumimoji="0" lang="en-US" sz="4000" b="0" i="0" u="none" strike="noStrike" kern="0" cap="none" spc="0" normalizeH="0" baseline="0" noProof="0" dirty="0">
                <a:ln>
                  <a:noFill/>
                </a:ln>
                <a:solidFill>
                  <a:sysClr val="windowText" lastClr="000000"/>
                </a:solidFill>
                <a:effectLst/>
                <a:uLnTx/>
                <a:uFillTx/>
                <a:latin typeface="Calibri" panose="020F0502020204030204"/>
                <a:cs typeface="+mn-cs"/>
              </a:rPr>
              <a:t>FOUNDATIONS</a:t>
            </a:r>
            <a:endParaRPr kumimoji="0" lang="en-US" sz="3200" b="0" i="0" u="none" strike="noStrike" kern="0" cap="none" spc="0" normalizeH="0" baseline="0" noProof="0" dirty="0">
              <a:ln>
                <a:noFill/>
              </a:ln>
              <a:solidFill>
                <a:sysClr val="windowText" lastClr="000000"/>
              </a:solidFill>
              <a:effectLst/>
              <a:uLnTx/>
              <a:uFillTx/>
              <a:latin typeface="Calibri" panose="020F0502020204030204"/>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6"/>
          <p:cNvGrpSpPr>
            <a:grpSpLocks/>
          </p:cNvGrpSpPr>
          <p:nvPr/>
        </p:nvGrpSpPr>
        <p:grpSpPr bwMode="auto">
          <a:xfrm>
            <a:off x="320728" y="744582"/>
            <a:ext cx="8437144" cy="5753546"/>
            <a:chOff x="-372649" y="0"/>
            <a:chExt cx="4784579" cy="3755657"/>
          </a:xfrm>
        </p:grpSpPr>
        <p:grpSp>
          <p:nvGrpSpPr>
            <p:cNvPr id="10" name="Group 7"/>
            <p:cNvGrpSpPr>
              <a:grpSpLocks/>
            </p:cNvGrpSpPr>
            <p:nvPr/>
          </p:nvGrpSpPr>
          <p:grpSpPr bwMode="auto">
            <a:xfrm>
              <a:off x="-372649" y="0"/>
              <a:ext cx="4784579" cy="3746715"/>
              <a:chOff x="-350800" y="0"/>
              <a:chExt cx="4504040" cy="3611856"/>
            </a:xfrm>
          </p:grpSpPr>
          <p:grpSp>
            <p:nvGrpSpPr>
              <p:cNvPr id="13" name="Group 10"/>
              <p:cNvGrpSpPr>
                <a:grpSpLocks/>
              </p:cNvGrpSpPr>
              <p:nvPr/>
            </p:nvGrpSpPr>
            <p:grpSpPr bwMode="auto">
              <a:xfrm>
                <a:off x="-103261" y="0"/>
                <a:ext cx="4256501" cy="3611856"/>
                <a:chOff x="-112753" y="-8365"/>
                <a:chExt cx="4295552" cy="3978385"/>
              </a:xfrm>
            </p:grpSpPr>
            <p:sp>
              <p:nvSpPr>
                <p:cNvPr id="15" name="Rectangle 12"/>
                <p:cNvSpPr>
                  <a:spLocks noChangeArrowheads="1"/>
                </p:cNvSpPr>
                <p:nvPr/>
              </p:nvSpPr>
              <p:spPr bwMode="auto">
                <a:xfrm>
                  <a:off x="2138682" y="990601"/>
                  <a:ext cx="1136707" cy="495300"/>
                </a:xfrm>
                <a:prstGeom prst="rect">
                  <a:avLst/>
                </a:prstGeom>
                <a:solidFill>
                  <a:srgbClr val="FFFFCC"/>
                </a:solidFill>
                <a:ln w="25400" algn="ctr">
                  <a:solidFill>
                    <a:srgbClr val="000000"/>
                  </a:solidFill>
                  <a:miter lim="800000"/>
                  <a:headEnd/>
                  <a:tailEnd/>
                </a:ln>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2400">
                      <a:solidFill>
                        <a:srgbClr val="000000"/>
                      </a:solidFill>
                      <a:ea typeface="Calibri" pitchFamily="34" charset="0"/>
                      <a:cs typeface="Times New Roman" pitchFamily="18" charset="0"/>
                    </a:rPr>
                    <a:t>6. Co-Leader</a:t>
                  </a:r>
                  <a:endParaRPr lang="en-US" altLang="en-US" sz="2400">
                    <a:ea typeface="Calibri" pitchFamily="34" charset="0"/>
                    <a:cs typeface="Times New Roman" pitchFamily="18" charset="0"/>
                  </a:endParaRPr>
                </a:p>
              </p:txBody>
            </p:sp>
            <p:sp>
              <p:nvSpPr>
                <p:cNvPr id="16" name="Rectangle 13"/>
                <p:cNvSpPr>
                  <a:spLocks noChangeArrowheads="1"/>
                </p:cNvSpPr>
                <p:nvPr/>
              </p:nvSpPr>
              <p:spPr bwMode="auto">
                <a:xfrm>
                  <a:off x="-112753" y="3474720"/>
                  <a:ext cx="1136707" cy="495300"/>
                </a:xfrm>
                <a:prstGeom prst="rect">
                  <a:avLst/>
                </a:prstGeom>
                <a:solidFill>
                  <a:srgbClr val="FFFFCC"/>
                </a:solidFill>
                <a:ln w="25400" algn="ctr">
                  <a:solidFill>
                    <a:srgbClr val="000000"/>
                  </a:solidFill>
                  <a:miter lim="800000"/>
                  <a:headEnd/>
                  <a:tailEnd/>
                </a:ln>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2400">
                      <a:solidFill>
                        <a:srgbClr val="000000"/>
                      </a:solidFill>
                      <a:ea typeface="Calibri" pitchFamily="34" charset="0"/>
                      <a:cs typeface="Times New Roman" pitchFamily="18" charset="0"/>
                    </a:rPr>
                    <a:t>1. Model</a:t>
                  </a:r>
                  <a:endParaRPr lang="en-US" altLang="en-US" sz="2400">
                    <a:ea typeface="Calibri" pitchFamily="34" charset="0"/>
                    <a:cs typeface="Times New Roman" pitchFamily="18" charset="0"/>
                  </a:endParaRPr>
                </a:p>
              </p:txBody>
            </p:sp>
            <p:sp>
              <p:nvSpPr>
                <p:cNvPr id="17" name="Rectangle 14"/>
                <p:cNvSpPr>
                  <a:spLocks noChangeArrowheads="1"/>
                </p:cNvSpPr>
                <p:nvPr/>
              </p:nvSpPr>
              <p:spPr bwMode="auto">
                <a:xfrm>
                  <a:off x="349497" y="2979419"/>
                  <a:ext cx="1136707" cy="495300"/>
                </a:xfrm>
                <a:prstGeom prst="rect">
                  <a:avLst/>
                </a:prstGeom>
                <a:solidFill>
                  <a:srgbClr val="FFFFCC"/>
                </a:solidFill>
                <a:ln w="25400" algn="ctr">
                  <a:solidFill>
                    <a:srgbClr val="000000"/>
                  </a:solidFill>
                  <a:miter lim="800000"/>
                  <a:headEnd/>
                  <a:tailEnd/>
                </a:ln>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2400">
                      <a:solidFill>
                        <a:srgbClr val="000000"/>
                      </a:solidFill>
                      <a:ea typeface="Calibri" pitchFamily="34" charset="0"/>
                      <a:cs typeface="Times New Roman" pitchFamily="18" charset="0"/>
                    </a:rPr>
                    <a:t>2. Choose</a:t>
                  </a:r>
                  <a:endParaRPr lang="en-US" altLang="en-US" sz="2400">
                    <a:ea typeface="Calibri" pitchFamily="34" charset="0"/>
                    <a:cs typeface="Times New Roman" pitchFamily="18" charset="0"/>
                  </a:endParaRPr>
                </a:p>
              </p:txBody>
            </p:sp>
            <p:sp>
              <p:nvSpPr>
                <p:cNvPr id="18" name="Rectangle 15"/>
                <p:cNvSpPr>
                  <a:spLocks noChangeArrowheads="1"/>
                </p:cNvSpPr>
                <p:nvPr/>
              </p:nvSpPr>
              <p:spPr bwMode="auto">
                <a:xfrm>
                  <a:off x="1693522" y="1485900"/>
                  <a:ext cx="1136707" cy="495300"/>
                </a:xfrm>
                <a:prstGeom prst="rect">
                  <a:avLst/>
                </a:prstGeom>
                <a:solidFill>
                  <a:srgbClr val="FFFFCC"/>
                </a:solidFill>
                <a:ln w="25400" algn="ctr">
                  <a:solidFill>
                    <a:srgbClr val="000000"/>
                  </a:solidFill>
                  <a:miter lim="800000"/>
                  <a:headEnd/>
                  <a:tailEnd/>
                </a:ln>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2400" dirty="0">
                      <a:solidFill>
                        <a:srgbClr val="000000"/>
                      </a:solidFill>
                      <a:ea typeface="Calibri" pitchFamily="34" charset="0"/>
                      <a:cs typeface="Times New Roman" pitchFamily="18" charset="0"/>
                    </a:rPr>
                    <a:t>5. Observe &amp; Coach</a:t>
                  </a:r>
                  <a:endParaRPr lang="en-US" altLang="en-US" sz="2400" dirty="0">
                    <a:ea typeface="Calibri" pitchFamily="34" charset="0"/>
                    <a:cs typeface="Times New Roman" pitchFamily="18" charset="0"/>
                  </a:endParaRPr>
                </a:p>
              </p:txBody>
            </p:sp>
            <p:sp>
              <p:nvSpPr>
                <p:cNvPr id="19" name="Rectangle 16"/>
                <p:cNvSpPr>
                  <a:spLocks noChangeArrowheads="1"/>
                </p:cNvSpPr>
                <p:nvPr/>
              </p:nvSpPr>
              <p:spPr bwMode="auto">
                <a:xfrm>
                  <a:off x="1239818" y="1981200"/>
                  <a:ext cx="1136707" cy="495300"/>
                </a:xfrm>
                <a:prstGeom prst="rect">
                  <a:avLst/>
                </a:prstGeom>
                <a:solidFill>
                  <a:srgbClr val="FFFFCC"/>
                </a:solidFill>
                <a:ln w="25400" algn="ctr">
                  <a:solidFill>
                    <a:srgbClr val="000000"/>
                  </a:solidFill>
                  <a:miter lim="800000"/>
                  <a:headEnd/>
                  <a:tailEnd/>
                </a:ln>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2400">
                      <a:solidFill>
                        <a:srgbClr val="000000"/>
                      </a:solidFill>
                      <a:ea typeface="Calibri" pitchFamily="34" charset="0"/>
                      <a:cs typeface="Times New Roman" pitchFamily="18" charset="0"/>
                    </a:rPr>
                    <a:t>4. Initial Training</a:t>
                  </a:r>
                  <a:endParaRPr lang="en-US" altLang="en-US" sz="2400">
                    <a:ea typeface="Calibri" pitchFamily="34" charset="0"/>
                    <a:cs typeface="Times New Roman" pitchFamily="18" charset="0"/>
                  </a:endParaRPr>
                </a:p>
              </p:txBody>
            </p:sp>
            <p:sp>
              <p:nvSpPr>
                <p:cNvPr id="20" name="Rectangle 17"/>
                <p:cNvSpPr>
                  <a:spLocks noChangeArrowheads="1"/>
                </p:cNvSpPr>
                <p:nvPr/>
              </p:nvSpPr>
              <p:spPr bwMode="auto">
                <a:xfrm>
                  <a:off x="2600932" y="495300"/>
                  <a:ext cx="1136707" cy="495300"/>
                </a:xfrm>
                <a:prstGeom prst="rect">
                  <a:avLst/>
                </a:prstGeom>
                <a:solidFill>
                  <a:srgbClr val="FFFFCC"/>
                </a:solidFill>
                <a:ln w="25400" algn="ctr">
                  <a:solidFill>
                    <a:srgbClr val="000000"/>
                  </a:solidFill>
                  <a:miter lim="800000"/>
                  <a:headEnd/>
                  <a:tailEnd/>
                </a:ln>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2400">
                      <a:solidFill>
                        <a:srgbClr val="000000"/>
                      </a:solidFill>
                      <a:ea typeface="Calibri" pitchFamily="34" charset="0"/>
                      <a:cs typeface="Times New Roman" pitchFamily="18" charset="0"/>
                    </a:rPr>
                    <a:t>7. Leader</a:t>
                  </a:r>
                  <a:endParaRPr lang="en-US" altLang="en-US" sz="2400">
                    <a:ea typeface="Calibri" pitchFamily="34" charset="0"/>
                    <a:cs typeface="Times New Roman" pitchFamily="18" charset="0"/>
                  </a:endParaRPr>
                </a:p>
              </p:txBody>
            </p:sp>
            <p:sp>
              <p:nvSpPr>
                <p:cNvPr id="21" name="Rectangle 18"/>
                <p:cNvSpPr>
                  <a:spLocks noChangeArrowheads="1"/>
                </p:cNvSpPr>
                <p:nvPr/>
              </p:nvSpPr>
              <p:spPr bwMode="auto">
                <a:xfrm>
                  <a:off x="3046092" y="-8365"/>
                  <a:ext cx="1136707" cy="495300"/>
                </a:xfrm>
                <a:prstGeom prst="rect">
                  <a:avLst/>
                </a:prstGeom>
                <a:solidFill>
                  <a:srgbClr val="FFFFCC"/>
                </a:solidFill>
                <a:ln w="25400" algn="ctr">
                  <a:solidFill>
                    <a:srgbClr val="000000"/>
                  </a:solidFill>
                  <a:miter lim="800000"/>
                  <a:headEnd/>
                  <a:tailEnd/>
                </a:ln>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2400">
                      <a:solidFill>
                        <a:srgbClr val="000000"/>
                      </a:solidFill>
                      <a:ea typeface="Calibri" pitchFamily="34" charset="0"/>
                      <a:cs typeface="Times New Roman" pitchFamily="18" charset="0"/>
                    </a:rPr>
                    <a:t>8. Ongoing Training</a:t>
                  </a:r>
                  <a:endParaRPr lang="en-US" altLang="en-US" sz="2400">
                    <a:ea typeface="Calibri" pitchFamily="34" charset="0"/>
                    <a:cs typeface="Times New Roman" pitchFamily="18" charset="0"/>
                  </a:endParaRPr>
                </a:p>
              </p:txBody>
            </p:sp>
            <p:sp>
              <p:nvSpPr>
                <p:cNvPr id="22" name="Rectangle 19"/>
                <p:cNvSpPr>
                  <a:spLocks noChangeArrowheads="1"/>
                </p:cNvSpPr>
                <p:nvPr/>
              </p:nvSpPr>
              <p:spPr bwMode="auto">
                <a:xfrm>
                  <a:off x="793802" y="2484120"/>
                  <a:ext cx="1136707" cy="495300"/>
                </a:xfrm>
                <a:prstGeom prst="rect">
                  <a:avLst/>
                </a:prstGeom>
                <a:solidFill>
                  <a:srgbClr val="FFFFCC"/>
                </a:solidFill>
                <a:ln w="25400" algn="ctr">
                  <a:solidFill>
                    <a:srgbClr val="000000"/>
                  </a:solidFill>
                  <a:miter lim="800000"/>
                  <a:headEnd/>
                  <a:tailEnd/>
                </a:ln>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2400" dirty="0">
                      <a:solidFill>
                        <a:srgbClr val="000000"/>
                      </a:solidFill>
                      <a:ea typeface="Calibri" pitchFamily="34" charset="0"/>
                      <a:cs typeface="Times New Roman" pitchFamily="18" charset="0"/>
                    </a:rPr>
                    <a:t>3. Observe You</a:t>
                  </a:r>
                  <a:endParaRPr lang="en-US" altLang="en-US" sz="2400" dirty="0">
                    <a:ea typeface="Calibri" pitchFamily="34" charset="0"/>
                    <a:cs typeface="Times New Roman" pitchFamily="18" charset="0"/>
                  </a:endParaRPr>
                </a:p>
              </p:txBody>
            </p:sp>
          </p:grpSp>
          <p:sp>
            <p:nvSpPr>
              <p:cNvPr id="14" name="Right Arrow 11"/>
              <p:cNvSpPr>
                <a:spLocks noChangeArrowheads="1"/>
              </p:cNvSpPr>
              <p:nvPr/>
            </p:nvSpPr>
            <p:spPr bwMode="auto">
              <a:xfrm rot="19048990">
                <a:off x="-350800" y="1035913"/>
                <a:ext cx="2745652" cy="634045"/>
              </a:xfrm>
              <a:prstGeom prst="rightArrow">
                <a:avLst>
                  <a:gd name="adj1" fmla="val 67944"/>
                  <a:gd name="adj2" fmla="val 110223"/>
                </a:avLst>
              </a:prstGeom>
              <a:solidFill>
                <a:srgbClr val="CCFFFF"/>
              </a:solidFill>
              <a:ln w="25400" algn="ctr">
                <a:solidFill>
                  <a:srgbClr val="000000"/>
                </a:solidFill>
                <a:miter lim="800000"/>
                <a:headEnd/>
                <a:tailEnd/>
              </a:ln>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3200">
                    <a:solidFill>
                      <a:srgbClr val="000000"/>
                    </a:solidFill>
                    <a:ea typeface="Calibri" pitchFamily="34" charset="0"/>
                    <a:cs typeface="Times New Roman" pitchFamily="18" charset="0"/>
                  </a:rPr>
                  <a:t>Apprentice Process</a:t>
                </a:r>
                <a:endParaRPr lang="en-US" altLang="en-US" sz="3200">
                  <a:ea typeface="Calibri" pitchFamily="34" charset="0"/>
                  <a:cs typeface="Times New Roman" pitchFamily="18" charset="0"/>
                </a:endParaRPr>
              </a:p>
            </p:txBody>
          </p:sp>
        </p:grpSp>
        <p:cxnSp>
          <p:nvCxnSpPr>
            <p:cNvPr id="11" name="Straight Connector 8"/>
            <p:cNvCxnSpPr>
              <a:cxnSpLocks noChangeShapeType="1"/>
            </p:cNvCxnSpPr>
            <p:nvPr/>
          </p:nvCxnSpPr>
          <p:spPr bwMode="auto">
            <a:xfrm>
              <a:off x="1060925" y="3746715"/>
              <a:ext cx="3342543"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12" name="Straight Connector 9"/>
            <p:cNvCxnSpPr>
              <a:cxnSpLocks noChangeShapeType="1"/>
            </p:cNvCxnSpPr>
            <p:nvPr/>
          </p:nvCxnSpPr>
          <p:spPr bwMode="auto">
            <a:xfrm>
              <a:off x="4403468" y="474336"/>
              <a:ext cx="2898" cy="3281321"/>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grpSp>
      <p:sp>
        <p:nvSpPr>
          <p:cNvPr id="23" name="TextBox 22">
            <a:extLst>
              <a:ext uri="{FF2B5EF4-FFF2-40B4-BE49-F238E27FC236}">
                <a16:creationId xmlns:a16="http://schemas.microsoft.com/office/drawing/2014/main" id="{5242A410-08E2-4F67-8CBB-45E59F615FE7}"/>
              </a:ext>
            </a:extLst>
          </p:cNvPr>
          <p:cNvSpPr txBox="1"/>
          <p:nvPr/>
        </p:nvSpPr>
        <p:spPr>
          <a:xfrm>
            <a:off x="-12434" y="56462"/>
            <a:ext cx="9123560" cy="584775"/>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ea typeface="Calibri" panose="020F0502020204030204" pitchFamily="34" charset="0"/>
                <a:cs typeface="Arial" panose="020B0604020202020204" pitchFamily="34" charset="0"/>
              </a:rPr>
              <a:t>Multiply Disciples by Apprenticeship</a:t>
            </a:r>
          </a:p>
        </p:txBody>
      </p:sp>
      <p:sp>
        <p:nvSpPr>
          <p:cNvPr id="24" name="Slide Number Placeholder 3">
            <a:extLst>
              <a:ext uri="{FF2B5EF4-FFF2-40B4-BE49-F238E27FC236}">
                <a16:creationId xmlns:a16="http://schemas.microsoft.com/office/drawing/2014/main" id="{93465802-8BA4-46EC-9AA2-C84FB616BDA9}"/>
              </a:ext>
            </a:extLst>
          </p:cNvPr>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4</a:t>
            </a:r>
          </a:p>
        </p:txBody>
      </p:sp>
    </p:spTree>
    <p:extLst>
      <p:ext uri="{BB962C8B-B14F-4D97-AF65-F5344CB8AC3E}">
        <p14:creationId xmlns:p14="http://schemas.microsoft.com/office/powerpoint/2010/main" val="267524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55" y="35406"/>
            <a:ext cx="9144000" cy="903642"/>
          </a:xfrm>
        </p:spPr>
        <p:txBody>
          <a:bodyPr/>
          <a:lstStyle/>
          <a:p>
            <a:pPr marL="571500" indent="-571500">
              <a:lnSpc>
                <a:spcPts val="3838"/>
              </a:lnSpc>
            </a:pPr>
            <a:r>
              <a:rPr lang="en-US" altLang="en-US" sz="3200" u="sng" dirty="0"/>
              <a:t>Stage 5 (Towns)</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28</a:t>
            </a:r>
          </a:p>
        </p:txBody>
      </p:sp>
      <p:sp>
        <p:nvSpPr>
          <p:cNvPr id="7" name="Text Box 33"/>
          <p:cNvSpPr txBox="1"/>
          <p:nvPr/>
        </p:nvSpPr>
        <p:spPr>
          <a:xfrm>
            <a:off x="4555" y="777664"/>
            <a:ext cx="9134890" cy="103632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R="0" algn="ctr">
              <a:spcBef>
                <a:spcPts val="0"/>
              </a:spcBef>
              <a:spcAft>
                <a:spcPts val="0"/>
              </a:spcAft>
            </a:pPr>
            <a:r>
              <a:rPr lang="en-US" sz="3200" b="0" dirty="0">
                <a:solidFill>
                  <a:schemeClr val="bg1"/>
                </a:solidFill>
                <a:latin typeface="Arial"/>
                <a:ea typeface="Calibri"/>
                <a:cs typeface="Arial"/>
              </a:rPr>
              <a:t>Pastors trained in Stages 1-4 </a:t>
            </a:r>
          </a:p>
          <a:p>
            <a:pPr marR="0" algn="ctr">
              <a:spcBef>
                <a:spcPts val="0"/>
              </a:spcBef>
              <a:spcAft>
                <a:spcPts val="0"/>
              </a:spcAft>
            </a:pPr>
            <a:r>
              <a:rPr lang="en-US" sz="3200" b="0" dirty="0">
                <a:solidFill>
                  <a:schemeClr val="bg1"/>
                </a:solidFill>
                <a:latin typeface="Arial"/>
                <a:ea typeface="Calibri"/>
                <a:cs typeface="Arial"/>
              </a:rPr>
              <a:t>teach these workshops in every town </a:t>
            </a:r>
            <a:endParaRPr lang="en-US" sz="3200" b="0" dirty="0">
              <a:solidFill>
                <a:schemeClr val="bg1"/>
              </a:solidFill>
              <a:effectLst/>
              <a:latin typeface="Arial"/>
              <a:ea typeface="Calibri"/>
              <a:cs typeface="Arial"/>
            </a:endParaRPr>
          </a:p>
        </p:txBody>
      </p:sp>
      <p:pic>
        <p:nvPicPr>
          <p:cNvPr id="3" name="Picture 2">
            <a:extLst>
              <a:ext uri="{FF2B5EF4-FFF2-40B4-BE49-F238E27FC236}">
                <a16:creationId xmlns:a16="http://schemas.microsoft.com/office/drawing/2014/main" id="{56B2ABE7-DDE8-43A5-8EA6-E27531BADCF4}"/>
              </a:ext>
            </a:extLst>
          </p:cNvPr>
          <p:cNvPicPr>
            <a:picLocks noChangeAspect="1"/>
          </p:cNvPicPr>
          <p:nvPr/>
        </p:nvPicPr>
        <p:blipFill>
          <a:blip r:embed="rId3"/>
          <a:stretch>
            <a:fillRect/>
          </a:stretch>
        </p:blipFill>
        <p:spPr>
          <a:xfrm>
            <a:off x="2376621" y="2001285"/>
            <a:ext cx="4390758" cy="4856715"/>
          </a:xfrm>
          <a:prstGeom prst="rect">
            <a:avLst/>
          </a:prstGeom>
        </p:spPr>
      </p:pic>
    </p:spTree>
    <p:extLst>
      <p:ext uri="{BB962C8B-B14F-4D97-AF65-F5344CB8AC3E}">
        <p14:creationId xmlns:p14="http://schemas.microsoft.com/office/powerpoint/2010/main" val="40072773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28</a:t>
            </a:r>
          </a:p>
        </p:txBody>
      </p:sp>
      <p:sp>
        <p:nvSpPr>
          <p:cNvPr id="4" name="Rectangle 3">
            <a:extLst>
              <a:ext uri="{FF2B5EF4-FFF2-40B4-BE49-F238E27FC236}">
                <a16:creationId xmlns:a16="http://schemas.microsoft.com/office/drawing/2014/main" id="{A17B79D2-028A-478C-9DD1-C657F18D6A65}"/>
              </a:ext>
            </a:extLst>
          </p:cNvPr>
          <p:cNvSpPr/>
          <p:nvPr/>
        </p:nvSpPr>
        <p:spPr>
          <a:xfrm>
            <a:off x="1077965" y="3573572"/>
            <a:ext cx="7011715" cy="1447897"/>
          </a:xfrm>
          <a:prstGeom prst="rect">
            <a:avLst/>
          </a:prstGeom>
          <a:solidFill>
            <a:srgbClr val="FFFF9B"/>
          </a:solidFill>
        </p:spPr>
        <p:txBody>
          <a:bodyPr wrap="square">
            <a:spAutoFit/>
          </a:bodyPr>
          <a:lstStyle/>
          <a:p>
            <a:pPr marL="114300" marR="0" indent="-114300" algn="ctr">
              <a:lnSpc>
                <a:spcPct val="115000"/>
              </a:lnSpc>
              <a:spcBef>
                <a:spcPts val="0"/>
              </a:spcBef>
              <a:spcAft>
                <a:spcPts val="0"/>
              </a:spcAft>
            </a:pPr>
            <a:r>
              <a:rPr lang="en-US" sz="4000" dirty="0">
                <a:latin typeface="Arial" panose="020B0604020202020204" pitchFamily="34" charset="0"/>
                <a:ea typeface="Calibri" panose="020F0502020204030204" pitchFamily="34" charset="0"/>
                <a:cs typeface="Arial" panose="020B0604020202020204" pitchFamily="34" charset="0"/>
              </a:rPr>
              <a:t>The Great Commission</a:t>
            </a:r>
          </a:p>
          <a:p>
            <a:pPr marL="114300" marR="0" indent="-114300" algn="ctr">
              <a:lnSpc>
                <a:spcPct val="115000"/>
              </a:lnSpc>
              <a:spcBef>
                <a:spcPts val="0"/>
              </a:spcBef>
              <a:spcAft>
                <a:spcPts val="0"/>
              </a:spcAft>
            </a:pPr>
            <a:r>
              <a:rPr lang="en-US" sz="4000" dirty="0">
                <a:latin typeface="Arial" panose="020B0604020202020204" pitchFamily="34" charset="0"/>
                <a:ea typeface="Calibri" panose="020F0502020204030204" pitchFamily="34" charset="0"/>
                <a:cs typeface="Arial" panose="020B0604020202020204" pitchFamily="34" charset="0"/>
              </a:rPr>
              <a:t> is finished in your country!</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 Box 34">
            <a:extLst>
              <a:ext uri="{FF2B5EF4-FFF2-40B4-BE49-F238E27FC236}">
                <a16:creationId xmlns:a16="http://schemas.microsoft.com/office/drawing/2014/main" id="{75F68E5C-0EEC-4465-AFB7-D4D69A9FF3A5}"/>
              </a:ext>
            </a:extLst>
          </p:cNvPr>
          <p:cNvSpPr txBox="1"/>
          <p:nvPr/>
        </p:nvSpPr>
        <p:spPr>
          <a:xfrm>
            <a:off x="256189" y="489312"/>
            <a:ext cx="8655269" cy="2654422"/>
          </a:xfrm>
          <a:prstGeom prst="rect">
            <a:avLst/>
          </a:prstGeom>
          <a:noFill/>
          <a:ln w="6350">
            <a:solidFill>
              <a:schemeClr val="tx1"/>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3200" b="1" u="sng"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Stage 6 (Every Community and Rural Area)</a:t>
            </a:r>
            <a:endPar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28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Pastors trained in Stages 1-5 </a:t>
            </a:r>
          </a:p>
          <a:p>
            <a:pPr marL="0" marR="0" algn="ctr">
              <a:lnSpc>
                <a:spcPct val="115000"/>
              </a:lnSpc>
              <a:spcBef>
                <a:spcPts val="0"/>
              </a:spcBef>
              <a:spcAft>
                <a:spcPts val="0"/>
              </a:spcAft>
            </a:pPr>
            <a:r>
              <a:rPr lang="en-US" sz="28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will make multiplying disciples and plant churches </a:t>
            </a:r>
            <a:endParaRPr lang="en-US" sz="28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28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until they have reached every community </a:t>
            </a:r>
          </a:p>
          <a:p>
            <a:pPr marL="0" marR="0" algn="ctr">
              <a:lnSpc>
                <a:spcPct val="115000"/>
              </a:lnSpc>
              <a:spcBef>
                <a:spcPts val="0"/>
              </a:spcBef>
              <a:spcAft>
                <a:spcPts val="0"/>
              </a:spcAft>
            </a:pPr>
            <a:r>
              <a:rPr lang="en-US" sz="2800" b="0" kern="1200" dirty="0">
                <a:solidFill>
                  <a:schemeClr val="bg1"/>
                </a:solidFill>
                <a:effectLst/>
                <a:latin typeface="Arial" panose="020B0604020202020204" pitchFamily="34" charset="0"/>
                <a:ea typeface="Calibri" panose="020F0502020204030204" pitchFamily="34" charset="0"/>
                <a:cs typeface="Arial" panose="020B0604020202020204" pitchFamily="34" charset="0"/>
              </a:rPr>
              <a:t>and rural area for Christ</a:t>
            </a:r>
            <a:endParaRPr lang="en-US" sz="28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2275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73381473"/>
              </p:ext>
            </p:extLst>
          </p:nvPr>
        </p:nvGraphicFramePr>
        <p:xfrm>
          <a:off x="16044" y="16042"/>
          <a:ext cx="9127956" cy="6413471"/>
        </p:xfrm>
        <a:graphic>
          <a:graphicData uri="http://schemas.openxmlformats.org/drawingml/2006/table">
            <a:tbl>
              <a:tblPr firstRow="1" firstCol="1" bandRow="1"/>
              <a:tblGrid>
                <a:gridCol w="1090862">
                  <a:extLst>
                    <a:ext uri="{9D8B030D-6E8A-4147-A177-3AD203B41FA5}">
                      <a16:colId xmlns:a16="http://schemas.microsoft.com/office/drawing/2014/main" val="20000"/>
                    </a:ext>
                  </a:extLst>
                </a:gridCol>
                <a:gridCol w="4973052">
                  <a:extLst>
                    <a:ext uri="{9D8B030D-6E8A-4147-A177-3AD203B41FA5}">
                      <a16:colId xmlns:a16="http://schemas.microsoft.com/office/drawing/2014/main" val="20001"/>
                    </a:ext>
                  </a:extLst>
                </a:gridCol>
                <a:gridCol w="1491916">
                  <a:extLst>
                    <a:ext uri="{9D8B030D-6E8A-4147-A177-3AD203B41FA5}">
                      <a16:colId xmlns:a16="http://schemas.microsoft.com/office/drawing/2014/main" val="20002"/>
                    </a:ext>
                  </a:extLst>
                </a:gridCol>
                <a:gridCol w="1572126">
                  <a:extLst>
                    <a:ext uri="{9D8B030D-6E8A-4147-A177-3AD203B41FA5}">
                      <a16:colId xmlns:a16="http://schemas.microsoft.com/office/drawing/2014/main" val="379255138"/>
                    </a:ext>
                  </a:extLst>
                </a:gridCol>
              </a:tblGrid>
              <a:tr h="782590">
                <a:tc gridSpan="4">
                  <a:txBody>
                    <a:bodyPr/>
                    <a:lstStyle/>
                    <a:p>
                      <a:pPr marL="0" marR="0" algn="ctr">
                        <a:lnSpc>
                          <a:spcPct val="115000"/>
                        </a:lnSpc>
                        <a:spcBef>
                          <a:spcPts val="0"/>
                        </a:spcBef>
                        <a:spcAft>
                          <a:spcPts val="0"/>
                        </a:spcAft>
                      </a:pPr>
                      <a:r>
                        <a:rPr lang="en-US" sz="3200" b="1" dirty="0">
                          <a:solidFill>
                            <a:srgbClr val="000000"/>
                          </a:solidFill>
                          <a:effectLst/>
                          <a:latin typeface="Arial"/>
                          <a:ea typeface="Times New Roman"/>
                          <a:cs typeface="Arial"/>
                        </a:rPr>
                        <a:t>How to Reach Your Country for Christ</a:t>
                      </a:r>
                      <a:endParaRPr lang="en-US" sz="3200" dirty="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3200" dirty="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40769">
                <a:tc>
                  <a:txBody>
                    <a:bodyPr/>
                    <a:lstStyle/>
                    <a:p>
                      <a:pPr marL="0" marR="0" algn="ctr">
                        <a:lnSpc>
                          <a:spcPct val="115000"/>
                        </a:lnSpc>
                        <a:spcBef>
                          <a:spcPts val="0"/>
                        </a:spcBef>
                        <a:spcAft>
                          <a:spcPts val="0"/>
                        </a:spcAft>
                      </a:pPr>
                      <a:r>
                        <a:rPr lang="en-US" sz="2800" b="0" dirty="0">
                          <a:solidFill>
                            <a:srgbClr val="000000"/>
                          </a:solidFill>
                          <a:effectLst/>
                          <a:latin typeface="Arial"/>
                          <a:ea typeface="Times New Roman"/>
                          <a:cs typeface="Arial"/>
                        </a:rPr>
                        <a:t>Stage</a:t>
                      </a:r>
                      <a:endParaRPr lang="en-US" sz="2800" b="0" dirty="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800" b="0" dirty="0">
                          <a:solidFill>
                            <a:srgbClr val="000000"/>
                          </a:solidFill>
                          <a:effectLst/>
                          <a:latin typeface="Arial"/>
                          <a:ea typeface="Times New Roman"/>
                          <a:cs typeface="Arial"/>
                        </a:rPr>
                        <a:t>Location</a:t>
                      </a:r>
                      <a:endParaRPr lang="en-US" sz="2800" b="0" dirty="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2800" b="0" dirty="0">
                          <a:solidFill>
                            <a:srgbClr val="000000"/>
                          </a:solidFill>
                          <a:effectLst/>
                          <a:latin typeface="Arial"/>
                          <a:ea typeface="Times New Roman"/>
                          <a:cs typeface="Arial"/>
                        </a:rPr>
                        <a:t>Training Centers</a:t>
                      </a:r>
                      <a:endParaRPr lang="en-US" sz="2800" b="0" dirty="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2800" b="0" dirty="0">
                          <a:effectLst/>
                          <a:latin typeface="Arial"/>
                          <a:ea typeface="Calibri"/>
                          <a:cs typeface="Arial"/>
                        </a:rPr>
                        <a:t>Pastors Trained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4819">
                <a:tc>
                  <a:txBody>
                    <a:bodyPr/>
                    <a:lstStyle/>
                    <a:p>
                      <a:pPr marL="0" marR="0" algn="ctr">
                        <a:lnSpc>
                          <a:spcPct val="115000"/>
                        </a:lnSpc>
                        <a:spcBef>
                          <a:spcPts val="0"/>
                        </a:spcBef>
                        <a:spcAft>
                          <a:spcPts val="0"/>
                        </a:spcAft>
                      </a:pPr>
                      <a:r>
                        <a:rPr lang="en-US" sz="2400" dirty="0">
                          <a:solidFill>
                            <a:srgbClr val="000000"/>
                          </a:solidFill>
                          <a:effectLst/>
                          <a:latin typeface="Arial"/>
                          <a:ea typeface="Times New Roman"/>
                          <a:cs typeface="Arial"/>
                        </a:rPr>
                        <a:t>1</a:t>
                      </a:r>
                      <a:endParaRPr lang="en-US" sz="2400" dirty="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2800" b="0" u="sng" dirty="0">
                          <a:solidFill>
                            <a:srgbClr val="C00000"/>
                          </a:solidFill>
                          <a:effectLst/>
                          <a:latin typeface="Arial"/>
                          <a:ea typeface="Times New Roman"/>
                          <a:cs typeface="Arial"/>
                        </a:rPr>
                        <a:t>First city</a:t>
                      </a:r>
                      <a:r>
                        <a:rPr lang="en-US" sz="2800" b="0" u="none" dirty="0">
                          <a:solidFill>
                            <a:srgbClr val="000000"/>
                          </a:solidFill>
                          <a:effectLst/>
                          <a:latin typeface="Arial"/>
                          <a:ea typeface="Times New Roman"/>
                          <a:cs typeface="Arial"/>
                        </a:rPr>
                        <a:t> </a:t>
                      </a:r>
                      <a:r>
                        <a:rPr lang="en-US" sz="2800" b="0" dirty="0">
                          <a:solidFill>
                            <a:srgbClr val="000000"/>
                          </a:solidFill>
                          <a:effectLst/>
                          <a:latin typeface="Arial"/>
                          <a:ea typeface="Times New Roman"/>
                          <a:cs typeface="Arial"/>
                        </a:rPr>
                        <a:t>in the country</a:t>
                      </a:r>
                      <a:endParaRPr lang="en-US" sz="2800" b="0" dirty="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rgbClr val="C00000"/>
                          </a:solidFill>
                          <a:effectLst/>
                          <a:latin typeface="Arial"/>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tc>
                  <a:txBody>
                    <a:bodyPr/>
                    <a:lstStyle/>
                    <a:p>
                      <a:pPr algn="ctr" rtl="0" fontAlgn="ctr"/>
                      <a:r>
                        <a:rPr lang="en-US" sz="2800" b="1" i="0" u="none" strike="noStrike" dirty="0">
                          <a:solidFill>
                            <a:srgbClr val="C00000"/>
                          </a:solidFill>
                          <a:effectLst/>
                          <a:latin typeface="Arial"/>
                        </a:rPr>
                        <a:t>20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extLst>
                  <a:ext uri="{0D108BD9-81ED-4DB2-BD59-A6C34878D82A}">
                    <a16:rowId xmlns:a16="http://schemas.microsoft.com/office/drawing/2014/main" val="10002"/>
                  </a:ext>
                </a:extLst>
              </a:tr>
              <a:tr h="644819">
                <a:tc>
                  <a:txBody>
                    <a:bodyPr/>
                    <a:lstStyle/>
                    <a:p>
                      <a:pPr marL="0" marR="0" algn="ctr">
                        <a:lnSpc>
                          <a:spcPct val="115000"/>
                        </a:lnSpc>
                        <a:spcBef>
                          <a:spcPts val="0"/>
                        </a:spcBef>
                        <a:spcAft>
                          <a:spcPts val="0"/>
                        </a:spcAft>
                      </a:pPr>
                      <a:r>
                        <a:rPr lang="en-US" sz="2400" dirty="0">
                          <a:solidFill>
                            <a:srgbClr val="000000"/>
                          </a:solidFill>
                          <a:effectLst/>
                          <a:latin typeface="Arial"/>
                          <a:ea typeface="Times New Roman"/>
                          <a:cs typeface="Arial"/>
                        </a:rPr>
                        <a:t>2</a:t>
                      </a:r>
                      <a:endParaRPr lang="en-US" sz="2400" dirty="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2800" b="0" u="sng" dirty="0">
                          <a:solidFill>
                            <a:srgbClr val="C00000"/>
                          </a:solidFill>
                          <a:effectLst/>
                          <a:latin typeface="Arial"/>
                          <a:ea typeface="Times New Roman"/>
                          <a:cs typeface="Arial"/>
                        </a:rPr>
                        <a:t>Local area</a:t>
                      </a:r>
                      <a:endParaRPr lang="en-US" sz="2800" b="0" u="sng" dirty="0">
                        <a:solidFill>
                          <a:srgbClr val="C00000"/>
                        </a:solidFill>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rgbClr val="C00000"/>
                          </a:solidFill>
                          <a:effectLst/>
                          <a:latin typeface="Arial"/>
                        </a:rPr>
                        <a:t>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tc>
                  <a:txBody>
                    <a:bodyPr/>
                    <a:lstStyle/>
                    <a:p>
                      <a:pPr algn="ctr" rtl="0" fontAlgn="ctr"/>
                      <a:r>
                        <a:rPr lang="en-US" sz="2800" b="1" i="0" u="none" strike="noStrike" dirty="0">
                          <a:solidFill>
                            <a:srgbClr val="C00000"/>
                          </a:solidFill>
                          <a:effectLst/>
                          <a:latin typeface="Arial"/>
                        </a:rPr>
                        <a:t>120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extLst>
                  <a:ext uri="{0D108BD9-81ED-4DB2-BD59-A6C34878D82A}">
                    <a16:rowId xmlns:a16="http://schemas.microsoft.com/office/drawing/2014/main" val="10003"/>
                  </a:ext>
                </a:extLst>
              </a:tr>
              <a:tr h="644819">
                <a:tc>
                  <a:txBody>
                    <a:bodyPr/>
                    <a:lstStyle/>
                    <a:p>
                      <a:pPr marL="0" marR="0" algn="ctr">
                        <a:lnSpc>
                          <a:spcPct val="115000"/>
                        </a:lnSpc>
                        <a:spcBef>
                          <a:spcPts val="0"/>
                        </a:spcBef>
                        <a:spcAft>
                          <a:spcPts val="0"/>
                        </a:spcAft>
                      </a:pPr>
                      <a:r>
                        <a:rPr lang="en-US" sz="2400">
                          <a:solidFill>
                            <a:srgbClr val="000000"/>
                          </a:solidFill>
                          <a:effectLst/>
                          <a:latin typeface="Arial"/>
                          <a:ea typeface="Times New Roman"/>
                          <a:cs typeface="Arial"/>
                        </a:rPr>
                        <a:t>3</a:t>
                      </a:r>
                      <a:endParaRPr lang="en-US" sz="240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2800" b="0" dirty="0">
                          <a:solidFill>
                            <a:srgbClr val="000000"/>
                          </a:solidFill>
                          <a:effectLst/>
                          <a:latin typeface="Arial"/>
                          <a:ea typeface="Times New Roman"/>
                          <a:cs typeface="Arial"/>
                        </a:rPr>
                        <a:t>A city in each </a:t>
                      </a:r>
                      <a:r>
                        <a:rPr lang="en-US" sz="2800" b="0" u="sng" dirty="0">
                          <a:solidFill>
                            <a:srgbClr val="C00000"/>
                          </a:solidFill>
                          <a:effectLst/>
                          <a:latin typeface="Arial"/>
                          <a:ea typeface="Times New Roman"/>
                          <a:cs typeface="Arial"/>
                        </a:rPr>
                        <a:t>state</a:t>
                      </a:r>
                      <a:endParaRPr lang="en-US" sz="2800" b="0" u="sng" dirty="0">
                        <a:solidFill>
                          <a:srgbClr val="C00000"/>
                        </a:solidFill>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rgbClr val="C00000"/>
                          </a:solidFill>
                          <a:effectLst/>
                          <a:latin typeface="Arial"/>
                        </a:rPr>
                        <a:t>36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tc>
                  <a:txBody>
                    <a:bodyPr/>
                    <a:lstStyle/>
                    <a:p>
                      <a:pPr algn="ctr" rtl="0" fontAlgn="ctr"/>
                      <a:r>
                        <a:rPr lang="en-US" sz="2800" b="1" i="0" u="none" strike="noStrike" dirty="0">
                          <a:solidFill>
                            <a:srgbClr val="C00000"/>
                          </a:solidFill>
                          <a:effectLst/>
                          <a:latin typeface="Arial"/>
                        </a:rPr>
                        <a:t>720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extLst>
                  <a:ext uri="{0D108BD9-81ED-4DB2-BD59-A6C34878D82A}">
                    <a16:rowId xmlns:a16="http://schemas.microsoft.com/office/drawing/2014/main" val="10004"/>
                  </a:ext>
                </a:extLst>
              </a:tr>
              <a:tr h="644819">
                <a:tc>
                  <a:txBody>
                    <a:bodyPr/>
                    <a:lstStyle/>
                    <a:p>
                      <a:pPr marL="0" marR="0" algn="ctr">
                        <a:lnSpc>
                          <a:spcPct val="115000"/>
                        </a:lnSpc>
                        <a:spcBef>
                          <a:spcPts val="0"/>
                        </a:spcBef>
                        <a:spcAft>
                          <a:spcPts val="0"/>
                        </a:spcAft>
                      </a:pPr>
                      <a:r>
                        <a:rPr lang="en-US" sz="2400">
                          <a:solidFill>
                            <a:srgbClr val="000000"/>
                          </a:solidFill>
                          <a:effectLst/>
                          <a:latin typeface="Arial"/>
                          <a:ea typeface="Times New Roman"/>
                          <a:cs typeface="Arial"/>
                        </a:rPr>
                        <a:t>4</a:t>
                      </a:r>
                      <a:endParaRPr lang="en-US" sz="240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2800" b="0" u="sng" dirty="0">
                          <a:solidFill>
                            <a:srgbClr val="C00000"/>
                          </a:solidFill>
                          <a:effectLst/>
                          <a:latin typeface="Arial"/>
                          <a:ea typeface="Times New Roman"/>
                          <a:cs typeface="Arial"/>
                        </a:rPr>
                        <a:t>Every city</a:t>
                      </a:r>
                      <a:r>
                        <a:rPr lang="en-US" sz="2800" b="0" u="none" dirty="0">
                          <a:solidFill>
                            <a:srgbClr val="C00000"/>
                          </a:solidFill>
                          <a:effectLst/>
                          <a:latin typeface="Arial"/>
                          <a:ea typeface="Times New Roman"/>
                          <a:cs typeface="Arial"/>
                        </a:rPr>
                        <a:t> </a:t>
                      </a:r>
                      <a:r>
                        <a:rPr lang="en-US" sz="2800" b="0" dirty="0">
                          <a:solidFill>
                            <a:srgbClr val="000000"/>
                          </a:solidFill>
                          <a:effectLst/>
                          <a:latin typeface="Arial"/>
                          <a:ea typeface="Times New Roman"/>
                          <a:cs typeface="Arial"/>
                        </a:rPr>
                        <a:t>in each state</a:t>
                      </a:r>
                      <a:endParaRPr lang="en-US" sz="2800" b="0" dirty="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rgbClr val="C00000"/>
                          </a:solidFill>
                          <a:effectLst/>
                          <a:latin typeface="Arial"/>
                        </a:rPr>
                        <a:t>216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tc>
                  <a:txBody>
                    <a:bodyPr/>
                    <a:lstStyle/>
                    <a:p>
                      <a:pPr algn="ctr" rtl="0" fontAlgn="ctr"/>
                      <a:r>
                        <a:rPr lang="en-US" sz="2800" b="1" i="0" u="none" strike="noStrike" dirty="0">
                          <a:solidFill>
                            <a:srgbClr val="C00000"/>
                          </a:solidFill>
                          <a:effectLst/>
                          <a:latin typeface="Arial"/>
                        </a:rPr>
                        <a:t>4,320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extLst>
                  <a:ext uri="{0D108BD9-81ED-4DB2-BD59-A6C34878D82A}">
                    <a16:rowId xmlns:a16="http://schemas.microsoft.com/office/drawing/2014/main" val="10005"/>
                  </a:ext>
                </a:extLst>
              </a:tr>
              <a:tr h="644819">
                <a:tc>
                  <a:txBody>
                    <a:bodyPr/>
                    <a:lstStyle/>
                    <a:p>
                      <a:pPr marL="0" marR="0" algn="ctr">
                        <a:lnSpc>
                          <a:spcPct val="115000"/>
                        </a:lnSpc>
                        <a:spcBef>
                          <a:spcPts val="0"/>
                        </a:spcBef>
                        <a:spcAft>
                          <a:spcPts val="0"/>
                        </a:spcAft>
                      </a:pPr>
                      <a:r>
                        <a:rPr lang="en-US" sz="2400">
                          <a:solidFill>
                            <a:srgbClr val="000000"/>
                          </a:solidFill>
                          <a:effectLst/>
                          <a:latin typeface="Arial"/>
                          <a:ea typeface="Times New Roman"/>
                          <a:cs typeface="Arial"/>
                        </a:rPr>
                        <a:t>5</a:t>
                      </a:r>
                      <a:endParaRPr lang="en-US" sz="240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2800" b="0" u="sng" dirty="0">
                          <a:solidFill>
                            <a:srgbClr val="C00000"/>
                          </a:solidFill>
                          <a:effectLst/>
                          <a:latin typeface="Arial"/>
                          <a:ea typeface="Times New Roman"/>
                          <a:cs typeface="Arial"/>
                        </a:rPr>
                        <a:t>Every town</a:t>
                      </a:r>
                      <a:r>
                        <a:rPr lang="en-US" sz="2800" b="0" u="none" dirty="0">
                          <a:solidFill>
                            <a:srgbClr val="C00000"/>
                          </a:solidFill>
                          <a:effectLst/>
                          <a:latin typeface="Arial"/>
                          <a:ea typeface="Times New Roman"/>
                          <a:cs typeface="Arial"/>
                        </a:rPr>
                        <a:t> </a:t>
                      </a:r>
                      <a:r>
                        <a:rPr lang="en-US" sz="2800" b="0" dirty="0">
                          <a:solidFill>
                            <a:srgbClr val="000000"/>
                          </a:solidFill>
                          <a:effectLst/>
                          <a:latin typeface="Arial"/>
                          <a:ea typeface="Times New Roman"/>
                          <a:cs typeface="Arial"/>
                        </a:rPr>
                        <a:t>in the</a:t>
                      </a:r>
                      <a:r>
                        <a:rPr lang="en-US" sz="2800" b="0" baseline="0" dirty="0">
                          <a:solidFill>
                            <a:srgbClr val="000000"/>
                          </a:solidFill>
                          <a:effectLst/>
                          <a:latin typeface="Arial"/>
                          <a:ea typeface="Times New Roman"/>
                          <a:cs typeface="Arial"/>
                        </a:rPr>
                        <a:t> country</a:t>
                      </a:r>
                      <a:endParaRPr lang="en-US" sz="2800" b="0" dirty="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rgbClr val="C00000"/>
                          </a:solidFill>
                          <a:effectLst/>
                          <a:latin typeface="Arial"/>
                        </a:rPr>
                        <a:t>1,296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tc>
                  <a:txBody>
                    <a:bodyPr/>
                    <a:lstStyle/>
                    <a:p>
                      <a:pPr algn="ctr" rtl="0" fontAlgn="ctr"/>
                      <a:r>
                        <a:rPr lang="en-US" sz="2800" b="1" i="0" u="none" strike="noStrike" dirty="0">
                          <a:solidFill>
                            <a:srgbClr val="C00000"/>
                          </a:solidFill>
                          <a:effectLst/>
                          <a:latin typeface="Arial"/>
                        </a:rPr>
                        <a:t>25,920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extLst>
                  <a:ext uri="{0D108BD9-81ED-4DB2-BD59-A6C34878D82A}">
                    <a16:rowId xmlns:a16="http://schemas.microsoft.com/office/drawing/2014/main" val="10006"/>
                  </a:ext>
                </a:extLst>
              </a:tr>
              <a:tr h="908527">
                <a:tc>
                  <a:txBody>
                    <a:bodyPr/>
                    <a:lstStyle/>
                    <a:p>
                      <a:pPr marL="0" marR="0" algn="ctr">
                        <a:lnSpc>
                          <a:spcPct val="115000"/>
                        </a:lnSpc>
                        <a:spcBef>
                          <a:spcPts val="0"/>
                        </a:spcBef>
                        <a:spcAft>
                          <a:spcPts val="0"/>
                        </a:spcAft>
                      </a:pPr>
                      <a:r>
                        <a:rPr lang="en-US" sz="2400" dirty="0">
                          <a:solidFill>
                            <a:srgbClr val="000000"/>
                          </a:solidFill>
                          <a:effectLst/>
                          <a:latin typeface="Arial"/>
                          <a:ea typeface="Times New Roman"/>
                          <a:cs typeface="Arial"/>
                        </a:rPr>
                        <a:t>6</a:t>
                      </a:r>
                      <a:endParaRPr lang="en-US" sz="2400" dirty="0">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2800" b="0" u="sng" dirty="0">
                          <a:solidFill>
                            <a:srgbClr val="C00000"/>
                          </a:solidFill>
                          <a:effectLst/>
                          <a:latin typeface="Arial"/>
                          <a:ea typeface="Calibri"/>
                          <a:cs typeface="Arial"/>
                        </a:rPr>
                        <a:t>Every</a:t>
                      </a:r>
                      <a:r>
                        <a:rPr lang="en-US" sz="2800" b="0" u="sng" baseline="0" dirty="0">
                          <a:solidFill>
                            <a:srgbClr val="C00000"/>
                          </a:solidFill>
                          <a:effectLst/>
                          <a:latin typeface="Arial"/>
                          <a:ea typeface="Calibri"/>
                          <a:cs typeface="Arial"/>
                        </a:rPr>
                        <a:t> community &amp; rural area</a:t>
                      </a:r>
                      <a:endParaRPr lang="en-US" sz="2800" b="0" u="sng" dirty="0">
                        <a:solidFill>
                          <a:srgbClr val="C00000"/>
                        </a:solidFill>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US" sz="2800" b="1" i="0" u="none" strike="noStrike" dirty="0">
                          <a:solidFill>
                            <a:srgbClr val="C00000"/>
                          </a:solidFill>
                          <a:effectLst/>
                          <a:latin typeface="Arial"/>
                        </a:rPr>
                        <a:t>7,776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tc>
                  <a:txBody>
                    <a:bodyPr/>
                    <a:lstStyle/>
                    <a:p>
                      <a:pPr algn="ctr" rtl="0" fontAlgn="ctr"/>
                      <a:r>
                        <a:rPr lang="en-US" sz="2800" b="1" i="0" u="none" strike="noStrike" dirty="0">
                          <a:solidFill>
                            <a:srgbClr val="C00000"/>
                          </a:solidFill>
                          <a:effectLst/>
                          <a:latin typeface="Arial"/>
                        </a:rPr>
                        <a:t>155,520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extLst>
                  <a:ext uri="{0D108BD9-81ED-4DB2-BD59-A6C34878D82A}">
                    <a16:rowId xmlns:a16="http://schemas.microsoft.com/office/drawing/2014/main" val="10007"/>
                  </a:ext>
                </a:extLst>
              </a:tr>
              <a:tr h="644819">
                <a:tc gridSpan="4">
                  <a:txBody>
                    <a:bodyPr/>
                    <a:lstStyle/>
                    <a:p>
                      <a:pPr marL="0" marR="0" algn="ctr">
                        <a:lnSpc>
                          <a:spcPct val="115000"/>
                        </a:lnSpc>
                        <a:spcBef>
                          <a:spcPts val="0"/>
                        </a:spcBef>
                        <a:spcAft>
                          <a:spcPts val="0"/>
                        </a:spcAft>
                      </a:pPr>
                      <a:r>
                        <a:rPr lang="en-US" sz="2800" b="1" dirty="0">
                          <a:solidFill>
                            <a:srgbClr val="C00000"/>
                          </a:solidFill>
                          <a:effectLst/>
                          <a:latin typeface="+mn-lt"/>
                          <a:ea typeface="Calibri"/>
                          <a:cs typeface="Arial"/>
                        </a:rPr>
                        <a:t>The Great Commission is finished in your country!</a:t>
                      </a:r>
                      <a:endParaRPr lang="en-US" sz="2800" b="1" dirty="0">
                        <a:solidFill>
                          <a:srgbClr val="C00000"/>
                        </a:solidFill>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tc hMerge="1">
                  <a:txBody>
                    <a:bodyPr/>
                    <a:lstStyle/>
                    <a:p>
                      <a:pPr marL="0" marR="0" algn="l">
                        <a:lnSpc>
                          <a:spcPct val="115000"/>
                        </a:lnSpc>
                        <a:spcBef>
                          <a:spcPts val="0"/>
                        </a:spcBef>
                        <a:spcAft>
                          <a:spcPts val="0"/>
                        </a:spcAft>
                      </a:pPr>
                      <a:endParaRPr lang="en-US" sz="2400" b="1" dirty="0">
                        <a:solidFill>
                          <a:srgbClr val="C00000"/>
                        </a:solidFill>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rtl="0" fontAlgn="ctr"/>
                      <a:endParaRPr lang="en-US" sz="2800" b="1" i="0" u="none" strike="noStrike" dirty="0">
                        <a:solidFill>
                          <a:srgbClr val="C00000"/>
                        </a:solidFill>
                        <a:effectLst/>
                        <a:latin typeface="Arial"/>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tc hMerge="1">
                  <a:txBody>
                    <a:bodyPr/>
                    <a:lstStyle/>
                    <a:p>
                      <a:pPr marL="0" marR="0" algn="ctr">
                        <a:lnSpc>
                          <a:spcPct val="115000"/>
                        </a:lnSpc>
                        <a:spcBef>
                          <a:spcPts val="0"/>
                        </a:spcBef>
                        <a:spcAft>
                          <a:spcPts val="0"/>
                        </a:spcAft>
                      </a:pPr>
                      <a:endParaRPr lang="en-US" sz="2600" b="1" dirty="0">
                        <a:solidFill>
                          <a:srgbClr val="C00000"/>
                        </a:solidFill>
                        <a:effectLst/>
                        <a:latin typeface="Arial"/>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5"/>
                    </a:solidFill>
                  </a:tcPr>
                </a:tc>
                <a:extLst>
                  <a:ext uri="{0D108BD9-81ED-4DB2-BD59-A6C34878D82A}">
                    <a16:rowId xmlns:a16="http://schemas.microsoft.com/office/drawing/2014/main" val="10008"/>
                  </a:ext>
                </a:extLst>
              </a:tr>
            </a:tbl>
          </a:graphicData>
        </a:graphic>
      </p:graphicFrame>
      <p:sp>
        <p:nvSpPr>
          <p:cNvPr id="2" name="Slide Number Placeholder 1"/>
          <p:cNvSpPr>
            <a:spLocks noGrp="1"/>
          </p:cNvSpPr>
          <p:nvPr>
            <p:ph type="sldNum" sz="quarter" idx="12"/>
          </p:nvPr>
        </p:nvSpPr>
        <p:spPr>
          <a:xfrm>
            <a:off x="7010400" y="6416842"/>
            <a:ext cx="2133600" cy="441158"/>
          </a:xfrm>
        </p:spPr>
        <p:txBody>
          <a:bodyPr/>
          <a:lstStyle/>
          <a:p>
            <a:pPr>
              <a:defRPr/>
            </a:pPr>
            <a:r>
              <a:rPr lang="en-US" sz="1800" dirty="0"/>
              <a:t>29</a:t>
            </a:r>
          </a:p>
        </p:txBody>
      </p:sp>
    </p:spTree>
    <p:extLst>
      <p:ext uri="{BB962C8B-B14F-4D97-AF65-F5344CB8AC3E}">
        <p14:creationId xmlns:p14="http://schemas.microsoft.com/office/powerpoint/2010/main" val="382727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78A9C5-36A5-48AC-B8A2-FC1135606D85}"/>
              </a:ext>
            </a:extLst>
          </p:cNvPr>
          <p:cNvSpPr/>
          <p:nvPr/>
        </p:nvSpPr>
        <p:spPr>
          <a:xfrm>
            <a:off x="219088" y="1458062"/>
            <a:ext cx="8924912" cy="3006208"/>
          </a:xfrm>
          <a:prstGeom prst="rect">
            <a:avLst/>
          </a:prstGeom>
          <a:ln>
            <a:noFill/>
          </a:ln>
        </p:spPr>
        <p:txBody>
          <a:bodyPr wrap="square">
            <a:spAutoFit/>
          </a:bodyPr>
          <a:lstStyle/>
          <a:p>
            <a:pPr>
              <a:lnSpc>
                <a:spcPct val="114000"/>
              </a:lnSpc>
              <a:spcBef>
                <a:spcPts val="0"/>
              </a:spcBef>
              <a:spcAft>
                <a:spcPts val="600"/>
              </a:spcAft>
            </a:pPr>
            <a:r>
              <a:rPr lang="en-US" sz="3200" dirty="0">
                <a:solidFill>
                  <a:schemeClr val="bg1"/>
                </a:solidFill>
              </a:rPr>
              <a:t>In your groups</a:t>
            </a:r>
          </a:p>
          <a:p>
            <a:pPr marL="398463" indent="-398463" eaLnBrk="0" hangingPunct="0">
              <a:lnSpc>
                <a:spcPct val="114000"/>
              </a:lnSpc>
              <a:spcBef>
                <a:spcPts val="0"/>
              </a:spcBef>
              <a:spcAft>
                <a:spcPts val="600"/>
              </a:spcAft>
              <a:buFontTx/>
              <a:buChar char="•"/>
              <a:defRPr sz="1600" b="0">
                <a:solidFill>
                  <a:srgbClr val="FFFFFF">
                    <a:lumOff val="44000"/>
                  </a:srgbClr>
                </a:solidFill>
              </a:defRPr>
            </a:pPr>
            <a:r>
              <a:rPr lang="en-US" sz="3200" b="0" kern="0" dirty="0">
                <a:solidFill>
                  <a:srgbClr val="FFFFFF">
                    <a:lumOff val="44000"/>
                  </a:srgbClr>
                </a:solidFill>
                <a:latin typeface="Arial"/>
              </a:rPr>
              <a:t>Talk about methods you have tried in the past to reach your country for Christ</a:t>
            </a:r>
          </a:p>
          <a:p>
            <a:pPr marL="398463" indent="-398463" eaLnBrk="0" hangingPunct="0">
              <a:lnSpc>
                <a:spcPct val="114000"/>
              </a:lnSpc>
              <a:spcBef>
                <a:spcPts val="0"/>
              </a:spcBef>
              <a:spcAft>
                <a:spcPts val="600"/>
              </a:spcAft>
              <a:buFontTx/>
              <a:buChar char="•"/>
              <a:defRPr sz="1600" b="0">
                <a:solidFill>
                  <a:srgbClr val="FFFFFF">
                    <a:lumOff val="44000"/>
                  </a:srgbClr>
                </a:solidFill>
              </a:defRPr>
            </a:pPr>
            <a:r>
              <a:rPr lang="en-US" sz="3200" dirty="0">
                <a:solidFill>
                  <a:schemeClr val="bg1"/>
                </a:solidFill>
              </a:rPr>
              <a:t>Talk about why using these workshops will be effective in reaching your country for Christ</a:t>
            </a:r>
          </a:p>
        </p:txBody>
      </p:sp>
    </p:spTree>
    <p:extLst>
      <p:ext uri="{BB962C8B-B14F-4D97-AF65-F5344CB8AC3E}">
        <p14:creationId xmlns:p14="http://schemas.microsoft.com/office/powerpoint/2010/main" val="24592386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29740"/>
            <a:ext cx="9144000" cy="903642"/>
          </a:xfrm>
        </p:spPr>
        <p:txBody>
          <a:bodyPr/>
          <a:lstStyle/>
          <a:p>
            <a:r>
              <a:rPr lang="en-US" dirty="0"/>
              <a:t>Starting Your Own Training Center</a:t>
            </a:r>
            <a:br>
              <a:rPr lang="en-US" dirty="0"/>
            </a:br>
            <a:r>
              <a:rPr lang="en-US" sz="2800" b="0" dirty="0"/>
              <a:t>Lesson 8 </a:t>
            </a:r>
            <a:endParaRPr lang="en-US" sz="3200" b="0" dirty="0"/>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30</a:t>
            </a:r>
          </a:p>
        </p:txBody>
      </p:sp>
      <p:sp>
        <p:nvSpPr>
          <p:cNvPr id="2" name="Rectangle 1"/>
          <p:cNvSpPr/>
          <p:nvPr/>
        </p:nvSpPr>
        <p:spPr>
          <a:xfrm>
            <a:off x="64546" y="1836095"/>
            <a:ext cx="9079454" cy="3354765"/>
          </a:xfrm>
          <a:prstGeom prst="rect">
            <a:avLst/>
          </a:prstGeom>
        </p:spPr>
        <p:txBody>
          <a:bodyPr wrap="square">
            <a:spAutoFit/>
          </a:bodyPr>
          <a:lstStyle/>
          <a:p>
            <a:pPr marL="223838" indent="-223838">
              <a:spcAft>
                <a:spcPts val="1200"/>
              </a:spcAft>
              <a:buFont typeface="Arial" panose="020B0604020202020204" pitchFamily="34" charset="0"/>
              <a:buChar char="•"/>
            </a:pPr>
            <a:r>
              <a:rPr lang="en-US" sz="3200" b="0" dirty="0">
                <a:solidFill>
                  <a:schemeClr val="bg1"/>
                </a:solidFill>
              </a:rPr>
              <a:t>An indispensable element in finishing the Great Commission is to train multiplying pastors </a:t>
            </a:r>
          </a:p>
          <a:p>
            <a:pPr marL="223838" indent="-223838">
              <a:spcAft>
                <a:spcPts val="1200"/>
              </a:spcAft>
              <a:buFont typeface="Arial" panose="020B0604020202020204" pitchFamily="34" charset="0"/>
              <a:buChar char="•"/>
            </a:pPr>
            <a:r>
              <a:rPr lang="en-US" sz="3200" b="0" dirty="0">
                <a:solidFill>
                  <a:schemeClr val="bg1"/>
                </a:solidFill>
              </a:rPr>
              <a:t>You will recruit pastors and lead them in these workshops</a:t>
            </a:r>
          </a:p>
          <a:p>
            <a:pPr marL="223838" indent="-223838">
              <a:spcAft>
                <a:spcPts val="1200"/>
              </a:spcAft>
              <a:buFont typeface="Arial" panose="020B0604020202020204" pitchFamily="34" charset="0"/>
              <a:buChar char="•"/>
            </a:pPr>
            <a:r>
              <a:rPr lang="en-US" sz="3200" b="0" dirty="0">
                <a:solidFill>
                  <a:schemeClr val="bg1"/>
                </a:solidFill>
              </a:rPr>
              <a:t>You may team up with one or more pastors to start this training center</a:t>
            </a:r>
          </a:p>
        </p:txBody>
      </p:sp>
    </p:spTree>
    <p:extLst>
      <p:ext uri="{BB962C8B-B14F-4D97-AF65-F5344CB8AC3E}">
        <p14:creationId xmlns:p14="http://schemas.microsoft.com/office/powerpoint/2010/main" val="32410713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DCB540-F03C-4E35-8662-7553CA527559}"/>
              </a:ext>
            </a:extLst>
          </p:cNvPr>
          <p:cNvSpPr>
            <a:spLocks noGrp="1"/>
          </p:cNvSpPr>
          <p:nvPr>
            <p:ph type="sldNum" sz="quarter" idx="12"/>
          </p:nvPr>
        </p:nvSpPr>
        <p:spPr/>
        <p:txBody>
          <a:bodyPr/>
          <a:lstStyle/>
          <a:p>
            <a:pPr>
              <a:defRPr/>
            </a:pPr>
            <a:r>
              <a:rPr lang="en-US" sz="1800" dirty="0"/>
              <a:t>30</a:t>
            </a:r>
          </a:p>
        </p:txBody>
      </p:sp>
      <p:sp>
        <p:nvSpPr>
          <p:cNvPr id="6" name="TextBox 5">
            <a:extLst>
              <a:ext uri="{FF2B5EF4-FFF2-40B4-BE49-F238E27FC236}">
                <a16:creationId xmlns:a16="http://schemas.microsoft.com/office/drawing/2014/main" id="{CC527647-6033-4814-8CA3-8774F374438F}"/>
              </a:ext>
            </a:extLst>
          </p:cNvPr>
          <p:cNvSpPr txBox="1"/>
          <p:nvPr/>
        </p:nvSpPr>
        <p:spPr>
          <a:xfrm>
            <a:off x="529402" y="500290"/>
            <a:ext cx="8085196" cy="1015663"/>
          </a:xfrm>
          <a:prstGeom prst="rect">
            <a:avLst/>
          </a:prstGeom>
          <a:noFill/>
        </p:spPr>
        <p:txBody>
          <a:bodyPr wrap="square" rtlCol="0">
            <a:spAutoFit/>
          </a:bodyPr>
          <a:lstStyle/>
          <a:p>
            <a:pPr algn="ctr" defTabSz="457200" fontAlgn="auto">
              <a:spcBef>
                <a:spcPts val="0"/>
              </a:spcBef>
              <a:spcAft>
                <a:spcPts val="0"/>
              </a:spcAft>
            </a:pPr>
            <a:r>
              <a:rPr lang="en-US" sz="3200" dirty="0">
                <a:solidFill>
                  <a:schemeClr val="bg1"/>
                </a:solidFill>
                <a:latin typeface="Arial" panose="020B0604020202020204" pitchFamily="34" charset="0"/>
                <a:cs typeface="Arial" panose="020B0604020202020204" pitchFamily="34" charset="0"/>
              </a:rPr>
              <a:t>Goals for Training Centers</a:t>
            </a:r>
          </a:p>
          <a:p>
            <a:pPr algn="ctr" defTabSz="457200" fontAlgn="auto">
              <a:spcBef>
                <a:spcPts val="0"/>
              </a:spcBef>
              <a:spcAft>
                <a:spcPts val="0"/>
              </a:spcAft>
            </a:pPr>
            <a:r>
              <a:rPr lang="en-US" sz="2800" b="0" dirty="0">
                <a:solidFill>
                  <a:schemeClr val="bg1"/>
                </a:solidFill>
                <a:latin typeface="Arial" panose="020B0604020202020204" pitchFamily="34" charset="0"/>
                <a:cs typeface="Arial" panose="020B0604020202020204" pitchFamily="34" charset="0"/>
              </a:rPr>
              <a:t>20 pastors trained in 4 workshops over 18 months </a:t>
            </a:r>
          </a:p>
        </p:txBody>
      </p:sp>
      <p:grpSp>
        <p:nvGrpSpPr>
          <p:cNvPr id="11" name="Group 10">
            <a:extLst>
              <a:ext uri="{FF2B5EF4-FFF2-40B4-BE49-F238E27FC236}">
                <a16:creationId xmlns:a16="http://schemas.microsoft.com/office/drawing/2014/main" id="{E7367759-8A8C-453B-81F0-3614C456F97C}"/>
              </a:ext>
            </a:extLst>
          </p:cNvPr>
          <p:cNvGrpSpPr/>
          <p:nvPr/>
        </p:nvGrpSpPr>
        <p:grpSpPr>
          <a:xfrm>
            <a:off x="1355041" y="2158971"/>
            <a:ext cx="6433917" cy="2540057"/>
            <a:chOff x="1355041" y="2158971"/>
            <a:chExt cx="6433917" cy="2540057"/>
          </a:xfrm>
        </p:grpSpPr>
        <p:pic>
          <p:nvPicPr>
            <p:cNvPr id="5" name="0565D92B-4D81-423D-8534-DF783F02E0B8">
              <a:extLst>
                <a:ext uri="{FF2B5EF4-FFF2-40B4-BE49-F238E27FC236}">
                  <a16:creationId xmlns:a16="http://schemas.microsoft.com/office/drawing/2014/main" id="{94DA2031-27CB-470D-B5DC-6EB5E87B101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355041" y="2158971"/>
              <a:ext cx="6433917" cy="25400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AA5C276-344C-427B-A85C-D3093D591501}"/>
                </a:ext>
              </a:extLst>
            </p:cNvPr>
            <p:cNvSpPr txBox="1"/>
            <p:nvPr/>
          </p:nvSpPr>
          <p:spPr>
            <a:xfrm>
              <a:off x="1771804" y="4231108"/>
              <a:ext cx="1693888" cy="430887"/>
            </a:xfrm>
            <a:prstGeom prst="rect">
              <a:avLst/>
            </a:prstGeom>
            <a:solidFill>
              <a:schemeClr val="bg1"/>
            </a:solidFill>
          </p:spPr>
          <p:txBody>
            <a:bodyPr wrap="square" tIns="0" bIns="0" rtlCol="0">
              <a:spAutoFit/>
            </a:bodyPr>
            <a:lstStyle/>
            <a:p>
              <a:pPr algn="ctr"/>
              <a:r>
                <a:rPr lang="en-US" sz="2800" b="1" dirty="0"/>
                <a:t>Pastors</a:t>
              </a:r>
            </a:p>
          </p:txBody>
        </p:sp>
        <p:sp>
          <p:nvSpPr>
            <p:cNvPr id="4" name="TextBox 3">
              <a:extLst>
                <a:ext uri="{FF2B5EF4-FFF2-40B4-BE49-F238E27FC236}">
                  <a16:creationId xmlns:a16="http://schemas.microsoft.com/office/drawing/2014/main" id="{2813DF31-3850-4C90-830B-948D3580C4FB}"/>
                </a:ext>
              </a:extLst>
            </p:cNvPr>
            <p:cNvSpPr txBox="1"/>
            <p:nvPr/>
          </p:nvSpPr>
          <p:spPr>
            <a:xfrm>
              <a:off x="3465692" y="4253343"/>
              <a:ext cx="2212618" cy="430887"/>
            </a:xfrm>
            <a:prstGeom prst="rect">
              <a:avLst/>
            </a:prstGeom>
            <a:solidFill>
              <a:schemeClr val="bg1"/>
            </a:solidFill>
          </p:spPr>
          <p:txBody>
            <a:bodyPr wrap="square" tIns="0" bIns="0" rtlCol="0">
              <a:spAutoFit/>
            </a:bodyPr>
            <a:lstStyle/>
            <a:p>
              <a:pPr algn="ctr"/>
              <a:r>
                <a:rPr lang="en-US" sz="2800" dirty="0"/>
                <a:t>Workshops</a:t>
              </a:r>
              <a:endParaRPr lang="en-US" sz="2800" b="1" dirty="0"/>
            </a:p>
          </p:txBody>
        </p:sp>
        <p:sp>
          <p:nvSpPr>
            <p:cNvPr id="10" name="TextBox 9">
              <a:extLst>
                <a:ext uri="{FF2B5EF4-FFF2-40B4-BE49-F238E27FC236}">
                  <a16:creationId xmlns:a16="http://schemas.microsoft.com/office/drawing/2014/main" id="{920D46AA-A3E3-40FE-831D-7D1D63B5970A}"/>
                </a:ext>
              </a:extLst>
            </p:cNvPr>
            <p:cNvSpPr txBox="1"/>
            <p:nvPr/>
          </p:nvSpPr>
          <p:spPr>
            <a:xfrm>
              <a:off x="5993106" y="4268141"/>
              <a:ext cx="1693888" cy="430887"/>
            </a:xfrm>
            <a:prstGeom prst="rect">
              <a:avLst/>
            </a:prstGeom>
            <a:solidFill>
              <a:schemeClr val="bg1"/>
            </a:solidFill>
          </p:spPr>
          <p:txBody>
            <a:bodyPr wrap="square" tIns="0" bIns="0" rtlCol="0">
              <a:spAutoFit/>
            </a:bodyPr>
            <a:lstStyle/>
            <a:p>
              <a:pPr algn="ctr"/>
              <a:r>
                <a:rPr lang="en-US" sz="2800" b="1" dirty="0"/>
                <a:t>Months</a:t>
              </a:r>
            </a:p>
          </p:txBody>
        </p:sp>
      </p:grpSp>
    </p:spTree>
    <p:extLst>
      <p:ext uri="{BB962C8B-B14F-4D97-AF65-F5344CB8AC3E}">
        <p14:creationId xmlns:p14="http://schemas.microsoft.com/office/powerpoint/2010/main" val="156507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903642"/>
          </a:xfrm>
        </p:spPr>
        <p:txBody>
          <a:bodyPr/>
          <a:lstStyle/>
          <a:p>
            <a:r>
              <a:rPr lang="en-US" dirty="0"/>
              <a:t>Ideas for Pastors to Recruit</a:t>
            </a:r>
            <a:endParaRPr lang="en-US" sz="3200" dirty="0"/>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30</a:t>
            </a:r>
          </a:p>
        </p:txBody>
      </p:sp>
      <p:sp>
        <p:nvSpPr>
          <p:cNvPr id="2" name="Rectangle 1"/>
          <p:cNvSpPr/>
          <p:nvPr/>
        </p:nvSpPr>
        <p:spPr>
          <a:xfrm>
            <a:off x="646386" y="969580"/>
            <a:ext cx="8497614" cy="5176353"/>
          </a:xfrm>
          <a:prstGeom prst="rect">
            <a:avLst/>
          </a:prstGeom>
        </p:spPr>
        <p:txBody>
          <a:bodyPr wrap="square">
            <a:spAutoFit/>
          </a:bodyPr>
          <a:lstStyle/>
          <a:p>
            <a:pPr lvl="1" indent="-457200">
              <a:lnSpc>
                <a:spcPct val="115000"/>
              </a:lnSpc>
              <a:spcBef>
                <a:spcPts val="0"/>
              </a:spcBef>
              <a:spcAft>
                <a:spcPts val="0"/>
              </a:spcAft>
              <a:buFont typeface="Arial" panose="020B0604020202020204" pitchFamily="34" charset="0"/>
              <a:buChar char="•"/>
            </a:pPr>
            <a:r>
              <a:rPr lang="en-US" sz="3200" b="0" dirty="0">
                <a:solidFill>
                  <a:schemeClr val="bg1"/>
                </a:solidFill>
                <a:latin typeface="Arial"/>
                <a:ea typeface="Calibri"/>
              </a:rPr>
              <a:t>Contact pastors you know and don’t know</a:t>
            </a:r>
          </a:p>
          <a:p>
            <a:pPr lvl="1" indent="-457200">
              <a:lnSpc>
                <a:spcPct val="115000"/>
              </a:lnSpc>
              <a:spcBef>
                <a:spcPts val="0"/>
              </a:spcBef>
              <a:spcAft>
                <a:spcPts val="0"/>
              </a:spcAft>
              <a:buFont typeface="Arial" panose="020B0604020202020204" pitchFamily="34" charset="0"/>
              <a:buChar char="•"/>
            </a:pPr>
            <a:r>
              <a:rPr lang="en-US" sz="3200" b="0" dirty="0">
                <a:solidFill>
                  <a:schemeClr val="bg1"/>
                </a:solidFill>
                <a:latin typeface="Arial"/>
                <a:ea typeface="Calibri"/>
              </a:rPr>
              <a:t>Contact pastors in your denomination</a:t>
            </a:r>
          </a:p>
          <a:p>
            <a:pPr lvl="1" indent="-457200">
              <a:lnSpc>
                <a:spcPct val="115000"/>
              </a:lnSpc>
              <a:spcBef>
                <a:spcPts val="0"/>
              </a:spcBef>
              <a:spcAft>
                <a:spcPts val="0"/>
              </a:spcAft>
              <a:buFont typeface="Arial" panose="020B0604020202020204" pitchFamily="34" charset="0"/>
              <a:buChar char="•"/>
            </a:pPr>
            <a:r>
              <a:rPr lang="en-US" sz="3200" b="0" dirty="0">
                <a:solidFill>
                  <a:schemeClr val="bg1"/>
                </a:solidFill>
                <a:latin typeface="Arial"/>
                <a:ea typeface="Calibri"/>
              </a:rPr>
              <a:t>Ask pastors for suggestions </a:t>
            </a:r>
          </a:p>
          <a:p>
            <a:pPr lvl="1" indent="-457200">
              <a:lnSpc>
                <a:spcPct val="115000"/>
              </a:lnSpc>
              <a:spcBef>
                <a:spcPts val="0"/>
              </a:spcBef>
              <a:spcAft>
                <a:spcPts val="0"/>
              </a:spcAft>
              <a:buFont typeface="Arial" panose="020B0604020202020204" pitchFamily="34" charset="0"/>
              <a:buChar char="•"/>
            </a:pPr>
            <a:r>
              <a:rPr lang="en-US" sz="3200" b="0" dirty="0">
                <a:solidFill>
                  <a:schemeClr val="bg1"/>
                </a:solidFill>
                <a:latin typeface="Arial"/>
                <a:ea typeface="Calibri"/>
              </a:rPr>
              <a:t>Contact pastor’s associations and ask to make a presentation </a:t>
            </a:r>
          </a:p>
          <a:p>
            <a:pPr marL="0" lvl="1">
              <a:lnSpc>
                <a:spcPct val="115000"/>
              </a:lnSpc>
              <a:spcBef>
                <a:spcPts val="0"/>
              </a:spcBef>
              <a:spcAft>
                <a:spcPts val="0"/>
              </a:spcAft>
            </a:pPr>
            <a:endParaRPr lang="en-US" sz="1400" b="0" dirty="0">
              <a:solidFill>
                <a:schemeClr val="bg1"/>
              </a:solidFill>
              <a:latin typeface="Arial"/>
              <a:ea typeface="Calibri"/>
            </a:endParaRPr>
          </a:p>
          <a:p>
            <a:pPr marL="0" lvl="1">
              <a:lnSpc>
                <a:spcPct val="115000"/>
              </a:lnSpc>
              <a:spcBef>
                <a:spcPts val="0"/>
              </a:spcBef>
              <a:spcAft>
                <a:spcPts val="0"/>
              </a:spcAft>
            </a:pPr>
            <a:r>
              <a:rPr lang="en-US" sz="3200" dirty="0">
                <a:solidFill>
                  <a:schemeClr val="bg1"/>
                </a:solidFill>
                <a:latin typeface="Arial"/>
                <a:ea typeface="Calibri"/>
              </a:rPr>
              <a:t>In your groups</a:t>
            </a:r>
          </a:p>
          <a:p>
            <a:pPr lvl="1" indent="-457200">
              <a:lnSpc>
                <a:spcPct val="115000"/>
              </a:lnSpc>
              <a:spcBef>
                <a:spcPts val="0"/>
              </a:spcBef>
              <a:spcAft>
                <a:spcPts val="0"/>
              </a:spcAft>
              <a:buFont typeface="Arial" panose="020B0604020202020204" pitchFamily="34" charset="0"/>
              <a:buChar char="•"/>
            </a:pPr>
            <a:r>
              <a:rPr lang="en-US" sz="3200" b="0" dirty="0">
                <a:solidFill>
                  <a:schemeClr val="bg1"/>
                </a:solidFill>
                <a:latin typeface="Arial"/>
                <a:ea typeface="Calibri"/>
              </a:rPr>
              <a:t>Talk about pastors you can recruit to train</a:t>
            </a:r>
          </a:p>
          <a:p>
            <a:pPr marL="0" lvl="1">
              <a:lnSpc>
                <a:spcPct val="115000"/>
              </a:lnSpc>
              <a:spcBef>
                <a:spcPts val="0"/>
              </a:spcBef>
              <a:spcAft>
                <a:spcPts val="0"/>
              </a:spcAft>
            </a:pPr>
            <a:endParaRPr lang="en-US" b="0" dirty="0">
              <a:solidFill>
                <a:schemeClr val="bg1"/>
              </a:solidFill>
              <a:latin typeface="Arial"/>
              <a:ea typeface="Calibri"/>
            </a:endParaRPr>
          </a:p>
          <a:p>
            <a:pPr lvl="1" indent="-457200">
              <a:lnSpc>
                <a:spcPct val="115000"/>
              </a:lnSpc>
              <a:spcBef>
                <a:spcPts val="0"/>
              </a:spcBef>
              <a:spcAft>
                <a:spcPts val="0"/>
              </a:spcAft>
              <a:buFont typeface="Arial" panose="020B0604020202020204" pitchFamily="34" charset="0"/>
              <a:buChar char="•"/>
            </a:pPr>
            <a:r>
              <a:rPr lang="en-US" sz="3200" b="0" dirty="0">
                <a:solidFill>
                  <a:schemeClr val="bg1"/>
                </a:solidFill>
                <a:latin typeface="Arial"/>
                <a:ea typeface="Calibri"/>
              </a:rPr>
              <a:t>Make a list of pastors to invite</a:t>
            </a:r>
          </a:p>
        </p:txBody>
      </p:sp>
    </p:spTree>
    <p:extLst>
      <p:ext uri="{BB962C8B-B14F-4D97-AF65-F5344CB8AC3E}">
        <p14:creationId xmlns:p14="http://schemas.microsoft.com/office/powerpoint/2010/main" val="2862678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A80D5C-AFA0-472E-868A-8DFE107E7EB1}"/>
              </a:ext>
            </a:extLst>
          </p:cNvPr>
          <p:cNvSpPr>
            <a:spLocks noGrp="1"/>
          </p:cNvSpPr>
          <p:nvPr>
            <p:ph type="sldNum" sz="quarter" idx="12"/>
          </p:nvPr>
        </p:nvSpPr>
        <p:spPr/>
        <p:txBody>
          <a:bodyPr/>
          <a:lstStyle/>
          <a:p>
            <a:pPr>
              <a:defRPr/>
            </a:pPr>
            <a:r>
              <a:rPr lang="en-US" sz="1800" dirty="0"/>
              <a:t>31</a:t>
            </a:r>
          </a:p>
        </p:txBody>
      </p:sp>
      <p:sp>
        <p:nvSpPr>
          <p:cNvPr id="4" name="TextBox 3">
            <a:extLst>
              <a:ext uri="{FF2B5EF4-FFF2-40B4-BE49-F238E27FC236}">
                <a16:creationId xmlns:a16="http://schemas.microsoft.com/office/drawing/2014/main" id="{83672240-2542-444A-A779-3B4DBD6CD5ED}"/>
              </a:ext>
            </a:extLst>
          </p:cNvPr>
          <p:cNvSpPr txBox="1"/>
          <p:nvPr/>
        </p:nvSpPr>
        <p:spPr>
          <a:xfrm>
            <a:off x="1540042" y="1370631"/>
            <a:ext cx="5987715" cy="523220"/>
          </a:xfrm>
          <a:prstGeom prst="rect">
            <a:avLst/>
          </a:prstGeom>
          <a:noFill/>
        </p:spPr>
        <p:txBody>
          <a:bodyPr wrap="square">
            <a:spAutoFit/>
          </a:bodyPr>
          <a:lstStyle/>
          <a:p>
            <a:pPr algn="ctr"/>
            <a:r>
              <a:rPr lang="en-US" sz="2800" dirty="0">
                <a:solidFill>
                  <a:schemeClr val="bg1"/>
                </a:solidFill>
              </a:rPr>
              <a:t>Prepare for Your Presentation</a:t>
            </a:r>
          </a:p>
        </p:txBody>
      </p:sp>
      <p:sp>
        <p:nvSpPr>
          <p:cNvPr id="6" name="TextBox 5">
            <a:extLst>
              <a:ext uri="{FF2B5EF4-FFF2-40B4-BE49-F238E27FC236}">
                <a16:creationId xmlns:a16="http://schemas.microsoft.com/office/drawing/2014/main" id="{F59E0304-0BB0-4663-9FA7-778E8DFDEF3E}"/>
              </a:ext>
            </a:extLst>
          </p:cNvPr>
          <p:cNvSpPr txBox="1"/>
          <p:nvPr/>
        </p:nvSpPr>
        <p:spPr>
          <a:xfrm>
            <a:off x="625643" y="2020527"/>
            <a:ext cx="8518357" cy="3416320"/>
          </a:xfrm>
          <a:prstGeom prst="rect">
            <a:avLst/>
          </a:prstGeom>
          <a:noFill/>
        </p:spPr>
        <p:txBody>
          <a:bodyPr wrap="square">
            <a:spAutoFit/>
          </a:bodyPr>
          <a:lstStyle/>
          <a:p>
            <a:pPr marL="223838" indent="-223838">
              <a:spcAft>
                <a:spcPts val="1200"/>
              </a:spcAft>
              <a:buFont typeface="Arial" panose="020B0604020202020204" pitchFamily="34" charset="0"/>
              <a:buChar char="•"/>
            </a:pPr>
            <a:r>
              <a:rPr lang="en-US" sz="2800" b="0" dirty="0">
                <a:solidFill>
                  <a:schemeClr val="bg1"/>
                </a:solidFill>
              </a:rPr>
              <a:t>Have copies of the Foundations Discipleship Workshops page to hand out</a:t>
            </a:r>
          </a:p>
          <a:p>
            <a:pPr marL="223838" indent="-223838">
              <a:spcAft>
                <a:spcPts val="1200"/>
              </a:spcAft>
              <a:buFont typeface="Arial" panose="020B0604020202020204" pitchFamily="34" charset="0"/>
              <a:buChar char="•"/>
            </a:pPr>
            <a:r>
              <a:rPr lang="en-US" sz="2800" b="0" dirty="0">
                <a:solidFill>
                  <a:schemeClr val="bg1"/>
                </a:solidFill>
              </a:rPr>
              <a:t>Prepare your testimony of how Foundations has impacted your church</a:t>
            </a:r>
          </a:p>
          <a:p>
            <a:pPr marL="914400" lvl="1" indent="-457200">
              <a:spcAft>
                <a:spcPts val="1200"/>
              </a:spcAft>
              <a:buFont typeface="Arial" panose="020B0604020202020204" pitchFamily="34" charset="0"/>
              <a:buChar char="–"/>
            </a:pPr>
            <a:r>
              <a:rPr lang="en-US" sz="2800" b="0" dirty="0">
                <a:solidFill>
                  <a:schemeClr val="bg1"/>
                </a:solidFill>
              </a:rPr>
              <a:t>How implementing  these workshops has helped you minister to more people by making multiplying disciples</a:t>
            </a:r>
          </a:p>
        </p:txBody>
      </p:sp>
      <p:sp>
        <p:nvSpPr>
          <p:cNvPr id="8" name="TextBox 7">
            <a:extLst>
              <a:ext uri="{FF2B5EF4-FFF2-40B4-BE49-F238E27FC236}">
                <a16:creationId xmlns:a16="http://schemas.microsoft.com/office/drawing/2014/main" id="{C4B48175-2BBC-4D4B-8B87-24AC6BA0A1BF}"/>
              </a:ext>
            </a:extLst>
          </p:cNvPr>
          <p:cNvSpPr txBox="1"/>
          <p:nvPr/>
        </p:nvSpPr>
        <p:spPr>
          <a:xfrm>
            <a:off x="0" y="103305"/>
            <a:ext cx="9031704" cy="1077218"/>
          </a:xfrm>
          <a:prstGeom prst="rect">
            <a:avLst/>
          </a:prstGeom>
          <a:noFill/>
        </p:spPr>
        <p:txBody>
          <a:bodyPr wrap="square">
            <a:spAutoFit/>
          </a:bodyPr>
          <a:lstStyle/>
          <a:p>
            <a:pPr algn="ctr"/>
            <a:r>
              <a:rPr lang="en-US" sz="3200" b="1" dirty="0">
                <a:solidFill>
                  <a:schemeClr val="bg1"/>
                </a:solidFill>
                <a:effectLst/>
                <a:latin typeface="Arial" panose="020B0604020202020204" pitchFamily="34" charset="0"/>
                <a:ea typeface="Calibri" panose="020F0502020204030204" pitchFamily="34" charset="0"/>
              </a:rPr>
              <a:t>Foundations Discipleship Workshops Recruiting Presentation</a:t>
            </a:r>
            <a:endParaRPr lang="en-US" sz="3200" dirty="0">
              <a:solidFill>
                <a:schemeClr val="bg1"/>
              </a:solidFill>
            </a:endParaRPr>
          </a:p>
        </p:txBody>
      </p:sp>
      <p:sp>
        <p:nvSpPr>
          <p:cNvPr id="10" name="TextBox 9">
            <a:extLst>
              <a:ext uri="{FF2B5EF4-FFF2-40B4-BE49-F238E27FC236}">
                <a16:creationId xmlns:a16="http://schemas.microsoft.com/office/drawing/2014/main" id="{E9DD96FD-3288-4497-9750-4B5A8E126D54}"/>
              </a:ext>
            </a:extLst>
          </p:cNvPr>
          <p:cNvSpPr txBox="1"/>
          <p:nvPr/>
        </p:nvSpPr>
        <p:spPr>
          <a:xfrm>
            <a:off x="625643" y="5550111"/>
            <a:ext cx="8518357" cy="830997"/>
          </a:xfrm>
          <a:prstGeom prst="rect">
            <a:avLst/>
          </a:prstGeom>
          <a:noFill/>
        </p:spPr>
        <p:txBody>
          <a:bodyPr wrap="square">
            <a:spAutoFit/>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lang="en-US" sz="24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The recruiting presentation and handout and a PowerPoint presentation are available at foundationsglobal.com.</a:t>
            </a: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391894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
            <a:ext cx="9144000" cy="1016001"/>
          </a:xfrm>
        </p:spPr>
        <p:txBody>
          <a:bodyPr/>
          <a:lstStyle/>
          <a:p>
            <a:r>
              <a:rPr lang="en-US" dirty="0"/>
              <a:t>Implementation</a:t>
            </a:r>
          </a:p>
        </p:txBody>
      </p:sp>
      <p:sp>
        <p:nvSpPr>
          <p:cNvPr id="2" name="Rectangle 1"/>
          <p:cNvSpPr/>
          <p:nvPr/>
        </p:nvSpPr>
        <p:spPr>
          <a:xfrm>
            <a:off x="268014" y="1488965"/>
            <a:ext cx="8875986" cy="3970318"/>
          </a:xfrm>
          <a:prstGeom prst="rect">
            <a:avLst/>
          </a:prstGeom>
        </p:spPr>
        <p:txBody>
          <a:bodyPr wrap="square">
            <a:spAutoFit/>
          </a:bodyPr>
          <a:lstStyle/>
          <a:p>
            <a:pPr marL="514350" lvl="2" indent="-514350">
              <a:spcBef>
                <a:spcPts val="0"/>
              </a:spcBef>
              <a:spcAft>
                <a:spcPts val="1800"/>
              </a:spcAft>
              <a:buFont typeface="+mj-lt"/>
              <a:buAutoNum type="arabicPeriod"/>
            </a:pPr>
            <a:r>
              <a:rPr lang="en-US" sz="3200" b="0" dirty="0">
                <a:solidFill>
                  <a:schemeClr val="bg1"/>
                </a:solidFill>
                <a:latin typeface="Arial"/>
                <a:ea typeface="Calibri"/>
              </a:rPr>
              <a:t>Lead a balanced Christian life</a:t>
            </a:r>
          </a:p>
          <a:p>
            <a:pPr marL="514350" lvl="2" indent="-514350">
              <a:spcBef>
                <a:spcPts val="0"/>
              </a:spcBef>
              <a:spcAft>
                <a:spcPts val="1800"/>
              </a:spcAft>
              <a:buFont typeface="+mj-lt"/>
              <a:buAutoNum type="arabicPeriod"/>
            </a:pPr>
            <a:r>
              <a:rPr lang="en-US" sz="3200" b="0" dirty="0">
                <a:solidFill>
                  <a:schemeClr val="bg1"/>
                </a:solidFill>
                <a:latin typeface="Arial"/>
                <a:ea typeface="Calibri"/>
              </a:rPr>
              <a:t>Train church members how to study the Bible</a:t>
            </a:r>
          </a:p>
          <a:p>
            <a:pPr marL="514350" lvl="2" indent="-514350">
              <a:spcBef>
                <a:spcPts val="0"/>
              </a:spcBef>
              <a:spcAft>
                <a:spcPts val="1800"/>
              </a:spcAft>
              <a:buFont typeface="+mj-lt"/>
              <a:buAutoNum type="arabicPeriod"/>
            </a:pPr>
            <a:r>
              <a:rPr lang="en-US" sz="3200" b="0" dirty="0">
                <a:solidFill>
                  <a:schemeClr val="bg1"/>
                </a:solidFill>
                <a:latin typeface="Arial"/>
                <a:ea typeface="Calibri"/>
              </a:rPr>
              <a:t>Prepare effective Biblical sermons</a:t>
            </a:r>
          </a:p>
          <a:p>
            <a:pPr marL="514350" lvl="2" indent="-514350">
              <a:spcBef>
                <a:spcPts val="0"/>
              </a:spcBef>
              <a:spcAft>
                <a:spcPts val="1800"/>
              </a:spcAft>
              <a:buFont typeface="+mj-lt"/>
              <a:buAutoNum type="arabicPeriod"/>
            </a:pPr>
            <a:r>
              <a:rPr lang="en-US" sz="3200" b="0" dirty="0">
                <a:solidFill>
                  <a:schemeClr val="bg1"/>
                </a:solidFill>
                <a:latin typeface="Arial"/>
                <a:ea typeface="Calibri"/>
              </a:rPr>
              <a:t>Implement the plan to start Foundations Groups in the whole church</a:t>
            </a:r>
          </a:p>
          <a:p>
            <a:pPr marL="514350" lvl="2" indent="-514350">
              <a:spcBef>
                <a:spcPts val="0"/>
              </a:spcBef>
              <a:spcAft>
                <a:spcPts val="1800"/>
              </a:spcAft>
              <a:buFont typeface="+mj-lt"/>
              <a:buAutoNum type="arabicPeriod"/>
            </a:pPr>
            <a:r>
              <a:rPr lang="en-US" sz="3200" b="0" dirty="0">
                <a:solidFill>
                  <a:schemeClr val="bg1"/>
                </a:solidFill>
                <a:latin typeface="Arial"/>
                <a:ea typeface="Calibri"/>
              </a:rPr>
              <a:t>Create a Foundations Leader Team</a:t>
            </a:r>
          </a:p>
        </p:txBody>
      </p:sp>
      <p:sp>
        <p:nvSpPr>
          <p:cNvPr id="4" name="Slide Number Placeholder 3">
            <a:extLst>
              <a:ext uri="{FF2B5EF4-FFF2-40B4-BE49-F238E27FC236}">
                <a16:creationId xmlns:a16="http://schemas.microsoft.com/office/drawing/2014/main" id="{320F4900-2650-4F77-9B08-4353E248FAFD}"/>
              </a:ext>
            </a:extLst>
          </p:cNvPr>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34</a:t>
            </a:r>
          </a:p>
        </p:txBody>
      </p:sp>
      <p:cxnSp>
        <p:nvCxnSpPr>
          <p:cNvPr id="5" name="Straight Arrow Connector 4">
            <a:extLst>
              <a:ext uri="{FF2B5EF4-FFF2-40B4-BE49-F238E27FC236}">
                <a16:creationId xmlns:a16="http://schemas.microsoft.com/office/drawing/2014/main" id="{4BBBFBD8-F7B2-421F-AD1B-DE041AF3FC0C}"/>
              </a:ext>
            </a:extLst>
          </p:cNvPr>
          <p:cNvCxnSpPr>
            <a:cxnSpLocks/>
          </p:cNvCxnSpPr>
          <p:nvPr/>
        </p:nvCxnSpPr>
        <p:spPr bwMode="auto">
          <a:xfrm>
            <a:off x="7741920" y="6202680"/>
            <a:ext cx="868680" cy="304800"/>
          </a:xfrm>
          <a:prstGeom prst="straightConnector1">
            <a:avLst/>
          </a:prstGeom>
          <a:solidFill>
            <a:schemeClr val="accent1"/>
          </a:solidFill>
          <a:ln w="7620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30638039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
            <a:ext cx="9144000" cy="1016001"/>
          </a:xfrm>
        </p:spPr>
        <p:txBody>
          <a:bodyPr/>
          <a:lstStyle/>
          <a:p>
            <a:r>
              <a:rPr lang="en-US" dirty="0"/>
              <a:t>Implementation</a:t>
            </a:r>
          </a:p>
        </p:txBody>
      </p:sp>
      <p:sp>
        <p:nvSpPr>
          <p:cNvPr id="2" name="Rectangle 1"/>
          <p:cNvSpPr/>
          <p:nvPr/>
        </p:nvSpPr>
        <p:spPr>
          <a:xfrm>
            <a:off x="268014" y="1412240"/>
            <a:ext cx="8875986" cy="3739485"/>
          </a:xfrm>
          <a:prstGeom prst="rect">
            <a:avLst/>
          </a:prstGeom>
        </p:spPr>
        <p:txBody>
          <a:bodyPr wrap="square">
            <a:spAutoFit/>
          </a:bodyPr>
          <a:lstStyle/>
          <a:p>
            <a:pPr marL="514350" lvl="2" indent="-514350">
              <a:spcBef>
                <a:spcPts val="0"/>
              </a:spcBef>
              <a:spcAft>
                <a:spcPts val="1800"/>
              </a:spcAft>
              <a:buFont typeface="+mj-lt"/>
              <a:buAutoNum type="arabicPeriod" startAt="6"/>
            </a:pPr>
            <a:r>
              <a:rPr lang="en-US" sz="3200" b="0" dirty="0">
                <a:solidFill>
                  <a:schemeClr val="bg1"/>
                </a:solidFill>
                <a:latin typeface="Arial"/>
                <a:ea typeface="Calibri"/>
              </a:rPr>
              <a:t>Evaluate your ministries</a:t>
            </a:r>
          </a:p>
          <a:p>
            <a:pPr marL="514350" lvl="2" indent="-514350">
              <a:spcBef>
                <a:spcPts val="0"/>
              </a:spcBef>
              <a:spcAft>
                <a:spcPts val="1800"/>
              </a:spcAft>
              <a:buFont typeface="+mj-lt"/>
              <a:buAutoNum type="arabicPeriod" startAt="6"/>
            </a:pPr>
            <a:r>
              <a:rPr lang="en-US" sz="3200" b="0" dirty="0">
                <a:solidFill>
                  <a:schemeClr val="bg1"/>
                </a:solidFill>
                <a:latin typeface="Arial"/>
                <a:ea typeface="Calibri"/>
              </a:rPr>
              <a:t>Create a church structure that makes multiplying disciples</a:t>
            </a:r>
          </a:p>
          <a:p>
            <a:pPr marL="514350" lvl="2" indent="-514350">
              <a:spcBef>
                <a:spcPts val="0"/>
              </a:spcBef>
              <a:spcAft>
                <a:spcPts val="1800"/>
              </a:spcAft>
              <a:buFont typeface="+mj-lt"/>
              <a:buAutoNum type="arabicPeriod" startAt="6"/>
            </a:pPr>
            <a:r>
              <a:rPr lang="en-US" sz="3200" b="0" dirty="0">
                <a:solidFill>
                  <a:schemeClr val="bg1"/>
                </a:solidFill>
                <a:latin typeface="Arial"/>
                <a:ea typeface="Calibri"/>
              </a:rPr>
              <a:t>Plant churches that make multiplying disciples  to reach your city</a:t>
            </a:r>
          </a:p>
          <a:p>
            <a:pPr marL="514350" lvl="2" indent="-514350">
              <a:spcBef>
                <a:spcPts val="0"/>
              </a:spcBef>
              <a:spcAft>
                <a:spcPts val="1800"/>
              </a:spcAft>
              <a:buFont typeface="+mj-lt"/>
              <a:buAutoNum type="arabicPeriod" startAt="6"/>
            </a:pPr>
            <a:r>
              <a:rPr lang="en-US" sz="3200" b="0" dirty="0">
                <a:solidFill>
                  <a:schemeClr val="bg1"/>
                </a:solidFill>
                <a:latin typeface="Arial"/>
                <a:ea typeface="Calibri"/>
              </a:rPr>
              <a:t>Train other pastors to reach your country</a:t>
            </a:r>
          </a:p>
        </p:txBody>
      </p:sp>
      <p:sp>
        <p:nvSpPr>
          <p:cNvPr id="4" name="Slide Number Placeholder 3">
            <a:extLst>
              <a:ext uri="{FF2B5EF4-FFF2-40B4-BE49-F238E27FC236}">
                <a16:creationId xmlns:a16="http://schemas.microsoft.com/office/drawing/2014/main" id="{320F4900-2650-4F77-9B08-4353E248FAFD}"/>
              </a:ext>
            </a:extLst>
          </p:cNvPr>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34</a:t>
            </a:r>
          </a:p>
        </p:txBody>
      </p:sp>
    </p:spTree>
    <p:extLst>
      <p:ext uri="{BB962C8B-B14F-4D97-AF65-F5344CB8AC3E}">
        <p14:creationId xmlns:p14="http://schemas.microsoft.com/office/powerpoint/2010/main" val="4083138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
            <a:ext cx="9144000" cy="1182415"/>
          </a:xfrm>
        </p:spPr>
        <p:txBody>
          <a:bodyPr/>
          <a:lstStyle/>
          <a:p>
            <a:r>
              <a:rPr lang="en-US" sz="3200" b="0" dirty="0"/>
              <a:t>How to Reach </a:t>
            </a:r>
            <a:br>
              <a:rPr lang="en-US" sz="3200" b="0" dirty="0"/>
            </a:br>
            <a:r>
              <a:rPr lang="en-US" sz="3200" b="0" dirty="0"/>
              <a:t>Your Community, City, and Country for Christ</a:t>
            </a:r>
            <a:endParaRPr lang="en-US" altLang="en-US" sz="2800" b="0" dirty="0"/>
          </a:p>
        </p:txBody>
      </p:sp>
      <p:sp>
        <p:nvSpPr>
          <p:cNvPr id="16387" name="Content Placeholder 2"/>
          <p:cNvSpPr>
            <a:spLocks noGrp="1"/>
          </p:cNvSpPr>
          <p:nvPr>
            <p:ph idx="1"/>
          </p:nvPr>
        </p:nvSpPr>
        <p:spPr>
          <a:xfrm>
            <a:off x="299546" y="1764971"/>
            <a:ext cx="8686800" cy="3595305"/>
          </a:xfrm>
          <a:ln>
            <a:solidFill>
              <a:schemeClr val="bg1"/>
            </a:solidFill>
          </a:ln>
        </p:spPr>
        <p:txBody>
          <a:bodyPr/>
          <a:lstStyle/>
          <a:p>
            <a:pPr marL="514350" indent="-514350">
              <a:spcBef>
                <a:spcPts val="600"/>
              </a:spcBef>
              <a:spcAft>
                <a:spcPts val="1200"/>
              </a:spcAft>
              <a:buFont typeface="+mj-lt"/>
              <a:buAutoNum type="arabicPeriod"/>
            </a:pPr>
            <a:r>
              <a:rPr lang="en-US" dirty="0"/>
              <a:t>Reach your </a:t>
            </a:r>
            <a:r>
              <a:rPr lang="en-US" u="sng" dirty="0"/>
              <a:t>community</a:t>
            </a:r>
            <a:r>
              <a:rPr lang="en-US" dirty="0"/>
              <a:t> by becoming a church that makes multiplying disciples</a:t>
            </a:r>
          </a:p>
          <a:p>
            <a:pPr marL="514350" indent="-514350">
              <a:spcBef>
                <a:spcPts val="600"/>
              </a:spcBef>
              <a:spcAft>
                <a:spcPts val="1200"/>
              </a:spcAft>
              <a:buFont typeface="+mj-lt"/>
              <a:buAutoNum type="arabicPeriod"/>
            </a:pPr>
            <a:r>
              <a:rPr lang="en-US" dirty="0"/>
              <a:t>Reach your </a:t>
            </a:r>
            <a:r>
              <a:rPr lang="en-US" u="sng" dirty="0"/>
              <a:t>city</a:t>
            </a:r>
            <a:r>
              <a:rPr lang="en-US" dirty="0"/>
              <a:t> for Christ by planting churches that make multiplying disciples</a:t>
            </a:r>
          </a:p>
          <a:p>
            <a:pPr marL="514350" indent="-514350">
              <a:spcBef>
                <a:spcPts val="600"/>
              </a:spcBef>
              <a:spcAft>
                <a:spcPts val="1200"/>
              </a:spcAft>
              <a:buFont typeface="+mj-lt"/>
              <a:buAutoNum type="arabicPeriod"/>
            </a:pPr>
            <a:r>
              <a:rPr lang="en-US" dirty="0"/>
              <a:t>Reach your </a:t>
            </a:r>
            <a:r>
              <a:rPr lang="en-US" u="sng" dirty="0"/>
              <a:t>country</a:t>
            </a:r>
            <a:r>
              <a:rPr lang="en-US" dirty="0"/>
              <a:t> for Christ by training other pastors how to teach these workshops</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4</a:t>
            </a:r>
          </a:p>
        </p:txBody>
      </p:sp>
    </p:spTree>
    <p:extLst>
      <p:ext uri="{BB962C8B-B14F-4D97-AF65-F5344CB8AC3E}">
        <p14:creationId xmlns:p14="http://schemas.microsoft.com/office/powerpoint/2010/main" val="146413686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3578773"/>
            <a:ext cx="9144000" cy="2397125"/>
          </a:xfrm>
        </p:spPr>
        <p:txBody>
          <a:bodyPr/>
          <a:lstStyle/>
          <a:p>
            <a:r>
              <a:rPr lang="en-US" altLang="en-US" sz="6000" dirty="0"/>
              <a:t>Congratulations!</a:t>
            </a:r>
            <a:br>
              <a:rPr lang="en-US" altLang="en-US" sz="6000" dirty="0"/>
            </a:br>
            <a:br>
              <a:rPr lang="en-US" altLang="en-US" sz="1100" dirty="0"/>
            </a:br>
            <a:r>
              <a:rPr lang="en-US" altLang="en-US" dirty="0"/>
              <a:t>You have finished  Workshop 4</a:t>
            </a:r>
            <a:br>
              <a:rPr lang="en-US" altLang="en-US" dirty="0"/>
            </a:br>
            <a:br>
              <a:rPr lang="en-US" altLang="en-US" sz="1200" dirty="0"/>
            </a:br>
            <a:br>
              <a:rPr lang="en-US" altLang="en-US" sz="1400" dirty="0"/>
            </a:br>
            <a:r>
              <a:rPr lang="en-US" altLang="en-US" sz="4400" dirty="0">
                <a:solidFill>
                  <a:srgbClr val="FFFF00"/>
                </a:solidFill>
              </a:rPr>
              <a:t>Finish the Great Commission!</a:t>
            </a:r>
            <a:endParaRPr lang="en-US" altLang="en-US" dirty="0">
              <a:solidFill>
                <a:srgbClr val="FFFF00"/>
              </a:solidFill>
            </a:endParaRPr>
          </a:p>
        </p:txBody>
      </p:sp>
      <p:sp>
        <p:nvSpPr>
          <p:cNvPr id="4" name="TextBox 3">
            <a:extLst>
              <a:ext uri="{FF2B5EF4-FFF2-40B4-BE49-F238E27FC236}">
                <a16:creationId xmlns:a16="http://schemas.microsoft.com/office/drawing/2014/main" id="{788B8F5B-1631-4D74-837B-13C64AAF1BEB}"/>
              </a:ext>
            </a:extLst>
          </p:cNvPr>
          <p:cNvSpPr txBox="1">
            <a:spLocks noChangeAspect="1"/>
          </p:cNvSpPr>
          <p:nvPr/>
        </p:nvSpPr>
        <p:spPr>
          <a:xfrm>
            <a:off x="2028136" y="508582"/>
            <a:ext cx="5087727" cy="2523896"/>
          </a:xfrm>
          <a:prstGeom prst="rect">
            <a:avLst/>
          </a:prstGeom>
          <a:solidFill>
            <a:sysClr val="window" lastClr="FFFFFF"/>
          </a:solidFill>
          <a:ln w="139700" cmpd="sng">
            <a:solidFill>
              <a:srgbClr val="E7E6E6">
                <a:lumMod val="50000"/>
              </a:srgbClr>
            </a:solidFill>
          </a:ln>
        </p:spPr>
        <p:txBody>
          <a:bodyPr wrap="square" tIns="548640" bIns="365760" rtlCol="0" anchor="ctr" anchorCtr="0">
            <a:spAutoFit/>
          </a:bodyPr>
          <a:lstStyle/>
          <a:p>
            <a:pPr marL="0" marR="0" lvl="0" indent="0" algn="ctr" defTabSz="457200" eaLnBrk="1" fontAlgn="auto" latinLnBrk="0" hangingPunct="1">
              <a:lnSpc>
                <a:spcPts val="4000"/>
              </a:lnSpc>
              <a:spcBef>
                <a:spcPts val="1200"/>
              </a:spcBef>
              <a:spcAft>
                <a:spcPts val="600"/>
              </a:spcAft>
              <a:buClrTx/>
              <a:buSzTx/>
              <a:buFontTx/>
              <a:buNone/>
              <a:tabLst/>
              <a:defRPr/>
            </a:pPr>
            <a:r>
              <a:rPr kumimoji="0" lang="en-US" sz="5400" i="0" u="none" strike="noStrike" kern="0" cap="none" spc="0" normalizeH="0" baseline="0" noProof="0" dirty="0">
                <a:ln>
                  <a:noFill/>
                </a:ln>
                <a:solidFill>
                  <a:sysClr val="windowText" lastClr="000000"/>
                </a:solidFill>
                <a:effectLst/>
                <a:uLnTx/>
                <a:uFillTx/>
                <a:latin typeface="Calibri" panose="020F0502020204030204"/>
                <a:cs typeface="+mn-cs"/>
              </a:rPr>
              <a:t>DEVELOPING</a:t>
            </a:r>
          </a:p>
          <a:p>
            <a:pPr marL="0" marR="0" lvl="0" indent="0" algn="ctr" defTabSz="457200" eaLnBrk="1" fontAlgn="auto" latinLnBrk="0" hangingPunct="1">
              <a:lnSpc>
                <a:spcPts val="3000"/>
              </a:lnSpc>
              <a:spcBef>
                <a:spcPts val="0"/>
              </a:spcBef>
              <a:spcAft>
                <a:spcPts val="1200"/>
              </a:spcAft>
              <a:buClrTx/>
              <a:buSzTx/>
              <a:buFontTx/>
              <a:buNone/>
              <a:tabLst/>
              <a:defRPr/>
            </a:pPr>
            <a:r>
              <a:rPr kumimoji="0" lang="en-US" sz="4800" i="0" u="none" strike="noStrike" kern="0" cap="none" spc="0" normalizeH="0" baseline="0" noProof="0" dirty="0">
                <a:ln>
                  <a:noFill/>
                </a:ln>
                <a:solidFill>
                  <a:sysClr val="windowText" lastClr="000000"/>
                </a:solidFill>
                <a:effectLst/>
                <a:uLnTx/>
                <a:uFillTx/>
                <a:latin typeface="Calibri" panose="020F0502020204030204"/>
                <a:cs typeface="+mn-cs"/>
              </a:rPr>
              <a:t>WORKERS</a:t>
            </a:r>
          </a:p>
          <a:p>
            <a:pPr marL="0" marR="0" lvl="0" indent="0" algn="ctr" defTabSz="457200" eaLnBrk="1" fontAlgn="auto" latinLnBrk="0" hangingPunct="1">
              <a:lnSpc>
                <a:spcPts val="3500"/>
              </a:lnSpc>
              <a:spcBef>
                <a:spcPts val="0"/>
              </a:spcBef>
              <a:spcAft>
                <a:spcPts val="0"/>
              </a:spcAft>
              <a:buClrTx/>
              <a:buSzTx/>
              <a:buFontTx/>
              <a:buNone/>
              <a:tabLst/>
              <a:defRPr/>
            </a:pPr>
            <a:r>
              <a:rPr kumimoji="0" lang="en-US" sz="4000" b="0" i="0" u="none" strike="noStrike" kern="0" cap="none" spc="0" normalizeH="0" baseline="0" noProof="0" dirty="0">
                <a:ln>
                  <a:noFill/>
                </a:ln>
                <a:solidFill>
                  <a:sysClr val="windowText" lastClr="000000"/>
                </a:solidFill>
                <a:effectLst/>
                <a:uLnTx/>
                <a:uFillTx/>
                <a:latin typeface="Calibri" panose="020F0502020204030204"/>
                <a:cs typeface="+mn-cs"/>
              </a:rPr>
              <a:t>FOUNDATIONS</a:t>
            </a:r>
            <a:endParaRPr kumimoji="0" lang="en-US" sz="3200" b="0" i="0" u="none" strike="noStrike" kern="0" cap="none" spc="0" normalizeH="0" baseline="0" noProof="0" dirty="0">
              <a:ln>
                <a:noFill/>
              </a:ln>
              <a:solidFill>
                <a:sysClr val="windowText" lastClr="000000"/>
              </a:solidFill>
              <a:effectLst/>
              <a:uLnTx/>
              <a:uFillTx/>
              <a:latin typeface="Calibri" panose="020F0502020204030204"/>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460D19-1CE0-4216-974D-CE9B768302D7}"/>
              </a:ext>
            </a:extLst>
          </p:cNvPr>
          <p:cNvSpPr>
            <a:spLocks noGrp="1"/>
          </p:cNvSpPr>
          <p:nvPr>
            <p:ph type="sldNum" sz="quarter" idx="12"/>
          </p:nvPr>
        </p:nvSpPr>
        <p:spPr/>
        <p:txBody>
          <a:bodyPr/>
          <a:lstStyle/>
          <a:p>
            <a:pPr>
              <a:defRPr/>
            </a:pPr>
            <a:r>
              <a:rPr lang="en-US" sz="1800" dirty="0"/>
              <a:t>4</a:t>
            </a:r>
          </a:p>
        </p:txBody>
      </p:sp>
      <p:sp>
        <p:nvSpPr>
          <p:cNvPr id="3" name="TextBox 2">
            <a:extLst>
              <a:ext uri="{FF2B5EF4-FFF2-40B4-BE49-F238E27FC236}">
                <a16:creationId xmlns:a16="http://schemas.microsoft.com/office/drawing/2014/main" id="{C32BE5E5-8E92-4A16-AED4-6DCEAE87947B}"/>
              </a:ext>
            </a:extLst>
          </p:cNvPr>
          <p:cNvSpPr txBox="1"/>
          <p:nvPr/>
        </p:nvSpPr>
        <p:spPr>
          <a:xfrm>
            <a:off x="0" y="173420"/>
            <a:ext cx="9144000" cy="584775"/>
          </a:xfrm>
          <a:prstGeom prst="rect">
            <a:avLst/>
          </a:prstGeom>
          <a:noFill/>
        </p:spPr>
        <p:txBody>
          <a:bodyPr wrap="square" rtlCol="0">
            <a:spAutoFit/>
          </a:bodyPr>
          <a:lstStyle/>
          <a:p>
            <a:pPr algn="ctr"/>
            <a:r>
              <a:rPr lang="en-US" sz="3200" dirty="0">
                <a:solidFill>
                  <a:schemeClr val="bg1"/>
                </a:solidFill>
              </a:rPr>
              <a:t>Implementation from Previous Workshops</a:t>
            </a:r>
          </a:p>
        </p:txBody>
      </p:sp>
      <p:sp>
        <p:nvSpPr>
          <p:cNvPr id="5" name="TextBox 4">
            <a:extLst>
              <a:ext uri="{FF2B5EF4-FFF2-40B4-BE49-F238E27FC236}">
                <a16:creationId xmlns:a16="http://schemas.microsoft.com/office/drawing/2014/main" id="{3162DBE5-E227-4803-997F-C388CB53A914}"/>
              </a:ext>
            </a:extLst>
          </p:cNvPr>
          <p:cNvSpPr txBox="1"/>
          <p:nvPr/>
        </p:nvSpPr>
        <p:spPr>
          <a:xfrm>
            <a:off x="256674" y="1554920"/>
            <a:ext cx="8887326" cy="3016210"/>
          </a:xfrm>
          <a:prstGeom prst="rect">
            <a:avLst/>
          </a:prstGeom>
          <a:noFill/>
        </p:spPr>
        <p:txBody>
          <a:bodyPr wrap="square" rtlCol="0">
            <a:spAutoFit/>
          </a:bodyPr>
          <a:lstStyle/>
          <a:p>
            <a:pPr>
              <a:spcAft>
                <a:spcPts val="1200"/>
              </a:spcAft>
            </a:pPr>
            <a:r>
              <a:rPr lang="en-US" sz="3200" b="0" dirty="0">
                <a:solidFill>
                  <a:schemeClr val="bg1"/>
                </a:solidFill>
              </a:rPr>
              <a:t>You are:</a:t>
            </a:r>
          </a:p>
          <a:p>
            <a:pPr marL="401638" indent="-401638">
              <a:spcAft>
                <a:spcPts val="1200"/>
              </a:spcAft>
              <a:buAutoNum type="arabicPeriod"/>
            </a:pPr>
            <a:r>
              <a:rPr lang="en-US" sz="3200" b="0" dirty="0">
                <a:solidFill>
                  <a:schemeClr val="bg1"/>
                </a:solidFill>
              </a:rPr>
              <a:t>Making multiplying disciples by apprenticeship</a:t>
            </a:r>
          </a:p>
          <a:p>
            <a:pPr marL="401638" indent="-401638">
              <a:spcAft>
                <a:spcPts val="1200"/>
              </a:spcAft>
              <a:buAutoNum type="arabicPeriod"/>
            </a:pPr>
            <a:r>
              <a:rPr lang="en-US" sz="3200" b="0" dirty="0">
                <a:solidFill>
                  <a:schemeClr val="bg1"/>
                </a:solidFill>
              </a:rPr>
              <a:t>Creating and implementing goals for personal and ministry life</a:t>
            </a:r>
          </a:p>
          <a:p>
            <a:pPr marL="401638" indent="-401638">
              <a:spcAft>
                <a:spcPts val="1200"/>
              </a:spcAft>
              <a:buAutoNum type="arabicPeriod"/>
            </a:pPr>
            <a:r>
              <a:rPr lang="en-US" sz="3200" b="0" dirty="0">
                <a:solidFill>
                  <a:schemeClr val="bg1"/>
                </a:solidFill>
              </a:rPr>
              <a:t>Training people how to do Bible study</a:t>
            </a:r>
          </a:p>
        </p:txBody>
      </p:sp>
    </p:spTree>
    <p:extLst>
      <p:ext uri="{BB962C8B-B14F-4D97-AF65-F5344CB8AC3E}">
        <p14:creationId xmlns:p14="http://schemas.microsoft.com/office/powerpoint/2010/main" val="20885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736F2D-4284-405A-9457-FAFC467344D2}"/>
              </a:ext>
            </a:extLst>
          </p:cNvPr>
          <p:cNvSpPr>
            <a:spLocks noGrp="1"/>
          </p:cNvSpPr>
          <p:nvPr>
            <p:ph type="sldNum" sz="quarter" idx="12"/>
          </p:nvPr>
        </p:nvSpPr>
        <p:spPr/>
        <p:txBody>
          <a:bodyPr/>
          <a:lstStyle/>
          <a:p>
            <a:pPr>
              <a:defRPr/>
            </a:pPr>
            <a:r>
              <a:rPr lang="en-US" sz="1800" dirty="0"/>
              <a:t>5</a:t>
            </a:r>
          </a:p>
        </p:txBody>
      </p:sp>
      <p:sp>
        <p:nvSpPr>
          <p:cNvPr id="3" name="TextBox 2">
            <a:extLst>
              <a:ext uri="{FF2B5EF4-FFF2-40B4-BE49-F238E27FC236}">
                <a16:creationId xmlns:a16="http://schemas.microsoft.com/office/drawing/2014/main" id="{C820D19C-5166-4D78-B865-89F8158E261A}"/>
              </a:ext>
            </a:extLst>
          </p:cNvPr>
          <p:cNvSpPr txBox="1"/>
          <p:nvPr/>
        </p:nvSpPr>
        <p:spPr>
          <a:xfrm>
            <a:off x="0" y="0"/>
            <a:ext cx="9144000" cy="1077218"/>
          </a:xfrm>
          <a:prstGeom prst="rect">
            <a:avLst/>
          </a:prstGeom>
          <a:noFill/>
        </p:spPr>
        <p:txBody>
          <a:bodyPr wrap="square" rtlCol="0">
            <a:spAutoFit/>
          </a:bodyPr>
          <a:lstStyle/>
          <a:p>
            <a:pPr algn="ctr"/>
            <a:r>
              <a:rPr lang="en-US" sz="3200" dirty="0">
                <a:solidFill>
                  <a:schemeClr val="bg1"/>
                </a:solidFill>
              </a:rPr>
              <a:t>Elements of a Church </a:t>
            </a:r>
          </a:p>
          <a:p>
            <a:pPr algn="ctr"/>
            <a:r>
              <a:rPr lang="en-US" sz="3200" dirty="0">
                <a:solidFill>
                  <a:schemeClr val="bg1"/>
                </a:solidFill>
              </a:rPr>
              <a:t>that Makes Multiplying Disciples </a:t>
            </a:r>
          </a:p>
        </p:txBody>
      </p:sp>
      <p:sp>
        <p:nvSpPr>
          <p:cNvPr id="4" name="TextBox 3">
            <a:extLst>
              <a:ext uri="{FF2B5EF4-FFF2-40B4-BE49-F238E27FC236}">
                <a16:creationId xmlns:a16="http://schemas.microsoft.com/office/drawing/2014/main" id="{A379D8D6-C45C-43A7-909D-82359CADA306}"/>
              </a:ext>
            </a:extLst>
          </p:cNvPr>
          <p:cNvSpPr txBox="1"/>
          <p:nvPr/>
        </p:nvSpPr>
        <p:spPr>
          <a:xfrm>
            <a:off x="457200" y="3912870"/>
            <a:ext cx="8229600" cy="2523768"/>
          </a:xfrm>
          <a:prstGeom prst="rect">
            <a:avLst/>
          </a:prstGeom>
          <a:solidFill>
            <a:srgbClr val="259342"/>
          </a:solidFill>
          <a:ln w="19050">
            <a:solidFill>
              <a:schemeClr val="bg1"/>
            </a:solidFill>
          </a:ln>
        </p:spPr>
        <p:txBody>
          <a:bodyPr wrap="square" rtlCol="0">
            <a:spAutoFit/>
          </a:bodyPr>
          <a:lstStyle/>
          <a:p>
            <a:pPr algn="ctr">
              <a:spcAft>
                <a:spcPts val="1200"/>
              </a:spcAft>
            </a:pPr>
            <a:r>
              <a:rPr lang="en-US" sz="3200" u="sng" dirty="0">
                <a:solidFill>
                  <a:schemeClr val="bg1"/>
                </a:solidFill>
              </a:rPr>
              <a:t>Jesus’ strategy </a:t>
            </a:r>
          </a:p>
          <a:p>
            <a:pPr marL="741363" lvl="1" indent="-284163">
              <a:spcAft>
                <a:spcPts val="1200"/>
              </a:spcAft>
              <a:buFont typeface="Arial" panose="020B0604020202020204" pitchFamily="34" charset="0"/>
              <a:buChar char="•"/>
            </a:pPr>
            <a:r>
              <a:rPr lang="en-US" sz="3200" b="0" dirty="0">
                <a:solidFill>
                  <a:schemeClr val="bg1"/>
                </a:solidFill>
              </a:rPr>
              <a:t>Up close, personal, and over time</a:t>
            </a:r>
          </a:p>
          <a:p>
            <a:pPr marL="741363" lvl="1" indent="-284163">
              <a:spcAft>
                <a:spcPts val="1200"/>
              </a:spcAft>
              <a:buFont typeface="Arial" panose="020B0604020202020204" pitchFamily="34" charset="0"/>
              <a:buChar char="•"/>
            </a:pPr>
            <a:r>
              <a:rPr lang="en-US" sz="3200" b="0" dirty="0">
                <a:solidFill>
                  <a:schemeClr val="bg1"/>
                </a:solidFill>
              </a:rPr>
              <a:t>Includes a process and ingredients</a:t>
            </a:r>
          </a:p>
          <a:p>
            <a:pPr marL="741363" lvl="1" indent="-284163">
              <a:spcAft>
                <a:spcPts val="1200"/>
              </a:spcAft>
              <a:buFont typeface="Arial" panose="020B0604020202020204" pitchFamily="34" charset="0"/>
              <a:buChar char="•"/>
            </a:pPr>
            <a:r>
              <a:rPr lang="en-US" sz="3200" b="0" dirty="0">
                <a:solidFill>
                  <a:schemeClr val="bg1"/>
                </a:solidFill>
              </a:rPr>
              <a:t>Makes multiplying disciples</a:t>
            </a:r>
          </a:p>
        </p:txBody>
      </p:sp>
      <p:sp>
        <p:nvSpPr>
          <p:cNvPr id="5" name="Rectangle 4">
            <a:extLst>
              <a:ext uri="{FF2B5EF4-FFF2-40B4-BE49-F238E27FC236}">
                <a16:creationId xmlns:a16="http://schemas.microsoft.com/office/drawing/2014/main" id="{AF911A48-87CE-4804-AE57-714DBB1E3665}"/>
              </a:ext>
            </a:extLst>
          </p:cNvPr>
          <p:cNvSpPr/>
          <p:nvPr/>
        </p:nvSpPr>
        <p:spPr>
          <a:xfrm>
            <a:off x="457200" y="1323309"/>
            <a:ext cx="8229600" cy="1877437"/>
          </a:xfrm>
          <a:prstGeom prst="rect">
            <a:avLst/>
          </a:prstGeom>
          <a:solidFill>
            <a:srgbClr val="C00000"/>
          </a:solidFill>
          <a:ln w="19050">
            <a:solidFill>
              <a:schemeClr val="bg1"/>
            </a:solidFill>
          </a:ln>
        </p:spPr>
        <p:txBody>
          <a:bodyPr wrap="square" anchor="ctr" anchorCtr="0">
            <a:spAutoFit/>
          </a:bodyPr>
          <a:lstStyle/>
          <a:p>
            <a:pPr algn="ctr">
              <a:spcAft>
                <a:spcPts val="1200"/>
              </a:spcAft>
            </a:pPr>
            <a:r>
              <a:rPr lang="en-US" sz="3200" u="sng" dirty="0">
                <a:solidFill>
                  <a:schemeClr val="bg1"/>
                </a:solidFill>
              </a:rPr>
              <a:t>Normal church strategy</a:t>
            </a:r>
          </a:p>
          <a:p>
            <a:pPr marL="741363" lvl="1" indent="-284163">
              <a:spcAft>
                <a:spcPts val="1200"/>
              </a:spcAft>
              <a:buFont typeface="Arial" panose="020B0604020202020204" pitchFamily="34" charset="0"/>
              <a:buChar char="•"/>
            </a:pPr>
            <a:r>
              <a:rPr lang="en-US" sz="3200" b="0" dirty="0">
                <a:solidFill>
                  <a:schemeClr val="bg1"/>
                </a:solidFill>
              </a:rPr>
              <a:t>Mainly events and short-term programs</a:t>
            </a:r>
          </a:p>
          <a:p>
            <a:pPr marL="741363" lvl="1" indent="-284163">
              <a:spcAft>
                <a:spcPts val="1200"/>
              </a:spcAft>
              <a:buFont typeface="Arial" panose="020B0604020202020204" pitchFamily="34" charset="0"/>
              <a:buChar char="•"/>
            </a:pPr>
            <a:r>
              <a:rPr lang="en-US" sz="3200" b="0" dirty="0">
                <a:solidFill>
                  <a:schemeClr val="bg1"/>
                </a:solidFill>
              </a:rPr>
              <a:t>Does not make multiplying disciples</a:t>
            </a:r>
          </a:p>
        </p:txBody>
      </p:sp>
      <p:sp>
        <p:nvSpPr>
          <p:cNvPr id="6" name="TextBox 5">
            <a:extLst>
              <a:ext uri="{FF2B5EF4-FFF2-40B4-BE49-F238E27FC236}">
                <a16:creationId xmlns:a16="http://schemas.microsoft.com/office/drawing/2014/main" id="{A1609937-DDAE-4C6F-AC8C-0905DA9B0693}"/>
              </a:ext>
            </a:extLst>
          </p:cNvPr>
          <p:cNvSpPr txBox="1"/>
          <p:nvPr/>
        </p:nvSpPr>
        <p:spPr>
          <a:xfrm>
            <a:off x="3894083" y="3221483"/>
            <a:ext cx="1355834" cy="646331"/>
          </a:xfrm>
          <a:prstGeom prst="rect">
            <a:avLst/>
          </a:prstGeom>
          <a:noFill/>
        </p:spPr>
        <p:txBody>
          <a:bodyPr wrap="square" rtlCol="0">
            <a:spAutoFit/>
          </a:bodyPr>
          <a:lstStyle/>
          <a:p>
            <a:pPr algn="ctr"/>
            <a:r>
              <a:rPr lang="en-US" sz="3600" dirty="0">
                <a:solidFill>
                  <a:schemeClr val="bg1"/>
                </a:solidFill>
              </a:rPr>
              <a:t>vs</a:t>
            </a:r>
          </a:p>
        </p:txBody>
      </p:sp>
    </p:spTree>
    <p:extLst>
      <p:ext uri="{BB962C8B-B14F-4D97-AF65-F5344CB8AC3E}">
        <p14:creationId xmlns:p14="http://schemas.microsoft.com/office/powerpoint/2010/main" val="256779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1500"/>
                            </p:stCondLst>
                            <p:childTnLst>
                              <p:par>
                                <p:cTn id="14" presetID="53" presetClass="entr" presetSubtype="16" fill="hold" grpId="0" nodeType="afterEffect">
                                  <p:stCondLst>
                                    <p:cond delay="5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736F2D-4284-405A-9457-FAFC467344D2}"/>
              </a:ext>
            </a:extLst>
          </p:cNvPr>
          <p:cNvSpPr>
            <a:spLocks noGrp="1"/>
          </p:cNvSpPr>
          <p:nvPr>
            <p:ph type="sldNum" sz="quarter" idx="12"/>
          </p:nvPr>
        </p:nvSpPr>
        <p:spPr/>
        <p:txBody>
          <a:bodyPr/>
          <a:lstStyle/>
          <a:p>
            <a:pPr>
              <a:defRPr/>
            </a:pPr>
            <a:r>
              <a:rPr lang="en-US" sz="1800" dirty="0"/>
              <a:t>5</a:t>
            </a:r>
          </a:p>
        </p:txBody>
      </p:sp>
      <p:sp>
        <p:nvSpPr>
          <p:cNvPr id="3" name="TextBox 2">
            <a:extLst>
              <a:ext uri="{FF2B5EF4-FFF2-40B4-BE49-F238E27FC236}">
                <a16:creationId xmlns:a16="http://schemas.microsoft.com/office/drawing/2014/main" id="{C820D19C-5166-4D78-B865-89F8158E261A}"/>
              </a:ext>
            </a:extLst>
          </p:cNvPr>
          <p:cNvSpPr txBox="1"/>
          <p:nvPr/>
        </p:nvSpPr>
        <p:spPr>
          <a:xfrm>
            <a:off x="0" y="268014"/>
            <a:ext cx="9144000" cy="584775"/>
          </a:xfrm>
          <a:prstGeom prst="rect">
            <a:avLst/>
          </a:prstGeom>
          <a:noFill/>
        </p:spPr>
        <p:txBody>
          <a:bodyPr wrap="square" rtlCol="0">
            <a:spAutoFit/>
          </a:bodyPr>
          <a:lstStyle/>
          <a:p>
            <a:pPr algn="ctr"/>
            <a:r>
              <a:rPr lang="en-US" sz="3200" dirty="0">
                <a:solidFill>
                  <a:schemeClr val="bg1"/>
                </a:solidFill>
              </a:rPr>
              <a:t>1. Train Foundations Discipleship Leaders</a:t>
            </a:r>
          </a:p>
        </p:txBody>
      </p:sp>
      <p:sp>
        <p:nvSpPr>
          <p:cNvPr id="4" name="TextBox 3">
            <a:extLst>
              <a:ext uri="{FF2B5EF4-FFF2-40B4-BE49-F238E27FC236}">
                <a16:creationId xmlns:a16="http://schemas.microsoft.com/office/drawing/2014/main" id="{A379D8D6-C45C-43A7-909D-82359CADA306}"/>
              </a:ext>
            </a:extLst>
          </p:cNvPr>
          <p:cNvSpPr txBox="1"/>
          <p:nvPr/>
        </p:nvSpPr>
        <p:spPr>
          <a:xfrm>
            <a:off x="127592" y="1602249"/>
            <a:ext cx="9016410" cy="2708434"/>
          </a:xfrm>
          <a:prstGeom prst="rect">
            <a:avLst/>
          </a:prstGeom>
          <a:noFill/>
        </p:spPr>
        <p:txBody>
          <a:bodyPr wrap="square" rtlCol="0">
            <a:spAutoFit/>
          </a:bodyPr>
          <a:lstStyle/>
          <a:p>
            <a:pPr marL="233363" indent="-233363">
              <a:spcAft>
                <a:spcPts val="1800"/>
              </a:spcAft>
              <a:buFont typeface="Arial" panose="020B0604020202020204" pitchFamily="34" charset="0"/>
              <a:buChar char="•"/>
            </a:pPr>
            <a:r>
              <a:rPr lang="en-US" sz="2800" b="0" dirty="0">
                <a:solidFill>
                  <a:schemeClr val="bg1"/>
                </a:solidFill>
              </a:rPr>
              <a:t>This is the area most churches struggle with</a:t>
            </a:r>
          </a:p>
          <a:p>
            <a:pPr marL="233363" indent="-233363">
              <a:spcAft>
                <a:spcPts val="1800"/>
              </a:spcAft>
              <a:buFont typeface="Arial" panose="020B0604020202020204" pitchFamily="34" charset="0"/>
              <a:buChar char="•"/>
            </a:pPr>
            <a:r>
              <a:rPr lang="en-US" sz="2800" b="0" dirty="0">
                <a:solidFill>
                  <a:schemeClr val="bg1"/>
                </a:solidFill>
              </a:rPr>
              <a:t>Leaders who have not been trained to make multiplying disciples </a:t>
            </a:r>
            <a:r>
              <a:rPr lang="en-US" sz="2800" b="0" u="sng" dirty="0">
                <a:solidFill>
                  <a:schemeClr val="bg1"/>
                </a:solidFill>
              </a:rPr>
              <a:t>cannot</a:t>
            </a:r>
            <a:r>
              <a:rPr lang="en-US" sz="2800" b="0" dirty="0">
                <a:solidFill>
                  <a:schemeClr val="bg1"/>
                </a:solidFill>
              </a:rPr>
              <a:t> make multiplying disciples</a:t>
            </a:r>
          </a:p>
          <a:p>
            <a:pPr marL="233363" indent="-233363">
              <a:spcAft>
                <a:spcPts val="1200"/>
              </a:spcAft>
              <a:buFont typeface="Arial" panose="020B0604020202020204" pitchFamily="34" charset="0"/>
              <a:buChar char="•"/>
            </a:pPr>
            <a:r>
              <a:rPr lang="en-US" sz="2800" b="0" dirty="0">
                <a:solidFill>
                  <a:schemeClr val="bg1"/>
                </a:solidFill>
              </a:rPr>
              <a:t>This is the </a:t>
            </a:r>
            <a:r>
              <a:rPr lang="en-US" sz="2800" b="0" u="sng" dirty="0">
                <a:solidFill>
                  <a:schemeClr val="bg1"/>
                </a:solidFill>
              </a:rPr>
              <a:t>most critical </a:t>
            </a:r>
            <a:r>
              <a:rPr lang="en-US" sz="2800" b="0" dirty="0">
                <a:solidFill>
                  <a:schemeClr val="bg1"/>
                </a:solidFill>
              </a:rPr>
              <a:t>element in </a:t>
            </a:r>
            <a:r>
              <a:rPr lang="en-US" sz="2800" b="0">
                <a:solidFill>
                  <a:schemeClr val="bg1"/>
                </a:solidFill>
              </a:rPr>
              <a:t>making multiplying disciples</a:t>
            </a:r>
            <a:endParaRPr lang="en-US" sz="2800" b="0" dirty="0">
              <a:solidFill>
                <a:schemeClr val="bg1"/>
              </a:solidFill>
            </a:endParaRPr>
          </a:p>
        </p:txBody>
      </p:sp>
    </p:spTree>
    <p:extLst>
      <p:ext uri="{BB962C8B-B14F-4D97-AF65-F5344CB8AC3E}">
        <p14:creationId xmlns:p14="http://schemas.microsoft.com/office/powerpoint/2010/main" val="2756910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3FC5B9-B65E-44F3-93AB-B2A7AEBF20CE}"/>
              </a:ext>
            </a:extLst>
          </p:cNvPr>
          <p:cNvGrpSpPr/>
          <p:nvPr/>
        </p:nvGrpSpPr>
        <p:grpSpPr>
          <a:xfrm>
            <a:off x="0" y="2672"/>
            <a:ext cx="9127842" cy="6855328"/>
            <a:chOff x="0" y="2672"/>
            <a:chExt cx="9127842" cy="6855328"/>
          </a:xfrm>
        </p:grpSpPr>
        <p:sp>
          <p:nvSpPr>
            <p:cNvPr id="6" name="Rectangle 5"/>
            <p:cNvSpPr/>
            <p:nvPr/>
          </p:nvSpPr>
          <p:spPr>
            <a:xfrm>
              <a:off x="0" y="2672"/>
              <a:ext cx="9127841" cy="6855328"/>
            </a:xfrm>
            <a:prstGeom prst="rect">
              <a:avLst/>
            </a:prstGeom>
            <a:solidFill>
              <a:srgbClr val="DCEFF0"/>
            </a:solidFill>
            <a:ln w="9525" cap="flat" cmpd="sng" algn="ctr">
              <a:solidFill>
                <a:sysClr val="windowText" lastClr="000000"/>
              </a:solidFill>
              <a:prstDash val="solid"/>
            </a:ln>
            <a:effectLst/>
          </p:spPr>
          <p:txBody>
            <a:bodyPr rot="0" spcFirstLastPara="0" vert="horz" wrap="square" lIns="96378" tIns="48189" rIns="96378" bIns="48189" numCol="1" spcCol="0" rtlCol="0" fromWordArt="0" anchor="ctr" anchorCtr="0" forceAA="0" compatLnSpc="1">
              <a:prstTxWarp prst="textNoShape">
                <a:avLst/>
              </a:prstTxWarp>
              <a:noAutofit/>
            </a:bodyPr>
            <a:lstStyle/>
            <a:p>
              <a:pPr>
                <a:lnSpc>
                  <a:spcPct val="115000"/>
                </a:lnSpc>
              </a:pPr>
              <a:r>
                <a:rPr lang="en-US">
                  <a:latin typeface="Arial"/>
                  <a:ea typeface="Times New Roman"/>
                  <a:cs typeface="Arial"/>
                </a:rPr>
                <a:t> </a:t>
              </a:r>
              <a:endParaRPr lang="en-US">
                <a:latin typeface="Arial"/>
                <a:ea typeface="Calibri"/>
                <a:cs typeface="Arial"/>
              </a:endParaRPr>
            </a:p>
          </p:txBody>
        </p:sp>
        <p:sp>
          <p:nvSpPr>
            <p:cNvPr id="7" name="Text Box 2733"/>
            <p:cNvSpPr txBox="1">
              <a:spLocks noChangeArrowheads="1"/>
            </p:cNvSpPr>
            <p:nvPr/>
          </p:nvSpPr>
          <p:spPr bwMode="auto">
            <a:xfrm>
              <a:off x="37246" y="139164"/>
              <a:ext cx="9090596" cy="78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6378" tIns="48189" rIns="96378" bIns="48189" anchor="t" anchorCtr="0" upright="1">
              <a:noAutofit/>
            </a:bodyPr>
            <a:lstStyle/>
            <a:p>
              <a:pPr algn="ctr">
                <a:lnSpc>
                  <a:spcPct val="115000"/>
                </a:lnSpc>
              </a:pPr>
              <a:r>
                <a:rPr lang="en-US" sz="3200" b="1" dirty="0">
                  <a:solidFill>
                    <a:srgbClr val="000000"/>
                  </a:solidFill>
                  <a:latin typeface="Arial"/>
                  <a:ea typeface="SimSun"/>
                  <a:cs typeface="Arial"/>
                </a:rPr>
                <a:t>1. Train Foundations Discipleship Leaders</a:t>
              </a:r>
              <a:endParaRPr lang="en-US" sz="3200" dirty="0">
                <a:latin typeface="Arial"/>
                <a:ea typeface="Calibri"/>
                <a:cs typeface="Arial"/>
              </a:endParaRPr>
            </a:p>
          </p:txBody>
        </p:sp>
        <p:cxnSp>
          <p:nvCxnSpPr>
            <p:cNvPr id="8" name="Straight Connector 7"/>
            <p:cNvCxnSpPr>
              <a:cxnSpLocks/>
            </p:cNvCxnSpPr>
            <p:nvPr/>
          </p:nvCxnSpPr>
          <p:spPr bwMode="auto">
            <a:xfrm>
              <a:off x="671689" y="5622707"/>
              <a:ext cx="4076052" cy="4774"/>
            </a:xfrm>
            <a:prstGeom prst="line">
              <a:avLst/>
            </a:prstGeom>
            <a:noFill/>
            <a:ln w="38100">
              <a:solidFill>
                <a:sysClr val="windowText" lastClr="000000"/>
              </a:solidFill>
              <a:round/>
              <a:headEnd/>
              <a:tailEnd/>
            </a:ln>
            <a:extLst>
              <a:ext uri="{909E8E84-426E-40DD-AFC4-6F175D3DCCD1}">
                <a14:hiddenFill xmlns:a14="http://schemas.microsoft.com/office/drawing/2010/main">
                  <a:noFill/>
                </a14:hiddenFill>
              </a:ext>
            </a:extLst>
          </p:spPr>
        </p:cxnSp>
        <p:cxnSp>
          <p:nvCxnSpPr>
            <p:cNvPr id="9" name="Straight Connector 8"/>
            <p:cNvCxnSpPr>
              <a:cxnSpLocks/>
            </p:cNvCxnSpPr>
            <p:nvPr/>
          </p:nvCxnSpPr>
          <p:spPr bwMode="auto">
            <a:xfrm>
              <a:off x="665957" y="1039709"/>
              <a:ext cx="5729" cy="4570642"/>
            </a:xfrm>
            <a:prstGeom prst="line">
              <a:avLst/>
            </a:prstGeom>
            <a:noFill/>
            <a:ln w="38100">
              <a:solidFill>
                <a:sysClr val="windowText" lastClr="000000"/>
              </a:solidFill>
              <a:round/>
              <a:headEnd/>
              <a:tailEnd/>
            </a:ln>
            <a:extLst>
              <a:ext uri="{909E8E84-426E-40DD-AFC4-6F175D3DCCD1}">
                <a14:hiddenFill xmlns:a14="http://schemas.microsoft.com/office/drawing/2010/main">
                  <a:noFill/>
                </a14:hiddenFill>
              </a:ext>
            </a:extLst>
          </p:spPr>
        </p:cxnSp>
        <p:cxnSp>
          <p:nvCxnSpPr>
            <p:cNvPr id="13" name="Straight Connector 12"/>
            <p:cNvCxnSpPr>
              <a:cxnSpLocks/>
            </p:cNvCxnSpPr>
            <p:nvPr/>
          </p:nvCxnSpPr>
          <p:spPr>
            <a:xfrm flipH="1" flipV="1">
              <a:off x="4045704" y="1189120"/>
              <a:ext cx="19948" cy="4439842"/>
            </a:xfrm>
            <a:prstGeom prst="line">
              <a:avLst/>
            </a:prstGeom>
            <a:noFill/>
            <a:ln w="19050" cap="flat" cmpd="sng" algn="ctr">
              <a:solidFill>
                <a:sysClr val="windowText" lastClr="000000"/>
              </a:solidFill>
              <a:prstDash val="solid"/>
              <a:headEnd type="none" w="med" len="med"/>
              <a:tailEnd type="none" w="med" len="med"/>
            </a:ln>
            <a:effectLst/>
          </p:spPr>
        </p:cxnSp>
        <p:cxnSp>
          <p:nvCxnSpPr>
            <p:cNvPr id="14" name="Straight Connector 13"/>
            <p:cNvCxnSpPr>
              <a:cxnSpLocks/>
            </p:cNvCxnSpPr>
            <p:nvPr/>
          </p:nvCxnSpPr>
          <p:spPr>
            <a:xfrm flipH="1" flipV="1">
              <a:off x="1767960" y="1230519"/>
              <a:ext cx="1" cy="4385360"/>
            </a:xfrm>
            <a:prstGeom prst="line">
              <a:avLst/>
            </a:prstGeom>
            <a:noFill/>
            <a:ln w="19050" cap="flat" cmpd="sng" algn="ctr">
              <a:solidFill>
                <a:sysClr val="windowText" lastClr="000000"/>
              </a:solidFill>
              <a:prstDash val="solid"/>
              <a:headEnd type="none" w="med" len="med"/>
              <a:tailEnd type="none" w="med" len="med"/>
            </a:ln>
            <a:effectLst/>
          </p:spPr>
        </p:cxnSp>
        <p:cxnSp>
          <p:nvCxnSpPr>
            <p:cNvPr id="15" name="Straight Connector 14"/>
            <p:cNvCxnSpPr>
              <a:cxnSpLocks/>
            </p:cNvCxnSpPr>
            <p:nvPr/>
          </p:nvCxnSpPr>
          <p:spPr bwMode="auto">
            <a:xfrm>
              <a:off x="2928866" y="1056312"/>
              <a:ext cx="16681" cy="4545046"/>
            </a:xfrm>
            <a:prstGeom prst="line">
              <a:avLst/>
            </a:prstGeom>
            <a:noFill/>
            <a:ln w="19050">
              <a:solidFill>
                <a:sysClr val="windowText" lastClr="000000"/>
              </a:solidFill>
              <a:prstDash val="dash"/>
              <a:round/>
              <a:headEnd/>
              <a:tailEnd/>
            </a:ln>
            <a:extLst>
              <a:ext uri="{909E8E84-426E-40DD-AFC4-6F175D3DCCD1}">
                <a14:hiddenFill xmlns:a14="http://schemas.microsoft.com/office/drawing/2010/main">
                  <a:noFill/>
                </a14:hiddenFill>
              </a:ext>
            </a:extLst>
          </p:spPr>
        </p:cxnSp>
        <p:cxnSp>
          <p:nvCxnSpPr>
            <p:cNvPr id="35" name="Straight Connector 34"/>
            <p:cNvCxnSpPr>
              <a:cxnSpLocks/>
            </p:cNvCxnSpPr>
            <p:nvPr/>
          </p:nvCxnSpPr>
          <p:spPr bwMode="auto">
            <a:xfrm>
              <a:off x="671690" y="1677822"/>
              <a:ext cx="2038025" cy="0"/>
            </a:xfrm>
            <a:prstGeom prst="line">
              <a:avLst/>
            </a:prstGeom>
            <a:noFill/>
            <a:ln w="190500">
              <a:solidFill>
                <a:srgbClr val="C00000"/>
              </a:solidFill>
              <a:round/>
              <a:headEnd/>
              <a:tailEnd/>
            </a:ln>
            <a:extLst>
              <a:ext uri="{909E8E84-426E-40DD-AFC4-6F175D3DCCD1}">
                <a14:hiddenFill xmlns:a14="http://schemas.microsoft.com/office/drawing/2010/main">
                  <a:noFill/>
                </a14:hiddenFill>
              </a:ext>
            </a:extLst>
          </p:spPr>
        </p:cxnSp>
        <p:sp>
          <p:nvSpPr>
            <p:cNvPr id="2" name="TextBox 1"/>
            <p:cNvSpPr txBox="1"/>
            <p:nvPr/>
          </p:nvSpPr>
          <p:spPr>
            <a:xfrm>
              <a:off x="16159" y="2376301"/>
              <a:ext cx="9111682" cy="1877437"/>
            </a:xfrm>
            <a:prstGeom prst="rect">
              <a:avLst/>
            </a:prstGeom>
            <a:solidFill>
              <a:schemeClr val="tx1"/>
            </a:solidFill>
            <a:ln>
              <a:solidFill>
                <a:srgbClr val="C00000"/>
              </a:solidFill>
            </a:ln>
          </p:spPr>
          <p:txBody>
            <a:bodyPr wrap="square" rtlCol="0">
              <a:spAutoFit/>
            </a:bodyPr>
            <a:lstStyle/>
            <a:p>
              <a:pPr marL="284163" marR="0" lvl="0" indent="-284163">
                <a:spcBef>
                  <a:spcPts val="0"/>
                </a:spcBef>
                <a:spcAft>
                  <a:spcPts val="1200"/>
                </a:spcAft>
                <a:buFont typeface="Symbol" panose="05050102010706020507" pitchFamily="18" charset="2"/>
                <a:buChar char=""/>
              </a:pPr>
              <a:r>
                <a:rPr lang="en-US" sz="3200" b="0" dirty="0">
                  <a:solidFill>
                    <a:schemeClr val="bg1"/>
                  </a:solidFill>
                  <a:latin typeface="Arial" panose="020B0604020202020204" pitchFamily="34" charset="0"/>
                  <a:ea typeface="Times" panose="02020603050405020304" pitchFamily="18" charset="0"/>
                  <a:cs typeface="Arial" panose="020B0604020202020204" pitchFamily="34" charset="0"/>
                </a:rPr>
                <a:t>Review “Foundations Leader Training Guide”</a:t>
              </a:r>
            </a:p>
            <a:p>
              <a:pPr marL="284163" marR="0" lvl="0" indent="-284163">
                <a:spcBef>
                  <a:spcPts val="0"/>
                </a:spcBef>
                <a:spcAft>
                  <a:spcPts val="1200"/>
                </a:spcAft>
                <a:buFont typeface="Symbol" panose="05050102010706020507" pitchFamily="18" charset="2"/>
                <a:buChar char=""/>
              </a:pPr>
              <a:r>
                <a:rPr lang="en-US" sz="3200" b="0" dirty="0">
                  <a:solidFill>
                    <a:schemeClr val="bg1"/>
                  </a:solidFill>
                  <a:latin typeface="Arial" panose="020B0604020202020204" pitchFamily="34" charset="0"/>
                  <a:ea typeface="Times" panose="02020603050405020304" pitchFamily="18" charset="0"/>
                  <a:cs typeface="Arial" panose="020B0604020202020204" pitchFamily="34" charset="0"/>
                </a:rPr>
                <a:t>Start a Foundations group with potential leaders</a:t>
              </a:r>
            </a:p>
            <a:p>
              <a:pPr marL="284163" marR="0" lvl="0" indent="-284163">
                <a:spcBef>
                  <a:spcPts val="0"/>
                </a:spcBef>
                <a:spcAft>
                  <a:spcPts val="1200"/>
                </a:spcAft>
                <a:buFont typeface="Symbol" panose="05050102010706020507" pitchFamily="18" charset="2"/>
                <a:buChar char=""/>
              </a:pPr>
              <a:r>
                <a:rPr lang="en-US" sz="3200" b="0" dirty="0">
                  <a:solidFill>
                    <a:schemeClr val="bg1"/>
                  </a:solidFill>
                  <a:latin typeface="Arial" panose="020B0604020202020204" pitchFamily="34" charset="0"/>
                  <a:ea typeface="Times" panose="02020603050405020304" pitchFamily="18" charset="0"/>
                  <a:cs typeface="Arial" panose="020B0604020202020204" pitchFamily="34" charset="0"/>
                </a:rPr>
                <a:t>Train Foundations leaders by apprenticeship</a:t>
              </a:r>
              <a:endPar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cxnSp>
          <p:nvCxnSpPr>
            <p:cNvPr id="5" name="Straight Arrow Connector 4"/>
            <p:cNvCxnSpPr/>
            <p:nvPr/>
          </p:nvCxnSpPr>
          <p:spPr bwMode="auto">
            <a:xfrm flipV="1">
              <a:off x="2709715" y="1785769"/>
              <a:ext cx="0" cy="590532"/>
            </a:xfrm>
            <a:prstGeom prst="straightConnector1">
              <a:avLst/>
            </a:prstGeom>
            <a:solidFill>
              <a:schemeClr val="accent1"/>
            </a:solidFill>
            <a:ln w="57150" cap="flat" cmpd="sng" algn="ctr">
              <a:solidFill>
                <a:schemeClr val="tx1"/>
              </a:solidFill>
              <a:prstDash val="solid"/>
              <a:round/>
              <a:headEnd type="none" w="med" len="med"/>
              <a:tailEnd type="triangle" w="med" len="med"/>
            </a:ln>
            <a:effectLst/>
          </p:spPr>
        </p:cxnSp>
        <p:sp>
          <p:nvSpPr>
            <p:cNvPr id="16" name="Text Box 28">
              <a:extLst>
                <a:ext uri="{FF2B5EF4-FFF2-40B4-BE49-F238E27FC236}">
                  <a16:creationId xmlns:a16="http://schemas.microsoft.com/office/drawing/2014/main" id="{1E3BDEFA-225A-4404-B7F0-0EA43B5C70E3}"/>
                </a:ext>
              </a:extLst>
            </p:cNvPr>
            <p:cNvSpPr txBox="1">
              <a:spLocks/>
            </p:cNvSpPr>
            <p:nvPr/>
          </p:nvSpPr>
          <p:spPr bwMode="auto">
            <a:xfrm>
              <a:off x="720349" y="1036832"/>
              <a:ext cx="2203305" cy="558835"/>
            </a:xfrm>
            <a:prstGeom prst="rect">
              <a:avLst/>
            </a:prstGeom>
            <a:solidFill>
              <a:srgbClr val="DCEFF0"/>
            </a:solidFill>
            <a:ln w="9525">
              <a:noFill/>
              <a:miter lim="800000"/>
              <a:headEnd/>
              <a:tailEnd/>
            </a:ln>
          </p:spPr>
          <p:txBody>
            <a:bodyPr rot="0" vert="horz" wrap="square" lIns="0" tIns="0" rIns="0" bIns="0" anchor="t" anchorCtr="0" upright="1">
              <a:noAutofit/>
            </a:bodyPr>
            <a:lstStyle/>
            <a:p>
              <a:pPr algn="ctr">
                <a:lnSpc>
                  <a:spcPct val="115000"/>
                </a:lnSpc>
              </a:pPr>
              <a:r>
                <a:rPr lang="en-US" sz="2800" b="0" dirty="0">
                  <a:solidFill>
                    <a:srgbClr val="000000"/>
                  </a:solidFill>
                  <a:latin typeface="Arial"/>
                  <a:ea typeface="Calibri"/>
                  <a:cs typeface="Arial"/>
                </a:rPr>
                <a:t>12-18 Months</a:t>
              </a:r>
              <a:endParaRPr lang="en-US" sz="3600" b="0" dirty="0">
                <a:latin typeface="Arial"/>
                <a:ea typeface="Calibri"/>
                <a:cs typeface="Arial"/>
              </a:endParaRPr>
            </a:p>
          </p:txBody>
        </p:sp>
      </p:gr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solidFill>
                  <a:schemeClr val="tx1"/>
                </a:solidFill>
              </a:rPr>
              <a:t>5</a:t>
            </a:r>
          </a:p>
        </p:txBody>
      </p:sp>
    </p:spTree>
    <p:extLst>
      <p:ext uri="{BB962C8B-B14F-4D97-AF65-F5344CB8AC3E}">
        <p14:creationId xmlns:p14="http://schemas.microsoft.com/office/powerpoint/2010/main" val="390695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615C76-D40B-42C6-ABF7-AFA6622582F9}"/>
              </a:ext>
            </a:extLst>
          </p:cNvPr>
          <p:cNvSpPr>
            <a:spLocks noGrp="1"/>
          </p:cNvSpPr>
          <p:nvPr>
            <p:ph type="sldNum" sz="quarter" idx="12"/>
          </p:nvPr>
        </p:nvSpPr>
        <p:spPr/>
        <p:txBody>
          <a:bodyPr/>
          <a:lstStyle/>
          <a:p>
            <a:pPr>
              <a:defRPr/>
            </a:pPr>
            <a:r>
              <a:rPr lang="en-US" sz="1800" dirty="0"/>
              <a:t>5</a:t>
            </a:r>
          </a:p>
        </p:txBody>
      </p:sp>
      <p:sp>
        <p:nvSpPr>
          <p:cNvPr id="3" name="TextBox 2">
            <a:extLst>
              <a:ext uri="{FF2B5EF4-FFF2-40B4-BE49-F238E27FC236}">
                <a16:creationId xmlns:a16="http://schemas.microsoft.com/office/drawing/2014/main" id="{E4697A3E-6E03-4411-BB3F-13A87C4EBBCB}"/>
              </a:ext>
            </a:extLst>
          </p:cNvPr>
          <p:cNvSpPr txBox="1"/>
          <p:nvPr/>
        </p:nvSpPr>
        <p:spPr>
          <a:xfrm>
            <a:off x="490983" y="819163"/>
            <a:ext cx="8481848" cy="4647426"/>
          </a:xfrm>
          <a:prstGeom prst="rect">
            <a:avLst/>
          </a:prstGeom>
          <a:noFill/>
        </p:spPr>
        <p:txBody>
          <a:bodyPr wrap="square" rtlCol="0">
            <a:spAutoFit/>
          </a:bodyPr>
          <a:lstStyle/>
          <a:p>
            <a:pPr>
              <a:spcAft>
                <a:spcPts val="1200"/>
              </a:spcAft>
            </a:pPr>
            <a:r>
              <a:rPr lang="en-US" sz="3200" b="0" dirty="0">
                <a:solidFill>
                  <a:schemeClr val="bg1"/>
                </a:solidFill>
              </a:rPr>
              <a:t>Before someone can lead Foundations,     they will:</a:t>
            </a:r>
          </a:p>
          <a:p>
            <a:pPr marL="284163" lvl="0" indent="-284163">
              <a:spcAft>
                <a:spcPts val="1200"/>
              </a:spcAft>
              <a:buFont typeface="Arial" panose="020B0604020202020204" pitchFamily="34" charset="0"/>
              <a:buChar char="•"/>
            </a:pPr>
            <a:r>
              <a:rPr lang="en-US" sz="3200" b="0" dirty="0">
                <a:solidFill>
                  <a:schemeClr val="bg1"/>
                </a:solidFill>
              </a:rPr>
              <a:t>Have the spiritual gifts, abilities, and calling to lead Foundations</a:t>
            </a:r>
          </a:p>
          <a:p>
            <a:pPr marL="284163" lvl="0" indent="-284163">
              <a:spcAft>
                <a:spcPts val="1200"/>
              </a:spcAft>
              <a:buFont typeface="Arial" panose="020B0604020202020204" pitchFamily="34" charset="0"/>
              <a:buChar char="•"/>
            </a:pPr>
            <a:r>
              <a:rPr lang="en-US" sz="3200" b="0" dirty="0">
                <a:solidFill>
                  <a:schemeClr val="bg1"/>
                </a:solidFill>
              </a:rPr>
              <a:t>Have been trained in the “Foundations Leader Training Guide”</a:t>
            </a:r>
          </a:p>
          <a:p>
            <a:pPr marL="284163" lvl="0" indent="-284163">
              <a:spcAft>
                <a:spcPts val="1200"/>
              </a:spcAft>
              <a:buFont typeface="Arial" panose="020B0604020202020204" pitchFamily="34" charset="0"/>
              <a:buChar char="•"/>
            </a:pPr>
            <a:r>
              <a:rPr lang="en-US" sz="3200" b="0" dirty="0">
                <a:solidFill>
                  <a:schemeClr val="bg1"/>
                </a:solidFill>
              </a:rPr>
              <a:t>Have completed the apprenticeship process (12-18 months)</a:t>
            </a:r>
          </a:p>
        </p:txBody>
      </p:sp>
    </p:spTree>
    <p:extLst>
      <p:ext uri="{BB962C8B-B14F-4D97-AF65-F5344CB8AC3E}">
        <p14:creationId xmlns:p14="http://schemas.microsoft.com/office/powerpoint/2010/main" val="471376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672"/>
            <a:ext cx="9127841" cy="6855328"/>
          </a:xfrm>
          <a:prstGeom prst="rect">
            <a:avLst/>
          </a:prstGeom>
          <a:solidFill>
            <a:srgbClr val="DCEFF0"/>
          </a:solidFill>
          <a:ln w="9525" cap="flat" cmpd="sng" algn="ctr">
            <a:solidFill>
              <a:srgbClr val="DCEFF0"/>
            </a:solidFill>
            <a:prstDash val="solid"/>
          </a:ln>
          <a:effectLst/>
        </p:spPr>
        <p:txBody>
          <a:bodyPr rot="0" spcFirstLastPara="0" vert="horz" wrap="square" lIns="96378" tIns="48189" rIns="96378" bIns="48189" numCol="1" spcCol="0" rtlCol="0" fromWordArt="0" anchor="ctr" anchorCtr="0" forceAA="0" compatLnSpc="1">
            <a:prstTxWarp prst="textNoShape">
              <a:avLst/>
            </a:prstTxWarp>
            <a:noAutofit/>
          </a:bodyPr>
          <a:lstStyle/>
          <a:p>
            <a:pPr>
              <a:lnSpc>
                <a:spcPct val="115000"/>
              </a:lnSpc>
            </a:pPr>
            <a:r>
              <a:rPr lang="en-US" sz="1200">
                <a:latin typeface="Arial"/>
                <a:ea typeface="Times New Roman"/>
                <a:cs typeface="Arial"/>
              </a:rPr>
              <a:t> </a:t>
            </a:r>
            <a:endParaRPr lang="en-US" sz="1200">
              <a:latin typeface="Arial"/>
              <a:ea typeface="Calibri"/>
              <a:cs typeface="Arial"/>
            </a:endParaRPr>
          </a:p>
        </p:txBody>
      </p:sp>
      <p:sp>
        <p:nvSpPr>
          <p:cNvPr id="7" name="Text Box 2733"/>
          <p:cNvSpPr txBox="1">
            <a:spLocks noChangeArrowheads="1"/>
          </p:cNvSpPr>
          <p:nvPr/>
        </p:nvSpPr>
        <p:spPr bwMode="auto">
          <a:xfrm>
            <a:off x="-16159" y="82022"/>
            <a:ext cx="9132531" cy="5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6378" tIns="48189" rIns="96378" bIns="48189" anchor="t" anchorCtr="0" upright="1">
            <a:noAutofit/>
          </a:bodyPr>
          <a:lstStyle/>
          <a:p>
            <a:pPr algn="ctr">
              <a:lnSpc>
                <a:spcPct val="115000"/>
              </a:lnSpc>
            </a:pPr>
            <a:r>
              <a:rPr lang="en-US" sz="3200" b="1" dirty="0">
                <a:solidFill>
                  <a:srgbClr val="000000"/>
                </a:solidFill>
                <a:effectLst/>
                <a:latin typeface="Arial" panose="020B0604020202020204" pitchFamily="34" charset="0"/>
                <a:ea typeface="Calibri" panose="020F0502020204030204" pitchFamily="34" charset="0"/>
              </a:rPr>
              <a:t>2. Start Foundations Groups</a:t>
            </a:r>
            <a:endParaRPr lang="en-US" sz="3200" dirty="0">
              <a:solidFill>
                <a:srgbClr val="000000"/>
              </a:solidFill>
              <a:latin typeface="Arial" panose="020B0604020202020204" pitchFamily="34" charset="0"/>
              <a:ea typeface="Calibri" panose="020F0502020204030204" pitchFamily="34" charset="0"/>
            </a:endParaRPr>
          </a:p>
          <a:p>
            <a:pPr algn="ctr">
              <a:lnSpc>
                <a:spcPct val="115000"/>
              </a:lnSpc>
            </a:pPr>
            <a:r>
              <a:rPr lang="en-US" sz="3200" b="1" dirty="0">
                <a:solidFill>
                  <a:srgbClr val="000000"/>
                </a:solidFill>
                <a:effectLst/>
                <a:latin typeface="Arial" panose="020B0604020202020204" pitchFamily="34" charset="0"/>
                <a:ea typeface="Calibri" panose="020F0502020204030204" pitchFamily="34" charset="0"/>
              </a:rPr>
              <a:t>in the Whole Church</a:t>
            </a:r>
            <a:r>
              <a:rPr lang="en-US" sz="3200" b="1" dirty="0">
                <a:solidFill>
                  <a:srgbClr val="000000"/>
                </a:solidFill>
                <a:latin typeface="Arial"/>
                <a:ea typeface="Calibri"/>
                <a:cs typeface="Arial"/>
              </a:rPr>
              <a:t> </a:t>
            </a:r>
            <a:endParaRPr lang="en-US" sz="3200" dirty="0">
              <a:latin typeface="Arial"/>
              <a:ea typeface="Calibri"/>
              <a:cs typeface="Arial"/>
            </a:endParaRPr>
          </a:p>
        </p:txBody>
      </p:sp>
      <p:cxnSp>
        <p:nvCxnSpPr>
          <p:cNvPr id="8" name="Straight Connector 7"/>
          <p:cNvCxnSpPr>
            <a:cxnSpLocks/>
          </p:cNvCxnSpPr>
          <p:nvPr/>
        </p:nvCxnSpPr>
        <p:spPr bwMode="auto">
          <a:xfrm>
            <a:off x="671689" y="5622707"/>
            <a:ext cx="4076052" cy="4774"/>
          </a:xfrm>
          <a:prstGeom prst="line">
            <a:avLst/>
          </a:prstGeom>
          <a:noFill/>
          <a:ln w="19050">
            <a:solidFill>
              <a:sysClr val="windowText" lastClr="000000"/>
            </a:solidFill>
            <a:round/>
            <a:headEnd/>
            <a:tailEnd/>
          </a:ln>
          <a:extLst>
            <a:ext uri="{909E8E84-426E-40DD-AFC4-6F175D3DCCD1}">
              <a14:hiddenFill xmlns:a14="http://schemas.microsoft.com/office/drawing/2010/main">
                <a:noFill/>
              </a14:hiddenFill>
            </a:ext>
          </a:extLst>
        </p:spPr>
      </p:cxnSp>
      <p:cxnSp>
        <p:nvCxnSpPr>
          <p:cNvPr id="9" name="Straight Connector 8"/>
          <p:cNvCxnSpPr>
            <a:cxnSpLocks/>
          </p:cNvCxnSpPr>
          <p:nvPr/>
        </p:nvCxnSpPr>
        <p:spPr bwMode="auto">
          <a:xfrm flipH="1">
            <a:off x="671686" y="982453"/>
            <a:ext cx="4" cy="4627898"/>
          </a:xfrm>
          <a:prstGeom prst="line">
            <a:avLst/>
          </a:prstGeom>
          <a:noFill/>
          <a:ln w="19050">
            <a:solidFill>
              <a:sysClr val="windowText" lastClr="000000"/>
            </a:solidFill>
            <a:round/>
            <a:headEnd/>
            <a:tailEnd/>
          </a:ln>
          <a:extLst>
            <a:ext uri="{909E8E84-426E-40DD-AFC4-6F175D3DCCD1}">
              <a14:hiddenFill xmlns:a14="http://schemas.microsoft.com/office/drawing/2010/main">
                <a:noFill/>
              </a14:hiddenFill>
            </a:ext>
          </a:extLst>
        </p:spPr>
      </p:cxnSp>
      <p:cxnSp>
        <p:nvCxnSpPr>
          <p:cNvPr id="13" name="Straight Connector 12"/>
          <p:cNvCxnSpPr>
            <a:cxnSpLocks/>
          </p:cNvCxnSpPr>
          <p:nvPr/>
        </p:nvCxnSpPr>
        <p:spPr>
          <a:xfrm flipV="1">
            <a:off x="4070365" y="1219759"/>
            <a:ext cx="0" cy="4396119"/>
          </a:xfrm>
          <a:prstGeom prst="line">
            <a:avLst/>
          </a:prstGeom>
          <a:noFill/>
          <a:ln w="9525" cap="flat" cmpd="sng" algn="ctr">
            <a:solidFill>
              <a:sysClr val="windowText" lastClr="000000"/>
            </a:solidFill>
            <a:prstDash val="sysDot"/>
            <a:headEnd type="none" w="med" len="med"/>
            <a:tailEnd type="none" w="med" len="med"/>
          </a:ln>
          <a:effectLst/>
        </p:spPr>
      </p:cxnSp>
      <p:cxnSp>
        <p:nvCxnSpPr>
          <p:cNvPr id="14" name="Straight Connector 13"/>
          <p:cNvCxnSpPr>
            <a:cxnSpLocks/>
          </p:cNvCxnSpPr>
          <p:nvPr/>
        </p:nvCxnSpPr>
        <p:spPr>
          <a:xfrm flipH="1" flipV="1">
            <a:off x="1732358" y="1273058"/>
            <a:ext cx="35602" cy="4342820"/>
          </a:xfrm>
          <a:prstGeom prst="line">
            <a:avLst/>
          </a:prstGeom>
          <a:noFill/>
          <a:ln w="9525" cap="flat" cmpd="sng" algn="ctr">
            <a:solidFill>
              <a:sysClr val="windowText" lastClr="000000"/>
            </a:solidFill>
            <a:prstDash val="sysDot"/>
            <a:headEnd type="none" w="med" len="med"/>
            <a:tailEnd type="none" w="med" len="med"/>
          </a:ln>
          <a:effectLst/>
        </p:spPr>
      </p:cxnSp>
      <p:cxnSp>
        <p:nvCxnSpPr>
          <p:cNvPr id="15" name="Straight Connector 14"/>
          <p:cNvCxnSpPr>
            <a:cxnSpLocks/>
          </p:cNvCxnSpPr>
          <p:nvPr/>
        </p:nvCxnSpPr>
        <p:spPr bwMode="auto">
          <a:xfrm>
            <a:off x="2939814" y="1273058"/>
            <a:ext cx="5733" cy="4328300"/>
          </a:xfrm>
          <a:prstGeom prst="line">
            <a:avLst/>
          </a:prstGeom>
          <a:noFill/>
          <a:ln w="9525">
            <a:solidFill>
              <a:sysClr val="windowText" lastClr="000000"/>
            </a:solidFill>
            <a:prstDash val="dash"/>
            <a:round/>
            <a:headEnd/>
            <a:tailEnd/>
          </a:ln>
          <a:extLst>
            <a:ext uri="{909E8E84-426E-40DD-AFC4-6F175D3DCCD1}">
              <a14:hiddenFill xmlns:a14="http://schemas.microsoft.com/office/drawing/2010/main">
                <a:noFill/>
              </a14:hiddenFill>
            </a:ext>
          </a:extLst>
        </p:spPr>
      </p:cxnSp>
      <p:sp>
        <p:nvSpPr>
          <p:cNvPr id="34" name="Text Box 28"/>
          <p:cNvSpPr txBox="1">
            <a:spLocks/>
          </p:cNvSpPr>
          <p:nvPr/>
        </p:nvSpPr>
        <p:spPr bwMode="auto">
          <a:xfrm>
            <a:off x="3418130" y="3188406"/>
            <a:ext cx="4401566" cy="939193"/>
          </a:xfrm>
          <a:prstGeom prst="rect">
            <a:avLst/>
          </a:prstGeom>
          <a:noFill/>
          <a:ln w="9525">
            <a:noFill/>
            <a:miter lim="800000"/>
            <a:headEnd/>
            <a:tailEnd/>
          </a:ln>
        </p:spPr>
        <p:txBody>
          <a:bodyPr rot="0" vert="horz" wrap="square" lIns="0" tIns="0" rIns="0" bIns="0" anchor="t" anchorCtr="0" upright="1">
            <a:noAutofit/>
          </a:bodyPr>
          <a:lstStyle/>
          <a:p>
            <a:pPr>
              <a:lnSpc>
                <a:spcPct val="115000"/>
              </a:lnSpc>
            </a:pPr>
            <a:r>
              <a:rPr lang="en-US" sz="2800" dirty="0">
                <a:solidFill>
                  <a:srgbClr val="000000"/>
                </a:solidFill>
                <a:latin typeface="Arial"/>
                <a:ea typeface="Calibri"/>
                <a:cs typeface="Arial"/>
              </a:rPr>
              <a:t>Start Foundations groups in the whole church</a:t>
            </a:r>
            <a:endParaRPr lang="en-US" sz="3200" dirty="0">
              <a:latin typeface="Arial"/>
              <a:ea typeface="Calibri"/>
              <a:cs typeface="Arial"/>
            </a:endParaRPr>
          </a:p>
        </p:txBody>
      </p:sp>
      <p:cxnSp>
        <p:nvCxnSpPr>
          <p:cNvPr id="36" name="Straight Connector 35"/>
          <p:cNvCxnSpPr>
            <a:cxnSpLocks/>
          </p:cNvCxnSpPr>
          <p:nvPr/>
        </p:nvCxnSpPr>
        <p:spPr bwMode="auto">
          <a:xfrm>
            <a:off x="2443655" y="3671173"/>
            <a:ext cx="496159" cy="0"/>
          </a:xfrm>
          <a:prstGeom prst="line">
            <a:avLst/>
          </a:prstGeom>
          <a:noFill/>
          <a:ln w="190500">
            <a:solidFill>
              <a:srgbClr val="C00000"/>
            </a:solidFill>
            <a:round/>
            <a:headEnd/>
            <a:tailEnd/>
          </a:ln>
          <a:extLst>
            <a:ext uri="{909E8E84-426E-40DD-AFC4-6F175D3DCCD1}">
              <a14:hiddenFill xmlns:a14="http://schemas.microsoft.com/office/drawing/2010/main">
                <a:noFill/>
              </a14:hiddenFill>
            </a:ext>
          </a:extLst>
        </p:spPr>
      </p:cxnSp>
      <p:sp>
        <p:nvSpPr>
          <p:cNvPr id="38" name="5-Point Star 37"/>
          <p:cNvSpPr>
            <a:spLocks noChangeAspect="1"/>
          </p:cNvSpPr>
          <p:nvPr/>
        </p:nvSpPr>
        <p:spPr>
          <a:xfrm>
            <a:off x="2672578" y="3429000"/>
            <a:ext cx="527849" cy="457200"/>
          </a:xfrm>
          <a:prstGeom prst="star5">
            <a:avLst/>
          </a:prstGeom>
          <a:solidFill>
            <a:schemeClr val="tx1"/>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0"/>
              </a:spcAft>
            </a:pPr>
            <a:r>
              <a:rPr lang="en-US" sz="1100" dirty="0">
                <a:effectLst/>
                <a:latin typeface="Arial"/>
                <a:ea typeface="Times New Roman"/>
                <a:cs typeface="Arial"/>
              </a:rPr>
              <a:t> </a:t>
            </a:r>
            <a:endParaRPr lang="en-US" sz="1100" dirty="0">
              <a:effectLst/>
              <a:latin typeface="Arial"/>
              <a:ea typeface="Calibri"/>
              <a:cs typeface="Arial"/>
            </a:endParaRPr>
          </a:p>
        </p:txBody>
      </p:sp>
      <p:sp>
        <p:nvSpPr>
          <p:cNvPr id="3" name="TextBox 2"/>
          <p:cNvSpPr txBox="1"/>
          <p:nvPr/>
        </p:nvSpPr>
        <p:spPr>
          <a:xfrm>
            <a:off x="671685" y="1749039"/>
            <a:ext cx="8456155" cy="1231106"/>
          </a:xfrm>
          <a:prstGeom prst="rect">
            <a:avLst/>
          </a:prstGeom>
          <a:solidFill>
            <a:schemeClr val="tx1"/>
          </a:solidFill>
          <a:ln>
            <a:solidFill>
              <a:schemeClr val="tx1"/>
            </a:solidFill>
          </a:ln>
        </p:spPr>
        <p:txBody>
          <a:bodyPr wrap="square" rtlCol="0">
            <a:spAutoFit/>
          </a:bodyPr>
          <a:lstStyle/>
          <a:p>
            <a:pPr>
              <a:spcAft>
                <a:spcPts val="1200"/>
              </a:spcAft>
            </a:pPr>
            <a:r>
              <a:rPr lang="en-US" sz="3200" b="0" dirty="0">
                <a:solidFill>
                  <a:schemeClr val="bg1"/>
                </a:solidFill>
              </a:rPr>
              <a:t>After a 4-week sermon series, </a:t>
            </a:r>
          </a:p>
          <a:p>
            <a:pPr>
              <a:spcAft>
                <a:spcPts val="1200"/>
              </a:spcAft>
            </a:pPr>
            <a:r>
              <a:rPr lang="en-US" sz="3200" u="sng" dirty="0">
                <a:solidFill>
                  <a:schemeClr val="bg1"/>
                </a:solidFill>
              </a:rPr>
              <a:t>start</a:t>
            </a:r>
            <a:r>
              <a:rPr lang="en-US" sz="3200" b="0" dirty="0">
                <a:solidFill>
                  <a:schemeClr val="bg1"/>
                </a:solidFill>
              </a:rPr>
              <a:t> Foundations groups in the whole church</a:t>
            </a:r>
          </a:p>
        </p:txBody>
      </p:sp>
      <p:cxnSp>
        <p:nvCxnSpPr>
          <p:cNvPr id="39" name="Straight Arrow Connector 38"/>
          <p:cNvCxnSpPr/>
          <p:nvPr/>
        </p:nvCxnSpPr>
        <p:spPr bwMode="auto">
          <a:xfrm>
            <a:off x="2443655" y="2826257"/>
            <a:ext cx="0" cy="699058"/>
          </a:xfrm>
          <a:prstGeom prst="straightConnector1">
            <a:avLst/>
          </a:prstGeom>
          <a:solidFill>
            <a:schemeClr val="accent1"/>
          </a:solidFill>
          <a:ln w="57150" cap="flat" cmpd="sng" algn="ctr">
            <a:solidFill>
              <a:schemeClr val="tx1"/>
            </a:solidFill>
            <a:prstDash val="solid"/>
            <a:round/>
            <a:headEnd type="none" w="med" len="med"/>
            <a:tailEnd type="triangle" w="med" len="med"/>
          </a:ln>
          <a:effectLst/>
        </p:spPr>
      </p:cxnSp>
      <p:sp>
        <p:nvSpPr>
          <p:cNvPr id="16" name="Text Box 28">
            <a:extLst>
              <a:ext uri="{FF2B5EF4-FFF2-40B4-BE49-F238E27FC236}">
                <a16:creationId xmlns:a16="http://schemas.microsoft.com/office/drawing/2014/main" id="{833B9F04-72CF-41F2-A649-194A8604591D}"/>
              </a:ext>
            </a:extLst>
          </p:cNvPr>
          <p:cNvSpPr txBox="1">
            <a:spLocks/>
          </p:cNvSpPr>
          <p:nvPr/>
        </p:nvSpPr>
        <p:spPr bwMode="auto">
          <a:xfrm>
            <a:off x="1891248" y="3941305"/>
            <a:ext cx="1534049" cy="405056"/>
          </a:xfrm>
          <a:prstGeom prst="rect">
            <a:avLst/>
          </a:prstGeom>
          <a:solidFill>
            <a:srgbClr val="DCEFF0"/>
          </a:solidFill>
          <a:ln w="9525">
            <a:noFill/>
            <a:miter lim="800000"/>
            <a:headEnd/>
            <a:tailEnd/>
          </a:ln>
        </p:spPr>
        <p:txBody>
          <a:bodyPr rot="0" vert="horz" wrap="square" lIns="0" tIns="0" rIns="0" bIns="0" anchor="t" anchorCtr="0" upright="1">
            <a:noAutofit/>
          </a:bodyPr>
          <a:lstStyle/>
          <a:p>
            <a:pPr algn="ctr">
              <a:lnSpc>
                <a:spcPct val="115000"/>
              </a:lnSpc>
            </a:pPr>
            <a:r>
              <a:rPr lang="en-US" sz="2800" b="0" dirty="0">
                <a:solidFill>
                  <a:srgbClr val="000000"/>
                </a:solidFill>
                <a:latin typeface="Arial"/>
                <a:ea typeface="Calibri"/>
                <a:cs typeface="Arial"/>
              </a:rPr>
              <a:t>4 Weeks</a:t>
            </a:r>
            <a:endParaRPr lang="en-US" sz="3600" b="0" dirty="0">
              <a:latin typeface="Arial"/>
              <a:ea typeface="Calibri"/>
              <a:cs typeface="Arial"/>
            </a:endParaRP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solidFill>
                  <a:schemeClr val="tx1"/>
                </a:solidFill>
              </a:rPr>
              <a:t>6</a:t>
            </a:r>
          </a:p>
        </p:txBody>
      </p:sp>
    </p:spTree>
    <p:extLst>
      <p:ext uri="{BB962C8B-B14F-4D97-AF65-F5344CB8AC3E}">
        <p14:creationId xmlns:p14="http://schemas.microsoft.com/office/powerpoint/2010/main" val="4187319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27841" cy="6858000"/>
          </a:xfrm>
          <a:prstGeom prst="rect">
            <a:avLst/>
          </a:prstGeom>
          <a:solidFill>
            <a:srgbClr val="DCEFF0"/>
          </a:solidFill>
          <a:ln w="9525" cap="flat" cmpd="sng" algn="ctr">
            <a:solidFill>
              <a:sysClr val="windowText" lastClr="000000"/>
            </a:solidFill>
            <a:prstDash val="solid"/>
          </a:ln>
          <a:effectLst/>
        </p:spPr>
        <p:txBody>
          <a:bodyPr rot="0" spcFirstLastPara="0" vert="horz" wrap="square" lIns="96378" tIns="48189" rIns="96378" bIns="48189" numCol="1" spcCol="0" rtlCol="0" fromWordArt="0" anchor="ctr" anchorCtr="0" forceAA="0" compatLnSpc="1">
            <a:prstTxWarp prst="textNoShape">
              <a:avLst/>
            </a:prstTxWarp>
            <a:noAutofit/>
          </a:bodyPr>
          <a:lstStyle/>
          <a:p>
            <a:pPr>
              <a:lnSpc>
                <a:spcPct val="115000"/>
              </a:lnSpc>
            </a:pPr>
            <a:r>
              <a:rPr lang="en-US" sz="1200" dirty="0">
                <a:latin typeface="Arial"/>
                <a:ea typeface="Times New Roman"/>
                <a:cs typeface="Arial"/>
              </a:rPr>
              <a:t> </a:t>
            </a:r>
            <a:endParaRPr lang="en-US" sz="1200" dirty="0">
              <a:latin typeface="Arial"/>
              <a:ea typeface="Calibri"/>
              <a:cs typeface="Arial"/>
            </a:endParaRPr>
          </a:p>
        </p:txBody>
      </p:sp>
      <p:sp>
        <p:nvSpPr>
          <p:cNvPr id="7" name="Text Box 2733"/>
          <p:cNvSpPr txBox="1">
            <a:spLocks noChangeArrowheads="1"/>
          </p:cNvSpPr>
          <p:nvPr/>
        </p:nvSpPr>
        <p:spPr bwMode="auto">
          <a:xfrm>
            <a:off x="52741" y="114429"/>
            <a:ext cx="8928734" cy="5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6378" tIns="48189" rIns="96378" bIns="48189" anchor="t" anchorCtr="0" upright="1">
            <a:noAutofit/>
          </a:bodyPr>
          <a:lstStyle/>
          <a:p>
            <a:pPr algn="ctr">
              <a:lnSpc>
                <a:spcPct val="115000"/>
              </a:lnSpc>
            </a:pPr>
            <a:r>
              <a:rPr lang="en-US" sz="3200" dirty="0"/>
              <a:t>3. Multiply by Apprenticeship</a:t>
            </a:r>
            <a:r>
              <a:rPr lang="en-US" sz="3200" b="1" dirty="0">
                <a:solidFill>
                  <a:srgbClr val="000000"/>
                </a:solidFill>
                <a:latin typeface="Arial"/>
                <a:ea typeface="Calibri"/>
                <a:cs typeface="Arial"/>
              </a:rPr>
              <a:t> </a:t>
            </a:r>
            <a:endParaRPr lang="en-US" sz="3200" dirty="0">
              <a:latin typeface="Arial"/>
              <a:ea typeface="Calibri"/>
              <a:cs typeface="Arial"/>
            </a:endParaRPr>
          </a:p>
        </p:txBody>
      </p:sp>
      <p:cxnSp>
        <p:nvCxnSpPr>
          <p:cNvPr id="8" name="Straight Connector 7"/>
          <p:cNvCxnSpPr>
            <a:cxnSpLocks/>
          </p:cNvCxnSpPr>
          <p:nvPr/>
        </p:nvCxnSpPr>
        <p:spPr bwMode="auto">
          <a:xfrm>
            <a:off x="671689" y="5622707"/>
            <a:ext cx="4076052" cy="4774"/>
          </a:xfrm>
          <a:prstGeom prst="line">
            <a:avLst/>
          </a:prstGeom>
          <a:noFill/>
          <a:ln w="19050">
            <a:solidFill>
              <a:sysClr val="windowText" lastClr="000000"/>
            </a:solidFill>
            <a:round/>
            <a:headEnd/>
            <a:tailEnd/>
          </a:ln>
          <a:extLst>
            <a:ext uri="{909E8E84-426E-40DD-AFC4-6F175D3DCCD1}">
              <a14:hiddenFill xmlns:a14="http://schemas.microsoft.com/office/drawing/2010/main">
                <a:noFill/>
              </a14:hiddenFill>
            </a:ext>
          </a:extLst>
        </p:spPr>
      </p:cxnSp>
      <p:cxnSp>
        <p:nvCxnSpPr>
          <p:cNvPr id="9" name="Straight Connector 8"/>
          <p:cNvCxnSpPr>
            <a:cxnSpLocks/>
          </p:cNvCxnSpPr>
          <p:nvPr/>
        </p:nvCxnSpPr>
        <p:spPr bwMode="auto">
          <a:xfrm flipH="1">
            <a:off x="671686" y="982453"/>
            <a:ext cx="4" cy="4627898"/>
          </a:xfrm>
          <a:prstGeom prst="line">
            <a:avLst/>
          </a:prstGeom>
          <a:noFill/>
          <a:ln w="19050">
            <a:solidFill>
              <a:sysClr val="windowText" lastClr="000000"/>
            </a:solidFill>
            <a:round/>
            <a:headEnd/>
            <a:tailEnd/>
          </a:ln>
          <a:extLst>
            <a:ext uri="{909E8E84-426E-40DD-AFC4-6F175D3DCCD1}">
              <a14:hiddenFill xmlns:a14="http://schemas.microsoft.com/office/drawing/2010/main">
                <a:noFill/>
              </a14:hiddenFill>
            </a:ext>
          </a:extLst>
        </p:spPr>
      </p:cxnSp>
      <p:cxnSp>
        <p:nvCxnSpPr>
          <p:cNvPr id="13" name="Straight Connector 12"/>
          <p:cNvCxnSpPr>
            <a:cxnSpLocks/>
          </p:cNvCxnSpPr>
          <p:nvPr/>
        </p:nvCxnSpPr>
        <p:spPr>
          <a:xfrm flipV="1">
            <a:off x="4070365" y="1219759"/>
            <a:ext cx="0" cy="4396119"/>
          </a:xfrm>
          <a:prstGeom prst="line">
            <a:avLst/>
          </a:prstGeom>
          <a:noFill/>
          <a:ln w="9525" cap="flat" cmpd="sng" algn="ctr">
            <a:solidFill>
              <a:sysClr val="windowText" lastClr="000000"/>
            </a:solidFill>
            <a:prstDash val="sysDot"/>
            <a:headEnd type="none" w="med" len="med"/>
            <a:tailEnd type="none" w="med" len="med"/>
          </a:ln>
          <a:effectLst/>
        </p:spPr>
      </p:cxnSp>
      <p:cxnSp>
        <p:nvCxnSpPr>
          <p:cNvPr id="14" name="Straight Connector 13"/>
          <p:cNvCxnSpPr>
            <a:cxnSpLocks/>
          </p:cNvCxnSpPr>
          <p:nvPr/>
        </p:nvCxnSpPr>
        <p:spPr>
          <a:xfrm flipH="1" flipV="1">
            <a:off x="1732358" y="1273058"/>
            <a:ext cx="35602" cy="4342820"/>
          </a:xfrm>
          <a:prstGeom prst="line">
            <a:avLst/>
          </a:prstGeom>
          <a:noFill/>
          <a:ln w="9525" cap="flat" cmpd="sng" algn="ctr">
            <a:solidFill>
              <a:sysClr val="windowText" lastClr="000000"/>
            </a:solidFill>
            <a:prstDash val="sysDot"/>
            <a:headEnd type="none" w="med" len="med"/>
            <a:tailEnd type="none" w="med" len="med"/>
          </a:ln>
          <a:effectLst/>
        </p:spPr>
      </p:cxnSp>
      <p:cxnSp>
        <p:nvCxnSpPr>
          <p:cNvPr id="15" name="Straight Connector 14"/>
          <p:cNvCxnSpPr>
            <a:cxnSpLocks/>
          </p:cNvCxnSpPr>
          <p:nvPr/>
        </p:nvCxnSpPr>
        <p:spPr bwMode="auto">
          <a:xfrm>
            <a:off x="2937305" y="1273058"/>
            <a:ext cx="8242" cy="4328300"/>
          </a:xfrm>
          <a:prstGeom prst="line">
            <a:avLst/>
          </a:prstGeom>
          <a:noFill/>
          <a:ln w="9525">
            <a:solidFill>
              <a:sysClr val="windowText" lastClr="000000"/>
            </a:solidFill>
            <a:prstDash val="dash"/>
            <a:round/>
            <a:headEnd/>
            <a:tailEnd/>
          </a:ln>
          <a:extLst>
            <a:ext uri="{909E8E84-426E-40DD-AFC4-6F175D3DCCD1}">
              <a14:hiddenFill xmlns:a14="http://schemas.microsoft.com/office/drawing/2010/main">
                <a:noFill/>
              </a14:hiddenFill>
            </a:ext>
          </a:extLst>
        </p:spPr>
      </p:cxnSp>
      <p:sp>
        <p:nvSpPr>
          <p:cNvPr id="25" name="Right Arrow 24"/>
          <p:cNvSpPr/>
          <p:nvPr/>
        </p:nvSpPr>
        <p:spPr>
          <a:xfrm>
            <a:off x="2937305" y="4401555"/>
            <a:ext cx="5736591" cy="421858"/>
          </a:xfrm>
          <a:prstGeom prst="rightArrow">
            <a:avLst>
              <a:gd name="adj1" fmla="val 50000"/>
              <a:gd name="adj2" fmla="val 9776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 name="TextBox 2"/>
          <p:cNvSpPr txBox="1"/>
          <p:nvPr/>
        </p:nvSpPr>
        <p:spPr>
          <a:xfrm>
            <a:off x="671695" y="2776562"/>
            <a:ext cx="8309780" cy="1077218"/>
          </a:xfrm>
          <a:prstGeom prst="rect">
            <a:avLst/>
          </a:prstGeom>
          <a:solidFill>
            <a:schemeClr val="tx1"/>
          </a:solidFill>
          <a:ln>
            <a:solidFill>
              <a:schemeClr val="tx1"/>
            </a:solidFill>
          </a:ln>
        </p:spPr>
        <p:txBody>
          <a:bodyPr wrap="square" rtlCol="0" anchor="ctr" anchorCtr="0">
            <a:spAutoFit/>
          </a:bodyPr>
          <a:lstStyle/>
          <a:p>
            <a:pPr lvl="0">
              <a:spcAft>
                <a:spcPts val="1200"/>
              </a:spcAft>
            </a:pPr>
            <a:r>
              <a:rPr lang="en-GB" sz="3200" b="0" dirty="0">
                <a:solidFill>
                  <a:schemeClr val="bg1"/>
                </a:solidFill>
              </a:rPr>
              <a:t>Continue growing your church by making </a:t>
            </a:r>
            <a:r>
              <a:rPr lang="en-GB" sz="3200" u="sng" dirty="0">
                <a:solidFill>
                  <a:schemeClr val="bg1"/>
                </a:solidFill>
              </a:rPr>
              <a:t>multiplying</a:t>
            </a:r>
            <a:r>
              <a:rPr lang="en-GB" sz="3200" b="0" dirty="0">
                <a:solidFill>
                  <a:schemeClr val="bg1"/>
                </a:solidFill>
              </a:rPr>
              <a:t> disciples through apprenticeship</a:t>
            </a:r>
            <a:endParaRPr lang="en-US" sz="3200" b="0" dirty="0">
              <a:solidFill>
                <a:schemeClr val="bg1"/>
              </a:solidFill>
            </a:endParaRPr>
          </a:p>
        </p:txBody>
      </p:sp>
      <p:cxnSp>
        <p:nvCxnSpPr>
          <p:cNvPr id="37" name="Straight Arrow Connector 36"/>
          <p:cNvCxnSpPr/>
          <p:nvPr/>
        </p:nvCxnSpPr>
        <p:spPr bwMode="auto">
          <a:xfrm flipV="1">
            <a:off x="2956772" y="3955251"/>
            <a:ext cx="0" cy="529249"/>
          </a:xfrm>
          <a:prstGeom prst="straightConnector1">
            <a:avLst/>
          </a:prstGeom>
          <a:solidFill>
            <a:schemeClr val="accent1"/>
          </a:solidFill>
          <a:ln w="57150" cap="flat" cmpd="sng" algn="ctr">
            <a:solidFill>
              <a:schemeClr val="tx1"/>
            </a:solidFill>
            <a:prstDash val="solid"/>
            <a:round/>
            <a:headEnd type="none" w="med" len="med"/>
            <a:tailEnd type="triangle" w="med" len="med"/>
          </a:ln>
          <a:effectLst/>
        </p:spPr>
      </p:cxn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solidFill>
                  <a:schemeClr val="tx1"/>
                </a:solidFill>
              </a:rPr>
              <a:t>6</a:t>
            </a:r>
          </a:p>
        </p:txBody>
      </p:sp>
    </p:spTree>
    <p:extLst>
      <p:ext uri="{BB962C8B-B14F-4D97-AF65-F5344CB8AC3E}">
        <p14:creationId xmlns:p14="http://schemas.microsoft.com/office/powerpoint/2010/main" val="2467383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4556"/>
            <a:ext cx="9127841" cy="6942555"/>
          </a:xfrm>
          <a:prstGeom prst="rect">
            <a:avLst/>
          </a:prstGeom>
          <a:solidFill>
            <a:srgbClr val="DCEFF0"/>
          </a:solidFill>
          <a:ln w="9525" cap="flat" cmpd="sng" algn="ctr">
            <a:solidFill>
              <a:sysClr val="windowText" lastClr="000000"/>
            </a:solidFill>
            <a:prstDash val="solid"/>
          </a:ln>
          <a:effectLst/>
        </p:spPr>
        <p:txBody>
          <a:bodyPr rot="0" spcFirstLastPara="0" vert="horz" wrap="square" lIns="96378" tIns="48189" rIns="96378" bIns="48189" numCol="1" spcCol="0" rtlCol="0" fromWordArt="0" anchor="ctr" anchorCtr="0" forceAA="0" compatLnSpc="1">
            <a:prstTxWarp prst="textNoShape">
              <a:avLst/>
            </a:prstTxWarp>
            <a:noAutofit/>
          </a:bodyPr>
          <a:lstStyle/>
          <a:p>
            <a:pPr>
              <a:spcAft>
                <a:spcPts val="1200"/>
              </a:spcAft>
            </a:pPr>
            <a:r>
              <a:rPr lang="en-US" sz="1200">
                <a:latin typeface="Arial"/>
                <a:ea typeface="Times New Roman"/>
                <a:cs typeface="Arial"/>
              </a:rPr>
              <a:t> </a:t>
            </a:r>
            <a:endParaRPr lang="en-US" sz="1200">
              <a:latin typeface="Arial"/>
              <a:ea typeface="Calibri"/>
              <a:cs typeface="Arial"/>
            </a:endParaRPr>
          </a:p>
        </p:txBody>
      </p:sp>
      <p:sp>
        <p:nvSpPr>
          <p:cNvPr id="7" name="Text Box 2733"/>
          <p:cNvSpPr txBox="1">
            <a:spLocks noChangeArrowheads="1"/>
          </p:cNvSpPr>
          <p:nvPr/>
        </p:nvSpPr>
        <p:spPr bwMode="auto">
          <a:xfrm>
            <a:off x="261320" y="-11747"/>
            <a:ext cx="8605200" cy="51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6378" tIns="48189" rIns="96378" bIns="48189" anchor="t" anchorCtr="0" upright="1">
            <a:noAutofit/>
          </a:bodyPr>
          <a:lstStyle/>
          <a:p>
            <a:pPr marL="0" marR="0" algn="ctr">
              <a:lnSpc>
                <a:spcPct val="115000"/>
              </a:lnSpc>
              <a:spcBef>
                <a:spcPts val="0"/>
              </a:spcBef>
              <a:spcAft>
                <a:spcPts val="0"/>
              </a:spcAft>
            </a:pPr>
            <a:r>
              <a:rPr lang="en-US"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Manage the Church that Makes Multiplying Disciples</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US" sz="3200" b="1" dirty="0">
                <a:solidFill>
                  <a:srgbClr val="000000"/>
                </a:solidFill>
                <a:latin typeface="Arial"/>
                <a:ea typeface="Calibri"/>
                <a:cs typeface="Arial"/>
              </a:rPr>
              <a:t> </a:t>
            </a:r>
            <a:endParaRPr lang="en-US" sz="3200" dirty="0">
              <a:latin typeface="Arial"/>
              <a:ea typeface="Calibri"/>
              <a:cs typeface="Arial"/>
            </a:endParaRPr>
          </a:p>
        </p:txBody>
      </p:sp>
      <p:cxnSp>
        <p:nvCxnSpPr>
          <p:cNvPr id="8" name="Straight Connector 7"/>
          <p:cNvCxnSpPr>
            <a:cxnSpLocks/>
          </p:cNvCxnSpPr>
          <p:nvPr/>
        </p:nvCxnSpPr>
        <p:spPr bwMode="auto">
          <a:xfrm>
            <a:off x="671689" y="5622707"/>
            <a:ext cx="4076052" cy="4774"/>
          </a:xfrm>
          <a:prstGeom prst="line">
            <a:avLst/>
          </a:prstGeom>
          <a:noFill/>
          <a:ln w="19050">
            <a:solidFill>
              <a:sysClr val="windowText" lastClr="000000"/>
            </a:solidFill>
            <a:round/>
            <a:headEnd/>
            <a:tailEnd/>
          </a:ln>
          <a:extLst>
            <a:ext uri="{909E8E84-426E-40DD-AFC4-6F175D3DCCD1}">
              <a14:hiddenFill xmlns:a14="http://schemas.microsoft.com/office/drawing/2010/main">
                <a:noFill/>
              </a14:hiddenFill>
            </a:ext>
          </a:extLst>
        </p:spPr>
      </p:cxnSp>
      <p:cxnSp>
        <p:nvCxnSpPr>
          <p:cNvPr id="9" name="Straight Connector 8"/>
          <p:cNvCxnSpPr>
            <a:cxnSpLocks/>
          </p:cNvCxnSpPr>
          <p:nvPr/>
        </p:nvCxnSpPr>
        <p:spPr bwMode="auto">
          <a:xfrm flipH="1">
            <a:off x="671686" y="1001114"/>
            <a:ext cx="4" cy="4627898"/>
          </a:xfrm>
          <a:prstGeom prst="line">
            <a:avLst/>
          </a:prstGeom>
          <a:noFill/>
          <a:ln w="19050">
            <a:solidFill>
              <a:sysClr val="windowText" lastClr="000000"/>
            </a:solidFill>
            <a:round/>
            <a:headEnd/>
            <a:tailEnd/>
          </a:ln>
          <a:extLst>
            <a:ext uri="{909E8E84-426E-40DD-AFC4-6F175D3DCCD1}">
              <a14:hiddenFill xmlns:a14="http://schemas.microsoft.com/office/drawing/2010/main">
                <a:noFill/>
              </a14:hiddenFill>
            </a:ext>
          </a:extLst>
        </p:spPr>
      </p:cxnSp>
      <p:cxnSp>
        <p:nvCxnSpPr>
          <p:cNvPr id="13" name="Straight Connector 12"/>
          <p:cNvCxnSpPr>
            <a:cxnSpLocks/>
          </p:cNvCxnSpPr>
          <p:nvPr/>
        </p:nvCxnSpPr>
        <p:spPr>
          <a:xfrm flipV="1">
            <a:off x="4070365" y="1219759"/>
            <a:ext cx="0" cy="4396119"/>
          </a:xfrm>
          <a:prstGeom prst="line">
            <a:avLst/>
          </a:prstGeom>
          <a:noFill/>
          <a:ln w="9525" cap="flat" cmpd="sng" algn="ctr">
            <a:solidFill>
              <a:sysClr val="windowText" lastClr="000000"/>
            </a:solidFill>
            <a:prstDash val="sysDot"/>
            <a:headEnd type="none" w="med" len="med"/>
            <a:tailEnd type="none" w="med" len="med"/>
          </a:ln>
          <a:effectLst/>
        </p:spPr>
      </p:cxnSp>
      <p:cxnSp>
        <p:nvCxnSpPr>
          <p:cNvPr id="14" name="Straight Connector 13"/>
          <p:cNvCxnSpPr>
            <a:cxnSpLocks/>
          </p:cNvCxnSpPr>
          <p:nvPr/>
        </p:nvCxnSpPr>
        <p:spPr>
          <a:xfrm flipH="1" flipV="1">
            <a:off x="1732358" y="1273058"/>
            <a:ext cx="35602" cy="4342820"/>
          </a:xfrm>
          <a:prstGeom prst="line">
            <a:avLst/>
          </a:prstGeom>
          <a:noFill/>
          <a:ln w="9525" cap="flat" cmpd="sng" algn="ctr">
            <a:solidFill>
              <a:sysClr val="windowText" lastClr="000000"/>
            </a:solidFill>
            <a:prstDash val="sysDot"/>
            <a:headEnd type="none" w="med" len="med"/>
            <a:tailEnd type="none" w="med" len="med"/>
          </a:ln>
          <a:effectLst/>
        </p:spPr>
      </p:cxnSp>
      <p:cxnSp>
        <p:nvCxnSpPr>
          <p:cNvPr id="15" name="Straight Connector 14"/>
          <p:cNvCxnSpPr>
            <a:cxnSpLocks/>
          </p:cNvCxnSpPr>
          <p:nvPr/>
        </p:nvCxnSpPr>
        <p:spPr bwMode="auto">
          <a:xfrm>
            <a:off x="2939352" y="1230519"/>
            <a:ext cx="6195" cy="4370839"/>
          </a:xfrm>
          <a:prstGeom prst="line">
            <a:avLst/>
          </a:prstGeom>
          <a:noFill/>
          <a:ln w="9525">
            <a:solidFill>
              <a:sysClr val="windowText" lastClr="000000"/>
            </a:solidFill>
            <a:prstDash val="dash"/>
            <a:round/>
            <a:headEnd/>
            <a:tailEnd/>
          </a:ln>
          <a:extLst>
            <a:ext uri="{909E8E84-426E-40DD-AFC4-6F175D3DCCD1}">
              <a14:hiddenFill xmlns:a14="http://schemas.microsoft.com/office/drawing/2010/main">
                <a:noFill/>
              </a14:hiddenFill>
            </a:ext>
          </a:extLst>
        </p:spPr>
      </p:cxnSp>
      <p:sp>
        <p:nvSpPr>
          <p:cNvPr id="37" name="Right Arrow 36"/>
          <p:cNvSpPr/>
          <p:nvPr/>
        </p:nvSpPr>
        <p:spPr>
          <a:xfrm>
            <a:off x="2939352" y="5161232"/>
            <a:ext cx="5733288" cy="420624"/>
          </a:xfrm>
          <a:prstGeom prst="rightArrow">
            <a:avLst>
              <a:gd name="adj1" fmla="val 50000"/>
              <a:gd name="adj2" fmla="val 9776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39" name="TextBox 38"/>
          <p:cNvSpPr txBox="1"/>
          <p:nvPr/>
        </p:nvSpPr>
        <p:spPr>
          <a:xfrm>
            <a:off x="978854" y="2836905"/>
            <a:ext cx="5733287" cy="1723549"/>
          </a:xfrm>
          <a:prstGeom prst="rect">
            <a:avLst/>
          </a:prstGeom>
          <a:solidFill>
            <a:schemeClr val="tx1"/>
          </a:solidFill>
          <a:ln>
            <a:solidFill>
              <a:schemeClr val="tx1"/>
            </a:solidFill>
          </a:ln>
        </p:spPr>
        <p:txBody>
          <a:bodyPr wrap="square" rtlCol="0">
            <a:spAutoFit/>
          </a:bodyPr>
          <a:lstStyle/>
          <a:p>
            <a:pPr lvl="0">
              <a:spcAft>
                <a:spcPts val="1200"/>
              </a:spcAft>
            </a:pPr>
            <a:r>
              <a:rPr lang="en-US" sz="3200" b="0" dirty="0">
                <a:solidFill>
                  <a:schemeClr val="bg1"/>
                </a:solidFill>
              </a:rPr>
              <a:t>The primary job of the pastor </a:t>
            </a:r>
          </a:p>
          <a:p>
            <a:pPr marL="223838" indent="-223838">
              <a:spcAft>
                <a:spcPts val="0"/>
              </a:spcAft>
              <a:buFont typeface="Arial" panose="020B0604020202020204" pitchFamily="34" charset="0"/>
              <a:buChar char="•"/>
            </a:pPr>
            <a:r>
              <a:rPr lang="en-US" sz="3200" b="0" dirty="0">
                <a:solidFill>
                  <a:schemeClr val="bg1"/>
                </a:solidFill>
              </a:rPr>
              <a:t>Train and manage leaders </a:t>
            </a:r>
          </a:p>
          <a:p>
            <a:pPr marL="336550">
              <a:spcAft>
                <a:spcPts val="1200"/>
              </a:spcAft>
            </a:pPr>
            <a:r>
              <a:rPr lang="en-US" sz="3200" b="0" dirty="0">
                <a:solidFill>
                  <a:schemeClr val="bg1"/>
                </a:solidFill>
              </a:rPr>
              <a:t>to do the work of the ministry </a:t>
            </a:r>
          </a:p>
        </p:txBody>
      </p:sp>
      <p:cxnSp>
        <p:nvCxnSpPr>
          <p:cNvPr id="40" name="Straight Arrow Connector 39"/>
          <p:cNvCxnSpPr/>
          <p:nvPr/>
        </p:nvCxnSpPr>
        <p:spPr bwMode="auto">
          <a:xfrm flipV="1">
            <a:off x="2945547" y="4729802"/>
            <a:ext cx="0" cy="529249"/>
          </a:xfrm>
          <a:prstGeom prst="straightConnector1">
            <a:avLst/>
          </a:prstGeom>
          <a:solidFill>
            <a:schemeClr val="accent1"/>
          </a:solidFill>
          <a:ln w="57150" cap="flat" cmpd="sng" algn="ctr">
            <a:solidFill>
              <a:schemeClr val="tx1"/>
            </a:solidFill>
            <a:prstDash val="solid"/>
            <a:round/>
            <a:headEnd type="none" w="med" len="med"/>
            <a:tailEnd type="triangle" w="med" len="med"/>
          </a:ln>
          <a:effectLst/>
        </p:spPr>
      </p:cxn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solidFill>
                  <a:schemeClr val="tx1"/>
                </a:solidFill>
              </a:rPr>
              <a:t>6</a:t>
            </a:r>
          </a:p>
        </p:txBody>
      </p:sp>
    </p:spTree>
    <p:extLst>
      <p:ext uri="{BB962C8B-B14F-4D97-AF65-F5344CB8AC3E}">
        <p14:creationId xmlns:p14="http://schemas.microsoft.com/office/powerpoint/2010/main" val="3624945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959828"/>
          </a:xfrm>
        </p:spPr>
        <p:txBody>
          <a:bodyPr/>
          <a:lstStyle/>
          <a:p>
            <a:r>
              <a:rPr lang="en-US" altLang="en-US" dirty="0"/>
              <a:t>Workshops</a:t>
            </a:r>
            <a:endParaRPr lang="en-US" altLang="en-US" b="0" dirty="0">
              <a:solidFill>
                <a:srgbClr val="FFFF00"/>
              </a:solidFill>
            </a:endParaRPr>
          </a:p>
        </p:txBody>
      </p:sp>
      <p:sp>
        <p:nvSpPr>
          <p:cNvPr id="3" name="Content Placeholder 2"/>
          <p:cNvSpPr>
            <a:spLocks noGrp="1"/>
          </p:cNvSpPr>
          <p:nvPr>
            <p:ph idx="1"/>
          </p:nvPr>
        </p:nvSpPr>
        <p:spPr>
          <a:xfrm>
            <a:off x="670560" y="1134021"/>
            <a:ext cx="8473440" cy="5181600"/>
          </a:xfrm>
        </p:spPr>
        <p:txBody>
          <a:bodyPr/>
          <a:lstStyle/>
          <a:p>
            <a:pPr marL="514350" indent="-514350">
              <a:spcBef>
                <a:spcPts val="0"/>
              </a:spcBef>
              <a:spcAft>
                <a:spcPts val="600"/>
              </a:spcAft>
              <a:buFont typeface="+mj-lt"/>
              <a:buAutoNum type="arabicPeriod"/>
            </a:pPr>
            <a:r>
              <a:rPr lang="en-US" b="1" dirty="0"/>
              <a:t>How to Grow Your Church</a:t>
            </a:r>
            <a:endParaRPr lang="en-US" dirty="0"/>
          </a:p>
          <a:p>
            <a:pPr lvl="1">
              <a:spcBef>
                <a:spcPts val="0"/>
              </a:spcBef>
              <a:spcAft>
                <a:spcPts val="1200"/>
              </a:spcAft>
              <a:buFont typeface="Arial" panose="020B0604020202020204" pitchFamily="34" charset="0"/>
              <a:buChar char="•"/>
            </a:pPr>
            <a:r>
              <a:rPr lang="en-US" dirty="0"/>
              <a:t>Multiply Disciples</a:t>
            </a:r>
          </a:p>
          <a:p>
            <a:pPr marL="514350" indent="-514350">
              <a:spcBef>
                <a:spcPts val="0"/>
              </a:spcBef>
              <a:spcAft>
                <a:spcPts val="2400"/>
              </a:spcAft>
              <a:buFont typeface="+mj-lt"/>
              <a:buAutoNum type="arabicPeriod"/>
            </a:pPr>
            <a:r>
              <a:rPr lang="en-US" b="1" dirty="0"/>
              <a:t>Balancing Personal Life</a:t>
            </a:r>
            <a:r>
              <a:rPr lang="en-US" dirty="0"/>
              <a:t> </a:t>
            </a:r>
            <a:r>
              <a:rPr lang="en-US" b="1" dirty="0"/>
              <a:t>and Ministry</a:t>
            </a:r>
            <a:endParaRPr lang="en-US" dirty="0"/>
          </a:p>
          <a:p>
            <a:pPr marL="514350" indent="-514350">
              <a:spcBef>
                <a:spcPts val="0"/>
              </a:spcBef>
              <a:spcAft>
                <a:spcPts val="600"/>
              </a:spcAft>
              <a:buFont typeface="+mj-lt"/>
              <a:buAutoNum type="arabicPeriod"/>
            </a:pPr>
            <a:r>
              <a:rPr lang="en-US" b="1" dirty="0"/>
              <a:t>How to Understand and Apply the Bible</a:t>
            </a:r>
            <a:endParaRPr lang="en-US" dirty="0"/>
          </a:p>
          <a:p>
            <a:pPr lvl="1">
              <a:spcBef>
                <a:spcPts val="0"/>
              </a:spcBef>
              <a:spcAft>
                <a:spcPts val="1200"/>
              </a:spcAft>
              <a:buFont typeface="Arial" panose="020B0604020202020204" pitchFamily="34" charset="0"/>
              <a:buChar char="•"/>
            </a:pPr>
            <a:r>
              <a:rPr lang="en-US" dirty="0"/>
              <a:t>How to Preach Effectively</a:t>
            </a:r>
          </a:p>
          <a:p>
            <a:pPr marL="514350" indent="-514350">
              <a:spcBef>
                <a:spcPts val="0"/>
              </a:spcBef>
              <a:spcAft>
                <a:spcPts val="600"/>
              </a:spcAft>
              <a:buFont typeface="+mj-lt"/>
              <a:buAutoNum type="arabicPeriod" startAt="4"/>
            </a:pPr>
            <a:r>
              <a:rPr lang="en-US" b="1" dirty="0"/>
              <a:t>How to Reach Your City And Country for Christ</a:t>
            </a:r>
          </a:p>
          <a:p>
            <a:pPr lvl="1">
              <a:spcBef>
                <a:spcPts val="0"/>
              </a:spcBef>
              <a:spcAft>
                <a:spcPts val="1200"/>
              </a:spcAft>
              <a:buFont typeface="Arial" panose="020B0604020202020204" pitchFamily="34" charset="0"/>
              <a:buChar char="•"/>
            </a:pPr>
            <a:r>
              <a:rPr lang="en-US" dirty="0"/>
              <a:t>Multiply Churches that Multiply Disciples</a:t>
            </a:r>
          </a:p>
          <a:p>
            <a:pPr marL="514350" indent="-514350">
              <a:lnSpc>
                <a:spcPts val="3800"/>
              </a:lnSpc>
              <a:spcBef>
                <a:spcPts val="0"/>
              </a:spcBef>
              <a:spcAft>
                <a:spcPts val="1200"/>
              </a:spcAft>
              <a:defRPr/>
            </a:pPr>
            <a:endParaRPr lang="en-US" altLang="en-US" sz="2800" dirty="0"/>
          </a:p>
        </p:txBody>
      </p:sp>
    </p:spTree>
    <p:extLst>
      <p:ext uri="{BB962C8B-B14F-4D97-AF65-F5344CB8AC3E}">
        <p14:creationId xmlns:p14="http://schemas.microsoft.com/office/powerpoint/2010/main" val="4117279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B8CE4F9B-9E0D-45F5-BF49-21E13D61E9AA}"/>
              </a:ext>
            </a:extLst>
          </p:cNvPr>
          <p:cNvGrpSpPr/>
          <p:nvPr/>
        </p:nvGrpSpPr>
        <p:grpSpPr>
          <a:xfrm>
            <a:off x="1" y="1"/>
            <a:ext cx="9144000" cy="6858000"/>
            <a:chOff x="-182565" y="1645555"/>
            <a:chExt cx="8628065" cy="6858000"/>
          </a:xfrm>
          <a:solidFill>
            <a:srgbClr val="DCEFF0"/>
          </a:solidFill>
        </p:grpSpPr>
        <p:grpSp>
          <p:nvGrpSpPr>
            <p:cNvPr id="51" name="Group 50">
              <a:extLst>
                <a:ext uri="{FF2B5EF4-FFF2-40B4-BE49-F238E27FC236}">
                  <a16:creationId xmlns:a16="http://schemas.microsoft.com/office/drawing/2014/main" id="{A3590AA6-66D9-4635-8843-44E95907539A}"/>
                </a:ext>
              </a:extLst>
            </p:cNvPr>
            <p:cNvGrpSpPr/>
            <p:nvPr/>
          </p:nvGrpSpPr>
          <p:grpSpPr>
            <a:xfrm>
              <a:off x="-182565" y="1645555"/>
              <a:ext cx="8628065" cy="6858000"/>
              <a:chOff x="-2" y="1554346"/>
              <a:chExt cx="8628065" cy="5310127"/>
            </a:xfrm>
            <a:grpFill/>
          </p:grpSpPr>
          <p:sp>
            <p:nvSpPr>
              <p:cNvPr id="54" name="Rectangle 53">
                <a:extLst>
                  <a:ext uri="{FF2B5EF4-FFF2-40B4-BE49-F238E27FC236}">
                    <a16:creationId xmlns:a16="http://schemas.microsoft.com/office/drawing/2014/main" id="{6A49BF9B-FE4C-43CA-97BA-9FC258019BA7}"/>
                  </a:ext>
                </a:extLst>
              </p:cNvPr>
              <p:cNvSpPr/>
              <p:nvPr/>
            </p:nvSpPr>
            <p:spPr>
              <a:xfrm>
                <a:off x="-2" y="1554346"/>
                <a:ext cx="8628065" cy="5310127"/>
              </a:xfrm>
              <a:prstGeom prst="rect">
                <a:avLst/>
              </a:prstGeom>
              <a:grpFill/>
              <a:ln w="9525" cap="flat" cmpd="sng" algn="ctr">
                <a:solidFill>
                  <a:sysClr val="windowText" lastClr="000000"/>
                </a:solidFill>
                <a:prstDash val="solid"/>
              </a:ln>
              <a:effectLst/>
            </p:spPr>
            <p:txBody>
              <a:bodyPr rot="0" spcFirstLastPara="0" vert="horz" wrap="square" lIns="72284" tIns="36142" rIns="72284" bIns="36142" numCol="1" spcCol="0" rtlCol="0" fromWordArt="0" anchor="ctr" anchorCtr="0" forceAA="0" compatLnSpc="1">
                <a:prstTxWarp prst="textNoShape">
                  <a:avLst/>
                </a:prstTxWarp>
                <a:noAutofit/>
              </a:bodyPr>
              <a:lstStyle/>
              <a:p>
                <a:pPr marL="0" marR="0" lvl="0" indent="0" defTabSz="457200" eaLnBrk="1" fontAlgn="auto" latinLnBrk="0" hangingPunct="1">
                  <a:lnSpc>
                    <a:spcPct val="115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a:ea typeface="Times New Roman"/>
                    <a:cs typeface="Arial"/>
                  </a:rPr>
                  <a:t> </a:t>
                </a:r>
                <a:endParaRPr kumimoji="0" lang="en-US" sz="900" b="0" i="0" u="none" strike="noStrike" kern="0" cap="none" spc="0" normalizeH="0" baseline="0" noProof="0" dirty="0">
                  <a:ln>
                    <a:noFill/>
                  </a:ln>
                  <a:solidFill>
                    <a:prstClr val="black"/>
                  </a:solidFill>
                  <a:effectLst/>
                  <a:uLnTx/>
                  <a:uFillTx/>
                  <a:latin typeface="Arial"/>
                  <a:ea typeface="Calibri"/>
                  <a:cs typeface="Arial"/>
                </a:endParaRPr>
              </a:p>
            </p:txBody>
          </p:sp>
          <p:sp>
            <p:nvSpPr>
              <p:cNvPr id="55" name="Text Box 2733">
                <a:extLst>
                  <a:ext uri="{FF2B5EF4-FFF2-40B4-BE49-F238E27FC236}">
                    <a16:creationId xmlns:a16="http://schemas.microsoft.com/office/drawing/2014/main" id="{0A8A4D8D-6AE1-401F-815E-2A7B5BDA9864}"/>
                  </a:ext>
                </a:extLst>
              </p:cNvPr>
              <p:cNvSpPr txBox="1">
                <a:spLocks noChangeArrowheads="1"/>
              </p:cNvSpPr>
              <p:nvPr/>
            </p:nvSpPr>
            <p:spPr bwMode="auto">
              <a:xfrm>
                <a:off x="361716" y="1593133"/>
                <a:ext cx="7955435" cy="598604"/>
              </a:xfrm>
              <a:prstGeom prst="rect">
                <a:avLst/>
              </a:prstGeom>
              <a:grpFill/>
              <a:ln>
                <a:noFill/>
              </a:ln>
            </p:spPr>
            <p:txBody>
              <a:bodyPr rot="0" vert="horz" wrap="square" lIns="72284" tIns="36142" rIns="72284" bIns="36142" anchor="t" anchorCtr="0" upright="1">
                <a:noAutofit/>
              </a:bodyPr>
              <a:lstStyle/>
              <a:p>
                <a:pPr marL="0" marR="0" lvl="0" indent="0" algn="ctr" defTabSz="457200" eaLnBrk="1" fontAlgn="auto" latinLnBrk="0" hangingPunct="1">
                  <a:lnSpc>
                    <a:spcPct val="115000"/>
                  </a:lnSpc>
                  <a:spcBef>
                    <a:spcPts val="0"/>
                  </a:spcBef>
                  <a:spcAft>
                    <a:spcPts val="0"/>
                  </a:spcAft>
                  <a:buClrTx/>
                  <a:buSzTx/>
                  <a:buFontTx/>
                  <a:buNone/>
                  <a:tabLst/>
                  <a:defRPr/>
                </a:pPr>
                <a:r>
                  <a:rPr kumimoji="0" lang="en-US" sz="280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Elements of a Church </a:t>
                </a:r>
              </a:p>
              <a:p>
                <a:pPr marL="0" marR="0" lvl="0" indent="0" algn="ctr" defTabSz="457200" eaLnBrk="1" fontAlgn="auto" latinLnBrk="0" hangingPunct="1">
                  <a:lnSpc>
                    <a:spcPct val="115000"/>
                  </a:lnSpc>
                  <a:spcBef>
                    <a:spcPts val="0"/>
                  </a:spcBef>
                  <a:spcAft>
                    <a:spcPts val="0"/>
                  </a:spcAft>
                  <a:buClrTx/>
                  <a:buSzTx/>
                  <a:buFontTx/>
                  <a:buNone/>
                  <a:tabLst/>
                  <a:defRPr/>
                </a:pPr>
                <a:r>
                  <a:rPr kumimoji="0" lang="en-US" sz="280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that Makes Multiplying Disciples</a:t>
                </a:r>
                <a:r>
                  <a:rPr kumimoji="0" lang="en-US" sz="2800" i="0" u="none" strike="noStrike" kern="0" cap="none" spc="0" normalizeH="0" baseline="0" noProof="0" dirty="0">
                    <a:ln>
                      <a:noFill/>
                    </a:ln>
                    <a:solidFill>
                      <a:srgbClr val="000000"/>
                    </a:solidFill>
                    <a:effectLst/>
                    <a:uLnTx/>
                    <a:uFillTx/>
                    <a:latin typeface="Arial"/>
                    <a:ea typeface="Calibri"/>
                    <a:cs typeface="Arial"/>
                  </a:rPr>
                  <a:t> </a:t>
                </a:r>
                <a:endParaRPr kumimoji="0" lang="en-US" sz="2800" i="0" u="none" strike="noStrike" kern="0" cap="none" spc="0" normalizeH="0" baseline="0" noProof="0" dirty="0">
                  <a:ln>
                    <a:noFill/>
                  </a:ln>
                  <a:solidFill>
                    <a:prstClr val="black"/>
                  </a:solidFill>
                  <a:effectLst/>
                  <a:uLnTx/>
                  <a:uFillTx/>
                  <a:latin typeface="Arial"/>
                  <a:ea typeface="Calibri"/>
                  <a:cs typeface="Arial"/>
                </a:endParaRPr>
              </a:p>
            </p:txBody>
          </p:sp>
          <p:cxnSp>
            <p:nvCxnSpPr>
              <p:cNvPr id="56" name="Straight Connector 55">
                <a:extLst>
                  <a:ext uri="{FF2B5EF4-FFF2-40B4-BE49-F238E27FC236}">
                    <a16:creationId xmlns:a16="http://schemas.microsoft.com/office/drawing/2014/main" id="{5D7F8B9C-4EBE-4C41-B6B8-F37380FE3790}"/>
                  </a:ext>
                </a:extLst>
              </p:cNvPr>
              <p:cNvCxnSpPr>
                <a:cxnSpLocks/>
              </p:cNvCxnSpPr>
              <p:nvPr/>
            </p:nvCxnSpPr>
            <p:spPr bwMode="auto">
              <a:xfrm>
                <a:off x="185245" y="6629423"/>
                <a:ext cx="7906878" cy="1"/>
              </a:xfrm>
              <a:prstGeom prst="line">
                <a:avLst/>
              </a:prstGeom>
              <a:grpFill/>
              <a:ln w="19050">
                <a:solidFill>
                  <a:sysClr val="windowText" lastClr="000000"/>
                </a:solidFill>
                <a:round/>
                <a:headEnd/>
                <a:tailEnd/>
              </a:ln>
            </p:spPr>
          </p:cxnSp>
          <p:cxnSp>
            <p:nvCxnSpPr>
              <p:cNvPr id="57" name="Straight Connector 56">
                <a:extLst>
                  <a:ext uri="{FF2B5EF4-FFF2-40B4-BE49-F238E27FC236}">
                    <a16:creationId xmlns:a16="http://schemas.microsoft.com/office/drawing/2014/main" id="{13E840B4-4E11-4AC3-BB16-3151DAB733CF}"/>
                  </a:ext>
                </a:extLst>
              </p:cNvPr>
              <p:cNvCxnSpPr>
                <a:cxnSpLocks/>
              </p:cNvCxnSpPr>
              <p:nvPr/>
            </p:nvCxnSpPr>
            <p:spPr bwMode="auto">
              <a:xfrm>
                <a:off x="185243" y="2250279"/>
                <a:ext cx="0" cy="4369835"/>
              </a:xfrm>
              <a:prstGeom prst="line">
                <a:avLst/>
              </a:prstGeom>
              <a:grpFill/>
              <a:ln w="19050">
                <a:solidFill>
                  <a:sysClr val="windowText" lastClr="000000"/>
                </a:solidFill>
                <a:round/>
                <a:headEnd/>
                <a:tailEnd/>
              </a:ln>
            </p:spPr>
          </p:cxnSp>
          <p:cxnSp>
            <p:nvCxnSpPr>
              <p:cNvPr id="58" name="Straight Connector 57">
                <a:extLst>
                  <a:ext uri="{FF2B5EF4-FFF2-40B4-BE49-F238E27FC236}">
                    <a16:creationId xmlns:a16="http://schemas.microsoft.com/office/drawing/2014/main" id="{70F5BC12-8F0E-4F31-83EC-A425288DC675}"/>
                  </a:ext>
                </a:extLst>
              </p:cNvPr>
              <p:cNvCxnSpPr>
                <a:cxnSpLocks/>
              </p:cNvCxnSpPr>
              <p:nvPr/>
            </p:nvCxnSpPr>
            <p:spPr>
              <a:xfrm flipV="1">
                <a:off x="2738764" y="2618729"/>
                <a:ext cx="8174" cy="4010694"/>
              </a:xfrm>
              <a:prstGeom prst="line">
                <a:avLst/>
              </a:prstGeom>
              <a:grpFill/>
              <a:ln w="9525" cap="flat" cmpd="sng" algn="ctr">
                <a:solidFill>
                  <a:sysClr val="windowText" lastClr="000000"/>
                </a:solidFill>
                <a:prstDash val="sysDot"/>
                <a:headEnd type="none" w="med" len="med"/>
                <a:tailEnd type="none" w="med" len="med"/>
              </a:ln>
              <a:effectLst/>
            </p:spPr>
          </p:cxnSp>
          <p:cxnSp>
            <p:nvCxnSpPr>
              <p:cNvPr id="59" name="Straight Connector 58">
                <a:extLst>
                  <a:ext uri="{FF2B5EF4-FFF2-40B4-BE49-F238E27FC236}">
                    <a16:creationId xmlns:a16="http://schemas.microsoft.com/office/drawing/2014/main" id="{CEB761CC-5344-4501-B620-7F78C412F7B3}"/>
                  </a:ext>
                </a:extLst>
              </p:cNvPr>
              <p:cNvCxnSpPr>
                <a:cxnSpLocks/>
              </p:cNvCxnSpPr>
              <p:nvPr/>
            </p:nvCxnSpPr>
            <p:spPr>
              <a:xfrm flipV="1">
                <a:off x="1008904" y="2618729"/>
                <a:ext cx="27167" cy="4005550"/>
              </a:xfrm>
              <a:prstGeom prst="line">
                <a:avLst/>
              </a:prstGeom>
              <a:grpFill/>
              <a:ln w="9525" cap="flat" cmpd="sng" algn="ctr">
                <a:solidFill>
                  <a:sysClr val="windowText" lastClr="000000"/>
                </a:solidFill>
                <a:prstDash val="sysDot"/>
                <a:headEnd type="none" w="med" len="med"/>
                <a:tailEnd type="none" w="med" len="med"/>
              </a:ln>
              <a:effectLst/>
            </p:spPr>
          </p:cxnSp>
          <p:cxnSp>
            <p:nvCxnSpPr>
              <p:cNvPr id="60" name="Straight Connector 59">
                <a:extLst>
                  <a:ext uri="{FF2B5EF4-FFF2-40B4-BE49-F238E27FC236}">
                    <a16:creationId xmlns:a16="http://schemas.microsoft.com/office/drawing/2014/main" id="{83ABF904-C2BE-4587-9A16-F31D3387AEAE}"/>
                  </a:ext>
                </a:extLst>
              </p:cNvPr>
              <p:cNvCxnSpPr>
                <a:cxnSpLocks/>
              </p:cNvCxnSpPr>
              <p:nvPr/>
            </p:nvCxnSpPr>
            <p:spPr bwMode="auto">
              <a:xfrm flipH="1">
                <a:off x="1893658" y="2618728"/>
                <a:ext cx="23483" cy="3994610"/>
              </a:xfrm>
              <a:prstGeom prst="line">
                <a:avLst/>
              </a:prstGeom>
              <a:grpFill/>
              <a:ln w="9525">
                <a:solidFill>
                  <a:sysClr val="windowText" lastClr="000000"/>
                </a:solidFill>
                <a:prstDash val="dash"/>
                <a:round/>
                <a:headEnd/>
                <a:tailEnd/>
              </a:ln>
            </p:spPr>
          </p:cxnSp>
          <p:sp>
            <p:nvSpPr>
              <p:cNvPr id="61" name="Text Box 20">
                <a:extLst>
                  <a:ext uri="{FF2B5EF4-FFF2-40B4-BE49-F238E27FC236}">
                    <a16:creationId xmlns:a16="http://schemas.microsoft.com/office/drawing/2014/main" id="{69177BBD-0FD6-4103-B8C8-14D62EF114D3}"/>
                  </a:ext>
                </a:extLst>
              </p:cNvPr>
              <p:cNvSpPr txBox="1">
                <a:spLocks/>
              </p:cNvSpPr>
              <p:nvPr/>
            </p:nvSpPr>
            <p:spPr bwMode="auto">
              <a:xfrm>
                <a:off x="1971074" y="3424602"/>
                <a:ext cx="5804786" cy="533573"/>
              </a:xfrm>
              <a:prstGeom prst="rect">
                <a:avLst/>
              </a:prstGeom>
              <a:grpFill/>
              <a:ln w="9525">
                <a:noFill/>
                <a:miter lim="800000"/>
                <a:headEnd/>
                <a:tailEnd/>
              </a:ln>
            </p:spPr>
            <p:txBody>
              <a:bodyPr rot="0" vert="horz" wrap="square" lIns="0" tIns="0" rIns="0" bIns="0" anchor="t" anchorCtr="0" upright="1">
                <a:noAutofit/>
              </a:bodyPr>
              <a:lstStyle/>
              <a:p>
                <a:pPr marL="257175" marR="0" lvl="0" indent="-257175" defTabSz="4572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0000"/>
                    </a:solidFill>
                    <a:effectLst/>
                    <a:uLnTx/>
                    <a:uFillTx/>
                    <a:latin typeface="Arial"/>
                    <a:ea typeface="Calibri"/>
                    <a:cs typeface="Arial"/>
                  </a:rPr>
                  <a:t>2. </a:t>
                </a:r>
                <a:r>
                  <a:rPr kumimoji="0" lang="en-US" sz="2800" b="0" i="0" u="sng" strike="noStrike" kern="0" cap="none" spc="0" normalizeH="0" baseline="0" noProof="0" dirty="0">
                    <a:ln>
                      <a:noFill/>
                    </a:ln>
                    <a:solidFill>
                      <a:srgbClr val="000000"/>
                    </a:solidFill>
                    <a:effectLst/>
                    <a:uLnTx/>
                    <a:uFillTx/>
                    <a:latin typeface="Arial"/>
                    <a:ea typeface="Calibri"/>
                    <a:cs typeface="Arial"/>
                  </a:rPr>
                  <a:t>Start</a:t>
                </a:r>
                <a:r>
                  <a:rPr kumimoji="0" lang="en-US" sz="2800" b="0" i="0" u="none" strike="noStrike" kern="0" cap="none" spc="0" normalizeH="0" baseline="0" noProof="0" dirty="0">
                    <a:ln>
                      <a:noFill/>
                    </a:ln>
                    <a:solidFill>
                      <a:srgbClr val="000000"/>
                    </a:solidFill>
                    <a:effectLst/>
                    <a:uLnTx/>
                    <a:uFillTx/>
                    <a:latin typeface="Arial"/>
                    <a:ea typeface="Calibri"/>
                    <a:cs typeface="Arial"/>
                  </a:rPr>
                  <a:t> Foundations Groups</a:t>
                </a:r>
              </a:p>
              <a:p>
                <a:pPr marL="342900" marR="0" lvl="0"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a:ea typeface="Calibri"/>
                    <a:cs typeface="Arial"/>
                  </a:rPr>
                  <a:t>in the Whole Church</a:t>
                </a:r>
                <a:endParaRPr kumimoji="0" lang="en-US" sz="3200" b="0" i="0" u="none" strike="noStrike" kern="0" cap="none" spc="0" normalizeH="0" baseline="0" noProof="0" dirty="0">
                  <a:ln>
                    <a:noFill/>
                  </a:ln>
                  <a:solidFill>
                    <a:prstClr val="black"/>
                  </a:solidFill>
                  <a:effectLst/>
                  <a:uLnTx/>
                  <a:uFillTx/>
                  <a:latin typeface="Arial"/>
                  <a:ea typeface="Calibri"/>
                  <a:cs typeface="Arial"/>
                </a:endParaRPr>
              </a:p>
            </p:txBody>
          </p:sp>
          <p:sp>
            <p:nvSpPr>
              <p:cNvPr id="62" name="Text Box 20">
                <a:extLst>
                  <a:ext uri="{FF2B5EF4-FFF2-40B4-BE49-F238E27FC236}">
                    <a16:creationId xmlns:a16="http://schemas.microsoft.com/office/drawing/2014/main" id="{72605BEB-8831-4D3A-A91A-745D1AEEEC37}"/>
                  </a:ext>
                </a:extLst>
              </p:cNvPr>
              <p:cNvSpPr txBox="1">
                <a:spLocks/>
              </p:cNvSpPr>
              <p:nvPr/>
            </p:nvSpPr>
            <p:spPr bwMode="auto">
              <a:xfrm>
                <a:off x="1943153" y="5624816"/>
                <a:ext cx="6544452" cy="263701"/>
              </a:xfrm>
              <a:prstGeom prst="rect">
                <a:avLst/>
              </a:prstGeom>
              <a:grpFill/>
              <a:ln w="9525">
                <a:noFill/>
                <a:miter lim="800000"/>
                <a:headEnd/>
                <a:tailEnd/>
              </a:ln>
            </p:spPr>
            <p:txBody>
              <a:bodyPr rot="0" vert="horz" wrap="square" lIns="0" tIns="36142" rIns="0" bIns="36142" anchor="t" anchorCtr="0" upright="1">
                <a:noAutofit/>
              </a:bodyPr>
              <a:lstStyle/>
              <a:p>
                <a:pPr marL="302419" marR="0" lvl="0" indent="-302419" defTabSz="4572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0000"/>
                    </a:solidFill>
                    <a:effectLst/>
                    <a:uLnTx/>
                    <a:uFillTx/>
                    <a:latin typeface="Arial"/>
                    <a:ea typeface="Calibri"/>
                    <a:cs typeface="Arial"/>
                  </a:rPr>
                  <a:t>4. </a:t>
                </a:r>
                <a:r>
                  <a:rPr kumimoji="0" lang="en-US" sz="2800" b="0" i="0" u="sng" strike="noStrike" kern="0" cap="none" spc="0" normalizeH="0" baseline="0" noProof="0" dirty="0">
                    <a:ln>
                      <a:noFill/>
                    </a:ln>
                    <a:solidFill>
                      <a:srgbClr val="000000"/>
                    </a:solidFill>
                    <a:effectLst/>
                    <a:uLnTx/>
                    <a:uFillTx/>
                    <a:latin typeface="Arial"/>
                    <a:ea typeface="Calibri"/>
                    <a:cs typeface="Arial"/>
                  </a:rPr>
                  <a:t>Manage</a:t>
                </a:r>
                <a:r>
                  <a:rPr kumimoji="0" lang="en-US" sz="2800" b="0" i="0" u="none" strike="noStrike" kern="0" cap="none" spc="0" normalizeH="0" baseline="0" noProof="0" dirty="0">
                    <a:ln>
                      <a:noFill/>
                    </a:ln>
                    <a:solidFill>
                      <a:srgbClr val="000000"/>
                    </a:solidFill>
                    <a:effectLst/>
                    <a:uLnTx/>
                    <a:uFillTx/>
                    <a:latin typeface="Arial"/>
                    <a:ea typeface="Calibri"/>
                    <a:cs typeface="Arial"/>
                  </a:rPr>
                  <a:t> the Church </a:t>
                </a:r>
              </a:p>
              <a:p>
                <a:pPr marL="465138" marR="0" lvl="0"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a:ea typeface="Calibri"/>
                    <a:cs typeface="Arial"/>
                  </a:rPr>
                  <a:t>that Makes Multiplying Disciples </a:t>
                </a:r>
                <a:endParaRPr kumimoji="0" lang="en-US" sz="2800" b="0" i="0" u="none" strike="noStrike" kern="0" cap="none" spc="0" normalizeH="0" baseline="0" noProof="0" dirty="0">
                  <a:ln>
                    <a:noFill/>
                  </a:ln>
                  <a:solidFill>
                    <a:prstClr val="black"/>
                  </a:solidFill>
                  <a:effectLst/>
                  <a:uLnTx/>
                  <a:uFillTx/>
                  <a:latin typeface="Arial"/>
                  <a:ea typeface="Calibri"/>
                  <a:cs typeface="Arial"/>
                </a:endParaRPr>
              </a:p>
            </p:txBody>
          </p:sp>
          <p:sp>
            <p:nvSpPr>
              <p:cNvPr id="63" name="Text Box 20">
                <a:extLst>
                  <a:ext uri="{FF2B5EF4-FFF2-40B4-BE49-F238E27FC236}">
                    <a16:creationId xmlns:a16="http://schemas.microsoft.com/office/drawing/2014/main" id="{4A340F0D-F6AA-4F0E-BCF5-6AB059189F8C}"/>
                  </a:ext>
                </a:extLst>
              </p:cNvPr>
              <p:cNvSpPr txBox="1">
                <a:spLocks/>
              </p:cNvSpPr>
              <p:nvPr/>
            </p:nvSpPr>
            <p:spPr bwMode="auto">
              <a:xfrm>
                <a:off x="1971074" y="4756948"/>
                <a:ext cx="5804785" cy="336958"/>
              </a:xfrm>
              <a:prstGeom prst="rect">
                <a:avLst/>
              </a:prstGeom>
              <a:grpFill/>
              <a:ln w="9525">
                <a:noFill/>
                <a:miter lim="800000"/>
                <a:headEnd/>
                <a:tailEnd/>
              </a:ln>
            </p:spPr>
            <p:txBody>
              <a:bodyPr rot="0" vert="horz" wrap="square" lIns="0" tIns="36142" rIns="0" bIns="36142" anchor="t" anchorCtr="0" upright="1">
                <a:no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0000"/>
                    </a:solidFill>
                    <a:effectLst/>
                    <a:uLnTx/>
                    <a:uFillTx/>
                    <a:latin typeface="Arial"/>
                    <a:ea typeface="Calibri"/>
                    <a:cs typeface="Arial"/>
                  </a:rPr>
                  <a:t>3. </a:t>
                </a:r>
                <a:r>
                  <a:rPr kumimoji="0" lang="en-GB" sz="2800" b="0" i="0" u="sng" strike="noStrike" kern="0" cap="none" spc="0" normalizeH="0" baseline="0" noProof="0" dirty="0">
                    <a:ln>
                      <a:noFill/>
                    </a:ln>
                    <a:solidFill>
                      <a:srgbClr val="000000"/>
                    </a:solidFill>
                    <a:effectLst/>
                    <a:uLnTx/>
                    <a:uFillTx/>
                    <a:latin typeface="Arial"/>
                    <a:ea typeface="Calibri"/>
                    <a:cs typeface="Arial"/>
                  </a:rPr>
                  <a:t>Multiply</a:t>
                </a:r>
                <a:r>
                  <a:rPr kumimoji="0" lang="en-GB" sz="2800" b="0" i="0" u="none" strike="noStrike" kern="0" cap="none" spc="0" normalizeH="0" baseline="0" noProof="0" dirty="0">
                    <a:ln>
                      <a:noFill/>
                    </a:ln>
                    <a:solidFill>
                      <a:srgbClr val="000000"/>
                    </a:solidFill>
                    <a:effectLst/>
                    <a:uLnTx/>
                    <a:uFillTx/>
                    <a:latin typeface="Arial"/>
                    <a:ea typeface="Calibri"/>
                    <a:cs typeface="Arial"/>
                  </a:rPr>
                  <a:t> by Apprenticeship</a:t>
                </a:r>
                <a:endParaRPr kumimoji="0" lang="en-US" sz="2800" b="0" i="0" u="none" strike="noStrike" kern="0" cap="none" spc="0" normalizeH="0" baseline="0" noProof="0" dirty="0">
                  <a:ln>
                    <a:noFill/>
                  </a:ln>
                  <a:solidFill>
                    <a:prstClr val="black"/>
                  </a:solidFill>
                  <a:effectLst/>
                  <a:uLnTx/>
                  <a:uFillTx/>
                  <a:latin typeface="Arial"/>
                  <a:ea typeface="Calibri"/>
                  <a:cs typeface="Arial"/>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a:ea typeface="Calibri"/>
                    <a:cs typeface="Arial"/>
                  </a:rPr>
                  <a:t> </a:t>
                </a:r>
                <a:endParaRPr kumimoji="0" lang="en-US" sz="2800" b="0" i="0" u="none" strike="noStrike" kern="0" cap="none" spc="0" normalizeH="0" baseline="0" noProof="0" dirty="0">
                  <a:ln>
                    <a:noFill/>
                  </a:ln>
                  <a:solidFill>
                    <a:prstClr val="black"/>
                  </a:solidFill>
                  <a:effectLst/>
                  <a:uLnTx/>
                  <a:uFillTx/>
                  <a:latin typeface="Arial"/>
                  <a:ea typeface="Calibri"/>
                  <a:cs typeface="Arial"/>
                </a:endParaRPr>
              </a:p>
            </p:txBody>
          </p:sp>
          <p:cxnSp>
            <p:nvCxnSpPr>
              <p:cNvPr id="64" name="Straight Connector 63">
                <a:extLst>
                  <a:ext uri="{FF2B5EF4-FFF2-40B4-BE49-F238E27FC236}">
                    <a16:creationId xmlns:a16="http://schemas.microsoft.com/office/drawing/2014/main" id="{173D2D85-4636-4E37-81B5-ECA1FF15CA31}"/>
                  </a:ext>
                </a:extLst>
              </p:cNvPr>
              <p:cNvCxnSpPr>
                <a:cxnSpLocks/>
              </p:cNvCxnSpPr>
              <p:nvPr/>
            </p:nvCxnSpPr>
            <p:spPr bwMode="auto">
              <a:xfrm>
                <a:off x="192313" y="2927514"/>
                <a:ext cx="1364638" cy="0"/>
              </a:xfrm>
              <a:prstGeom prst="line">
                <a:avLst/>
              </a:prstGeom>
              <a:grpFill/>
              <a:ln w="152400">
                <a:solidFill>
                  <a:srgbClr val="C00000"/>
                </a:solidFill>
                <a:round/>
                <a:headEnd/>
                <a:tailEnd/>
              </a:ln>
            </p:spPr>
          </p:cxnSp>
          <p:cxnSp>
            <p:nvCxnSpPr>
              <p:cNvPr id="65" name="Straight Connector 64">
                <a:extLst>
                  <a:ext uri="{FF2B5EF4-FFF2-40B4-BE49-F238E27FC236}">
                    <a16:creationId xmlns:a16="http://schemas.microsoft.com/office/drawing/2014/main" id="{92B82DCD-2FC8-4CBD-8328-E6362D6852F1}"/>
                  </a:ext>
                </a:extLst>
              </p:cNvPr>
              <p:cNvCxnSpPr>
                <a:cxnSpLocks/>
              </p:cNvCxnSpPr>
              <p:nvPr/>
            </p:nvCxnSpPr>
            <p:spPr bwMode="auto">
              <a:xfrm>
                <a:off x="1556951" y="4107166"/>
                <a:ext cx="386201" cy="0"/>
              </a:xfrm>
              <a:prstGeom prst="line">
                <a:avLst/>
              </a:prstGeom>
              <a:grpFill/>
              <a:ln w="152400">
                <a:solidFill>
                  <a:srgbClr val="C00000"/>
                </a:solidFill>
                <a:round/>
                <a:headEnd/>
                <a:tailEnd/>
              </a:ln>
            </p:spPr>
          </p:cxnSp>
          <p:sp>
            <p:nvSpPr>
              <p:cNvPr id="66" name="5-Point Star 37">
                <a:extLst>
                  <a:ext uri="{FF2B5EF4-FFF2-40B4-BE49-F238E27FC236}">
                    <a16:creationId xmlns:a16="http://schemas.microsoft.com/office/drawing/2014/main" id="{15B87623-1F41-4FA4-A225-F5893D16CA29}"/>
                  </a:ext>
                </a:extLst>
              </p:cNvPr>
              <p:cNvSpPr>
                <a:spLocks noChangeAspect="1"/>
              </p:cNvSpPr>
              <p:nvPr/>
            </p:nvSpPr>
            <p:spPr>
              <a:xfrm>
                <a:off x="1782050" y="3968871"/>
                <a:ext cx="274320" cy="238267"/>
              </a:xfrm>
              <a:prstGeom prst="star5">
                <a:avLst/>
              </a:prstGeom>
              <a:solidFill>
                <a:schemeClr val="tx1"/>
              </a:solidFill>
              <a:ln w="25400" cap="flat" cmpd="sng" algn="ctr">
                <a:solidFill>
                  <a:schemeClr val="tx1"/>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15000"/>
                  </a:lnSpc>
                  <a:spcBef>
                    <a:spcPts val="0"/>
                  </a:spcBef>
                  <a:spcAft>
                    <a:spcPts val="0"/>
                  </a:spcAft>
                  <a:buClrTx/>
                  <a:buSzTx/>
                  <a:buFontTx/>
                  <a:buNone/>
                  <a:tabLst/>
                  <a:defRPr/>
                </a:pPr>
                <a:r>
                  <a:rPr kumimoji="0" lang="en-US" sz="825" b="0" i="0" u="none" strike="noStrike" kern="0" cap="none" spc="0" normalizeH="0" baseline="0" noProof="0" dirty="0">
                    <a:ln>
                      <a:noFill/>
                    </a:ln>
                    <a:solidFill>
                      <a:prstClr val="black"/>
                    </a:solidFill>
                    <a:effectLst/>
                    <a:uLnTx/>
                    <a:uFillTx/>
                    <a:latin typeface="Arial"/>
                    <a:ea typeface="Times New Roman"/>
                    <a:cs typeface="Arial"/>
                  </a:rPr>
                  <a:t> </a:t>
                </a:r>
                <a:endParaRPr kumimoji="0" lang="en-US" sz="825" b="0" i="0" u="none" strike="noStrike" kern="0" cap="none" spc="0" normalizeH="0" baseline="0" noProof="0" dirty="0">
                  <a:ln>
                    <a:noFill/>
                  </a:ln>
                  <a:solidFill>
                    <a:prstClr val="black"/>
                  </a:solidFill>
                  <a:effectLst/>
                  <a:uLnTx/>
                  <a:uFillTx/>
                  <a:latin typeface="Arial"/>
                  <a:ea typeface="Calibri"/>
                  <a:cs typeface="Arial"/>
                </a:endParaRPr>
              </a:p>
            </p:txBody>
          </p:sp>
          <p:sp>
            <p:nvSpPr>
              <p:cNvPr id="67" name="Text Box 28">
                <a:extLst>
                  <a:ext uri="{FF2B5EF4-FFF2-40B4-BE49-F238E27FC236}">
                    <a16:creationId xmlns:a16="http://schemas.microsoft.com/office/drawing/2014/main" id="{300FE1F6-34A8-436C-96E6-0DFE25056A5B}"/>
                  </a:ext>
                </a:extLst>
              </p:cNvPr>
              <p:cNvSpPr txBox="1">
                <a:spLocks/>
              </p:cNvSpPr>
              <p:nvPr/>
            </p:nvSpPr>
            <p:spPr bwMode="auto">
              <a:xfrm>
                <a:off x="251511" y="2515457"/>
                <a:ext cx="6589820" cy="356981"/>
              </a:xfrm>
              <a:prstGeom prst="rect">
                <a:avLst/>
              </a:prstGeom>
              <a:grpFill/>
              <a:ln w="9525">
                <a:noFill/>
                <a:miter lim="800000"/>
                <a:headEnd/>
                <a:tailEnd/>
              </a:ln>
            </p:spPr>
            <p:txBody>
              <a:bodyPr rot="0" vert="horz" wrap="square" lIns="0" tIns="0" rIns="0" bIns="0" anchor="t" anchorCtr="0" upright="1">
                <a:noAutofit/>
              </a:bodyPr>
              <a:lstStyle/>
              <a:p>
                <a:pPr marL="0" marR="0" lvl="0" indent="0" defTabSz="457200" eaLnBrk="1" fontAlgn="auto" latinLnBrk="0" hangingPunct="1">
                  <a:lnSpc>
                    <a:spcPct val="115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a:ea typeface="Calibri"/>
                    <a:cs typeface="Arial"/>
                  </a:rPr>
                  <a:t>1. </a:t>
                </a:r>
                <a:r>
                  <a:rPr kumimoji="0" lang="en-US" sz="2800" b="0" i="0" u="sng" strike="noStrike" kern="0" cap="none" spc="0" normalizeH="0" baseline="0" noProof="0" dirty="0">
                    <a:ln>
                      <a:noFill/>
                    </a:ln>
                    <a:solidFill>
                      <a:srgbClr val="000000"/>
                    </a:solidFill>
                    <a:effectLst/>
                    <a:uLnTx/>
                    <a:uFillTx/>
                    <a:latin typeface="Arial"/>
                    <a:ea typeface="Calibri"/>
                    <a:cs typeface="Arial"/>
                  </a:rPr>
                  <a:t>Train</a:t>
                </a:r>
                <a:r>
                  <a:rPr kumimoji="0" lang="en-US" sz="2800" b="0" i="0" u="none" strike="noStrike" kern="0" cap="none" spc="0" normalizeH="0" baseline="0" noProof="0" dirty="0">
                    <a:ln>
                      <a:noFill/>
                    </a:ln>
                    <a:solidFill>
                      <a:srgbClr val="000000"/>
                    </a:solidFill>
                    <a:effectLst/>
                    <a:uLnTx/>
                    <a:uFillTx/>
                    <a:latin typeface="Arial"/>
                    <a:ea typeface="Calibri"/>
                    <a:cs typeface="Arial"/>
                  </a:rPr>
                  <a:t> Foundations Discipleship Leaders</a:t>
                </a:r>
                <a:endParaRPr kumimoji="0" lang="en-US" sz="3600" b="0" i="0" u="none" strike="noStrike" kern="0" cap="none" spc="0" normalizeH="0" baseline="0" noProof="0" dirty="0">
                  <a:ln>
                    <a:noFill/>
                  </a:ln>
                  <a:solidFill>
                    <a:prstClr val="black"/>
                  </a:solidFill>
                  <a:effectLst/>
                  <a:uLnTx/>
                  <a:uFillTx/>
                  <a:latin typeface="Arial"/>
                  <a:ea typeface="Calibri"/>
                  <a:cs typeface="Arial"/>
                </a:endParaRPr>
              </a:p>
            </p:txBody>
          </p:sp>
          <p:sp>
            <p:nvSpPr>
              <p:cNvPr id="68" name="Text Box 28">
                <a:extLst>
                  <a:ext uri="{FF2B5EF4-FFF2-40B4-BE49-F238E27FC236}">
                    <a16:creationId xmlns:a16="http://schemas.microsoft.com/office/drawing/2014/main" id="{F3A7176C-007D-42A6-B7D5-AC1FFDE6A24B}"/>
                  </a:ext>
                </a:extLst>
              </p:cNvPr>
              <p:cNvSpPr txBox="1">
                <a:spLocks/>
              </p:cNvSpPr>
              <p:nvPr/>
            </p:nvSpPr>
            <p:spPr bwMode="auto">
              <a:xfrm>
                <a:off x="214249" y="3004590"/>
                <a:ext cx="1842121" cy="320040"/>
              </a:xfrm>
              <a:prstGeom prst="rect">
                <a:avLst/>
              </a:prstGeom>
              <a:grpFill/>
              <a:ln w="9525">
                <a:noFill/>
                <a:miter lim="800000"/>
                <a:headEnd/>
                <a:tailEnd/>
              </a:ln>
            </p:spPr>
            <p:txBody>
              <a:bodyPr rot="0" vert="horz" wrap="square" lIns="0" tIns="0" rIns="0" bIns="0" anchor="t" anchorCtr="0" upright="1">
                <a:noAutofit/>
              </a:bodyPr>
              <a:lstStyle/>
              <a:p>
                <a:pPr marL="0" marR="0" lvl="0" indent="0" algn="ctr" defTabSz="457200" eaLnBrk="1" fontAlgn="auto" latinLnBrk="0" hangingPunct="1">
                  <a:lnSpc>
                    <a:spcPct val="115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ea typeface="Calibri"/>
                    <a:cs typeface="Arial"/>
                  </a:rPr>
                  <a:t>12-18 Months</a:t>
                </a:r>
                <a:endParaRPr kumimoji="0" lang="en-US" sz="2800" b="0" i="0" u="none" strike="noStrike" kern="0" cap="none" spc="0" normalizeH="0" baseline="0" noProof="0" dirty="0">
                  <a:ln>
                    <a:noFill/>
                  </a:ln>
                  <a:solidFill>
                    <a:prstClr val="black"/>
                  </a:solidFill>
                  <a:effectLst/>
                  <a:uLnTx/>
                  <a:uFillTx/>
                  <a:latin typeface="Arial"/>
                  <a:ea typeface="Calibri"/>
                  <a:cs typeface="Arial"/>
                </a:endParaRPr>
              </a:p>
            </p:txBody>
          </p:sp>
          <p:sp>
            <p:nvSpPr>
              <p:cNvPr id="69" name="Text Box 28">
                <a:extLst>
                  <a:ext uri="{FF2B5EF4-FFF2-40B4-BE49-F238E27FC236}">
                    <a16:creationId xmlns:a16="http://schemas.microsoft.com/office/drawing/2014/main" id="{B079BD2A-6657-4238-8F12-A3CA58523C31}"/>
                  </a:ext>
                </a:extLst>
              </p:cNvPr>
              <p:cNvSpPr txBox="1">
                <a:spLocks/>
              </p:cNvSpPr>
              <p:nvPr/>
            </p:nvSpPr>
            <p:spPr bwMode="auto">
              <a:xfrm>
                <a:off x="1157968" y="4300192"/>
                <a:ext cx="1312802" cy="238264"/>
              </a:xfrm>
              <a:prstGeom prst="rect">
                <a:avLst/>
              </a:prstGeom>
              <a:grpFill/>
              <a:ln w="9525">
                <a:noFill/>
                <a:miter lim="800000"/>
                <a:headEnd/>
                <a:tailEnd/>
              </a:ln>
            </p:spPr>
            <p:txBody>
              <a:bodyPr rot="0" vert="horz" wrap="square" lIns="0" tIns="0" rIns="0" bIns="0" anchor="b" anchorCtr="0" upright="1">
                <a:noAutofit/>
              </a:bodyPr>
              <a:lstStyle/>
              <a:p>
                <a:pPr marL="0" marR="0" lvl="0" indent="0" algn="ctr" defTabSz="457200" eaLnBrk="1" fontAlgn="auto" latinLnBrk="0" hangingPunct="1">
                  <a:lnSpc>
                    <a:spcPct val="115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ea typeface="Calibri"/>
                    <a:cs typeface="Arial"/>
                  </a:rPr>
                  <a:t>4 Weeks</a:t>
                </a:r>
                <a:endParaRPr kumimoji="0" lang="en-US" sz="2800" b="0" i="0" u="none" strike="noStrike" kern="0" cap="none" spc="0" normalizeH="0" baseline="0" noProof="0" dirty="0">
                  <a:ln>
                    <a:noFill/>
                  </a:ln>
                  <a:solidFill>
                    <a:prstClr val="black"/>
                  </a:solidFill>
                  <a:effectLst/>
                  <a:uLnTx/>
                  <a:uFillTx/>
                  <a:latin typeface="Arial"/>
                  <a:ea typeface="Calibri"/>
                  <a:cs typeface="Arial"/>
                </a:endParaRPr>
              </a:p>
            </p:txBody>
          </p:sp>
        </p:grpSp>
        <p:cxnSp>
          <p:nvCxnSpPr>
            <p:cNvPr id="52" name="Straight Arrow Connector 51">
              <a:extLst>
                <a:ext uri="{FF2B5EF4-FFF2-40B4-BE49-F238E27FC236}">
                  <a16:creationId xmlns:a16="http://schemas.microsoft.com/office/drawing/2014/main" id="{10E20055-0096-4548-80A9-7E44E0F44CE0}"/>
                </a:ext>
              </a:extLst>
            </p:cNvPr>
            <p:cNvCxnSpPr/>
            <p:nvPr/>
          </p:nvCxnSpPr>
          <p:spPr>
            <a:xfrm>
              <a:off x="1711095" y="6427183"/>
              <a:ext cx="6310946" cy="0"/>
            </a:xfrm>
            <a:prstGeom prst="straightConnector1">
              <a:avLst/>
            </a:prstGeom>
            <a:grpFill/>
            <a:ln w="152400" cap="flat" cmpd="sng" algn="ctr">
              <a:solidFill>
                <a:srgbClr val="C00000"/>
              </a:solidFill>
              <a:prstDash val="solid"/>
              <a:miter lim="800000"/>
              <a:tailEnd type="triangle" w="sm" len="med"/>
            </a:ln>
            <a:effectLst/>
          </p:spPr>
        </p:cxnSp>
        <p:cxnSp>
          <p:nvCxnSpPr>
            <p:cNvPr id="53" name="Straight Arrow Connector 52">
              <a:extLst>
                <a:ext uri="{FF2B5EF4-FFF2-40B4-BE49-F238E27FC236}">
                  <a16:creationId xmlns:a16="http://schemas.microsoft.com/office/drawing/2014/main" id="{57F0FF4C-B99C-4B2F-BBB9-20CD3E4B615C}"/>
                </a:ext>
              </a:extLst>
            </p:cNvPr>
            <p:cNvCxnSpPr/>
            <p:nvPr/>
          </p:nvCxnSpPr>
          <p:spPr>
            <a:xfrm>
              <a:off x="1711095" y="7830212"/>
              <a:ext cx="6310946" cy="0"/>
            </a:xfrm>
            <a:prstGeom prst="straightConnector1">
              <a:avLst/>
            </a:prstGeom>
            <a:grpFill/>
            <a:ln w="152400" cap="flat" cmpd="sng" algn="ctr">
              <a:solidFill>
                <a:srgbClr val="C00000"/>
              </a:solidFill>
              <a:prstDash val="solid"/>
              <a:miter lim="800000"/>
              <a:tailEnd type="triangle" w="sm" len="med"/>
            </a:ln>
            <a:effectLst/>
          </p:spPr>
        </p:cxnSp>
      </p:gr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solidFill>
                  <a:schemeClr val="tx1"/>
                </a:solidFill>
              </a:rPr>
              <a:t>6</a:t>
            </a:r>
          </a:p>
        </p:txBody>
      </p:sp>
    </p:spTree>
    <p:extLst>
      <p:ext uri="{BB962C8B-B14F-4D97-AF65-F5344CB8AC3E}">
        <p14:creationId xmlns:p14="http://schemas.microsoft.com/office/powerpoint/2010/main" val="409514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FBCF7C-1862-4A72-B20D-B96766D08C0A}"/>
              </a:ext>
            </a:extLst>
          </p:cNvPr>
          <p:cNvSpPr>
            <a:spLocks noGrp="1"/>
          </p:cNvSpPr>
          <p:nvPr>
            <p:ph type="sldNum" sz="quarter" idx="12"/>
          </p:nvPr>
        </p:nvSpPr>
        <p:spPr/>
        <p:txBody>
          <a:bodyPr/>
          <a:lstStyle/>
          <a:p>
            <a:pPr>
              <a:defRPr/>
            </a:pPr>
            <a:r>
              <a:rPr lang="en-US" sz="1800" dirty="0"/>
              <a:t>7</a:t>
            </a:r>
          </a:p>
        </p:txBody>
      </p:sp>
      <p:sp>
        <p:nvSpPr>
          <p:cNvPr id="3" name="Rectangle 2">
            <a:extLst>
              <a:ext uri="{FF2B5EF4-FFF2-40B4-BE49-F238E27FC236}">
                <a16:creationId xmlns:a16="http://schemas.microsoft.com/office/drawing/2014/main" id="{0A46C616-1E6B-4ADF-863B-2D2945771C87}"/>
              </a:ext>
            </a:extLst>
          </p:cNvPr>
          <p:cNvSpPr/>
          <p:nvPr/>
        </p:nvSpPr>
        <p:spPr>
          <a:xfrm>
            <a:off x="0" y="171006"/>
            <a:ext cx="9144000" cy="1176797"/>
          </a:xfrm>
          <a:prstGeom prst="rect">
            <a:avLst/>
          </a:prstGeom>
        </p:spPr>
        <p:txBody>
          <a:bodyPr wrap="square">
            <a:spAutoFit/>
          </a:bodyPr>
          <a:lstStyle/>
          <a:p>
            <a:pPr marL="0" marR="0" algn="ctr">
              <a:lnSpc>
                <a:spcPct val="115000"/>
              </a:lnSpc>
              <a:spcBef>
                <a:spcPts val="0"/>
              </a:spcBef>
              <a:spcAft>
                <a:spcPts val="0"/>
              </a:spcAft>
            </a:pPr>
            <a:r>
              <a:rPr lang="en-US" sz="3200" dirty="0">
                <a:solidFill>
                  <a:schemeClr val="bg1"/>
                </a:solidFill>
                <a:latin typeface="Arial" panose="020B0604020202020204" pitchFamily="34" charset="0"/>
                <a:ea typeface="Calibri" panose="020F0502020204030204" pitchFamily="34" charset="0"/>
                <a:cs typeface="Arial" panose="020B0604020202020204" pitchFamily="34" charset="0"/>
              </a:rPr>
              <a:t>Process of Becoming a Church </a:t>
            </a:r>
          </a:p>
          <a:p>
            <a:pPr marL="0" marR="0" algn="ctr">
              <a:lnSpc>
                <a:spcPct val="115000"/>
              </a:lnSpc>
              <a:spcBef>
                <a:spcPts val="0"/>
              </a:spcBef>
              <a:spcAft>
                <a:spcPts val="0"/>
              </a:spcAft>
            </a:pPr>
            <a:r>
              <a:rPr lang="en-US" sz="3200" dirty="0">
                <a:solidFill>
                  <a:schemeClr val="bg1"/>
                </a:solidFill>
                <a:latin typeface="Arial" panose="020B0604020202020204" pitchFamily="34" charset="0"/>
                <a:ea typeface="Calibri" panose="020F0502020204030204" pitchFamily="34" charset="0"/>
                <a:cs typeface="Arial" panose="020B0604020202020204" pitchFamily="34" charset="0"/>
              </a:rPr>
              <a:t>that Makes Multiplying Disciples</a:t>
            </a:r>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1177B28-39C8-4D13-B233-18B07BE2EB59}"/>
              </a:ext>
            </a:extLst>
          </p:cNvPr>
          <p:cNvSpPr/>
          <p:nvPr/>
        </p:nvSpPr>
        <p:spPr>
          <a:xfrm>
            <a:off x="583323" y="1652963"/>
            <a:ext cx="8560677" cy="3447098"/>
          </a:xfrm>
          <a:prstGeom prst="rect">
            <a:avLst/>
          </a:prstGeom>
        </p:spPr>
        <p:txBody>
          <a:bodyPr wrap="square">
            <a:spAutoFit/>
          </a:bodyPr>
          <a:lstStyle/>
          <a:p>
            <a:pPr marL="514350" marR="0" lvl="0" indent="-514350">
              <a:spcBef>
                <a:spcPts val="0"/>
              </a:spcBef>
              <a:spcAft>
                <a:spcPts val="1800"/>
              </a:spcAft>
              <a:buFont typeface="+mj-lt"/>
              <a:buAutoNum type="arabicPeriod"/>
            </a:pPr>
            <a:r>
              <a:rPr lang="en-US" sz="2800" b="0" dirty="0">
                <a:solidFill>
                  <a:schemeClr val="bg1"/>
                </a:solidFill>
                <a:latin typeface="Arial" panose="020B0604020202020204" pitchFamily="34" charset="0"/>
                <a:ea typeface="Calibri" panose="020F0502020204030204" pitchFamily="34" charset="0"/>
                <a:cs typeface="Arial" panose="020B0604020202020204" pitchFamily="34" charset="0"/>
              </a:rPr>
              <a:t>Trained Foundations leaders invite people to be in their new Foundations groups</a:t>
            </a:r>
          </a:p>
          <a:p>
            <a:pPr marL="514350" marR="0" lvl="0" indent="-514350">
              <a:spcBef>
                <a:spcPts val="0"/>
              </a:spcBef>
              <a:spcAft>
                <a:spcPts val="1800"/>
              </a:spcAft>
              <a:buFont typeface="+mj-lt"/>
              <a:buAutoNum type="arabicPeriod"/>
            </a:pPr>
            <a:r>
              <a:rPr lang="en-US" sz="2800" b="0" dirty="0">
                <a:solidFill>
                  <a:schemeClr val="bg1"/>
                </a:solidFill>
                <a:latin typeface="Arial" panose="020B0604020202020204" pitchFamily="34" charset="0"/>
                <a:ea typeface="Calibri" panose="020F0502020204030204" pitchFamily="34" charset="0"/>
                <a:cs typeface="Arial" panose="020B0604020202020204" pitchFamily="34" charset="0"/>
              </a:rPr>
              <a:t>Pastor prepares 4 sermons on discipleship</a:t>
            </a:r>
          </a:p>
          <a:p>
            <a:pPr marL="514350" marR="0" lvl="0" indent="-514350">
              <a:spcBef>
                <a:spcPts val="0"/>
              </a:spcBef>
              <a:spcAft>
                <a:spcPts val="1200"/>
              </a:spcAft>
              <a:buFont typeface="+mj-lt"/>
              <a:buAutoNum type="arabicPeriod"/>
            </a:pPr>
            <a:r>
              <a:rPr lang="en-US" sz="2800" b="0" dirty="0">
                <a:solidFill>
                  <a:schemeClr val="bg1"/>
                </a:solidFill>
                <a:latin typeface="Arial" panose="020B0604020202020204" pitchFamily="34" charset="0"/>
                <a:ea typeface="Calibri" panose="020F0502020204030204" pitchFamily="34" charset="0"/>
                <a:cs typeface="Arial" panose="020B0604020202020204" pitchFamily="34" charset="0"/>
              </a:rPr>
              <a:t>Begin 4-week sermon series</a:t>
            </a:r>
          </a:p>
          <a:p>
            <a:pPr marL="914400" lvl="1" indent="-457200">
              <a:spcBef>
                <a:spcPts val="0"/>
              </a:spcBef>
              <a:spcAft>
                <a:spcPts val="1200"/>
              </a:spcAft>
              <a:buFont typeface="Arial" panose="020B0604020202020204" pitchFamily="34" charset="0"/>
              <a:buChar char="-"/>
            </a:pPr>
            <a:r>
              <a:rPr lang="en-US" sz="2800" b="0" dirty="0">
                <a:solidFill>
                  <a:schemeClr val="bg1"/>
                </a:solidFill>
                <a:latin typeface="Arial" panose="020B0604020202020204" pitchFamily="34" charset="0"/>
                <a:ea typeface="Calibri" panose="020F0502020204030204" pitchFamily="34" charset="0"/>
                <a:cs typeface="Arial" panose="020B0604020202020204" pitchFamily="34" charset="0"/>
              </a:rPr>
              <a:t>Announcement and testimony</a:t>
            </a:r>
          </a:p>
          <a:p>
            <a:pPr marL="914400" lvl="1" indent="-457200">
              <a:spcBef>
                <a:spcPts val="0"/>
              </a:spcBef>
              <a:spcAft>
                <a:spcPts val="1200"/>
              </a:spcAft>
              <a:buFont typeface="Arial" panose="020B0604020202020204" pitchFamily="34" charset="0"/>
              <a:buChar char="-"/>
            </a:pPr>
            <a:r>
              <a:rPr lang="en-US" sz="2800" b="0" dirty="0">
                <a:solidFill>
                  <a:schemeClr val="bg1"/>
                </a:solidFill>
                <a:latin typeface="Arial" panose="020B0604020202020204" pitchFamily="34" charset="0"/>
                <a:ea typeface="Calibri" panose="020F0502020204030204" pitchFamily="34" charset="0"/>
                <a:cs typeface="Arial" panose="020B0604020202020204" pitchFamily="34" charset="0"/>
              </a:rPr>
              <a:t>Foundations leaders with sign-up sheets</a:t>
            </a:r>
          </a:p>
        </p:txBody>
      </p:sp>
      <p:sp>
        <p:nvSpPr>
          <p:cNvPr id="5" name="Rectangle 4">
            <a:extLst>
              <a:ext uri="{FF2B5EF4-FFF2-40B4-BE49-F238E27FC236}">
                <a16:creationId xmlns:a16="http://schemas.microsoft.com/office/drawing/2014/main" id="{F46CB075-0025-4843-9BF9-89EA2A6621B9}"/>
              </a:ext>
            </a:extLst>
          </p:cNvPr>
          <p:cNvSpPr/>
          <p:nvPr/>
        </p:nvSpPr>
        <p:spPr>
          <a:xfrm>
            <a:off x="1899744" y="5304532"/>
            <a:ext cx="5344512" cy="1077218"/>
          </a:xfrm>
          <a:prstGeom prst="rect">
            <a:avLst/>
          </a:prstGeom>
          <a:solidFill>
            <a:srgbClr val="C5F0FF"/>
          </a:solidFill>
          <a:ln w="63500" cmpd="thickThin">
            <a:solidFill>
              <a:schemeClr val="bg1"/>
            </a:solidFill>
          </a:ln>
        </p:spPr>
        <p:txBody>
          <a:bodyPr wrap="square" anchor="ctr" anchorCtr="0">
            <a:spAutoFit/>
          </a:bodyPr>
          <a:lstStyle/>
          <a:p>
            <a:pPr marL="0" lvl="1" algn="ctr">
              <a:spcBef>
                <a:spcPts val="0"/>
              </a:spcBef>
              <a:spcAft>
                <a:spcPts val="1200"/>
              </a:spcAft>
            </a:pPr>
            <a:r>
              <a:rPr lang="en-US" sz="3200" dirty="0">
                <a:latin typeface="Arial" panose="020B0604020202020204" pitchFamily="34" charset="0"/>
                <a:ea typeface="Calibri" panose="020F0502020204030204" pitchFamily="34" charset="0"/>
                <a:cs typeface="Arial" panose="020B0604020202020204" pitchFamily="34" charset="0"/>
              </a:rPr>
              <a:t>Start Foundations Groups in the Whole Church</a:t>
            </a:r>
          </a:p>
        </p:txBody>
      </p:sp>
    </p:spTree>
    <p:extLst>
      <p:ext uri="{BB962C8B-B14F-4D97-AF65-F5344CB8AC3E}">
        <p14:creationId xmlns:p14="http://schemas.microsoft.com/office/powerpoint/2010/main" val="9854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7</a:t>
            </a:r>
          </a:p>
        </p:txBody>
      </p:sp>
      <p:sp>
        <p:nvSpPr>
          <p:cNvPr id="5" name="Rectangle 4"/>
          <p:cNvSpPr/>
          <p:nvPr/>
        </p:nvSpPr>
        <p:spPr>
          <a:xfrm>
            <a:off x="457200" y="384652"/>
            <a:ext cx="8686800" cy="3662541"/>
          </a:xfrm>
          <a:prstGeom prst="rect">
            <a:avLst/>
          </a:prstGeom>
        </p:spPr>
        <p:txBody>
          <a:bodyPr wrap="square">
            <a:spAutoFit/>
          </a:bodyPr>
          <a:lstStyle/>
          <a:p>
            <a:pPr algn="ctr">
              <a:spcAft>
                <a:spcPts val="0"/>
              </a:spcAft>
            </a:pPr>
            <a:r>
              <a:rPr lang="en-US" sz="3200" b="0" dirty="0">
                <a:solidFill>
                  <a:schemeClr val="bg1"/>
                </a:solidFill>
              </a:rPr>
              <a:t>Periodically have Sunday services</a:t>
            </a:r>
          </a:p>
          <a:p>
            <a:pPr algn="ctr">
              <a:spcAft>
                <a:spcPts val="1200"/>
              </a:spcAft>
            </a:pPr>
            <a:r>
              <a:rPr lang="en-US" sz="3200" b="0" dirty="0">
                <a:solidFill>
                  <a:schemeClr val="bg1"/>
                </a:solidFill>
              </a:rPr>
              <a:t> devoted to start new Foundations groups</a:t>
            </a:r>
          </a:p>
          <a:p>
            <a:pPr marL="223838" indent="-223838">
              <a:spcAft>
                <a:spcPts val="1200"/>
              </a:spcAft>
              <a:buFont typeface="Arial" panose="020B0604020202020204" pitchFamily="34" charset="0"/>
              <a:buChar char="•"/>
            </a:pPr>
            <a:r>
              <a:rPr lang="en-US" sz="3200" b="0" dirty="0">
                <a:solidFill>
                  <a:schemeClr val="bg1"/>
                </a:solidFill>
              </a:rPr>
              <a:t>The service will include</a:t>
            </a:r>
          </a:p>
          <a:p>
            <a:pPr marL="914400" lvl="1" indent="-457200">
              <a:spcAft>
                <a:spcPts val="1200"/>
              </a:spcAft>
              <a:buFont typeface="+mj-lt"/>
              <a:buAutoNum type="arabicPeriod"/>
            </a:pPr>
            <a:r>
              <a:rPr lang="en-US" sz="3200" b="0" dirty="0">
                <a:solidFill>
                  <a:schemeClr val="bg1"/>
                </a:solidFill>
              </a:rPr>
              <a:t>An announcement</a:t>
            </a:r>
          </a:p>
          <a:p>
            <a:pPr marL="914400" lvl="1" indent="-457200">
              <a:spcAft>
                <a:spcPts val="1200"/>
              </a:spcAft>
              <a:buFont typeface="+mj-lt"/>
              <a:buAutoNum type="arabicPeriod"/>
            </a:pPr>
            <a:r>
              <a:rPr lang="en-US" sz="3200" b="0" dirty="0">
                <a:solidFill>
                  <a:schemeClr val="bg1"/>
                </a:solidFill>
              </a:rPr>
              <a:t>A testimony of life change</a:t>
            </a:r>
          </a:p>
          <a:p>
            <a:pPr marL="914400" lvl="1" indent="-457200">
              <a:spcAft>
                <a:spcPts val="1200"/>
              </a:spcAft>
              <a:buFont typeface="+mj-lt"/>
              <a:buAutoNum type="arabicPeriod"/>
            </a:pPr>
            <a:r>
              <a:rPr lang="en-US" sz="3200" b="0" dirty="0">
                <a:solidFill>
                  <a:schemeClr val="bg1"/>
                </a:solidFill>
              </a:rPr>
              <a:t>A sermon on discipleship</a:t>
            </a:r>
          </a:p>
        </p:txBody>
      </p:sp>
      <p:sp>
        <p:nvSpPr>
          <p:cNvPr id="2" name="TextBox 1">
            <a:extLst>
              <a:ext uri="{FF2B5EF4-FFF2-40B4-BE49-F238E27FC236}">
                <a16:creationId xmlns:a16="http://schemas.microsoft.com/office/drawing/2014/main" id="{D22DF8F6-2270-4FB8-9074-BD83FAE6DFD9}"/>
              </a:ext>
            </a:extLst>
          </p:cNvPr>
          <p:cNvSpPr txBox="1"/>
          <p:nvPr/>
        </p:nvSpPr>
        <p:spPr>
          <a:xfrm>
            <a:off x="1325880" y="4391511"/>
            <a:ext cx="6492240" cy="1645920"/>
          </a:xfrm>
          <a:prstGeom prst="rect">
            <a:avLst/>
          </a:prstGeom>
          <a:solidFill>
            <a:srgbClr val="269643"/>
          </a:solidFill>
          <a:ln>
            <a:solidFill>
              <a:schemeClr val="bg1"/>
            </a:solidFill>
          </a:ln>
        </p:spPr>
        <p:txBody>
          <a:bodyPr wrap="square" anchor="ctr" anchorCtr="0">
            <a:spAutoFit/>
          </a:bodyPr>
          <a:lstStyle/>
          <a:p>
            <a:pPr algn="ctr"/>
            <a:r>
              <a:rPr lang="en-US" sz="3600" dirty="0">
                <a:solidFill>
                  <a:schemeClr val="bg1"/>
                </a:solidFill>
              </a:rPr>
              <a:t>A healthy church </a:t>
            </a:r>
          </a:p>
          <a:p>
            <a:pPr algn="ctr"/>
            <a:r>
              <a:rPr lang="en-US" sz="3600" dirty="0">
                <a:solidFill>
                  <a:schemeClr val="bg1"/>
                </a:solidFill>
              </a:rPr>
              <a:t>makes multiplying disciples</a:t>
            </a:r>
          </a:p>
        </p:txBody>
      </p:sp>
    </p:spTree>
    <p:extLst>
      <p:ext uri="{BB962C8B-B14F-4D97-AF65-F5344CB8AC3E}">
        <p14:creationId xmlns:p14="http://schemas.microsoft.com/office/powerpoint/2010/main" val="218966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536028" y="2726028"/>
            <a:ext cx="8269013" cy="3745102"/>
          </a:xfrm>
          <a:ln>
            <a:solidFill>
              <a:schemeClr val="bg1"/>
            </a:solidFill>
          </a:ln>
        </p:spPr>
        <p:txBody>
          <a:bodyPr/>
          <a:lstStyle/>
          <a:p>
            <a:pPr marL="0" indent="0" algn="ctr">
              <a:spcBef>
                <a:spcPts val="0"/>
              </a:spcBef>
              <a:spcAft>
                <a:spcPts val="0"/>
              </a:spcAft>
              <a:buNone/>
            </a:pPr>
            <a:r>
              <a:rPr lang="en-US" altLang="en-US" sz="2800" b="1" dirty="0"/>
              <a:t>Elements of a Church </a:t>
            </a:r>
          </a:p>
          <a:p>
            <a:pPr marL="0" indent="0" algn="ctr">
              <a:spcBef>
                <a:spcPts val="0"/>
              </a:spcBef>
              <a:spcAft>
                <a:spcPts val="1200"/>
              </a:spcAft>
              <a:buNone/>
            </a:pPr>
            <a:r>
              <a:rPr lang="en-US" altLang="en-US" sz="2800" b="1" dirty="0"/>
              <a:t>that Makes Multiplying Disciples </a:t>
            </a:r>
          </a:p>
          <a:p>
            <a:pPr marL="336550" indent="-336550">
              <a:spcBef>
                <a:spcPts val="0"/>
              </a:spcBef>
              <a:spcAft>
                <a:spcPts val="1200"/>
              </a:spcAft>
              <a:buFont typeface="+mj-lt"/>
              <a:buAutoNum type="arabicPeriod"/>
            </a:pPr>
            <a:r>
              <a:rPr lang="en-US" altLang="en-US" sz="2800" u="sng" dirty="0"/>
              <a:t>Train</a:t>
            </a:r>
            <a:r>
              <a:rPr lang="en-US" altLang="en-US" sz="2800" dirty="0"/>
              <a:t> Leaders to Make Multiplying Disciples</a:t>
            </a:r>
          </a:p>
          <a:p>
            <a:pPr marL="336550" indent="-336550">
              <a:spcBef>
                <a:spcPts val="0"/>
              </a:spcBef>
              <a:spcAft>
                <a:spcPts val="1200"/>
              </a:spcAft>
              <a:buAutoNum type="arabicPeriod"/>
            </a:pPr>
            <a:r>
              <a:rPr lang="en-US" sz="2800" u="sng" dirty="0">
                <a:latin typeface="Arial" panose="020B0604020202020204" pitchFamily="34" charset="0"/>
                <a:ea typeface="Calibri" panose="020F0502020204030204" pitchFamily="34" charset="0"/>
                <a:cs typeface="Arial" panose="020B0604020202020204" pitchFamily="34" charset="0"/>
              </a:rPr>
              <a:t>Start</a:t>
            </a:r>
            <a:r>
              <a:rPr lang="en-US" sz="2800" dirty="0">
                <a:latin typeface="Arial" panose="020B0604020202020204" pitchFamily="34" charset="0"/>
                <a:ea typeface="Calibri" panose="020F0502020204030204" pitchFamily="34" charset="0"/>
                <a:cs typeface="Arial" panose="020B0604020202020204" pitchFamily="34" charset="0"/>
              </a:rPr>
              <a:t> Foundations Groups in the Whole Church</a:t>
            </a:r>
          </a:p>
          <a:p>
            <a:pPr marL="336550" indent="-336550">
              <a:spcBef>
                <a:spcPts val="0"/>
              </a:spcBef>
              <a:spcAft>
                <a:spcPts val="1200"/>
              </a:spcAft>
              <a:buAutoNum type="arabicPeriod"/>
            </a:pPr>
            <a:r>
              <a:rPr lang="en-US" sz="2800" u="sng" dirty="0"/>
              <a:t>Multiply</a:t>
            </a:r>
            <a:r>
              <a:rPr lang="en-US" sz="2800" dirty="0"/>
              <a:t> by Apprenticeship</a:t>
            </a:r>
          </a:p>
          <a:p>
            <a:pPr marL="336550" indent="-336550">
              <a:spcBef>
                <a:spcPts val="0"/>
              </a:spcBef>
              <a:spcAft>
                <a:spcPts val="0"/>
              </a:spcAft>
              <a:buFontTx/>
              <a:buAutoNum type="arabicPeriod"/>
            </a:pPr>
            <a:r>
              <a:rPr lang="en-US" sz="2800" u="sng" dirty="0">
                <a:ea typeface="Calibri"/>
                <a:cs typeface="Arial"/>
              </a:rPr>
              <a:t>Manage</a:t>
            </a:r>
            <a:r>
              <a:rPr lang="en-US" sz="2800" dirty="0">
                <a:ea typeface="Calibri"/>
                <a:cs typeface="Arial"/>
              </a:rPr>
              <a:t> the Church that Makes Multiplying Disciples</a:t>
            </a:r>
            <a:endParaRPr lang="en-GB" sz="2800" dirty="0">
              <a:ea typeface="Calibri"/>
              <a:cs typeface="Arial"/>
            </a:endParaRPr>
          </a:p>
        </p:txBody>
      </p:sp>
      <p:sp>
        <p:nvSpPr>
          <p:cNvPr id="3" name="Rectangle 2">
            <a:extLst>
              <a:ext uri="{FF2B5EF4-FFF2-40B4-BE49-F238E27FC236}">
                <a16:creationId xmlns:a16="http://schemas.microsoft.com/office/drawing/2014/main" id="{09EB400E-4771-4DFC-8439-AEF9B2E83A1F}"/>
              </a:ext>
            </a:extLst>
          </p:cNvPr>
          <p:cNvSpPr/>
          <p:nvPr/>
        </p:nvSpPr>
        <p:spPr>
          <a:xfrm>
            <a:off x="536028" y="1860"/>
            <a:ext cx="8607972" cy="2539157"/>
          </a:xfrm>
          <a:prstGeom prst="rect">
            <a:avLst/>
          </a:prstGeom>
        </p:spPr>
        <p:txBody>
          <a:bodyPr wrap="square">
            <a:spAutoFit/>
          </a:bodyPr>
          <a:lstStyle/>
          <a:p>
            <a:pPr lvl="0" algn="ctr" eaLnBrk="0" hangingPunct="0">
              <a:spcBef>
                <a:spcPts val="0"/>
              </a:spcBef>
              <a:spcAft>
                <a:spcPts val="600"/>
              </a:spcAft>
            </a:pPr>
            <a:r>
              <a:rPr lang="en-US" sz="3200" kern="0" dirty="0">
                <a:solidFill>
                  <a:srgbClr val="FFFFFF"/>
                </a:solidFill>
                <a:latin typeface="Arial"/>
                <a:cs typeface="+mn-cs"/>
              </a:rPr>
              <a:t>Form groups of 2 to 5 people</a:t>
            </a:r>
          </a:p>
          <a:p>
            <a:pPr marL="285750" lvl="0" indent="-285750" eaLnBrk="0" hangingPunct="0">
              <a:spcBef>
                <a:spcPts val="0"/>
              </a:spcBef>
              <a:spcAft>
                <a:spcPts val="600"/>
              </a:spcAft>
              <a:buFont typeface="Arial" panose="020B0604020202020204" pitchFamily="34" charset="0"/>
              <a:buChar char="•"/>
            </a:pPr>
            <a:r>
              <a:rPr lang="en-US" sz="2800" b="0" kern="0" dirty="0">
                <a:solidFill>
                  <a:srgbClr val="FFFFFF"/>
                </a:solidFill>
                <a:latin typeface="Arial"/>
                <a:cs typeface="+mn-cs"/>
              </a:rPr>
              <a:t>Discuss the 4 elements </a:t>
            </a:r>
          </a:p>
          <a:p>
            <a:pPr marL="285750" indent="-285750" eaLnBrk="0" hangingPunct="0">
              <a:spcBef>
                <a:spcPts val="0"/>
              </a:spcBef>
              <a:spcAft>
                <a:spcPts val="600"/>
              </a:spcAft>
              <a:buFont typeface="Arial" panose="020B0604020202020204" pitchFamily="34" charset="0"/>
              <a:buChar char="•"/>
            </a:pPr>
            <a:r>
              <a:rPr lang="en-US" sz="2800" b="0" dirty="0">
                <a:solidFill>
                  <a:schemeClr val="bg1"/>
                </a:solidFill>
              </a:rPr>
              <a:t>What is required for a person to lead a Foundations group?</a:t>
            </a:r>
          </a:p>
          <a:p>
            <a:pPr marL="285750" indent="-285750" eaLnBrk="0" hangingPunct="0">
              <a:spcBef>
                <a:spcPts val="0"/>
              </a:spcBef>
              <a:spcAft>
                <a:spcPts val="600"/>
              </a:spcAft>
              <a:buFont typeface="Arial" panose="020B0604020202020204" pitchFamily="34" charset="0"/>
              <a:buChar char="•"/>
            </a:pPr>
            <a:r>
              <a:rPr lang="en-US" sz="2800" b="0" kern="0" dirty="0">
                <a:solidFill>
                  <a:srgbClr val="FFFFFF"/>
                </a:solidFill>
                <a:latin typeface="Arial"/>
              </a:rPr>
              <a:t>How will you implement this in your church?</a:t>
            </a:r>
          </a:p>
        </p:txBody>
      </p:sp>
    </p:spTree>
    <p:extLst>
      <p:ext uri="{BB962C8B-B14F-4D97-AF65-F5344CB8AC3E}">
        <p14:creationId xmlns:p14="http://schemas.microsoft.com/office/powerpoint/2010/main" val="2801807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491531"/>
            <a:ext cx="9144000" cy="838200"/>
          </a:xfrm>
        </p:spPr>
        <p:txBody>
          <a:bodyPr/>
          <a:lstStyle/>
          <a:p>
            <a:r>
              <a:rPr lang="en-US" sz="3200" dirty="0"/>
              <a:t>How to Create and Lead a </a:t>
            </a:r>
            <a:br>
              <a:rPr lang="en-US" sz="3200" dirty="0"/>
            </a:br>
            <a:r>
              <a:rPr lang="en-US" sz="3200" dirty="0"/>
              <a:t>Foundations Leader Team</a:t>
            </a:r>
            <a:br>
              <a:rPr lang="en-US" sz="2800" dirty="0"/>
            </a:br>
            <a:r>
              <a:rPr lang="en-US" sz="2800" b="0" dirty="0"/>
              <a:t>Lesson 2 </a:t>
            </a:r>
            <a:endParaRPr lang="en-US" altLang="en-US" sz="2800" b="0" dirty="0"/>
          </a:p>
        </p:txBody>
      </p:sp>
      <p:sp>
        <p:nvSpPr>
          <p:cNvPr id="17411" name="Rectangle 3"/>
          <p:cNvSpPr>
            <a:spLocks noGrp="1" noChangeArrowheads="1"/>
          </p:cNvSpPr>
          <p:nvPr>
            <p:ph type="body" idx="1"/>
          </p:nvPr>
        </p:nvSpPr>
        <p:spPr>
          <a:xfrm>
            <a:off x="451821" y="2045011"/>
            <a:ext cx="8692179" cy="4467253"/>
          </a:xfrm>
        </p:spPr>
        <p:txBody>
          <a:bodyPr/>
          <a:lstStyle/>
          <a:p>
            <a:pPr>
              <a:spcBef>
                <a:spcPts val="0"/>
              </a:spcBef>
              <a:spcAft>
                <a:spcPts val="1800"/>
              </a:spcAft>
            </a:pPr>
            <a:r>
              <a:rPr lang="en-US" dirty="0"/>
              <a:t>The core of a ministry that makes multiplying disciples is the Foundations Leader Team</a:t>
            </a:r>
          </a:p>
          <a:p>
            <a:r>
              <a:rPr lang="en-US" dirty="0"/>
              <a:t>God will use this team to grow your church Jesus’ way</a:t>
            </a:r>
          </a:p>
        </p:txBody>
      </p:sp>
      <p:sp>
        <p:nvSpPr>
          <p:cNvPr id="17412" name="TextBox 13"/>
          <p:cNvSpPr txBox="1">
            <a:spLocks noChangeArrowheads="1"/>
          </p:cNvSpPr>
          <p:nvPr/>
        </p:nvSpPr>
        <p:spPr bwMode="auto">
          <a:xfrm>
            <a:off x="8710613" y="6427788"/>
            <a:ext cx="4333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b="0" dirty="0"/>
              <a:t> 8</a:t>
            </a:r>
          </a:p>
          <a:p>
            <a:pPr eaLnBrk="1" hangingPunct="1">
              <a:spcBef>
                <a:spcPct val="0"/>
              </a:spcBef>
              <a:buFontTx/>
              <a:buNone/>
            </a:pPr>
            <a:endParaRPr lang="en-US" altLang="en-US" sz="400" b="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2D3B68-BB14-4B7B-A139-1788C9637283}"/>
              </a:ext>
            </a:extLst>
          </p:cNvPr>
          <p:cNvSpPr>
            <a:spLocks noGrp="1"/>
          </p:cNvSpPr>
          <p:nvPr>
            <p:ph type="sldNum" sz="quarter" idx="12"/>
          </p:nvPr>
        </p:nvSpPr>
        <p:spPr/>
        <p:txBody>
          <a:bodyPr/>
          <a:lstStyle/>
          <a:p>
            <a:pPr>
              <a:defRPr/>
            </a:pPr>
            <a:r>
              <a:rPr lang="en-US" sz="1800" dirty="0"/>
              <a:t>8</a:t>
            </a:r>
          </a:p>
        </p:txBody>
      </p:sp>
      <p:sp>
        <p:nvSpPr>
          <p:cNvPr id="3" name="Rectangle 2">
            <a:extLst>
              <a:ext uri="{FF2B5EF4-FFF2-40B4-BE49-F238E27FC236}">
                <a16:creationId xmlns:a16="http://schemas.microsoft.com/office/drawing/2014/main" id="{0D37B037-FEA2-4B97-A596-635087313CB7}"/>
              </a:ext>
            </a:extLst>
          </p:cNvPr>
          <p:cNvSpPr/>
          <p:nvPr/>
        </p:nvSpPr>
        <p:spPr>
          <a:xfrm>
            <a:off x="141889" y="658029"/>
            <a:ext cx="9002111" cy="4186852"/>
          </a:xfrm>
          <a:prstGeom prst="rect">
            <a:avLst/>
          </a:prstGeom>
        </p:spPr>
        <p:txBody>
          <a:bodyPr wrap="square">
            <a:spAutoFit/>
          </a:bodyPr>
          <a:lstStyle/>
          <a:p>
            <a:pPr marR="0" algn="ctr">
              <a:lnSpc>
                <a:spcPct val="115000"/>
              </a:lnSpc>
              <a:spcBef>
                <a:spcPts val="0"/>
              </a:spcBef>
              <a:spcAft>
                <a:spcPts val="0"/>
              </a:spcAft>
            </a:pPr>
            <a:r>
              <a:rPr lang="en-US" sz="3200" dirty="0">
                <a:solidFill>
                  <a:schemeClr val="bg1"/>
                </a:solidFill>
                <a:latin typeface="Arial" panose="020B0604020202020204" pitchFamily="34" charset="0"/>
                <a:ea typeface="Calibri" panose="020F0502020204030204" pitchFamily="34" charset="0"/>
                <a:cs typeface="Arial" panose="020B0604020202020204" pitchFamily="34" charset="0"/>
              </a:rPr>
              <a:t>Foundations leaders partner with you</a:t>
            </a:r>
          </a:p>
          <a:p>
            <a:pPr marR="0" algn="ctr">
              <a:lnSpc>
                <a:spcPct val="115000"/>
              </a:lnSpc>
              <a:spcBef>
                <a:spcPts val="0"/>
              </a:spcBef>
              <a:spcAft>
                <a:spcPts val="0"/>
              </a:spcAft>
            </a:pPr>
            <a:r>
              <a:rPr lang="en-US" sz="3200" dirty="0">
                <a:solidFill>
                  <a:schemeClr val="bg1"/>
                </a:solidFill>
                <a:latin typeface="Arial" panose="020B0604020202020204" pitchFamily="34" charset="0"/>
                <a:ea typeface="Calibri" panose="020F0502020204030204" pitchFamily="34" charset="0"/>
                <a:cs typeface="Arial" panose="020B0604020202020204" pitchFamily="34" charset="0"/>
              </a:rPr>
              <a:t>to do the most important work in your church</a:t>
            </a:r>
          </a:p>
          <a:p>
            <a:pPr marR="0" algn="ctr">
              <a:lnSpc>
                <a:spcPct val="115000"/>
              </a:lnSpc>
              <a:spcBef>
                <a:spcPts val="0"/>
              </a:spcBef>
              <a:spcAft>
                <a:spcPts val="600"/>
              </a:spcAft>
            </a:pPr>
            <a:endParaRPr lang="en-US" sz="1600" b="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4488" marR="0" indent="-344488">
              <a:lnSpc>
                <a:spcPct val="115000"/>
              </a:lnSpc>
              <a:spcBef>
                <a:spcPts val="0"/>
              </a:spcBef>
              <a:spcAft>
                <a:spcPts val="600"/>
              </a:spcAft>
              <a:buFont typeface="Arial" panose="020B0604020202020204" pitchFamily="34" charset="0"/>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They are training disciples </a:t>
            </a:r>
          </a:p>
          <a:p>
            <a:pPr marL="914400" marR="0" lvl="1" indent="-457200">
              <a:lnSpc>
                <a:spcPct val="115000"/>
              </a:lnSpc>
              <a:spcBef>
                <a:spcPts val="0"/>
              </a:spcBef>
              <a:spcAft>
                <a:spcPts val="1800"/>
              </a:spcAft>
              <a:buFont typeface="Arial" panose="020B0604020202020204" pitchFamily="34" charset="0"/>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to find their place of ministry in your church </a:t>
            </a:r>
          </a:p>
          <a:p>
            <a:pPr marL="344488" marR="0" lvl="0" indent="-344488">
              <a:lnSpc>
                <a:spcPct val="115000"/>
              </a:lnSpc>
              <a:spcBef>
                <a:spcPts val="0"/>
              </a:spcBef>
              <a:spcAft>
                <a:spcPts val="600"/>
              </a:spcAft>
              <a:buFont typeface="Arial" panose="020B0604020202020204" pitchFamily="34" charset="0"/>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They are multiplying by apprenticeship </a:t>
            </a:r>
          </a:p>
          <a:p>
            <a:pPr marL="914400" marR="0" lvl="1" indent="-457200">
              <a:lnSpc>
                <a:spcPct val="115000"/>
              </a:lnSpc>
              <a:spcBef>
                <a:spcPts val="0"/>
              </a:spcBef>
              <a:spcAft>
                <a:spcPts val="600"/>
              </a:spcAft>
              <a:buFont typeface="Arial" panose="020B0604020202020204" pitchFamily="34" charset="0"/>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and reaching your community for Christ. </a:t>
            </a:r>
          </a:p>
        </p:txBody>
      </p:sp>
    </p:spTree>
    <p:extLst>
      <p:ext uri="{BB962C8B-B14F-4D97-AF65-F5344CB8AC3E}">
        <p14:creationId xmlns:p14="http://schemas.microsoft.com/office/powerpoint/2010/main" val="3174034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15106"/>
            <a:ext cx="9144000" cy="838200"/>
          </a:xfrm>
        </p:spPr>
        <p:txBody>
          <a:bodyPr/>
          <a:lstStyle/>
          <a:p>
            <a:pPr lvl="0">
              <a:lnSpc>
                <a:spcPct val="115000"/>
              </a:lnSpc>
              <a:spcBef>
                <a:spcPts val="0"/>
              </a:spcBef>
              <a:spcAft>
                <a:spcPts val="0"/>
              </a:spcAft>
            </a:pPr>
            <a:r>
              <a:rPr lang="en-US" sz="3200" dirty="0">
                <a:latin typeface="Arial" panose="020B0604020202020204" pitchFamily="34" charset="0"/>
                <a:ea typeface="Calibri" panose="020F0502020204030204" pitchFamily="34" charset="0"/>
              </a:rPr>
              <a:t>Forming Your Foundations Leader Team</a:t>
            </a:r>
            <a:endParaRPr lang="en-US" sz="3200" b="0" kern="1200" dirty="0">
              <a:latin typeface="Arial" panose="020B0604020202020204" pitchFamily="34" charset="0"/>
              <a:ea typeface="Calibri" panose="020F0502020204030204" pitchFamily="34" charset="0"/>
              <a:cs typeface="Arial" panose="020B0604020202020204" pitchFamily="34" charset="0"/>
            </a:endParaRPr>
          </a:p>
        </p:txBody>
      </p:sp>
      <p:sp>
        <p:nvSpPr>
          <p:cNvPr id="17411" name="Rectangle 3"/>
          <p:cNvSpPr>
            <a:spLocks noGrp="1" noChangeArrowheads="1"/>
          </p:cNvSpPr>
          <p:nvPr>
            <p:ph type="body" idx="1"/>
          </p:nvPr>
        </p:nvSpPr>
        <p:spPr>
          <a:xfrm>
            <a:off x="882869" y="1739326"/>
            <a:ext cx="8261131" cy="4903568"/>
          </a:xfrm>
        </p:spPr>
        <p:txBody>
          <a:bodyPr/>
          <a:lstStyle/>
          <a:p>
            <a:pPr marL="0" indent="0">
              <a:buNone/>
            </a:pPr>
            <a:r>
              <a:rPr lang="en-US" dirty="0"/>
              <a:t>Members of the Foundations Leader Team </a:t>
            </a:r>
          </a:p>
          <a:p>
            <a:pPr lvl="1">
              <a:buFont typeface="Arial" panose="020B0604020202020204" pitchFamily="34" charset="0"/>
              <a:buChar char="•"/>
            </a:pPr>
            <a:r>
              <a:rPr lang="en-US" dirty="0"/>
              <a:t>Foundations leaders</a:t>
            </a:r>
          </a:p>
          <a:p>
            <a:pPr lvl="1">
              <a:buFont typeface="Arial" panose="020B0604020202020204" pitchFamily="34" charset="0"/>
              <a:buChar char="•"/>
            </a:pPr>
            <a:r>
              <a:rPr lang="en-US" dirty="0"/>
              <a:t>Foundations apprentices who will become Foundations leaders</a:t>
            </a:r>
          </a:p>
        </p:txBody>
      </p:sp>
      <p:sp>
        <p:nvSpPr>
          <p:cNvPr id="17412" name="TextBox 13"/>
          <p:cNvSpPr txBox="1">
            <a:spLocks noChangeArrowheads="1"/>
          </p:cNvSpPr>
          <p:nvPr/>
        </p:nvSpPr>
        <p:spPr bwMode="auto">
          <a:xfrm>
            <a:off x="8710613" y="6427788"/>
            <a:ext cx="4333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b="0" dirty="0"/>
              <a:t> 8</a:t>
            </a:r>
          </a:p>
          <a:p>
            <a:pPr eaLnBrk="1" hangingPunct="1">
              <a:spcBef>
                <a:spcPct val="0"/>
              </a:spcBef>
              <a:buFontTx/>
              <a:buNone/>
            </a:pPr>
            <a:endParaRPr lang="en-US" altLang="en-US" sz="400" b="0" dirty="0"/>
          </a:p>
        </p:txBody>
      </p:sp>
    </p:spTree>
    <p:extLst>
      <p:ext uri="{BB962C8B-B14F-4D97-AF65-F5344CB8AC3E}">
        <p14:creationId xmlns:p14="http://schemas.microsoft.com/office/powerpoint/2010/main" val="3651844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1821" y="1524220"/>
            <a:ext cx="8692179" cy="4903568"/>
          </a:xfrm>
        </p:spPr>
        <p:txBody>
          <a:bodyPr/>
          <a:lstStyle/>
          <a:p>
            <a:pPr lvl="0">
              <a:spcBef>
                <a:spcPts val="0"/>
              </a:spcBef>
              <a:spcAft>
                <a:spcPts val="1200"/>
              </a:spcAft>
            </a:pPr>
            <a:r>
              <a:rPr lang="en-US" dirty="0"/>
              <a:t>Look for leaders who are faithful, available, teachable, and responsive</a:t>
            </a:r>
          </a:p>
          <a:p>
            <a:pPr lvl="0">
              <a:spcBef>
                <a:spcPts val="0"/>
              </a:spcBef>
              <a:spcAft>
                <a:spcPts val="1200"/>
              </a:spcAft>
            </a:pPr>
            <a:r>
              <a:rPr lang="en-US" dirty="0"/>
              <a:t>People will be added to the team when they become co-leaders in Foundations groups</a:t>
            </a:r>
          </a:p>
        </p:txBody>
      </p:sp>
      <p:sp>
        <p:nvSpPr>
          <p:cNvPr id="17412" name="TextBox 13"/>
          <p:cNvSpPr txBox="1">
            <a:spLocks noChangeArrowheads="1"/>
          </p:cNvSpPr>
          <p:nvPr/>
        </p:nvSpPr>
        <p:spPr bwMode="auto">
          <a:xfrm>
            <a:off x="8710613" y="6427788"/>
            <a:ext cx="4333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b="0" dirty="0"/>
              <a:t> 8</a:t>
            </a:r>
          </a:p>
          <a:p>
            <a:pPr eaLnBrk="1" hangingPunct="1">
              <a:spcBef>
                <a:spcPct val="0"/>
              </a:spcBef>
              <a:buFontTx/>
              <a:buNone/>
            </a:pPr>
            <a:endParaRPr lang="en-US" altLang="en-US" sz="400" b="0" dirty="0"/>
          </a:p>
        </p:txBody>
      </p:sp>
    </p:spTree>
    <p:extLst>
      <p:ext uri="{BB962C8B-B14F-4D97-AF65-F5344CB8AC3E}">
        <p14:creationId xmlns:p14="http://schemas.microsoft.com/office/powerpoint/2010/main" val="1940187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AFA968-C412-4865-AA6E-7686E87B2871}"/>
              </a:ext>
            </a:extLst>
          </p:cNvPr>
          <p:cNvSpPr>
            <a:spLocks noGrp="1"/>
          </p:cNvSpPr>
          <p:nvPr>
            <p:ph type="sldNum" sz="quarter" idx="12"/>
          </p:nvPr>
        </p:nvSpPr>
        <p:spPr/>
        <p:txBody>
          <a:bodyPr/>
          <a:lstStyle/>
          <a:p>
            <a:pPr>
              <a:defRPr/>
            </a:pPr>
            <a:r>
              <a:rPr lang="en-US" sz="1800" dirty="0"/>
              <a:t>8</a:t>
            </a:r>
          </a:p>
        </p:txBody>
      </p:sp>
      <p:sp>
        <p:nvSpPr>
          <p:cNvPr id="3" name="Rectangle 2">
            <a:extLst>
              <a:ext uri="{FF2B5EF4-FFF2-40B4-BE49-F238E27FC236}">
                <a16:creationId xmlns:a16="http://schemas.microsoft.com/office/drawing/2014/main" id="{455DEB58-1764-4BE9-B5A5-01A01E853BCA}"/>
              </a:ext>
            </a:extLst>
          </p:cNvPr>
          <p:cNvSpPr/>
          <p:nvPr/>
        </p:nvSpPr>
        <p:spPr>
          <a:xfrm>
            <a:off x="522514" y="335979"/>
            <a:ext cx="8098972" cy="1743106"/>
          </a:xfrm>
          <a:prstGeom prst="rect">
            <a:avLst/>
          </a:prstGeom>
          <a:ln>
            <a:solidFill>
              <a:schemeClr val="bg1"/>
            </a:solidFill>
          </a:ln>
        </p:spPr>
        <p:txBody>
          <a:bodyPr wrap="square">
            <a:spAutoFit/>
          </a:bodyPr>
          <a:lstStyle/>
          <a:p>
            <a:pPr marR="0" lvl="0" algn="ctr">
              <a:lnSpc>
                <a:spcPct val="115000"/>
              </a:lnSpc>
              <a:spcBef>
                <a:spcPts val="0"/>
              </a:spcBef>
              <a:spcAft>
                <a:spcPts val="0"/>
              </a:spcAft>
            </a:pPr>
            <a:r>
              <a:rPr lang="en-US" sz="3200" dirty="0">
                <a:solidFill>
                  <a:schemeClr val="bg1"/>
                </a:solidFill>
                <a:latin typeface="Arial" panose="020B0604020202020204" pitchFamily="34" charset="0"/>
                <a:ea typeface="Calibri" panose="020F0502020204030204" pitchFamily="34" charset="0"/>
                <a:cs typeface="Arial" panose="020B0604020202020204" pitchFamily="34" charset="0"/>
              </a:rPr>
              <a:t>Foundations leaders continue to mature </a:t>
            </a:r>
          </a:p>
          <a:p>
            <a:pPr marR="0" lvl="0" algn="ctr">
              <a:lnSpc>
                <a:spcPct val="115000"/>
              </a:lnSpc>
              <a:spcBef>
                <a:spcPts val="0"/>
              </a:spcBef>
              <a:spcAft>
                <a:spcPts val="0"/>
              </a:spcAft>
            </a:pPr>
            <a:r>
              <a:rPr lang="en-US" sz="3200" dirty="0">
                <a:solidFill>
                  <a:schemeClr val="bg1"/>
                </a:solidFill>
                <a:latin typeface="Arial" panose="020B0604020202020204" pitchFamily="34" charset="0"/>
                <a:ea typeface="Calibri" panose="020F0502020204030204" pitchFamily="34" charset="0"/>
                <a:cs typeface="Arial" panose="020B0604020202020204" pitchFamily="34" charset="0"/>
              </a:rPr>
              <a:t>in all of the ingredients of a disciple </a:t>
            </a:r>
          </a:p>
          <a:p>
            <a:pPr marR="0" lvl="0" algn="ctr">
              <a:lnSpc>
                <a:spcPct val="115000"/>
              </a:lnSpc>
              <a:spcBef>
                <a:spcPts val="0"/>
              </a:spcBef>
              <a:spcAft>
                <a:spcPts val="0"/>
              </a:spcAft>
            </a:pPr>
            <a:r>
              <a:rPr lang="en-US" sz="3200" dirty="0">
                <a:solidFill>
                  <a:schemeClr val="bg1"/>
                </a:solidFill>
                <a:latin typeface="Arial" panose="020B0604020202020204" pitchFamily="34" charset="0"/>
                <a:ea typeface="Calibri" panose="020F0502020204030204" pitchFamily="34" charset="0"/>
                <a:cs typeface="Arial" panose="020B0604020202020204" pitchFamily="34" charset="0"/>
              </a:rPr>
              <a:t>In the Foundations Leader Team</a:t>
            </a:r>
          </a:p>
        </p:txBody>
      </p:sp>
      <p:sp>
        <p:nvSpPr>
          <p:cNvPr id="4" name="TextBox 3">
            <a:extLst>
              <a:ext uri="{FF2B5EF4-FFF2-40B4-BE49-F238E27FC236}">
                <a16:creationId xmlns:a16="http://schemas.microsoft.com/office/drawing/2014/main" id="{3D50AAE9-62F5-4474-8D14-27F30234E6A1}"/>
              </a:ext>
            </a:extLst>
          </p:cNvPr>
          <p:cNvSpPr txBox="1"/>
          <p:nvPr/>
        </p:nvSpPr>
        <p:spPr>
          <a:xfrm>
            <a:off x="881745" y="2490755"/>
            <a:ext cx="8262255" cy="3768083"/>
          </a:xfrm>
          <a:prstGeom prst="rect">
            <a:avLst/>
          </a:prstGeom>
          <a:noFill/>
        </p:spPr>
        <p:txBody>
          <a:bodyPr wrap="square" rtlCol="0">
            <a:spAutoFit/>
          </a:bodyPr>
          <a:lstStyle/>
          <a:p>
            <a:pPr marL="393700" indent="-393700">
              <a:lnSpc>
                <a:spcPct val="114000"/>
              </a:lnSpc>
              <a:spcAft>
                <a:spcPts val="1200"/>
              </a:spcAft>
              <a:buFont typeface="+mj-lt"/>
              <a:buAutoNum type="arabicPeriod"/>
            </a:pPr>
            <a:r>
              <a:rPr lang="en-US" sz="2800" b="0" dirty="0">
                <a:solidFill>
                  <a:schemeClr val="bg1"/>
                </a:solidFill>
              </a:rPr>
              <a:t>Worship: Praise and thanksgiving</a:t>
            </a:r>
          </a:p>
          <a:p>
            <a:pPr marL="393700" indent="-393700">
              <a:lnSpc>
                <a:spcPct val="114000"/>
              </a:lnSpc>
              <a:spcAft>
                <a:spcPts val="1200"/>
              </a:spcAft>
              <a:buFont typeface="+mj-lt"/>
              <a:buAutoNum type="arabicPeriod"/>
            </a:pPr>
            <a:r>
              <a:rPr lang="en-US" sz="2800" b="0" dirty="0">
                <a:solidFill>
                  <a:schemeClr val="bg1"/>
                </a:solidFill>
              </a:rPr>
              <a:t>Fellowship: Intimacy, authenticity, accountability</a:t>
            </a:r>
          </a:p>
          <a:p>
            <a:pPr marL="393700" indent="-393700">
              <a:lnSpc>
                <a:spcPct val="114000"/>
              </a:lnSpc>
              <a:spcAft>
                <a:spcPts val="1200"/>
              </a:spcAft>
              <a:buFont typeface="+mj-lt"/>
              <a:buAutoNum type="arabicPeriod"/>
            </a:pPr>
            <a:r>
              <a:rPr lang="en-US" sz="2800" b="0" dirty="0">
                <a:solidFill>
                  <a:schemeClr val="bg1"/>
                </a:solidFill>
              </a:rPr>
              <a:t>God’s Word: Application to be more like Jesus</a:t>
            </a:r>
          </a:p>
          <a:p>
            <a:pPr marL="393700" indent="-393700">
              <a:lnSpc>
                <a:spcPct val="114000"/>
              </a:lnSpc>
              <a:spcAft>
                <a:spcPts val="1200"/>
              </a:spcAft>
              <a:buFont typeface="+mj-lt"/>
              <a:buAutoNum type="arabicPeriod"/>
            </a:pPr>
            <a:r>
              <a:rPr lang="en-US" sz="2800" b="0" dirty="0">
                <a:solidFill>
                  <a:schemeClr val="bg1"/>
                </a:solidFill>
              </a:rPr>
              <a:t>Prayer: Intimate relationship with God</a:t>
            </a:r>
          </a:p>
          <a:p>
            <a:pPr marL="393700" indent="-393700">
              <a:lnSpc>
                <a:spcPct val="114000"/>
              </a:lnSpc>
              <a:spcAft>
                <a:spcPts val="1200"/>
              </a:spcAft>
              <a:buFont typeface="+mj-lt"/>
              <a:buAutoNum type="arabicPeriod"/>
            </a:pPr>
            <a:r>
              <a:rPr lang="en-US" sz="2800" b="0" dirty="0">
                <a:solidFill>
                  <a:schemeClr val="bg1"/>
                </a:solidFill>
              </a:rPr>
              <a:t>Service: Give time, talent, treasure, selves </a:t>
            </a:r>
          </a:p>
          <a:p>
            <a:pPr marL="393700" indent="-393700">
              <a:lnSpc>
                <a:spcPct val="114000"/>
              </a:lnSpc>
              <a:spcAft>
                <a:spcPts val="1200"/>
              </a:spcAft>
              <a:buFont typeface="+mj-lt"/>
              <a:buAutoNum type="arabicPeriod"/>
            </a:pPr>
            <a:r>
              <a:rPr lang="en-US" sz="2800" b="0" dirty="0">
                <a:solidFill>
                  <a:schemeClr val="bg1"/>
                </a:solidFill>
              </a:rPr>
              <a:t>Outreach: Make multiplying disciples</a:t>
            </a:r>
          </a:p>
        </p:txBody>
      </p:sp>
    </p:spTree>
    <p:extLst>
      <p:ext uri="{BB962C8B-B14F-4D97-AF65-F5344CB8AC3E}">
        <p14:creationId xmlns:p14="http://schemas.microsoft.com/office/powerpoint/2010/main" val="294965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B7A1AC-0748-4651-9E98-740F362FAD2D}"/>
              </a:ext>
            </a:extLst>
          </p:cNvPr>
          <p:cNvSpPr>
            <a:spLocks noGrp="1"/>
          </p:cNvSpPr>
          <p:nvPr>
            <p:ph type="sldNum" sz="quarter" idx="12"/>
          </p:nvPr>
        </p:nvSpPr>
        <p:spPr/>
        <p:txBody>
          <a:bodyPr/>
          <a:lstStyle/>
          <a:p>
            <a:pPr>
              <a:defRPr/>
            </a:pPr>
            <a:r>
              <a:rPr lang="en-US" sz="1800" dirty="0"/>
              <a:t>9</a:t>
            </a:r>
          </a:p>
        </p:txBody>
      </p:sp>
      <p:sp>
        <p:nvSpPr>
          <p:cNvPr id="3" name="Rectangle 2">
            <a:extLst>
              <a:ext uri="{FF2B5EF4-FFF2-40B4-BE49-F238E27FC236}">
                <a16:creationId xmlns:a16="http://schemas.microsoft.com/office/drawing/2014/main" id="{64CF533F-0BC7-4565-A850-543FE23C80BB}"/>
              </a:ext>
            </a:extLst>
          </p:cNvPr>
          <p:cNvSpPr/>
          <p:nvPr/>
        </p:nvSpPr>
        <p:spPr>
          <a:xfrm>
            <a:off x="0" y="327713"/>
            <a:ext cx="9144000" cy="646331"/>
          </a:xfrm>
          <a:prstGeom prst="rect">
            <a:avLst/>
          </a:prstGeom>
        </p:spPr>
        <p:txBody>
          <a:bodyPr wrap="square">
            <a:spAutoFit/>
          </a:bodyPr>
          <a:lstStyle/>
          <a:p>
            <a:pPr algn="ctr"/>
            <a:r>
              <a:rPr lang="en-US" sz="3600" dirty="0">
                <a:solidFill>
                  <a:schemeClr val="bg1"/>
                </a:solidFill>
              </a:rPr>
              <a:t>Foundations Leader Team Meetings</a:t>
            </a:r>
          </a:p>
        </p:txBody>
      </p:sp>
      <p:sp>
        <p:nvSpPr>
          <p:cNvPr id="4" name="TextBox 3">
            <a:extLst>
              <a:ext uri="{FF2B5EF4-FFF2-40B4-BE49-F238E27FC236}">
                <a16:creationId xmlns:a16="http://schemas.microsoft.com/office/drawing/2014/main" id="{E9D1249D-E031-4BC2-A269-BE6CB7BE0D06}"/>
              </a:ext>
            </a:extLst>
          </p:cNvPr>
          <p:cNvSpPr txBox="1"/>
          <p:nvPr/>
        </p:nvSpPr>
        <p:spPr>
          <a:xfrm>
            <a:off x="993228" y="1848952"/>
            <a:ext cx="8150772" cy="3160096"/>
          </a:xfrm>
          <a:prstGeom prst="rect">
            <a:avLst/>
          </a:prstGeom>
          <a:noFill/>
        </p:spPr>
        <p:txBody>
          <a:bodyPr wrap="square" rtlCol="0">
            <a:spAutoFit/>
          </a:bodyPr>
          <a:lstStyle/>
          <a:p>
            <a:pPr marL="285750" indent="-285750">
              <a:lnSpc>
                <a:spcPct val="114000"/>
              </a:lnSpc>
              <a:spcAft>
                <a:spcPts val="600"/>
              </a:spcAft>
              <a:buFont typeface="Arial" panose="020B0604020202020204" pitchFamily="34" charset="0"/>
              <a:buChar char="•"/>
            </a:pPr>
            <a:r>
              <a:rPr lang="en-US" sz="3200" b="0" dirty="0">
                <a:solidFill>
                  <a:schemeClr val="bg1"/>
                </a:solidFill>
              </a:rPr>
              <a:t>Receive mutual encouragement</a:t>
            </a:r>
          </a:p>
          <a:p>
            <a:pPr marL="285750" indent="-285750">
              <a:lnSpc>
                <a:spcPct val="114000"/>
              </a:lnSpc>
              <a:spcAft>
                <a:spcPts val="600"/>
              </a:spcAft>
              <a:buFont typeface="Arial" panose="020B0604020202020204" pitchFamily="34" charset="0"/>
              <a:buChar char="•"/>
            </a:pPr>
            <a:r>
              <a:rPr lang="en-US" sz="3200" b="0" dirty="0">
                <a:solidFill>
                  <a:schemeClr val="bg1"/>
                </a:solidFill>
              </a:rPr>
              <a:t>See progress of Foundations Ministry</a:t>
            </a:r>
          </a:p>
          <a:p>
            <a:pPr marL="285750" indent="-285750">
              <a:lnSpc>
                <a:spcPct val="114000"/>
              </a:lnSpc>
              <a:spcAft>
                <a:spcPts val="600"/>
              </a:spcAft>
              <a:buFont typeface="Arial" panose="020B0604020202020204" pitchFamily="34" charset="0"/>
              <a:buChar char="•"/>
            </a:pPr>
            <a:r>
              <a:rPr lang="en-US" sz="3200" b="0" dirty="0">
                <a:solidFill>
                  <a:schemeClr val="bg1"/>
                </a:solidFill>
              </a:rPr>
              <a:t>Ongoing training</a:t>
            </a:r>
          </a:p>
          <a:p>
            <a:pPr marL="285750" indent="-285750">
              <a:lnSpc>
                <a:spcPct val="114000"/>
              </a:lnSpc>
              <a:spcAft>
                <a:spcPts val="600"/>
              </a:spcAft>
              <a:buFont typeface="Arial" panose="020B0604020202020204" pitchFamily="34" charset="0"/>
              <a:buChar char="•"/>
            </a:pPr>
            <a:r>
              <a:rPr lang="en-US" sz="3200" b="0" dirty="0">
                <a:solidFill>
                  <a:schemeClr val="bg1"/>
                </a:solidFill>
              </a:rPr>
              <a:t>Deal with problems</a:t>
            </a:r>
          </a:p>
          <a:p>
            <a:pPr marL="285750" indent="-285750">
              <a:lnSpc>
                <a:spcPct val="114000"/>
              </a:lnSpc>
              <a:spcAft>
                <a:spcPts val="600"/>
              </a:spcAft>
              <a:buFont typeface="Arial" panose="020B0604020202020204" pitchFamily="34" charset="0"/>
              <a:buChar char="•"/>
            </a:pPr>
            <a:endParaRPr lang="en-US" sz="3200" b="0" dirty="0">
              <a:solidFill>
                <a:schemeClr val="bg1"/>
              </a:solidFill>
            </a:endParaRPr>
          </a:p>
        </p:txBody>
      </p:sp>
    </p:spTree>
    <p:extLst>
      <p:ext uri="{BB962C8B-B14F-4D97-AF65-F5344CB8AC3E}">
        <p14:creationId xmlns:p14="http://schemas.microsoft.com/office/powerpoint/2010/main" val="4003666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a:extLst>
              <a:ext uri="{FF2B5EF4-FFF2-40B4-BE49-F238E27FC236}">
                <a16:creationId xmlns:a16="http://schemas.microsoft.com/office/drawing/2014/main" id="{A47B2A7E-D916-400E-8139-321405F455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651" b="17685"/>
          <a:stretch/>
        </p:blipFill>
        <p:spPr bwMode="auto">
          <a:xfrm>
            <a:off x="1486126" y="3429000"/>
            <a:ext cx="6171747" cy="2248233"/>
          </a:xfrm>
          <a:prstGeom prst="rect">
            <a:avLst/>
          </a:prstGeom>
          <a:noFill/>
          <a:extLst>
            <a:ext uri="{909E8E84-426E-40DD-AFC4-6F175D3DCCD1}">
              <a14:hiddenFill xmlns:a14="http://schemas.microsoft.com/office/drawing/2010/main">
                <a:solidFill>
                  <a:srgbClr val="FFFFFF"/>
                </a:solidFill>
              </a14:hiddenFill>
            </a:ext>
          </a:extLst>
        </p:spPr>
      </p:pic>
      <p:sp>
        <p:nvSpPr>
          <p:cNvPr id="21506" name="Rectangle 2"/>
          <p:cNvSpPr>
            <a:spLocks noGrp="1" noChangeArrowheads="1"/>
          </p:cNvSpPr>
          <p:nvPr>
            <p:ph type="title"/>
          </p:nvPr>
        </p:nvSpPr>
        <p:spPr>
          <a:xfrm>
            <a:off x="0" y="1651333"/>
            <a:ext cx="9144000" cy="1193800"/>
          </a:xfrm>
          <a:ln>
            <a:noFill/>
          </a:ln>
        </p:spPr>
        <p:txBody>
          <a:bodyPr/>
          <a:lstStyle/>
          <a:p>
            <a:r>
              <a:rPr lang="en-US" altLang="en-US" dirty="0">
                <a:ln w="6350">
                  <a:noFill/>
                </a:ln>
                <a:effectLst/>
              </a:rPr>
              <a:t> The Great Commission</a:t>
            </a:r>
            <a:br>
              <a:rPr lang="en-US" altLang="en-US" dirty="0">
                <a:ln w="6350">
                  <a:noFill/>
                </a:ln>
                <a:effectLst/>
              </a:rPr>
            </a:br>
            <a:r>
              <a:rPr lang="en-US" sz="3200" b="0" dirty="0">
                <a:effectLst/>
              </a:rPr>
              <a:t>The Mission of Every Church and Every Believer</a:t>
            </a:r>
            <a:br>
              <a:rPr lang="en-US" dirty="0">
                <a:effectLst/>
              </a:rPr>
            </a:br>
            <a:r>
              <a:rPr lang="en-US" altLang="en-US" sz="2800" b="0" dirty="0">
                <a:ln w="6350">
                  <a:noFill/>
                </a:ln>
                <a:effectLst/>
              </a:rPr>
              <a:t>Matthew 28:19-20</a:t>
            </a:r>
            <a:endParaRPr lang="en-US" altLang="en-US" sz="2000" b="0" dirty="0">
              <a:ln w="6350">
                <a:noFill/>
              </a:ln>
              <a:effectLst/>
            </a:endParaRPr>
          </a:p>
        </p:txBody>
      </p:sp>
      <p:sp>
        <p:nvSpPr>
          <p:cNvPr id="5" name="Slide Number Placeholder 3">
            <a:extLst>
              <a:ext uri="{FF2B5EF4-FFF2-40B4-BE49-F238E27FC236}">
                <a16:creationId xmlns:a16="http://schemas.microsoft.com/office/drawing/2014/main" id="{CF58426F-3EA3-4374-AAAE-D2D88A774FFA}"/>
              </a:ext>
            </a:extLst>
          </p:cNvPr>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3</a:t>
            </a:r>
          </a:p>
        </p:txBody>
      </p:sp>
      <p:sp>
        <p:nvSpPr>
          <p:cNvPr id="3" name="TextBox 10">
            <a:extLst>
              <a:ext uri="{FF2B5EF4-FFF2-40B4-BE49-F238E27FC236}">
                <a16:creationId xmlns:a16="http://schemas.microsoft.com/office/drawing/2014/main" id="{EB0555E9-F3C9-42BA-B8F1-477D6E19F84D}"/>
              </a:ext>
            </a:extLst>
          </p:cNvPr>
          <p:cNvSpPr txBox="1">
            <a:spLocks noChangeArrowheads="1"/>
          </p:cNvSpPr>
          <p:nvPr/>
        </p:nvSpPr>
        <p:spPr bwMode="auto">
          <a:xfrm>
            <a:off x="0" y="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i="0" u="none" strike="noStrike" kern="1200" cap="none" spc="0" normalizeH="0" baseline="0" noProof="0" dirty="0">
                <a:ln>
                  <a:noFill/>
                </a:ln>
                <a:effectLst/>
                <a:uLnTx/>
                <a:uFillTx/>
              </a:rPr>
              <a:t>A Church </a:t>
            </a:r>
            <a:r>
              <a:rPr kumimoji="0" lang="en-US" altLang="en-US" i="0" u="none" strike="noStrike" kern="1200" cap="none" spc="0" normalizeH="0" baseline="0" noProof="0" dirty="0" err="1">
                <a:ln>
                  <a:noFill/>
                </a:ln>
                <a:effectLst/>
                <a:uLnTx/>
                <a:uFillTx/>
              </a:rPr>
              <a:t>tha</a:t>
            </a:r>
            <a:r>
              <a:rPr lang="en-US" altLang="en-US" dirty="0"/>
              <a:t>t Makes Multiplying Disciples</a:t>
            </a:r>
          </a:p>
          <a:p>
            <a:pPr algn="ctr" eaLnBrk="1" hangingPunct="1">
              <a:spcBef>
                <a:spcPct val="0"/>
              </a:spcBef>
              <a:buNone/>
              <a:defRPr/>
            </a:pPr>
            <a:r>
              <a:rPr kumimoji="0" lang="en-US" altLang="en-US" sz="2800" b="0" i="0" u="none" strike="noStrike" kern="1200" cap="none" spc="0" normalizeH="0" baseline="0" noProof="0" dirty="0">
                <a:ln>
                  <a:noFill/>
                </a:ln>
                <a:effectLst/>
                <a:uLnTx/>
                <a:uFillTx/>
              </a:rPr>
              <a:t>Lesson 1</a:t>
            </a:r>
          </a:p>
        </p:txBody>
      </p:sp>
      <p:grpSp>
        <p:nvGrpSpPr>
          <p:cNvPr id="9" name="Group 8">
            <a:extLst>
              <a:ext uri="{FF2B5EF4-FFF2-40B4-BE49-F238E27FC236}">
                <a16:creationId xmlns:a16="http://schemas.microsoft.com/office/drawing/2014/main" id="{615A6623-64B5-4913-A0D3-AAB0E26E3579}"/>
              </a:ext>
            </a:extLst>
          </p:cNvPr>
          <p:cNvGrpSpPr/>
          <p:nvPr/>
        </p:nvGrpSpPr>
        <p:grpSpPr>
          <a:xfrm>
            <a:off x="5580993" y="5981640"/>
            <a:ext cx="3273447" cy="541080"/>
            <a:chOff x="5580993" y="5981640"/>
            <a:chExt cx="3273447" cy="541080"/>
          </a:xfrm>
        </p:grpSpPr>
        <p:sp>
          <p:nvSpPr>
            <p:cNvPr id="10" name="TextBox 9">
              <a:extLst>
                <a:ext uri="{FF2B5EF4-FFF2-40B4-BE49-F238E27FC236}">
                  <a16:creationId xmlns:a16="http://schemas.microsoft.com/office/drawing/2014/main" id="{87E5AF47-E25B-4297-8A30-0A1DA4A408A9}"/>
                </a:ext>
              </a:extLst>
            </p:cNvPr>
            <p:cNvSpPr txBox="1"/>
            <p:nvPr/>
          </p:nvSpPr>
          <p:spPr>
            <a:xfrm>
              <a:off x="5580993" y="5981640"/>
              <a:ext cx="2769565" cy="461665"/>
            </a:xfrm>
            <a:prstGeom prst="rect">
              <a:avLst/>
            </a:prstGeom>
            <a:noFill/>
          </p:spPr>
          <p:txBody>
            <a:bodyPr wrap="square" rtlCol="0">
              <a:spAutoFit/>
            </a:bodyPr>
            <a:lstStyle/>
            <a:p>
              <a:pPr algn="r"/>
              <a:r>
                <a:rPr lang="en-US" sz="2400" b="0" dirty="0">
                  <a:solidFill>
                    <a:schemeClr val="bg1"/>
                  </a:solidFill>
                </a:rPr>
                <a:t>Workshop 4 page</a:t>
              </a:r>
            </a:p>
          </p:txBody>
        </p:sp>
        <p:cxnSp>
          <p:nvCxnSpPr>
            <p:cNvPr id="11" name="Straight Arrow Connector 10">
              <a:extLst>
                <a:ext uri="{FF2B5EF4-FFF2-40B4-BE49-F238E27FC236}">
                  <a16:creationId xmlns:a16="http://schemas.microsoft.com/office/drawing/2014/main" id="{A4F6DC84-F086-48F2-9121-056F035A0D35}"/>
                </a:ext>
              </a:extLst>
            </p:cNvPr>
            <p:cNvCxnSpPr>
              <a:cxnSpLocks/>
              <a:stCxn id="10" idx="3"/>
            </p:cNvCxnSpPr>
            <p:nvPr/>
          </p:nvCxnSpPr>
          <p:spPr bwMode="auto">
            <a:xfrm>
              <a:off x="8350558" y="6212473"/>
              <a:ext cx="503882" cy="310247"/>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grpSp>
    </p:spTree>
    <p:extLst>
      <p:ext uri="{BB962C8B-B14F-4D97-AF65-F5344CB8AC3E}">
        <p14:creationId xmlns:p14="http://schemas.microsoft.com/office/powerpoint/2010/main" val="279093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1000"/>
                            </p:stCondLst>
                            <p:childTnLst>
                              <p:par>
                                <p:cTn id="11" presetID="22" presetClass="entr" presetSubtype="8" fill="hold" nodeType="after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479179"/>
            <a:ext cx="9144000" cy="838200"/>
          </a:xfrm>
        </p:spPr>
        <p:txBody>
          <a:bodyPr/>
          <a:lstStyle/>
          <a:p>
            <a:r>
              <a:rPr lang="en-US" dirty="0"/>
              <a:t>Elements of a Foundations </a:t>
            </a:r>
            <a:br>
              <a:rPr lang="en-US" dirty="0"/>
            </a:br>
            <a:r>
              <a:rPr lang="en-US" dirty="0"/>
              <a:t>Leader Team Meeting</a:t>
            </a:r>
          </a:p>
        </p:txBody>
      </p:sp>
      <p:sp>
        <p:nvSpPr>
          <p:cNvPr id="17411" name="Rectangle 3"/>
          <p:cNvSpPr>
            <a:spLocks noGrp="1" noChangeArrowheads="1"/>
          </p:cNvSpPr>
          <p:nvPr>
            <p:ph type="body" idx="1"/>
          </p:nvPr>
        </p:nvSpPr>
        <p:spPr>
          <a:xfrm>
            <a:off x="323396" y="2344519"/>
            <a:ext cx="8060646" cy="4083269"/>
          </a:xfrm>
        </p:spPr>
        <p:txBody>
          <a:bodyPr/>
          <a:lstStyle/>
          <a:p>
            <a:pPr marL="1720850" lvl="0">
              <a:spcBef>
                <a:spcPts val="0"/>
              </a:spcBef>
              <a:spcAft>
                <a:spcPts val="1200"/>
              </a:spcAft>
            </a:pPr>
            <a:r>
              <a:rPr lang="en-US" dirty="0"/>
              <a:t>Vision </a:t>
            </a:r>
          </a:p>
          <a:p>
            <a:pPr marL="1720850" lvl="0">
              <a:spcBef>
                <a:spcPts val="0"/>
              </a:spcBef>
              <a:spcAft>
                <a:spcPts val="1200"/>
              </a:spcAft>
            </a:pPr>
            <a:r>
              <a:rPr lang="en-US" dirty="0"/>
              <a:t>Continuing Growth as a Disciple</a:t>
            </a:r>
          </a:p>
          <a:p>
            <a:pPr marL="1720850" lvl="0">
              <a:spcBef>
                <a:spcPts val="0"/>
              </a:spcBef>
              <a:spcAft>
                <a:spcPts val="1200"/>
              </a:spcAft>
            </a:pPr>
            <a:r>
              <a:rPr lang="en-US" dirty="0"/>
              <a:t>Ongoing Leadership Training </a:t>
            </a:r>
          </a:p>
          <a:p>
            <a:pPr marL="793750" lvl="0">
              <a:spcBef>
                <a:spcPts val="0"/>
              </a:spcBef>
              <a:spcAft>
                <a:spcPts val="1200"/>
              </a:spcAft>
            </a:pPr>
            <a:endParaRPr lang="en-US" dirty="0"/>
          </a:p>
          <a:p>
            <a:pPr marL="344488" indent="-344488">
              <a:spcBef>
                <a:spcPts val="0"/>
              </a:spcBef>
              <a:spcAft>
                <a:spcPts val="1200"/>
              </a:spcAft>
              <a:buFont typeface="+mj-lt"/>
              <a:buAutoNum type="arabicPeriod"/>
            </a:pPr>
            <a:endParaRPr lang="en-US" dirty="0"/>
          </a:p>
        </p:txBody>
      </p:sp>
      <p:sp>
        <p:nvSpPr>
          <p:cNvPr id="17412" name="TextBox 13"/>
          <p:cNvSpPr txBox="1">
            <a:spLocks noChangeArrowheads="1"/>
          </p:cNvSpPr>
          <p:nvPr/>
        </p:nvSpPr>
        <p:spPr bwMode="auto">
          <a:xfrm>
            <a:off x="8710613" y="6427788"/>
            <a:ext cx="4333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b="0" dirty="0"/>
              <a:t> 9</a:t>
            </a:r>
          </a:p>
          <a:p>
            <a:pPr eaLnBrk="1" hangingPunct="1">
              <a:spcBef>
                <a:spcPct val="0"/>
              </a:spcBef>
              <a:buFontTx/>
              <a:buNone/>
            </a:pPr>
            <a:endParaRPr lang="en-US" altLang="en-US" sz="400" b="0" dirty="0"/>
          </a:p>
        </p:txBody>
      </p:sp>
    </p:spTree>
    <p:extLst>
      <p:ext uri="{BB962C8B-B14F-4D97-AF65-F5344CB8AC3E}">
        <p14:creationId xmlns:p14="http://schemas.microsoft.com/office/powerpoint/2010/main" val="441345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50608"/>
            <a:ext cx="9144000" cy="838200"/>
          </a:xfrm>
        </p:spPr>
        <p:txBody>
          <a:bodyPr/>
          <a:lstStyle/>
          <a:p>
            <a:pPr marL="0" indent="0"/>
            <a:r>
              <a:rPr lang="en-US" dirty="0"/>
              <a:t>Vision</a:t>
            </a:r>
            <a:endParaRPr lang="en-US" b="0" dirty="0"/>
          </a:p>
        </p:txBody>
      </p:sp>
      <p:sp>
        <p:nvSpPr>
          <p:cNvPr id="17411" name="Rectangle 3"/>
          <p:cNvSpPr>
            <a:spLocks noGrp="1" noChangeArrowheads="1"/>
          </p:cNvSpPr>
          <p:nvPr>
            <p:ph type="body" idx="1"/>
          </p:nvPr>
        </p:nvSpPr>
        <p:spPr>
          <a:xfrm>
            <a:off x="457199" y="1326870"/>
            <a:ext cx="8686801" cy="5100918"/>
          </a:xfrm>
        </p:spPr>
        <p:txBody>
          <a:bodyPr/>
          <a:lstStyle/>
          <a:p>
            <a:pPr marL="457200" lvl="1" indent="-457200">
              <a:spcBef>
                <a:spcPts val="0"/>
              </a:spcBef>
              <a:spcAft>
                <a:spcPts val="1200"/>
              </a:spcAft>
              <a:buFont typeface="+mj-lt"/>
              <a:buAutoNum type="arabicPeriod"/>
            </a:pPr>
            <a:r>
              <a:rPr lang="en-US" dirty="0"/>
              <a:t>Open in prayer</a:t>
            </a:r>
          </a:p>
          <a:p>
            <a:pPr marL="457200" lvl="1" indent="-457200">
              <a:spcBef>
                <a:spcPts val="0"/>
              </a:spcBef>
              <a:spcAft>
                <a:spcPts val="1200"/>
              </a:spcAft>
              <a:buFont typeface="+mj-lt"/>
              <a:buAutoNum type="arabicPeriod"/>
            </a:pPr>
            <a:r>
              <a:rPr lang="en-US" dirty="0"/>
              <a:t>Share stories of life change</a:t>
            </a:r>
          </a:p>
          <a:p>
            <a:pPr marL="457200" lvl="1" indent="-450850">
              <a:spcBef>
                <a:spcPts val="0"/>
              </a:spcBef>
              <a:spcAft>
                <a:spcPts val="1200"/>
              </a:spcAft>
              <a:buFont typeface="+mj-lt"/>
              <a:buAutoNum type="arabicPeriod"/>
            </a:pPr>
            <a:r>
              <a:rPr lang="en-US" dirty="0"/>
              <a:t>Review the Foundations Essentials  </a:t>
            </a:r>
          </a:p>
          <a:p>
            <a:pPr marL="693738" lvl="2" indent="-236538">
              <a:spcBef>
                <a:spcPts val="0"/>
              </a:spcBef>
              <a:spcAft>
                <a:spcPts val="1200"/>
              </a:spcAft>
            </a:pPr>
            <a:r>
              <a:rPr lang="en-US" dirty="0"/>
              <a:t>Teach one of the </a:t>
            </a:r>
            <a:r>
              <a:rPr lang="en-US"/>
              <a:t>essentials in depth</a:t>
            </a:r>
            <a:endParaRPr lang="en-US" dirty="0"/>
          </a:p>
          <a:p>
            <a:pPr marL="457200" lvl="1" indent="-450850">
              <a:spcBef>
                <a:spcPts val="0"/>
              </a:spcBef>
              <a:spcAft>
                <a:spcPts val="1200"/>
              </a:spcAft>
              <a:buFont typeface="+mj-lt"/>
              <a:buAutoNum type="arabicPeriod"/>
            </a:pPr>
            <a:r>
              <a:rPr lang="en-US" dirty="0">
                <a:solidFill>
                  <a:srgbClr val="FFFFFF"/>
                </a:solidFill>
              </a:rPr>
              <a:t>Periodically share the numerical progress</a:t>
            </a:r>
          </a:p>
          <a:p>
            <a:pPr marL="57150" lvl="1" indent="0">
              <a:spcBef>
                <a:spcPts val="0"/>
              </a:spcBef>
              <a:spcAft>
                <a:spcPts val="1200"/>
              </a:spcAft>
              <a:buNone/>
              <a:tabLst>
                <a:tab pos="3594100" algn="l"/>
              </a:tabLst>
            </a:pPr>
            <a:endParaRPr lang="en-US" dirty="0"/>
          </a:p>
        </p:txBody>
      </p:sp>
      <p:sp>
        <p:nvSpPr>
          <p:cNvPr id="17412" name="TextBox 13"/>
          <p:cNvSpPr txBox="1">
            <a:spLocks noChangeArrowheads="1"/>
          </p:cNvSpPr>
          <p:nvPr/>
        </p:nvSpPr>
        <p:spPr bwMode="auto">
          <a:xfrm>
            <a:off x="8450317" y="6290442"/>
            <a:ext cx="6936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r" eaLnBrk="1" hangingPunct="1">
              <a:spcBef>
                <a:spcPct val="0"/>
              </a:spcBef>
              <a:buFontTx/>
              <a:buNone/>
            </a:pPr>
            <a:r>
              <a:rPr lang="en-US" altLang="en-US" sz="1800" b="0" dirty="0"/>
              <a:t>9-10</a:t>
            </a:r>
          </a:p>
          <a:p>
            <a:pPr algn="r" eaLnBrk="1" hangingPunct="1">
              <a:spcBef>
                <a:spcPct val="0"/>
              </a:spcBef>
              <a:buFontTx/>
              <a:buNone/>
            </a:pPr>
            <a:endParaRPr lang="en-US" altLang="en-US" sz="400" b="0" dirty="0"/>
          </a:p>
        </p:txBody>
      </p:sp>
    </p:spTree>
    <p:extLst>
      <p:ext uri="{BB962C8B-B14F-4D97-AF65-F5344CB8AC3E}">
        <p14:creationId xmlns:p14="http://schemas.microsoft.com/office/powerpoint/2010/main" val="1013386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11113" y="119063"/>
            <a:ext cx="9144001" cy="590550"/>
          </a:xfrm>
        </p:spPr>
        <p:txBody>
          <a:bodyPr/>
          <a:lstStyle/>
          <a:p>
            <a:r>
              <a:rPr lang="en-US" altLang="en-US"/>
              <a:t>Foundations Essentials</a:t>
            </a:r>
          </a:p>
        </p:txBody>
      </p:sp>
      <p:sp>
        <p:nvSpPr>
          <p:cNvPr id="95235" name="Content Placeholder 2"/>
          <p:cNvSpPr>
            <a:spLocks noGrp="1"/>
          </p:cNvSpPr>
          <p:nvPr>
            <p:ph idx="1"/>
          </p:nvPr>
        </p:nvSpPr>
        <p:spPr>
          <a:xfrm>
            <a:off x="394138" y="1167365"/>
            <a:ext cx="8738750" cy="4249376"/>
          </a:xfrm>
        </p:spPr>
        <p:txBody>
          <a:bodyPr/>
          <a:lstStyle/>
          <a:p>
            <a:pPr marL="236538" indent="-236538">
              <a:spcBef>
                <a:spcPts val="0"/>
              </a:spcBef>
              <a:spcAft>
                <a:spcPts val="1200"/>
              </a:spcAft>
            </a:pPr>
            <a:r>
              <a:rPr lang="en-US" altLang="en-US" dirty="0"/>
              <a:t>Jesus’ Goal: Finish the Great Commission</a:t>
            </a:r>
          </a:p>
          <a:p>
            <a:pPr marL="236538" indent="-236538">
              <a:spcBef>
                <a:spcPts val="0"/>
              </a:spcBef>
              <a:spcAft>
                <a:spcPts val="1200"/>
              </a:spcAft>
            </a:pPr>
            <a:r>
              <a:rPr lang="en-US" altLang="en-US" dirty="0"/>
              <a:t>Jesus’ Method: Make multiplying disciples</a:t>
            </a:r>
          </a:p>
          <a:p>
            <a:pPr marL="236538" indent="-236538">
              <a:spcBef>
                <a:spcPts val="0"/>
              </a:spcBef>
              <a:spcAft>
                <a:spcPts val="1200"/>
              </a:spcAft>
            </a:pPr>
            <a:r>
              <a:rPr lang="en-US" altLang="en-US" dirty="0"/>
              <a:t>Jesus Model: Train leaders by apprenticeship</a:t>
            </a:r>
          </a:p>
          <a:p>
            <a:pPr marL="236538" indent="-236538">
              <a:spcBef>
                <a:spcPts val="0"/>
              </a:spcBef>
              <a:spcAft>
                <a:spcPts val="600"/>
              </a:spcAft>
            </a:pPr>
            <a:r>
              <a:rPr lang="en-US" altLang="en-US" dirty="0">
                <a:solidFill>
                  <a:srgbClr val="FFFFFF"/>
                </a:solidFill>
              </a:rPr>
              <a:t>Material</a:t>
            </a:r>
          </a:p>
          <a:p>
            <a:pPr lvl="1">
              <a:spcBef>
                <a:spcPts val="0"/>
              </a:spcBef>
              <a:spcAft>
                <a:spcPts val="600"/>
              </a:spcAft>
              <a:buFont typeface="Arial" panose="020B0604020202020204" pitchFamily="34" charset="0"/>
              <a:buChar char="-"/>
            </a:pPr>
            <a:r>
              <a:rPr lang="en-US" altLang="en-US" dirty="0">
                <a:solidFill>
                  <a:srgbClr val="FFFFFF"/>
                </a:solidFill>
              </a:rPr>
              <a:t>Foundations Discipleship Material</a:t>
            </a:r>
          </a:p>
          <a:p>
            <a:pPr lvl="1">
              <a:spcBef>
                <a:spcPts val="0"/>
              </a:spcBef>
              <a:spcAft>
                <a:spcPts val="1200"/>
              </a:spcAft>
              <a:buFont typeface="Arial" panose="020B0604020202020204" pitchFamily="34" charset="0"/>
              <a:buChar char="-"/>
            </a:pPr>
            <a:r>
              <a:rPr lang="en-US" altLang="en-US" dirty="0">
                <a:solidFill>
                  <a:srgbClr val="FFFFFF"/>
                </a:solidFill>
              </a:rPr>
              <a:t>Foundations Leader Training Guide</a:t>
            </a:r>
          </a:p>
          <a:p>
            <a:pPr marL="236538" indent="-179388">
              <a:spcBef>
                <a:spcPts val="0"/>
              </a:spcBef>
              <a:spcAft>
                <a:spcPts val="600"/>
              </a:spcAft>
            </a:pPr>
            <a:r>
              <a:rPr lang="en-US" altLang="en-US" dirty="0">
                <a:solidFill>
                  <a:srgbClr val="FFFFFF"/>
                </a:solidFill>
              </a:rPr>
              <a:t>God is the teacher</a:t>
            </a:r>
          </a:p>
          <a:p>
            <a:pPr lvl="1">
              <a:spcBef>
                <a:spcPts val="0"/>
              </a:spcBef>
              <a:spcAft>
                <a:spcPts val="1200"/>
              </a:spcAft>
              <a:buFont typeface="Arial" panose="020B0604020202020204" pitchFamily="34" charset="0"/>
              <a:buChar char="-"/>
            </a:pPr>
            <a:r>
              <a:rPr lang="en-US" altLang="en-US" dirty="0">
                <a:solidFill>
                  <a:srgbClr val="FFFFFF"/>
                </a:solidFill>
              </a:rPr>
              <a:t>Ask questions, don’t lecture</a:t>
            </a:r>
          </a:p>
          <a:p>
            <a:pPr marL="0" indent="0">
              <a:spcBef>
                <a:spcPts val="1200"/>
              </a:spcBef>
              <a:buFontTx/>
              <a:buNone/>
            </a:pPr>
            <a:endParaRPr lang="en-US" altLang="en-US" dirty="0"/>
          </a:p>
        </p:txBody>
      </p:sp>
      <p:sp>
        <p:nvSpPr>
          <p:cNvPr id="952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243978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824"/>
          <p:cNvSpPr txBox="1">
            <a:spLocks noChangeArrowheads="1"/>
          </p:cNvSpPr>
          <p:nvPr/>
        </p:nvSpPr>
        <p:spPr bwMode="auto">
          <a:xfrm>
            <a:off x="0" y="11869"/>
            <a:ext cx="9144000" cy="52677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Calibri"/>
                <a:cs typeface="Arial" charset="0"/>
              </a:rPr>
              <a:t>Periodically celebrate the progress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a:ea typeface="Calibri"/>
                <a:cs typeface="Arial" charset="0"/>
              </a:rPr>
              <a:t>of multiplication in the Foundations Ministry </a:t>
            </a:r>
          </a:p>
        </p:txBody>
      </p:sp>
      <p:sp>
        <p:nvSpPr>
          <p:cNvPr id="23" name="Slide Number Placeholder 3">
            <a:extLst>
              <a:ext uri="{FF2B5EF4-FFF2-40B4-BE49-F238E27FC236}">
                <a16:creationId xmlns:a16="http://schemas.microsoft.com/office/drawing/2014/main" id="{2577C55A-CF83-4E31-9255-41792CB8C196}"/>
              </a:ext>
            </a:extLst>
          </p:cNvPr>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n-ea"/>
                <a:cs typeface="+mn-cs"/>
              </a:rPr>
              <a:t>10</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charset="0"/>
              <a:ea typeface="+mn-ea"/>
              <a:cs typeface="+mn-cs"/>
            </a:endParaRPr>
          </a:p>
        </p:txBody>
      </p:sp>
      <p:grpSp>
        <p:nvGrpSpPr>
          <p:cNvPr id="2" name="Group 1">
            <a:extLst>
              <a:ext uri="{FF2B5EF4-FFF2-40B4-BE49-F238E27FC236}">
                <a16:creationId xmlns:a16="http://schemas.microsoft.com/office/drawing/2014/main" id="{FFCCB0C0-4301-4A5F-BCE9-7FDB440C4D29}"/>
              </a:ext>
            </a:extLst>
          </p:cNvPr>
          <p:cNvGrpSpPr/>
          <p:nvPr/>
        </p:nvGrpSpPr>
        <p:grpSpPr>
          <a:xfrm>
            <a:off x="102638" y="1295663"/>
            <a:ext cx="9041362" cy="4688301"/>
            <a:chOff x="102638" y="1295663"/>
            <a:chExt cx="9041362" cy="4688301"/>
          </a:xfrm>
        </p:grpSpPr>
        <p:grpSp>
          <p:nvGrpSpPr>
            <p:cNvPr id="3" name="Group 2">
              <a:extLst>
                <a:ext uri="{FF2B5EF4-FFF2-40B4-BE49-F238E27FC236}">
                  <a16:creationId xmlns:a16="http://schemas.microsoft.com/office/drawing/2014/main" id="{743F93B1-ED3F-4310-AFCB-8C60CFDA88FD}"/>
                </a:ext>
              </a:extLst>
            </p:cNvPr>
            <p:cNvGrpSpPr/>
            <p:nvPr/>
          </p:nvGrpSpPr>
          <p:grpSpPr>
            <a:xfrm>
              <a:off x="102638" y="1295663"/>
              <a:ext cx="9041362" cy="4688301"/>
              <a:chOff x="81539" y="1116048"/>
              <a:chExt cx="9041362" cy="4688301"/>
            </a:xfrm>
          </p:grpSpPr>
          <p:sp>
            <p:nvSpPr>
              <p:cNvPr id="10" name="Rectangle 9"/>
              <p:cNvSpPr>
                <a:spLocks noChangeArrowheads="1"/>
              </p:cNvSpPr>
              <p:nvPr/>
            </p:nvSpPr>
            <p:spPr bwMode="auto">
              <a:xfrm>
                <a:off x="5494045" y="1712493"/>
                <a:ext cx="2089457" cy="822960"/>
              </a:xfrm>
              <a:prstGeom prst="rect">
                <a:avLst/>
              </a:prstGeom>
              <a:noFill/>
              <a:ln w="25400">
                <a:solidFill>
                  <a:schemeClr val="bg1"/>
                </a:solidFill>
                <a:miter lim="800000"/>
                <a:headEnd/>
                <a:tailEnd/>
              </a:ln>
            </p:spPr>
            <p:txBody>
              <a:bodyPr rot="0" vert="horz" wrap="square" lIns="91440" tIns="45720" rIns="91440" bIns="45720" anchor="ctr" anchorCtr="0" upright="1">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Calibri"/>
                    <a:cs typeface="Arial" charset="0"/>
                  </a:rPr>
                  <a:t>Foundations Leader Team</a:t>
                </a:r>
                <a:endParaRPr kumimoji="0" lang="en-US" sz="2400" b="1" i="0" u="none" strike="noStrike" kern="1200" cap="none" spc="0" normalizeH="0" baseline="0" noProof="0" dirty="0">
                  <a:ln>
                    <a:noFill/>
                  </a:ln>
                  <a:solidFill>
                    <a:srgbClr val="FFFFFF"/>
                  </a:solidFill>
                  <a:effectLst/>
                  <a:uLnTx/>
                  <a:uFillTx/>
                  <a:latin typeface="Times New Roman"/>
                  <a:ea typeface="Times New Roman"/>
                  <a:cs typeface="Arial" charset="0"/>
                </a:endParaRPr>
              </a:p>
            </p:txBody>
          </p:sp>
          <p:sp>
            <p:nvSpPr>
              <p:cNvPr id="11" name="Text Box 17"/>
              <p:cNvSpPr txBox="1">
                <a:spLocks noChangeArrowheads="1"/>
              </p:cNvSpPr>
              <p:nvPr/>
            </p:nvSpPr>
            <p:spPr bwMode="auto">
              <a:xfrm>
                <a:off x="6559872" y="1116048"/>
                <a:ext cx="2290425" cy="51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rtl="0" eaLnBrk="1" fontAlgn="base"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FF00"/>
                    </a:solidFill>
                    <a:effectLst/>
                    <a:uLnTx/>
                    <a:uFillTx/>
                    <a:latin typeface="Arial"/>
                    <a:ea typeface="Calibri"/>
                    <a:cs typeface="Arial" charset="0"/>
                  </a:rPr>
                  <a:t>31</a:t>
                </a:r>
                <a:r>
                  <a:rPr kumimoji="0" lang="en-US" sz="2800" b="0" i="0" u="none" strike="noStrike" kern="1200" cap="none" spc="0" normalizeH="0" baseline="0" noProof="0" dirty="0">
                    <a:ln>
                      <a:noFill/>
                    </a:ln>
                    <a:solidFill>
                      <a:srgbClr val="FFFFFF"/>
                    </a:solidFill>
                    <a:effectLst/>
                    <a:uLnTx/>
                    <a:uFillTx/>
                    <a:latin typeface="Arial"/>
                    <a:ea typeface="Calibri"/>
                    <a:cs typeface="Arial" charset="0"/>
                  </a:rPr>
                  <a:t> Leaders </a:t>
                </a:r>
              </a:p>
            </p:txBody>
          </p:sp>
          <p:sp>
            <p:nvSpPr>
              <p:cNvPr id="12" name="Text Box 19"/>
              <p:cNvSpPr txBox="1">
                <a:spLocks noChangeArrowheads="1"/>
              </p:cNvSpPr>
              <p:nvPr/>
            </p:nvSpPr>
            <p:spPr bwMode="auto">
              <a:xfrm>
                <a:off x="7401766" y="3867480"/>
                <a:ext cx="1645920" cy="82296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Calibri"/>
                    <a:cs typeface="Arial" charset="0"/>
                  </a:rPr>
                  <a:t>Other Ministries</a:t>
                </a:r>
              </a:p>
            </p:txBody>
          </p:sp>
          <p:cxnSp>
            <p:nvCxnSpPr>
              <p:cNvPr id="13" name="Elbow Connector 8"/>
              <p:cNvCxnSpPr>
                <a:cxnSpLocks/>
                <a:stCxn id="30" idx="6"/>
                <a:endCxn id="10" idx="2"/>
              </p:cNvCxnSpPr>
              <p:nvPr/>
            </p:nvCxnSpPr>
            <p:spPr>
              <a:xfrm flipV="1">
                <a:off x="3748976" y="2535453"/>
                <a:ext cx="2789798" cy="1743508"/>
              </a:xfrm>
              <a:prstGeom prst="bentConnector2">
                <a:avLst/>
              </a:prstGeom>
              <a:noFill/>
              <a:ln w="50800" cap="flat" cmpd="sng" algn="ctr">
                <a:solidFill>
                  <a:schemeClr val="bg1"/>
                </a:solidFill>
                <a:prstDash val="solid"/>
                <a:headEnd type="none" w="med" len="med"/>
                <a:tailEnd type="triangle" w="med" len="lg"/>
              </a:ln>
              <a:effectLst/>
            </p:spPr>
          </p:cxnSp>
          <p:sp>
            <p:nvSpPr>
              <p:cNvPr id="14" name="TextBox 29"/>
              <p:cNvSpPr txBox="1"/>
              <p:nvPr/>
            </p:nvSpPr>
            <p:spPr>
              <a:xfrm>
                <a:off x="6559872" y="2598972"/>
                <a:ext cx="2563029" cy="538305"/>
              </a:xfrm>
              <a:prstGeom prst="rect">
                <a:avLst/>
              </a:prstGeom>
              <a:noFill/>
              <a:ln>
                <a:noFill/>
              </a:ln>
            </p:spPr>
            <p:txBody>
              <a:bodyPr wrap="square" rtlCol="0">
                <a:noAutofit/>
              </a:bodyPr>
              <a:lstStyle/>
              <a:p>
                <a:pPr marL="234950" marR="0" lvl="0" indent="-234950" defTabSz="914400" rtl="0" eaLnBrk="1" fontAlgn="base"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FF00"/>
                    </a:solidFill>
                    <a:effectLst/>
                    <a:uLnTx/>
                    <a:uFillTx/>
                    <a:latin typeface="Arial"/>
                    <a:ea typeface="Calibri"/>
                    <a:cs typeface="Arial" charset="0"/>
                  </a:rPr>
                  <a:t>20</a:t>
                </a:r>
                <a:r>
                  <a:rPr kumimoji="0" lang="en-US" sz="2800" b="0" i="0" u="none" strike="noStrike" kern="1200" cap="none" spc="0" normalizeH="0" baseline="0" noProof="0" dirty="0">
                    <a:ln>
                      <a:noFill/>
                    </a:ln>
                    <a:solidFill>
                      <a:srgbClr val="FFFFFF"/>
                    </a:solidFill>
                    <a:effectLst/>
                    <a:uLnTx/>
                    <a:uFillTx/>
                    <a:latin typeface="Arial"/>
                    <a:ea typeface="Calibri"/>
                    <a:cs typeface="Arial" charset="0"/>
                  </a:rPr>
                  <a:t> Apprentices</a:t>
                </a:r>
                <a:endParaRPr kumimoji="0" lang="en-US" sz="4000" b="0" i="0" u="none" strike="noStrike" kern="1200" cap="none" spc="0" normalizeH="0" baseline="0" noProof="0" dirty="0">
                  <a:ln>
                    <a:noFill/>
                  </a:ln>
                  <a:solidFill>
                    <a:srgbClr val="FFFFFF"/>
                  </a:solidFill>
                  <a:effectLst/>
                  <a:uLnTx/>
                  <a:uFillTx/>
                  <a:latin typeface="Times New Roman"/>
                  <a:ea typeface="Times New Roman"/>
                  <a:cs typeface="Arial" charset="0"/>
                </a:endParaRPr>
              </a:p>
            </p:txBody>
          </p:sp>
          <p:sp>
            <p:nvSpPr>
              <p:cNvPr id="15" name="TextBox 30"/>
              <p:cNvSpPr txBox="1"/>
              <p:nvPr/>
            </p:nvSpPr>
            <p:spPr>
              <a:xfrm>
                <a:off x="3912121" y="3689753"/>
                <a:ext cx="2528497" cy="423634"/>
              </a:xfrm>
              <a:prstGeom prst="rect">
                <a:avLst/>
              </a:prstGeom>
              <a:noFill/>
              <a:ln>
                <a:noFill/>
              </a:ln>
            </p:spPr>
            <p:txBody>
              <a:bodyPr wrap="square" rtlCol="0">
                <a:noAutofit/>
              </a:bodyPr>
              <a:lstStyle/>
              <a:p>
                <a:pPr marL="0" marR="0" lvl="0" indent="0" defTabSz="914400" rtl="0" eaLnBrk="1" fontAlgn="base"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FF00"/>
                    </a:solidFill>
                    <a:effectLst/>
                    <a:uLnTx/>
                    <a:uFillTx/>
                    <a:latin typeface="Arial"/>
                    <a:ea typeface="Calibri"/>
                    <a:cs typeface="Arial" charset="0"/>
                  </a:rPr>
                  <a:t>260+</a:t>
                </a:r>
                <a:r>
                  <a:rPr kumimoji="0" lang="en-US" sz="2800" b="1" i="0" strike="noStrike" kern="1200" cap="none" spc="0" normalizeH="0" baseline="0" noProof="0" dirty="0">
                    <a:ln>
                      <a:noFill/>
                    </a:ln>
                    <a:solidFill>
                      <a:srgbClr val="FFFF00"/>
                    </a:solidFill>
                    <a:effectLst/>
                    <a:uLnTx/>
                    <a:uFillTx/>
                    <a:latin typeface="Arial"/>
                    <a:ea typeface="Calibri"/>
                    <a:cs typeface="Arial" charset="0"/>
                  </a:rPr>
                  <a:t> </a:t>
                </a:r>
                <a:r>
                  <a:rPr kumimoji="0" lang="en-US" sz="2800" b="0" i="0" u="none" strike="noStrike" kern="1200" cap="none" spc="0" normalizeH="0" baseline="0" noProof="0" dirty="0">
                    <a:ln>
                      <a:noFill/>
                    </a:ln>
                    <a:solidFill>
                      <a:srgbClr val="FFFFFF"/>
                    </a:solidFill>
                    <a:effectLst/>
                    <a:uLnTx/>
                    <a:uFillTx/>
                    <a:latin typeface="Arial"/>
                    <a:ea typeface="Calibri"/>
                    <a:cs typeface="Arial" charset="0"/>
                  </a:rPr>
                  <a:t>Disciples</a:t>
                </a:r>
                <a:endParaRPr kumimoji="0" lang="en-US" sz="4000" b="0" i="0" u="none" strike="noStrike" kern="1200" cap="none" spc="0" normalizeH="0" baseline="0" noProof="0" dirty="0">
                  <a:ln>
                    <a:noFill/>
                  </a:ln>
                  <a:solidFill>
                    <a:srgbClr val="FFFFFF"/>
                  </a:solidFill>
                  <a:effectLst/>
                  <a:uLnTx/>
                  <a:uFillTx/>
                  <a:latin typeface="Times New Roman"/>
                  <a:ea typeface="Times New Roman"/>
                  <a:cs typeface="Arial" charset="0"/>
                </a:endParaRPr>
              </a:p>
            </p:txBody>
          </p:sp>
          <p:grpSp>
            <p:nvGrpSpPr>
              <p:cNvPr id="16" name="Group 15"/>
              <p:cNvGrpSpPr>
                <a:grpSpLocks noChangeAspect="1"/>
              </p:cNvGrpSpPr>
              <p:nvPr/>
            </p:nvGrpSpPr>
            <p:grpSpPr>
              <a:xfrm>
                <a:off x="1467620" y="3305125"/>
                <a:ext cx="2647616" cy="1947671"/>
                <a:chOff x="993691" y="1890893"/>
                <a:chExt cx="1328167" cy="952738"/>
              </a:xfrm>
            </p:grpSpPr>
            <p:sp>
              <p:nvSpPr>
                <p:cNvPr id="30" name="Oval 29"/>
                <p:cNvSpPr>
                  <a:spLocks noChangeAspect="1"/>
                </p:cNvSpPr>
                <p:nvPr/>
              </p:nvSpPr>
              <p:spPr>
                <a:xfrm>
                  <a:off x="1161082" y="1890893"/>
                  <a:ext cx="977043" cy="952738"/>
                </a:xfrm>
                <a:prstGeom prst="ellipse">
                  <a:avLst/>
                </a:prstGeom>
                <a:noFill/>
                <a:ln w="25400" cap="flat" cmpd="sng" algn="ctr">
                  <a:solidFill>
                    <a:schemeClr val="bg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Times New Roman"/>
                      <a:cs typeface="Arial" charset="0"/>
                    </a:rPr>
                    <a:t> </a:t>
                  </a:r>
                  <a:endParaRPr kumimoji="0" lang="en-US" sz="1200" b="1" i="0" u="none" strike="noStrike" kern="1200" cap="none" spc="0" normalizeH="0" baseline="0" noProof="0">
                    <a:ln>
                      <a:noFill/>
                    </a:ln>
                    <a:solidFill>
                      <a:srgbClr val="FFFFFF"/>
                    </a:solidFill>
                    <a:effectLst/>
                    <a:uLnTx/>
                    <a:uFillTx/>
                    <a:latin typeface="Times New Roman"/>
                    <a:ea typeface="Times New Roman"/>
                    <a:cs typeface="Arial" charset="0"/>
                  </a:endParaRPr>
                </a:p>
              </p:txBody>
            </p:sp>
            <p:sp>
              <p:nvSpPr>
                <p:cNvPr id="31" name="Rectangle 30"/>
                <p:cNvSpPr>
                  <a:spLocks noChangeAspect="1"/>
                </p:cNvSpPr>
                <p:nvPr/>
              </p:nvSpPr>
              <p:spPr>
                <a:xfrm>
                  <a:off x="993691" y="2198014"/>
                  <a:ext cx="1328167" cy="461010"/>
                </a:xfrm>
                <a:prstGeom prst="rect">
                  <a:avLst/>
                </a:prstGeom>
              </p:spPr>
              <p:txBody>
                <a:bodyPr wrap="square">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Calibri"/>
                      <a:cs typeface="Arial" charset="0"/>
                    </a:rPr>
                    <a:t>Foundations Groups</a:t>
                  </a:r>
                  <a:endParaRPr kumimoji="0" lang="en-US" sz="3600" b="1" i="0" u="none" strike="noStrike" kern="1200" cap="none" spc="0" normalizeH="0" baseline="0" noProof="0" dirty="0">
                    <a:ln>
                      <a:noFill/>
                    </a:ln>
                    <a:solidFill>
                      <a:srgbClr val="FFFFFF"/>
                    </a:solidFill>
                    <a:effectLst/>
                    <a:uLnTx/>
                    <a:uFillTx/>
                    <a:latin typeface="Times New Roman"/>
                    <a:ea typeface="Times New Roman"/>
                    <a:cs typeface="Arial" charset="0"/>
                  </a:endParaRPr>
                </a:p>
              </p:txBody>
            </p:sp>
          </p:grpSp>
          <p:cxnSp>
            <p:nvCxnSpPr>
              <p:cNvPr id="19" name="Straight Arrow Connector 18"/>
              <p:cNvCxnSpPr>
                <a:cxnSpLocks/>
                <a:stCxn id="30" idx="6"/>
                <a:endCxn id="12" idx="1"/>
              </p:cNvCxnSpPr>
              <p:nvPr/>
            </p:nvCxnSpPr>
            <p:spPr>
              <a:xfrm flipV="1">
                <a:off x="3748976" y="4278960"/>
                <a:ext cx="3652790" cy="1"/>
              </a:xfrm>
              <a:prstGeom prst="straightConnector1">
                <a:avLst/>
              </a:prstGeom>
              <a:noFill/>
              <a:ln w="88900" cap="flat" cmpd="sng" algn="ctr">
                <a:solidFill>
                  <a:schemeClr val="bg1"/>
                </a:solidFill>
                <a:prstDash val="solid"/>
                <a:headEnd type="none" w="med" len="med"/>
                <a:tailEnd type="triangle" w="sm" len="med"/>
              </a:ln>
              <a:effectLst/>
            </p:spPr>
          </p:cxnSp>
          <p:cxnSp>
            <p:nvCxnSpPr>
              <p:cNvPr id="20" name="Elbow Connector 16"/>
              <p:cNvCxnSpPr>
                <a:cxnSpLocks/>
                <a:stCxn id="10" idx="0"/>
                <a:endCxn id="30" idx="0"/>
              </p:cNvCxnSpPr>
              <p:nvPr/>
            </p:nvCxnSpPr>
            <p:spPr>
              <a:xfrm rot="16200000" flipH="1" flipV="1">
                <a:off x="3860641" y="626992"/>
                <a:ext cx="1592632" cy="3763634"/>
              </a:xfrm>
              <a:prstGeom prst="bentConnector3">
                <a:avLst>
                  <a:gd name="adj1" fmla="val -36617"/>
                </a:avLst>
              </a:prstGeom>
              <a:noFill/>
              <a:ln w="50800" cap="flat" cmpd="sng" algn="ctr">
                <a:solidFill>
                  <a:schemeClr val="bg1"/>
                </a:solidFill>
                <a:prstDash val="solid"/>
                <a:headEnd type="none" w="med" len="med"/>
                <a:tailEnd type="triangle" w="med" len="lg"/>
              </a:ln>
              <a:effectLst/>
            </p:spPr>
          </p:cxnSp>
          <p:cxnSp>
            <p:nvCxnSpPr>
              <p:cNvPr id="21" name="Straight Arrow Connector 20"/>
              <p:cNvCxnSpPr>
                <a:cxnSpLocks/>
                <a:endCxn id="30" idx="2"/>
              </p:cNvCxnSpPr>
              <p:nvPr/>
            </p:nvCxnSpPr>
            <p:spPr>
              <a:xfrm>
                <a:off x="245824" y="4278960"/>
                <a:ext cx="1555479" cy="1"/>
              </a:xfrm>
              <a:prstGeom prst="straightConnector1">
                <a:avLst/>
              </a:prstGeom>
              <a:noFill/>
              <a:ln w="101600" cap="flat" cmpd="sng" algn="ctr">
                <a:solidFill>
                  <a:schemeClr val="bg1"/>
                </a:solidFill>
                <a:prstDash val="solid"/>
                <a:headEnd type="none" w="med" len="med"/>
                <a:tailEnd type="triangle" w="sm" len="med"/>
              </a:ln>
              <a:effectLst/>
            </p:spPr>
          </p:cxnSp>
          <p:sp>
            <p:nvSpPr>
              <p:cNvPr id="22" name="Text Box 3524"/>
              <p:cNvSpPr txBox="1">
                <a:spLocks noChangeArrowheads="1"/>
              </p:cNvSpPr>
              <p:nvPr/>
            </p:nvSpPr>
            <p:spPr bwMode="auto">
              <a:xfrm>
                <a:off x="81539" y="3579824"/>
                <a:ext cx="1808301" cy="40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Calibri"/>
                    <a:cs typeface="Arial" charset="0"/>
                  </a:rPr>
                  <a:t>Unbelievers</a:t>
                </a:r>
                <a:endParaRPr kumimoji="0" lang="en-US" sz="3600" b="0" i="0" u="none" strike="noStrike" kern="1200" cap="none" spc="0" normalizeH="0" baseline="0" noProof="0" dirty="0">
                  <a:ln>
                    <a:noFill/>
                  </a:ln>
                  <a:solidFill>
                    <a:srgbClr val="FFFFFF"/>
                  </a:solidFill>
                  <a:effectLst/>
                  <a:uLnTx/>
                  <a:uFillTx/>
                  <a:latin typeface="Times New Roman"/>
                  <a:ea typeface="Times New Roman"/>
                  <a:cs typeface="Arial" charset="0"/>
                </a:endParaRPr>
              </a:p>
            </p:txBody>
          </p:sp>
          <p:sp>
            <p:nvSpPr>
              <p:cNvPr id="28" name="TextBox 29">
                <a:extLst>
                  <a:ext uri="{FF2B5EF4-FFF2-40B4-BE49-F238E27FC236}">
                    <a16:creationId xmlns:a16="http://schemas.microsoft.com/office/drawing/2014/main" id="{0CCC0177-C1DF-4C62-9D41-DE76A04C0EEF}"/>
                  </a:ext>
                </a:extLst>
              </p:cNvPr>
              <p:cNvSpPr txBox="1"/>
              <p:nvPr/>
            </p:nvSpPr>
            <p:spPr>
              <a:xfrm>
                <a:off x="1590356" y="5266044"/>
                <a:ext cx="6233133" cy="538305"/>
              </a:xfrm>
              <a:prstGeom prst="rect">
                <a:avLst/>
              </a:prstGeom>
              <a:noFill/>
              <a:ln>
                <a:noFill/>
              </a:ln>
            </p:spPr>
            <p:txBody>
              <a:bodyPr wrap="square" rtlCol="0">
                <a:noAutofit/>
              </a:bodyPr>
              <a:lstStyle/>
              <a:p>
                <a:pPr marL="233363" marR="0" lvl="0" indent="-233363"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FFFF00"/>
                    </a:solidFill>
                    <a:effectLst/>
                    <a:uLnTx/>
                    <a:uFillTx/>
                    <a:latin typeface="Arial"/>
                    <a:ea typeface="Calibri"/>
                    <a:cs typeface="Arial" charset="0"/>
                  </a:rPr>
                  <a:t>17</a:t>
                </a:r>
                <a:r>
                  <a:rPr kumimoji="0" lang="en-US" sz="2800" b="0" i="0" u="none" strike="noStrike" kern="1200" cap="none" spc="0" normalizeH="0" baseline="0" noProof="0" dirty="0">
                    <a:ln>
                      <a:noFill/>
                    </a:ln>
                    <a:solidFill>
                      <a:srgbClr val="FFFFFF"/>
                    </a:solidFill>
                    <a:effectLst/>
                    <a:uLnTx/>
                    <a:uFillTx/>
                    <a:latin typeface="Arial"/>
                    <a:ea typeface="Calibri"/>
                    <a:cs typeface="Arial" charset="0"/>
                  </a:rPr>
                  <a:t> Current Groups</a:t>
                </a:r>
              </a:p>
              <a:p>
                <a:pPr marL="233363" marR="0" lvl="0" indent="-233363"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800" b="1" u="sng" dirty="0">
                    <a:solidFill>
                      <a:srgbClr val="FFFF00"/>
                    </a:solidFill>
                    <a:latin typeface="Arial"/>
                    <a:ea typeface="Times New Roman"/>
                    <a:cs typeface="Arial" charset="0"/>
                  </a:rPr>
                  <a:t>173</a:t>
                </a:r>
                <a:r>
                  <a:rPr lang="en-US" sz="2800" dirty="0">
                    <a:solidFill>
                      <a:srgbClr val="FFFFFF"/>
                    </a:solidFill>
                    <a:latin typeface="Arial"/>
                    <a:ea typeface="Times New Roman"/>
                    <a:cs typeface="Arial" charset="0"/>
                  </a:rPr>
                  <a:t> </a:t>
                </a:r>
                <a:r>
                  <a:rPr lang="en-US" sz="2800" b="0" dirty="0">
                    <a:solidFill>
                      <a:srgbClr val="FFFFFF"/>
                    </a:solidFill>
                    <a:latin typeface="Arial"/>
                    <a:ea typeface="Times New Roman"/>
                  </a:rPr>
                  <a:t>People in Foundations Groups</a:t>
                </a:r>
                <a:endParaRPr kumimoji="0" lang="en-US" sz="4000" b="0" i="0" u="none" strike="noStrike" kern="1200" cap="none" spc="0" normalizeH="0" baseline="0" noProof="0" dirty="0">
                  <a:ln>
                    <a:noFill/>
                  </a:ln>
                  <a:solidFill>
                    <a:srgbClr val="FFFFFF"/>
                  </a:solidFill>
                  <a:effectLst/>
                  <a:uLnTx/>
                  <a:uFillTx/>
                  <a:latin typeface="Times New Roman"/>
                  <a:ea typeface="Times New Roman"/>
                  <a:cs typeface="Arial" charset="0"/>
                </a:endParaRPr>
              </a:p>
            </p:txBody>
          </p:sp>
        </p:grpSp>
        <p:sp>
          <p:nvSpPr>
            <p:cNvPr id="25" name="TextBox 24">
              <a:extLst>
                <a:ext uri="{FF2B5EF4-FFF2-40B4-BE49-F238E27FC236}">
                  <a16:creationId xmlns:a16="http://schemas.microsoft.com/office/drawing/2014/main" id="{353869B5-B03A-465F-B9BB-01CAD7743BBC}"/>
                </a:ext>
              </a:extLst>
            </p:cNvPr>
            <p:cNvSpPr txBox="1"/>
            <p:nvPr/>
          </p:nvSpPr>
          <p:spPr>
            <a:xfrm rot="19928509">
              <a:off x="482788" y="1798258"/>
              <a:ext cx="5294392" cy="1323439"/>
            </a:xfrm>
            <a:prstGeom prst="rect">
              <a:avLst/>
            </a:prstGeom>
            <a:noFill/>
          </p:spPr>
          <p:txBody>
            <a:bodyPr wrap="square" rtlCol="0">
              <a:spAutoFit/>
            </a:bodyPr>
            <a:lstStyle/>
            <a:p>
              <a:pPr algn="ctr"/>
              <a:r>
                <a:rPr lang="en-US" sz="8000" b="1" dirty="0">
                  <a:solidFill>
                    <a:schemeClr val="bg1">
                      <a:alpha val="25000"/>
                    </a:schemeClr>
                  </a:solidFill>
                </a:rPr>
                <a:t>Example</a:t>
              </a:r>
            </a:p>
          </p:txBody>
        </p:sp>
      </p:grpSp>
    </p:spTree>
    <p:extLst>
      <p:ext uri="{BB962C8B-B14F-4D97-AF65-F5344CB8AC3E}">
        <p14:creationId xmlns:p14="http://schemas.microsoft.com/office/powerpoint/2010/main" val="7370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50608"/>
            <a:ext cx="9144000" cy="838200"/>
          </a:xfrm>
        </p:spPr>
        <p:txBody>
          <a:bodyPr/>
          <a:lstStyle/>
          <a:p>
            <a:pPr marL="0" indent="0"/>
            <a:r>
              <a:rPr lang="en-US" sz="3200" dirty="0"/>
              <a:t>Continuing Growth as a Disciple</a:t>
            </a:r>
            <a:endParaRPr lang="en-US" sz="3200" b="0" dirty="0"/>
          </a:p>
        </p:txBody>
      </p:sp>
      <p:sp>
        <p:nvSpPr>
          <p:cNvPr id="17411" name="Rectangle 3"/>
          <p:cNvSpPr>
            <a:spLocks noGrp="1" noChangeArrowheads="1"/>
          </p:cNvSpPr>
          <p:nvPr>
            <p:ph type="body" idx="1"/>
          </p:nvPr>
        </p:nvSpPr>
        <p:spPr>
          <a:xfrm>
            <a:off x="451821" y="1394450"/>
            <a:ext cx="8692179" cy="4217108"/>
          </a:xfrm>
        </p:spPr>
        <p:txBody>
          <a:bodyPr/>
          <a:lstStyle/>
          <a:p>
            <a:pPr marL="457200" lvl="0" indent="-457200">
              <a:spcBef>
                <a:spcPts val="0"/>
              </a:spcBef>
              <a:spcAft>
                <a:spcPts val="1200"/>
              </a:spcAft>
              <a:buFont typeface="+mj-lt"/>
              <a:buAutoNum type="arabicPeriod"/>
            </a:pPr>
            <a:r>
              <a:rPr lang="en-US" dirty="0"/>
              <a:t>Continued growth in all of the ingredients of discipleship</a:t>
            </a:r>
          </a:p>
          <a:p>
            <a:pPr marL="457200" lvl="0" indent="-457200">
              <a:spcBef>
                <a:spcPts val="0"/>
              </a:spcBef>
              <a:spcAft>
                <a:spcPts val="1200"/>
              </a:spcAft>
              <a:buFont typeface="+mj-lt"/>
              <a:buAutoNum type="arabicPeriod"/>
            </a:pPr>
            <a:r>
              <a:rPr lang="en-US" dirty="0"/>
              <a:t>Study a book of the Bible together </a:t>
            </a:r>
          </a:p>
          <a:p>
            <a:pPr marL="457200" lvl="0" indent="-457200">
              <a:spcBef>
                <a:spcPts val="0"/>
              </a:spcBef>
              <a:spcAft>
                <a:spcPts val="1200"/>
              </a:spcAft>
              <a:buFont typeface="+mj-lt"/>
              <a:buAutoNum type="arabicPeriod"/>
            </a:pPr>
            <a:r>
              <a:rPr lang="en-US" dirty="0"/>
              <a:t>Hold each other accountable to become more like Jesus</a:t>
            </a:r>
          </a:p>
          <a:p>
            <a:pPr marL="457200" lvl="0" indent="-457200">
              <a:spcBef>
                <a:spcPts val="0"/>
              </a:spcBef>
              <a:spcAft>
                <a:spcPts val="1200"/>
              </a:spcAft>
              <a:buFont typeface="+mj-lt"/>
              <a:buAutoNum type="arabicPeriod"/>
            </a:pPr>
            <a:r>
              <a:rPr lang="en-US" dirty="0"/>
              <a:t>Teach some of the material in this workshop and other workshops</a:t>
            </a:r>
            <a:endParaRPr lang="en-US" dirty="0">
              <a:effectLst/>
            </a:endParaRPr>
          </a:p>
        </p:txBody>
      </p:sp>
      <p:sp>
        <p:nvSpPr>
          <p:cNvPr id="17412" name="TextBox 13"/>
          <p:cNvSpPr txBox="1">
            <a:spLocks noChangeArrowheads="1"/>
          </p:cNvSpPr>
          <p:nvPr/>
        </p:nvSpPr>
        <p:spPr bwMode="auto">
          <a:xfrm>
            <a:off x="8544911" y="6427788"/>
            <a:ext cx="5990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b="0" dirty="0"/>
              <a:t>10</a:t>
            </a:r>
          </a:p>
          <a:p>
            <a:pPr eaLnBrk="1" hangingPunct="1">
              <a:spcBef>
                <a:spcPct val="0"/>
              </a:spcBef>
              <a:buFontTx/>
              <a:buNone/>
            </a:pPr>
            <a:endParaRPr lang="en-US" altLang="en-US" sz="400" b="0" dirty="0"/>
          </a:p>
        </p:txBody>
      </p:sp>
    </p:spTree>
    <p:extLst>
      <p:ext uri="{BB962C8B-B14F-4D97-AF65-F5344CB8AC3E}">
        <p14:creationId xmlns:p14="http://schemas.microsoft.com/office/powerpoint/2010/main" val="1568915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50608"/>
            <a:ext cx="9144000" cy="838200"/>
          </a:xfrm>
        </p:spPr>
        <p:txBody>
          <a:bodyPr/>
          <a:lstStyle/>
          <a:p>
            <a:r>
              <a:rPr lang="en-US" dirty="0"/>
              <a:t>Ongoing Leader Training</a:t>
            </a:r>
            <a:endParaRPr lang="en-US" b="0" dirty="0">
              <a:effectLst/>
            </a:endParaRPr>
          </a:p>
        </p:txBody>
      </p:sp>
      <p:sp>
        <p:nvSpPr>
          <p:cNvPr id="17411" name="Rectangle 3"/>
          <p:cNvSpPr>
            <a:spLocks noGrp="1" noChangeArrowheads="1"/>
          </p:cNvSpPr>
          <p:nvPr>
            <p:ph type="body" idx="1"/>
          </p:nvPr>
        </p:nvSpPr>
        <p:spPr>
          <a:xfrm>
            <a:off x="451821" y="1463040"/>
            <a:ext cx="8692179" cy="5090160"/>
          </a:xfrm>
        </p:spPr>
        <p:txBody>
          <a:bodyPr/>
          <a:lstStyle/>
          <a:p>
            <a:pPr marL="457200" lvl="0" indent="-457200">
              <a:spcBef>
                <a:spcPts val="0"/>
              </a:spcBef>
              <a:spcAft>
                <a:spcPts val="1200"/>
              </a:spcAft>
              <a:buFont typeface="+mj-lt"/>
              <a:buAutoNum type="arabicPeriod"/>
            </a:pPr>
            <a:r>
              <a:rPr lang="en-US" dirty="0"/>
              <a:t>Leaders share problems in their groups</a:t>
            </a:r>
          </a:p>
          <a:p>
            <a:pPr marL="457200" lvl="0" indent="-457200">
              <a:spcBef>
                <a:spcPts val="0"/>
              </a:spcBef>
              <a:spcAft>
                <a:spcPts val="1200"/>
              </a:spcAft>
              <a:buFont typeface="+mj-lt"/>
              <a:buAutoNum type="arabicPeriod"/>
            </a:pPr>
            <a:r>
              <a:rPr lang="en-US" dirty="0"/>
              <a:t>Teach some of the material in this workshop and other workshops</a:t>
            </a:r>
          </a:p>
          <a:p>
            <a:pPr marL="457200" lvl="0" indent="-457200">
              <a:spcBef>
                <a:spcPts val="0"/>
              </a:spcBef>
              <a:spcAft>
                <a:spcPts val="1200"/>
              </a:spcAft>
              <a:buFont typeface="+mj-lt"/>
              <a:buAutoNum type="arabicPeriod"/>
            </a:pPr>
            <a:r>
              <a:rPr lang="en-US" dirty="0"/>
              <a:t>Teach some of the “Other Discipleship Resources” from foundationsglobal.com</a:t>
            </a:r>
          </a:p>
          <a:p>
            <a:pPr marL="457200" indent="-457200">
              <a:spcBef>
                <a:spcPts val="0"/>
              </a:spcBef>
              <a:spcAft>
                <a:spcPts val="1200"/>
              </a:spcAft>
              <a:buFont typeface="+mj-lt"/>
              <a:buAutoNum type="arabicPeriod"/>
            </a:pPr>
            <a:r>
              <a:rPr lang="en-US" dirty="0"/>
              <a:t>Review topics from the “Foundations Leader Training Guide”</a:t>
            </a:r>
          </a:p>
          <a:p>
            <a:pPr marL="0" lvl="0" indent="0">
              <a:spcBef>
                <a:spcPts val="0"/>
              </a:spcBef>
              <a:spcAft>
                <a:spcPts val="1200"/>
              </a:spcAft>
              <a:buNone/>
            </a:pPr>
            <a:endParaRPr lang="en-US" dirty="0"/>
          </a:p>
          <a:p>
            <a:pPr lvl="0">
              <a:spcBef>
                <a:spcPts val="0"/>
              </a:spcBef>
              <a:spcAft>
                <a:spcPts val="1200"/>
              </a:spcAft>
              <a:buFont typeface="+mj-lt"/>
              <a:buAutoNum type="arabicPeriod"/>
            </a:pPr>
            <a:endParaRPr lang="en-US" dirty="0"/>
          </a:p>
        </p:txBody>
      </p:sp>
      <p:sp>
        <p:nvSpPr>
          <p:cNvPr id="17412" name="TextBox 13"/>
          <p:cNvSpPr txBox="1">
            <a:spLocks noChangeArrowheads="1"/>
          </p:cNvSpPr>
          <p:nvPr/>
        </p:nvSpPr>
        <p:spPr bwMode="auto">
          <a:xfrm>
            <a:off x="8544911" y="6427788"/>
            <a:ext cx="5990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b="0" dirty="0"/>
              <a:t> 10</a:t>
            </a:r>
          </a:p>
          <a:p>
            <a:pPr eaLnBrk="1" hangingPunct="1">
              <a:spcBef>
                <a:spcPct val="0"/>
              </a:spcBef>
              <a:buFontTx/>
              <a:buNone/>
            </a:pPr>
            <a:endParaRPr lang="en-US" altLang="en-US" sz="400" b="0" dirty="0"/>
          </a:p>
        </p:txBody>
      </p:sp>
    </p:spTree>
    <p:extLst>
      <p:ext uri="{BB962C8B-B14F-4D97-AF65-F5344CB8AC3E}">
        <p14:creationId xmlns:p14="http://schemas.microsoft.com/office/powerpoint/2010/main" val="344677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B0F0A1-5025-4823-87ED-8B47E7033EDE}"/>
              </a:ext>
            </a:extLst>
          </p:cNvPr>
          <p:cNvSpPr>
            <a:spLocks noGrp="1"/>
          </p:cNvSpPr>
          <p:nvPr>
            <p:ph type="sldNum" sz="quarter" idx="12"/>
          </p:nvPr>
        </p:nvSpPr>
        <p:spPr/>
        <p:txBody>
          <a:bodyPr/>
          <a:lstStyle/>
          <a:p>
            <a:pPr>
              <a:defRPr/>
            </a:pPr>
            <a:r>
              <a:rPr lang="en-US" sz="1800" dirty="0"/>
              <a:t>10</a:t>
            </a:r>
          </a:p>
        </p:txBody>
      </p:sp>
      <p:graphicFrame>
        <p:nvGraphicFramePr>
          <p:cNvPr id="3" name="Table 2">
            <a:extLst>
              <a:ext uri="{FF2B5EF4-FFF2-40B4-BE49-F238E27FC236}">
                <a16:creationId xmlns:a16="http://schemas.microsoft.com/office/drawing/2014/main" id="{BBDAAA39-535C-4080-B525-2724A8CA6391}"/>
              </a:ext>
            </a:extLst>
          </p:cNvPr>
          <p:cNvGraphicFramePr>
            <a:graphicFrameLocks noGrp="1"/>
          </p:cNvGraphicFramePr>
          <p:nvPr>
            <p:extLst>
              <p:ext uri="{D42A27DB-BD31-4B8C-83A1-F6EECF244321}">
                <p14:modId xmlns:p14="http://schemas.microsoft.com/office/powerpoint/2010/main" val="1976664195"/>
              </p:ext>
            </p:extLst>
          </p:nvPr>
        </p:nvGraphicFramePr>
        <p:xfrm>
          <a:off x="1497723" y="1060102"/>
          <a:ext cx="7409793" cy="4999800"/>
        </p:xfrm>
        <a:graphic>
          <a:graphicData uri="http://schemas.openxmlformats.org/drawingml/2006/table">
            <a:tbl>
              <a:tblPr/>
              <a:tblGrid>
                <a:gridCol w="7409793">
                  <a:extLst>
                    <a:ext uri="{9D8B030D-6E8A-4147-A177-3AD203B41FA5}">
                      <a16:colId xmlns:a16="http://schemas.microsoft.com/office/drawing/2014/main" val="1084794053"/>
                    </a:ext>
                  </a:extLst>
                </a:gridCol>
              </a:tblGrid>
              <a:tr h="1478280">
                <a:tc>
                  <a:txBody>
                    <a:bodyPr/>
                    <a:lstStyle/>
                    <a:p>
                      <a:pPr marL="342900" marR="0" lvl="0" indent="-342900">
                        <a:lnSpc>
                          <a:spcPct val="115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How to lead Foundations Groups</a:t>
                      </a:r>
                    </a:p>
                    <a:p>
                      <a:pPr marL="342900" marR="0" lvl="0" indent="-342900">
                        <a:lnSpc>
                          <a:spcPct val="115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Foundations Meeting Checklist</a:t>
                      </a:r>
                    </a:p>
                    <a:p>
                      <a:pPr marL="342900" marR="0" lvl="0" indent="-342900">
                        <a:lnSpc>
                          <a:spcPct val="115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Foundations Essentials</a:t>
                      </a:r>
                    </a:p>
                    <a:p>
                      <a:pPr marL="342900" marR="0" lvl="0" indent="-342900">
                        <a:lnSpc>
                          <a:spcPct val="115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Great Commission</a:t>
                      </a:r>
                    </a:p>
                    <a:p>
                      <a:pPr marL="342900" marR="0" lvl="0" indent="-342900">
                        <a:lnSpc>
                          <a:spcPct val="115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Cost of discipleship  </a:t>
                      </a:r>
                    </a:p>
                    <a:p>
                      <a:pPr marL="342900" marR="0" lvl="0" indent="-342900">
                        <a:lnSpc>
                          <a:spcPct val="115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Benefits of discipleship</a:t>
                      </a:r>
                    </a:p>
                    <a:p>
                      <a:pPr marL="342900" marR="0" lvl="0" indent="-342900">
                        <a:lnSpc>
                          <a:spcPct val="115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Spiritual Growth Plan </a:t>
                      </a:r>
                    </a:p>
                    <a:p>
                      <a:pPr marL="342900" marR="0" lvl="0" indent="-342900">
                        <a:lnSpc>
                          <a:spcPct val="115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Apprenticeship process</a:t>
                      </a:r>
                    </a:p>
                    <a:p>
                      <a:pPr marL="342900" marR="0" lvl="0" indent="-342900">
                        <a:lnSpc>
                          <a:spcPct val="115000"/>
                        </a:lnSpc>
                        <a:spcBef>
                          <a:spcPts val="0"/>
                        </a:spcBef>
                        <a:spcAft>
                          <a:spcPts val="0"/>
                        </a:spcAft>
                        <a:buFont typeface="Symbol" panose="05050102010706020507" pitchFamily="18" charset="2"/>
                        <a:buChar char=""/>
                      </a:pP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Power of multiplication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3458698"/>
                  </a:ext>
                </a:extLst>
              </a:tr>
            </a:tbl>
          </a:graphicData>
        </a:graphic>
      </p:graphicFrame>
      <p:sp>
        <p:nvSpPr>
          <p:cNvPr id="4" name="Rectangle 3">
            <a:extLst>
              <a:ext uri="{FF2B5EF4-FFF2-40B4-BE49-F238E27FC236}">
                <a16:creationId xmlns:a16="http://schemas.microsoft.com/office/drawing/2014/main" id="{770E2545-ED63-421A-B9CB-4BC0659BEEA6}"/>
              </a:ext>
            </a:extLst>
          </p:cNvPr>
          <p:cNvSpPr/>
          <p:nvPr/>
        </p:nvSpPr>
        <p:spPr>
          <a:xfrm>
            <a:off x="0" y="127767"/>
            <a:ext cx="9144000" cy="610488"/>
          </a:xfrm>
          <a:prstGeom prst="rect">
            <a:avLst/>
          </a:prstGeom>
        </p:spPr>
        <p:txBody>
          <a:bodyPr wrap="square">
            <a:spAutoFit/>
          </a:bodyPr>
          <a:lstStyle/>
          <a:p>
            <a:pPr marL="0" marR="0" algn="ctr">
              <a:lnSpc>
                <a:spcPct val="115000"/>
              </a:lnSpc>
              <a:spcBef>
                <a:spcPts val="0"/>
              </a:spcBef>
              <a:spcAft>
                <a:spcPts val="0"/>
              </a:spcAft>
            </a:pPr>
            <a:r>
              <a:rPr lang="en-US" sz="3200" dirty="0">
                <a:solidFill>
                  <a:schemeClr val="bg1"/>
                </a:solidFill>
                <a:latin typeface="Arial" panose="020B0604020202020204" pitchFamily="34" charset="0"/>
                <a:ea typeface="Calibri" panose="020F0502020204030204" pitchFamily="34" charset="0"/>
                <a:cs typeface="Arial" panose="020B0604020202020204" pitchFamily="34" charset="0"/>
              </a:rPr>
              <a:t>Foundations Leader Training Guide Topics</a:t>
            </a:r>
          </a:p>
        </p:txBody>
      </p:sp>
    </p:spTree>
    <p:extLst>
      <p:ext uri="{BB962C8B-B14F-4D97-AF65-F5344CB8AC3E}">
        <p14:creationId xmlns:p14="http://schemas.microsoft.com/office/powerpoint/2010/main" val="1801088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8CEA00-3F9D-4227-A0B8-6C820039790F}"/>
              </a:ext>
            </a:extLst>
          </p:cNvPr>
          <p:cNvSpPr/>
          <p:nvPr/>
        </p:nvSpPr>
        <p:spPr>
          <a:xfrm>
            <a:off x="765110" y="1080685"/>
            <a:ext cx="8378890" cy="3816429"/>
          </a:xfrm>
          <a:prstGeom prst="rect">
            <a:avLst/>
          </a:prstGeom>
        </p:spPr>
        <p:txBody>
          <a:bodyPr wrap="square">
            <a:spAutoFit/>
          </a:bodyPr>
          <a:lstStyle/>
          <a:p>
            <a:pPr>
              <a:spcAft>
                <a:spcPts val="1200"/>
              </a:spcAft>
            </a:pPr>
            <a:r>
              <a:rPr lang="en-US" sz="3200" dirty="0">
                <a:solidFill>
                  <a:schemeClr val="bg1"/>
                </a:solidFill>
              </a:rPr>
              <a:t>In your groups </a:t>
            </a:r>
          </a:p>
          <a:p>
            <a:pPr marL="457200" indent="-457200">
              <a:spcAft>
                <a:spcPts val="1200"/>
              </a:spcAft>
              <a:buFont typeface="Arial" panose="020B0604020202020204" pitchFamily="34" charset="0"/>
              <a:buChar char="•"/>
            </a:pPr>
            <a:r>
              <a:rPr lang="en-US" sz="3200" b="0" dirty="0">
                <a:solidFill>
                  <a:schemeClr val="bg1"/>
                </a:solidFill>
              </a:rPr>
              <a:t>Discuss the Foundations Leader Team</a:t>
            </a:r>
          </a:p>
          <a:p>
            <a:pPr marL="914400" lvl="1" indent="-457200">
              <a:spcAft>
                <a:spcPts val="1200"/>
              </a:spcAft>
              <a:buFont typeface="Arial" panose="020B0604020202020204" pitchFamily="34" charset="0"/>
              <a:buChar char="-"/>
            </a:pPr>
            <a:r>
              <a:rPr lang="en-US" sz="3200" b="0" dirty="0">
                <a:solidFill>
                  <a:schemeClr val="bg1"/>
                </a:solidFill>
              </a:rPr>
              <a:t>Vision</a:t>
            </a:r>
          </a:p>
          <a:p>
            <a:pPr marL="914400" lvl="1" indent="-457200">
              <a:spcAft>
                <a:spcPts val="1200"/>
              </a:spcAft>
              <a:buFont typeface="Arial" panose="020B0604020202020204" pitchFamily="34" charset="0"/>
              <a:buChar char="-"/>
            </a:pPr>
            <a:r>
              <a:rPr lang="en-US" sz="3200" b="0" dirty="0">
                <a:solidFill>
                  <a:schemeClr val="bg1"/>
                </a:solidFill>
              </a:rPr>
              <a:t>Continuing Growth as a Disciple</a:t>
            </a:r>
          </a:p>
          <a:p>
            <a:pPr marL="914400" lvl="1" indent="-457200">
              <a:spcAft>
                <a:spcPts val="1200"/>
              </a:spcAft>
              <a:buFont typeface="Arial" panose="020B0604020202020204" pitchFamily="34" charset="0"/>
              <a:buChar char="-"/>
            </a:pPr>
            <a:r>
              <a:rPr lang="en-US" sz="3200" b="0" dirty="0">
                <a:solidFill>
                  <a:schemeClr val="bg1"/>
                </a:solidFill>
              </a:rPr>
              <a:t>Ongoing Training</a:t>
            </a:r>
          </a:p>
          <a:p>
            <a:pPr marL="457200" lvl="0" indent="-457200">
              <a:spcAft>
                <a:spcPts val="1200"/>
              </a:spcAft>
              <a:buFont typeface="Arial" panose="020B0604020202020204" pitchFamily="34" charset="0"/>
              <a:buChar char="•"/>
            </a:pPr>
            <a:r>
              <a:rPr lang="en-US" sz="3200" b="0" dirty="0">
                <a:solidFill>
                  <a:schemeClr val="bg1"/>
                </a:solidFill>
              </a:rPr>
              <a:t>How will training leaders help the pastor?</a:t>
            </a:r>
          </a:p>
        </p:txBody>
      </p:sp>
    </p:spTree>
    <p:extLst>
      <p:ext uri="{BB962C8B-B14F-4D97-AF65-F5344CB8AC3E}">
        <p14:creationId xmlns:p14="http://schemas.microsoft.com/office/powerpoint/2010/main" val="1447660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
            <a:ext cx="9144000" cy="1118795"/>
          </a:xfrm>
        </p:spPr>
        <p:txBody>
          <a:bodyPr/>
          <a:lstStyle/>
          <a:p>
            <a:r>
              <a:rPr lang="en-US" dirty="0"/>
              <a:t>How to Evaluate Your Ministries </a:t>
            </a:r>
            <a:br>
              <a:rPr lang="en-US" dirty="0"/>
            </a:br>
            <a:r>
              <a:rPr lang="en-US" sz="3200" b="0" dirty="0"/>
              <a:t>Lesson 3</a:t>
            </a:r>
          </a:p>
        </p:txBody>
      </p:sp>
      <p:sp>
        <p:nvSpPr>
          <p:cNvPr id="3" name="Content Placeholder 2"/>
          <p:cNvSpPr>
            <a:spLocks noGrp="1"/>
          </p:cNvSpPr>
          <p:nvPr>
            <p:ph idx="1"/>
          </p:nvPr>
        </p:nvSpPr>
        <p:spPr>
          <a:xfrm>
            <a:off x="974967" y="1425574"/>
            <a:ext cx="7660109" cy="4649396"/>
          </a:xfrm>
        </p:spPr>
        <p:txBody>
          <a:bodyPr/>
          <a:lstStyle/>
          <a:p>
            <a:pPr>
              <a:spcBef>
                <a:spcPts val="0"/>
              </a:spcBef>
              <a:spcAft>
                <a:spcPts val="1200"/>
              </a:spcAft>
            </a:pPr>
            <a:r>
              <a:rPr lang="en-US" dirty="0"/>
              <a:t>Make sure your ministries are essential to the mission of your church</a:t>
            </a:r>
          </a:p>
          <a:p>
            <a:pPr lvl="2">
              <a:spcBef>
                <a:spcPts val="0"/>
              </a:spcBef>
              <a:spcAft>
                <a:spcPts val="1200"/>
              </a:spcAft>
              <a:buFont typeface="Arial" panose="020B0604020202020204" pitchFamily="34" charset="0"/>
              <a:buChar char="-"/>
            </a:pPr>
            <a:r>
              <a:rPr lang="en-US" dirty="0"/>
              <a:t>To make multiplying disciples </a:t>
            </a:r>
          </a:p>
          <a:p>
            <a:pPr>
              <a:spcBef>
                <a:spcPts val="0"/>
              </a:spcBef>
              <a:spcAft>
                <a:spcPts val="1200"/>
              </a:spcAft>
            </a:pPr>
            <a:r>
              <a:rPr lang="en-US" dirty="0"/>
              <a:t>You will probably discover ministries that need to be</a:t>
            </a:r>
          </a:p>
          <a:p>
            <a:pPr lvl="2">
              <a:spcBef>
                <a:spcPts val="0"/>
              </a:spcBef>
              <a:spcAft>
                <a:spcPts val="1200"/>
              </a:spcAft>
              <a:buFont typeface="Arial" panose="020B0604020202020204" pitchFamily="34" charset="0"/>
              <a:buChar char="-"/>
            </a:pPr>
            <a:r>
              <a:rPr lang="en-US" dirty="0"/>
              <a:t>Eliminated </a:t>
            </a:r>
          </a:p>
          <a:p>
            <a:pPr lvl="2">
              <a:spcBef>
                <a:spcPts val="0"/>
              </a:spcBef>
              <a:spcAft>
                <a:spcPts val="1200"/>
              </a:spcAft>
              <a:buFont typeface="Arial" panose="020B0604020202020204" pitchFamily="34" charset="0"/>
              <a:buChar char="-"/>
            </a:pPr>
            <a:r>
              <a:rPr lang="en-US" dirty="0"/>
              <a:t>Changed</a:t>
            </a:r>
          </a:p>
          <a:p>
            <a:pPr lvl="2">
              <a:spcBef>
                <a:spcPts val="0"/>
              </a:spcBef>
              <a:spcAft>
                <a:spcPts val="1200"/>
              </a:spcAft>
              <a:buFont typeface="Arial" panose="020B0604020202020204" pitchFamily="34" charset="0"/>
              <a:buChar char="-"/>
            </a:pPr>
            <a:r>
              <a:rPr lang="en-US" dirty="0"/>
              <a:t>Added</a:t>
            </a:r>
          </a:p>
          <a:p>
            <a:pPr>
              <a:spcBef>
                <a:spcPts val="0"/>
              </a:spcBef>
              <a:spcAft>
                <a:spcPts val="1200"/>
              </a:spcAft>
            </a:pPr>
            <a:endParaRPr lang="en-US"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11</a:t>
            </a:r>
          </a:p>
        </p:txBody>
      </p:sp>
    </p:spTree>
    <p:extLst>
      <p:ext uri="{BB962C8B-B14F-4D97-AF65-F5344CB8AC3E}">
        <p14:creationId xmlns:p14="http://schemas.microsoft.com/office/powerpoint/2010/main" val="4098325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
            <a:ext cx="9144000" cy="1118795"/>
          </a:xfrm>
        </p:spPr>
        <p:txBody>
          <a:bodyPr/>
          <a:lstStyle/>
          <a:p>
            <a:r>
              <a:rPr lang="en-US" dirty="0"/>
              <a:t>Why Evaluating Ministries is Necessary</a:t>
            </a:r>
          </a:p>
        </p:txBody>
      </p:sp>
      <p:sp>
        <p:nvSpPr>
          <p:cNvPr id="3" name="Content Placeholder 2"/>
          <p:cNvSpPr>
            <a:spLocks noGrp="1"/>
          </p:cNvSpPr>
          <p:nvPr>
            <p:ph idx="1"/>
          </p:nvPr>
        </p:nvSpPr>
        <p:spPr>
          <a:xfrm>
            <a:off x="892342" y="2111749"/>
            <a:ext cx="7283116" cy="2634501"/>
          </a:xfrm>
          <a:solidFill>
            <a:srgbClr val="C00000"/>
          </a:solidFill>
        </p:spPr>
        <p:txBody>
          <a:bodyPr/>
          <a:lstStyle/>
          <a:p>
            <a:pPr marL="0" indent="0" algn="ctr">
              <a:lnSpc>
                <a:spcPct val="125000"/>
              </a:lnSpc>
              <a:spcBef>
                <a:spcPts val="0"/>
              </a:spcBef>
              <a:spcAft>
                <a:spcPts val="0"/>
              </a:spcAft>
              <a:buNone/>
            </a:pPr>
            <a:r>
              <a:rPr lang="en-US" dirty="0"/>
              <a:t>It is </a:t>
            </a:r>
            <a:r>
              <a:rPr lang="en-US" b="1" u="sng" dirty="0"/>
              <a:t>very difficult</a:t>
            </a:r>
            <a:r>
              <a:rPr lang="en-US" b="1" dirty="0"/>
              <a:t> </a:t>
            </a:r>
            <a:r>
              <a:rPr lang="en-US" dirty="0"/>
              <a:t>to get people </a:t>
            </a:r>
          </a:p>
          <a:p>
            <a:pPr marL="0" indent="0" algn="ctr">
              <a:lnSpc>
                <a:spcPct val="125000"/>
              </a:lnSpc>
              <a:spcBef>
                <a:spcPts val="0"/>
              </a:spcBef>
              <a:spcAft>
                <a:spcPts val="0"/>
              </a:spcAft>
              <a:buNone/>
            </a:pPr>
            <a:r>
              <a:rPr lang="en-US" dirty="0"/>
              <a:t>involved in making multiplying disciples </a:t>
            </a:r>
          </a:p>
          <a:p>
            <a:pPr marL="0" indent="0" algn="ctr">
              <a:lnSpc>
                <a:spcPct val="125000"/>
              </a:lnSpc>
              <a:spcBef>
                <a:spcPts val="0"/>
              </a:spcBef>
              <a:spcAft>
                <a:spcPts val="0"/>
              </a:spcAft>
              <a:buNone/>
            </a:pPr>
            <a:r>
              <a:rPr lang="en-US" dirty="0"/>
              <a:t>because of all the other ministries </a:t>
            </a:r>
          </a:p>
          <a:p>
            <a:pPr marL="0" indent="0" algn="ctr">
              <a:lnSpc>
                <a:spcPct val="125000"/>
              </a:lnSpc>
              <a:spcBef>
                <a:spcPts val="0"/>
              </a:spcBef>
              <a:spcAft>
                <a:spcPts val="0"/>
              </a:spcAft>
              <a:buNone/>
            </a:pPr>
            <a:r>
              <a:rPr lang="en-US" dirty="0"/>
              <a:t>they are involved in</a:t>
            </a:r>
          </a:p>
          <a:p>
            <a:pPr algn="ctr">
              <a:lnSpc>
                <a:spcPct val="125000"/>
              </a:lnSpc>
              <a:spcBef>
                <a:spcPts val="0"/>
              </a:spcBef>
              <a:spcAft>
                <a:spcPts val="0"/>
              </a:spcAft>
            </a:pPr>
            <a:endParaRPr lang="en-US"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11</a:t>
            </a:r>
          </a:p>
        </p:txBody>
      </p:sp>
    </p:spTree>
    <p:extLst>
      <p:ext uri="{BB962C8B-B14F-4D97-AF65-F5344CB8AC3E}">
        <p14:creationId xmlns:p14="http://schemas.microsoft.com/office/powerpoint/2010/main" val="101660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500"/>
                                        <p:tgtEl>
                                          <p:spTgt spid="3">
                                            <p:txEl>
                                              <p:pRg st="1" end="1"/>
                                            </p:txEl>
                                          </p:spTgt>
                                        </p:tgtEl>
                                      </p:cBhvr>
                                    </p:animEffect>
                                  </p:childTnLst>
                                </p:cTn>
                              </p:par>
                            </p:childTnLst>
                          </p:cTn>
                        </p:par>
                        <p:par>
                          <p:cTn id="16" fill="hold">
                            <p:stCondLst>
                              <p:cond delay="3000"/>
                            </p:stCondLst>
                            <p:childTnLst>
                              <p:par>
                                <p:cTn id="17" presetID="22" presetClass="entr" presetSubtype="1" fill="hold" grpId="0"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500"/>
                                        <p:tgtEl>
                                          <p:spTgt spid="3">
                                            <p:txEl>
                                              <p:pRg st="2" end="2"/>
                                            </p:txEl>
                                          </p:spTgt>
                                        </p:tgtEl>
                                      </p:cBhvr>
                                    </p:animEffect>
                                  </p:childTnLst>
                                </p:cTn>
                              </p:par>
                            </p:childTnLst>
                          </p:cTn>
                        </p:par>
                        <p:par>
                          <p:cTn id="20" fill="hold">
                            <p:stCondLst>
                              <p:cond delay="4000"/>
                            </p:stCondLst>
                            <p:childTnLst>
                              <p:par>
                                <p:cTn id="21" presetID="22" presetClass="entr" presetSubtype="1" fill="hold" grpId="0" nodeType="afterEffect">
                                  <p:stCondLst>
                                    <p:cond delay="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up)">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1"/>
          <p:cNvGrpSpPr>
            <a:grpSpLocks/>
          </p:cNvGrpSpPr>
          <p:nvPr/>
        </p:nvGrpSpPr>
        <p:grpSpPr bwMode="auto">
          <a:xfrm>
            <a:off x="406921" y="1400175"/>
            <a:ext cx="3679608" cy="5249862"/>
            <a:chOff x="-176104" y="1200150"/>
            <a:chExt cx="3679608" cy="5249863"/>
          </a:xfrm>
        </p:grpSpPr>
        <p:sp>
          <p:nvSpPr>
            <p:cNvPr id="24590" name="Line 35"/>
            <p:cNvSpPr>
              <a:spLocks noChangeShapeType="1"/>
            </p:cNvSpPr>
            <p:nvPr/>
          </p:nvSpPr>
          <p:spPr bwMode="auto">
            <a:xfrm>
              <a:off x="1663700" y="2041525"/>
              <a:ext cx="0" cy="390525"/>
            </a:xfrm>
            <a:prstGeom prst="line">
              <a:avLst/>
            </a:prstGeom>
            <a:noFill/>
            <a:ln w="31750">
              <a:solidFill>
                <a:schemeClr val="bg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sz="2000"/>
            </a:p>
          </p:txBody>
        </p:sp>
        <p:pic>
          <p:nvPicPr>
            <p:cNvPr id="29716" name="Picture 9"/>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36497" y="4621397"/>
              <a:ext cx="1833138" cy="182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81" name="Rectangle 37"/>
            <p:cNvSpPr>
              <a:spLocks noChangeArrowheads="1"/>
            </p:cNvSpPr>
            <p:nvPr/>
          </p:nvSpPr>
          <p:spPr bwMode="auto">
            <a:xfrm>
              <a:off x="736497" y="5310188"/>
              <a:ext cx="1516063" cy="1079500"/>
            </a:xfrm>
            <a:prstGeom prst="rect">
              <a:avLst/>
            </a:prstGeom>
            <a:noFill/>
            <a:ln w="12700">
              <a:noFill/>
              <a:miter lim="800000"/>
              <a:headEnd/>
              <a:tailEnd/>
            </a:ln>
            <a:effectLst/>
          </p:spPr>
          <p:txBody>
            <a:bodyPr lIns="12700" tIns="12700" rIns="12700" bIns="12700"/>
            <a:lstStyle/>
            <a:p>
              <a:pPr algn="ctr">
                <a:defRPr/>
              </a:pPr>
              <a:r>
                <a:rPr lang="en-US" sz="2600">
                  <a:latin typeface="+mn-lt"/>
                  <a:cs typeface="+mn-cs"/>
                </a:rPr>
                <a:t>All </a:t>
              </a:r>
            </a:p>
            <a:p>
              <a:pPr algn="ctr">
                <a:defRPr/>
              </a:pPr>
              <a:r>
                <a:rPr lang="en-US" sz="2600">
                  <a:latin typeface="+mn-lt"/>
                  <a:cs typeface="+mn-cs"/>
                </a:rPr>
                <a:t>Nations</a:t>
              </a:r>
            </a:p>
          </p:txBody>
        </p:sp>
        <p:sp>
          <p:nvSpPr>
            <p:cNvPr id="24593" name="Line 38"/>
            <p:cNvSpPr>
              <a:spLocks noChangeShapeType="1"/>
            </p:cNvSpPr>
            <p:nvPr/>
          </p:nvSpPr>
          <p:spPr bwMode="auto">
            <a:xfrm>
              <a:off x="1663700" y="2819400"/>
              <a:ext cx="0" cy="392113"/>
            </a:xfrm>
            <a:prstGeom prst="line">
              <a:avLst/>
            </a:prstGeom>
            <a:noFill/>
            <a:ln w="31750">
              <a:solidFill>
                <a:schemeClr val="bg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sz="2000"/>
            </a:p>
          </p:txBody>
        </p:sp>
        <p:sp>
          <p:nvSpPr>
            <p:cNvPr id="24594" name="Line 39"/>
            <p:cNvSpPr>
              <a:spLocks noChangeShapeType="1"/>
            </p:cNvSpPr>
            <p:nvPr/>
          </p:nvSpPr>
          <p:spPr bwMode="auto">
            <a:xfrm>
              <a:off x="1624486" y="4169021"/>
              <a:ext cx="0" cy="392113"/>
            </a:xfrm>
            <a:prstGeom prst="line">
              <a:avLst/>
            </a:prstGeom>
            <a:noFill/>
            <a:ln w="31750">
              <a:solidFill>
                <a:schemeClr val="bg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sz="2000"/>
            </a:p>
          </p:txBody>
        </p:sp>
        <p:sp>
          <p:nvSpPr>
            <p:cNvPr id="24595" name="Text Box 40"/>
            <p:cNvSpPr txBox="1">
              <a:spLocks noChangeArrowheads="1"/>
            </p:cNvSpPr>
            <p:nvPr/>
          </p:nvSpPr>
          <p:spPr bwMode="auto">
            <a:xfrm>
              <a:off x="784225" y="1619250"/>
              <a:ext cx="18272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ts val="1200"/>
                </a:spcBef>
                <a:spcAft>
                  <a:spcPts val="300"/>
                </a:spcAft>
                <a:buFontTx/>
                <a:buNone/>
              </a:pPr>
              <a:r>
                <a:rPr lang="en-US" altLang="en-US" sz="2800" dirty="0"/>
                <a:t>Jesus</a:t>
              </a:r>
            </a:p>
            <a:p>
              <a:pPr eaLnBrk="1" hangingPunct="1">
                <a:spcBef>
                  <a:spcPct val="0"/>
                </a:spcBef>
                <a:buFontTx/>
                <a:buNone/>
              </a:pPr>
              <a:endParaRPr lang="en-US" altLang="en-US" sz="2800" dirty="0"/>
            </a:p>
          </p:txBody>
        </p:sp>
        <p:sp>
          <p:nvSpPr>
            <p:cNvPr id="24596" name="Text Box 41"/>
            <p:cNvSpPr txBox="1">
              <a:spLocks noChangeArrowheads="1"/>
            </p:cNvSpPr>
            <p:nvPr/>
          </p:nvSpPr>
          <p:spPr bwMode="auto">
            <a:xfrm>
              <a:off x="548481" y="2325895"/>
              <a:ext cx="22304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ts val="1200"/>
                </a:spcBef>
                <a:spcAft>
                  <a:spcPts val="300"/>
                </a:spcAft>
                <a:buFontTx/>
                <a:buNone/>
              </a:pPr>
              <a:r>
                <a:rPr lang="en-US" altLang="en-US" sz="2800" b="0"/>
                <a:t>12 Disciples</a:t>
              </a:r>
            </a:p>
            <a:p>
              <a:pPr eaLnBrk="1" hangingPunct="1">
                <a:spcBef>
                  <a:spcPct val="0"/>
                </a:spcBef>
                <a:buFontTx/>
                <a:buNone/>
              </a:pPr>
              <a:endParaRPr lang="en-US" altLang="en-US" sz="2800"/>
            </a:p>
          </p:txBody>
        </p:sp>
        <p:sp>
          <p:nvSpPr>
            <p:cNvPr id="210986" name="Text Box 42"/>
            <p:cNvSpPr txBox="1">
              <a:spLocks noChangeArrowheads="1"/>
            </p:cNvSpPr>
            <p:nvPr/>
          </p:nvSpPr>
          <p:spPr bwMode="auto">
            <a:xfrm>
              <a:off x="-176104" y="3174584"/>
              <a:ext cx="3679608" cy="796925"/>
            </a:xfrm>
            <a:prstGeom prst="rect">
              <a:avLst/>
            </a:prstGeom>
            <a:noFill/>
            <a:ln w="9525">
              <a:noFill/>
              <a:miter lim="800000"/>
              <a:headEnd/>
              <a:tailEnd/>
            </a:ln>
          </p:spPr>
          <p:txBody>
            <a:bodyPr/>
            <a:lstStyle/>
            <a:p>
              <a:pPr algn="ctr">
                <a:spcBef>
                  <a:spcPts val="1200"/>
                </a:spcBef>
                <a:spcAft>
                  <a:spcPts val="300"/>
                </a:spcAft>
                <a:defRPr/>
              </a:pPr>
              <a:r>
                <a:rPr lang="en-US" sz="2800">
                  <a:solidFill>
                    <a:schemeClr val="bg1"/>
                  </a:solidFill>
                  <a:latin typeface="+mn-lt"/>
                  <a:cs typeface="+mn-cs"/>
                </a:rPr>
                <a:t>Obedient Christians</a:t>
              </a:r>
              <a:endParaRPr lang="en-US" sz="2800" b="0">
                <a:solidFill>
                  <a:schemeClr val="bg1"/>
                </a:solidFill>
                <a:latin typeface="+mn-lt"/>
                <a:cs typeface="+mn-cs"/>
              </a:endParaRPr>
            </a:p>
            <a:p>
              <a:pPr algn="ctr">
                <a:defRPr/>
              </a:pPr>
              <a:r>
                <a:rPr lang="en-US" sz="2800" b="0">
                  <a:solidFill>
                    <a:schemeClr val="bg1"/>
                  </a:solidFill>
                  <a:latin typeface="+mn-lt"/>
                  <a:cs typeface="+mn-cs"/>
                </a:rPr>
                <a:t>(Disciples)</a:t>
              </a:r>
              <a:endParaRPr lang="en-US" sz="2800">
                <a:solidFill>
                  <a:schemeClr val="bg1"/>
                </a:solidFill>
                <a:latin typeface="+mn-lt"/>
                <a:cs typeface="+mn-cs"/>
              </a:endParaRPr>
            </a:p>
          </p:txBody>
        </p:sp>
        <p:sp>
          <p:nvSpPr>
            <p:cNvPr id="210987" name="Text Box 43"/>
            <p:cNvSpPr txBox="1">
              <a:spLocks noChangeArrowheads="1"/>
            </p:cNvSpPr>
            <p:nvPr/>
          </p:nvSpPr>
          <p:spPr bwMode="auto">
            <a:xfrm>
              <a:off x="277813" y="1200150"/>
              <a:ext cx="3103563" cy="608012"/>
            </a:xfrm>
            <a:prstGeom prst="rect">
              <a:avLst/>
            </a:prstGeom>
            <a:noFill/>
            <a:ln w="9525">
              <a:noFill/>
              <a:miter lim="800000"/>
              <a:headEnd/>
              <a:tailEnd/>
            </a:ln>
          </p:spPr>
          <p:txBody>
            <a:bodyPr/>
            <a:lstStyle/>
            <a:p>
              <a:pPr algn="ctr">
                <a:defRPr/>
              </a:pPr>
              <a:r>
                <a:rPr lang="en-US" sz="2800" u="sng" dirty="0">
                  <a:solidFill>
                    <a:schemeClr val="bg1"/>
                  </a:solidFill>
                  <a:latin typeface="+mn-lt"/>
                  <a:cs typeface="+mn-cs"/>
                </a:rPr>
                <a:t>Model</a:t>
              </a:r>
              <a:r>
                <a:rPr lang="en-US" sz="2800" u="sng" dirty="0">
                  <a:solidFill>
                    <a:srgbClr val="FFFF00"/>
                  </a:solidFill>
                  <a:latin typeface="+mn-lt"/>
                  <a:cs typeface="+mn-cs"/>
                </a:rPr>
                <a:t> </a:t>
              </a:r>
              <a:r>
                <a:rPr lang="en-US" sz="2400" b="0" u="sng" dirty="0">
                  <a:solidFill>
                    <a:schemeClr val="bg1"/>
                  </a:solidFill>
                  <a:latin typeface="+mn-lt"/>
                  <a:cs typeface="+mn-cs"/>
                </a:rPr>
                <a:t>(John 20:21)</a:t>
              </a:r>
              <a:endParaRPr lang="en-US" sz="2400" b="0" dirty="0">
                <a:solidFill>
                  <a:schemeClr val="bg1"/>
                </a:solidFill>
                <a:latin typeface="+mn-lt"/>
                <a:cs typeface="+mn-cs"/>
              </a:endParaRPr>
            </a:p>
          </p:txBody>
        </p:sp>
      </p:grpSp>
      <p:sp>
        <p:nvSpPr>
          <p:cNvPr id="24580" name="Text Box 33"/>
          <p:cNvSpPr txBox="1">
            <a:spLocks noChangeArrowheads="1"/>
          </p:cNvSpPr>
          <p:nvPr/>
        </p:nvSpPr>
        <p:spPr bwMode="auto">
          <a:xfrm>
            <a:off x="0" y="50108"/>
            <a:ext cx="9144000" cy="111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a:buNone/>
            </a:pPr>
            <a:r>
              <a:rPr lang="en-US" sz="3600" dirty="0"/>
              <a:t>Jesus’ Plan</a:t>
            </a:r>
          </a:p>
          <a:p>
            <a:pPr algn="ctr">
              <a:buNone/>
            </a:pPr>
            <a:r>
              <a:rPr lang="en-US" dirty="0"/>
              <a:t>“Multiplying Disciples”</a:t>
            </a:r>
          </a:p>
        </p:txBody>
      </p:sp>
      <p:grpSp>
        <p:nvGrpSpPr>
          <p:cNvPr id="2" name="Group 1">
            <a:extLst>
              <a:ext uri="{FF2B5EF4-FFF2-40B4-BE49-F238E27FC236}">
                <a16:creationId xmlns:a16="http://schemas.microsoft.com/office/drawing/2014/main" id="{55A698F2-6C69-4AB7-BA01-286E93FEA2D4}"/>
              </a:ext>
            </a:extLst>
          </p:cNvPr>
          <p:cNvGrpSpPr/>
          <p:nvPr/>
        </p:nvGrpSpPr>
        <p:grpSpPr>
          <a:xfrm>
            <a:off x="5047490" y="1400175"/>
            <a:ext cx="3862130" cy="5189537"/>
            <a:chOff x="5047490" y="1400175"/>
            <a:chExt cx="3862130" cy="5189537"/>
          </a:xfrm>
        </p:grpSpPr>
        <p:grpSp>
          <p:nvGrpSpPr>
            <p:cNvPr id="29704" name="Group 26"/>
            <p:cNvGrpSpPr>
              <a:grpSpLocks/>
            </p:cNvGrpSpPr>
            <p:nvPr/>
          </p:nvGrpSpPr>
          <p:grpSpPr bwMode="auto">
            <a:xfrm>
              <a:off x="6098287" y="4761158"/>
              <a:ext cx="1880588" cy="1828554"/>
              <a:chOff x="6657188" y="4296889"/>
              <a:chExt cx="1880352" cy="1828800"/>
            </a:xfrm>
            <a:noFill/>
          </p:grpSpPr>
          <p:pic>
            <p:nvPicPr>
              <p:cNvPr id="29713" name="Picture 10"/>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703603" y="4296889"/>
                <a:ext cx="1833937" cy="1828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0990" name="Rectangle 46"/>
              <p:cNvSpPr>
                <a:spLocks noChangeArrowheads="1"/>
              </p:cNvSpPr>
              <p:nvPr/>
            </p:nvSpPr>
            <p:spPr bwMode="auto">
              <a:xfrm>
                <a:off x="6657188" y="5046044"/>
                <a:ext cx="1444444" cy="1079645"/>
              </a:xfrm>
              <a:prstGeom prst="rect">
                <a:avLst/>
              </a:prstGeom>
              <a:grpFill/>
              <a:ln w="12700">
                <a:noFill/>
                <a:miter lim="800000"/>
                <a:headEnd/>
                <a:tailEnd/>
              </a:ln>
              <a:effectLst/>
            </p:spPr>
            <p:txBody>
              <a:bodyPr lIns="12700" tIns="12700" rIns="12700" bIns="12700"/>
              <a:lstStyle/>
              <a:p>
                <a:pPr algn="ctr">
                  <a:defRPr/>
                </a:pPr>
                <a:r>
                  <a:rPr lang="en-US" sz="2600">
                    <a:latin typeface="+mn-lt"/>
                    <a:cs typeface="+mn-cs"/>
                  </a:rPr>
                  <a:t>Others </a:t>
                </a:r>
              </a:p>
              <a:p>
                <a:pPr algn="ctr">
                  <a:defRPr/>
                </a:pPr>
                <a:r>
                  <a:rPr lang="en-US" sz="2600">
                    <a:latin typeface="+mn-lt"/>
                    <a:cs typeface="+mn-cs"/>
                  </a:rPr>
                  <a:t>Also</a:t>
                </a:r>
              </a:p>
            </p:txBody>
          </p:sp>
        </p:grpSp>
        <p:sp>
          <p:nvSpPr>
            <p:cNvPr id="24583" name="Line 47"/>
            <p:cNvSpPr>
              <a:spLocks noChangeShapeType="1"/>
            </p:cNvSpPr>
            <p:nvPr/>
          </p:nvSpPr>
          <p:spPr bwMode="auto">
            <a:xfrm>
              <a:off x="7012687" y="2252663"/>
              <a:ext cx="0" cy="392112"/>
            </a:xfrm>
            <a:prstGeom prst="line">
              <a:avLst/>
            </a:prstGeom>
            <a:noFill/>
            <a:ln w="31750">
              <a:solidFill>
                <a:schemeClr val="bg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sz="2000"/>
            </a:p>
          </p:txBody>
        </p:sp>
        <p:sp>
          <p:nvSpPr>
            <p:cNvPr id="24584" name="Line 48"/>
            <p:cNvSpPr>
              <a:spLocks noChangeShapeType="1"/>
            </p:cNvSpPr>
            <p:nvPr/>
          </p:nvSpPr>
          <p:spPr bwMode="auto">
            <a:xfrm>
              <a:off x="7012687" y="3032125"/>
              <a:ext cx="0" cy="392113"/>
            </a:xfrm>
            <a:prstGeom prst="line">
              <a:avLst/>
            </a:prstGeom>
            <a:noFill/>
            <a:ln w="31750">
              <a:solidFill>
                <a:schemeClr val="bg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sz="2000"/>
            </a:p>
          </p:txBody>
        </p:sp>
        <p:sp>
          <p:nvSpPr>
            <p:cNvPr id="24585" name="Line 49"/>
            <p:cNvSpPr>
              <a:spLocks noChangeShapeType="1"/>
            </p:cNvSpPr>
            <p:nvPr/>
          </p:nvSpPr>
          <p:spPr bwMode="auto">
            <a:xfrm>
              <a:off x="7012664" y="4369045"/>
              <a:ext cx="0" cy="392113"/>
            </a:xfrm>
            <a:prstGeom prst="line">
              <a:avLst/>
            </a:prstGeom>
            <a:noFill/>
            <a:ln w="31750">
              <a:solidFill>
                <a:schemeClr val="bg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sz="2000"/>
            </a:p>
          </p:txBody>
        </p:sp>
        <p:sp>
          <p:nvSpPr>
            <p:cNvPr id="24586" name="Text Box 50"/>
            <p:cNvSpPr txBox="1">
              <a:spLocks noChangeArrowheads="1"/>
            </p:cNvSpPr>
            <p:nvPr/>
          </p:nvSpPr>
          <p:spPr bwMode="auto">
            <a:xfrm>
              <a:off x="6098287" y="1830388"/>
              <a:ext cx="17605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ts val="1200"/>
                </a:spcBef>
                <a:spcAft>
                  <a:spcPts val="300"/>
                </a:spcAft>
                <a:buFontTx/>
                <a:buNone/>
              </a:pPr>
              <a:r>
                <a:rPr lang="en-US" altLang="en-US" sz="2800" dirty="0"/>
                <a:t>Paul</a:t>
              </a:r>
            </a:p>
            <a:p>
              <a:pPr eaLnBrk="1" hangingPunct="1">
                <a:spcBef>
                  <a:spcPct val="0"/>
                </a:spcBef>
                <a:buFontTx/>
                <a:buNone/>
              </a:pPr>
              <a:endParaRPr lang="en-US" altLang="en-US" sz="2800" dirty="0"/>
            </a:p>
          </p:txBody>
        </p:sp>
        <p:sp>
          <p:nvSpPr>
            <p:cNvPr id="24587" name="Text Box 51"/>
            <p:cNvSpPr txBox="1">
              <a:spLocks noChangeArrowheads="1"/>
            </p:cNvSpPr>
            <p:nvPr/>
          </p:nvSpPr>
          <p:spPr bwMode="auto">
            <a:xfrm>
              <a:off x="6145911" y="2524332"/>
              <a:ext cx="166528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ts val="1200"/>
                </a:spcBef>
                <a:spcAft>
                  <a:spcPts val="300"/>
                </a:spcAft>
                <a:buFontTx/>
                <a:buNone/>
              </a:pPr>
              <a:r>
                <a:rPr lang="en-US" altLang="en-US" sz="2800" b="0"/>
                <a:t>Timothy</a:t>
              </a:r>
            </a:p>
            <a:p>
              <a:pPr eaLnBrk="1" hangingPunct="1">
                <a:spcBef>
                  <a:spcPct val="0"/>
                </a:spcBef>
                <a:buFontTx/>
                <a:buNone/>
              </a:pPr>
              <a:endParaRPr lang="en-US" altLang="en-US" sz="2800"/>
            </a:p>
          </p:txBody>
        </p:sp>
        <p:sp>
          <p:nvSpPr>
            <p:cNvPr id="210996" name="Text Box 52"/>
            <p:cNvSpPr txBox="1">
              <a:spLocks noChangeArrowheads="1"/>
            </p:cNvSpPr>
            <p:nvPr/>
          </p:nvSpPr>
          <p:spPr bwMode="auto">
            <a:xfrm>
              <a:off x="5795075" y="3424237"/>
              <a:ext cx="2428875" cy="785813"/>
            </a:xfrm>
            <a:prstGeom prst="rect">
              <a:avLst/>
            </a:prstGeom>
            <a:noFill/>
            <a:ln w="9525">
              <a:noFill/>
              <a:miter lim="800000"/>
              <a:headEnd/>
              <a:tailEnd/>
            </a:ln>
          </p:spPr>
          <p:txBody>
            <a:bodyPr/>
            <a:lstStyle/>
            <a:p>
              <a:pPr algn="ctr">
                <a:defRPr/>
              </a:pPr>
              <a:r>
                <a:rPr lang="en-US" sz="2800">
                  <a:solidFill>
                    <a:schemeClr val="bg1"/>
                  </a:solidFill>
                  <a:latin typeface="+mn-lt"/>
                  <a:cs typeface="+mn-cs"/>
                </a:rPr>
                <a:t>Faithful Men</a:t>
              </a:r>
              <a:endParaRPr lang="en-US" sz="2800" b="0">
                <a:solidFill>
                  <a:schemeClr val="bg1"/>
                </a:solidFill>
                <a:latin typeface="+mn-lt"/>
                <a:cs typeface="+mn-cs"/>
              </a:endParaRPr>
            </a:p>
            <a:p>
              <a:pPr algn="ctr">
                <a:defRPr/>
              </a:pPr>
              <a:r>
                <a:rPr lang="en-US" sz="2800" b="0">
                  <a:solidFill>
                    <a:schemeClr val="bg1"/>
                  </a:solidFill>
                  <a:latin typeface="+mn-lt"/>
                  <a:cs typeface="+mn-cs"/>
                </a:rPr>
                <a:t>(Disciples)</a:t>
              </a:r>
              <a:endParaRPr lang="en-US" sz="2800">
                <a:solidFill>
                  <a:schemeClr val="bg1"/>
                </a:solidFill>
                <a:latin typeface="+mn-lt"/>
                <a:cs typeface="+mn-cs"/>
              </a:endParaRPr>
            </a:p>
          </p:txBody>
        </p:sp>
        <p:sp>
          <p:nvSpPr>
            <p:cNvPr id="210997" name="Text Box 53"/>
            <p:cNvSpPr txBox="1">
              <a:spLocks noChangeArrowheads="1"/>
            </p:cNvSpPr>
            <p:nvPr/>
          </p:nvSpPr>
          <p:spPr bwMode="auto">
            <a:xfrm>
              <a:off x="5047490" y="1400175"/>
              <a:ext cx="3862130" cy="608012"/>
            </a:xfrm>
            <a:prstGeom prst="rect">
              <a:avLst/>
            </a:prstGeom>
            <a:noFill/>
            <a:ln w="9525">
              <a:noFill/>
              <a:miter lim="800000"/>
              <a:headEnd/>
              <a:tailEnd/>
            </a:ln>
          </p:spPr>
          <p:txBody>
            <a:bodyPr/>
            <a:lstStyle/>
            <a:p>
              <a:pPr algn="ctr">
                <a:defRPr/>
              </a:pPr>
              <a:r>
                <a:rPr lang="en-US" sz="2800" u="sng">
                  <a:solidFill>
                    <a:schemeClr val="bg1"/>
                  </a:solidFill>
                  <a:latin typeface="+mn-lt"/>
                  <a:cs typeface="+mn-cs"/>
                </a:rPr>
                <a:t>Example</a:t>
              </a:r>
              <a:r>
                <a:rPr lang="en-US" sz="2800" b="0" u="sng">
                  <a:solidFill>
                    <a:schemeClr val="bg1"/>
                  </a:solidFill>
                  <a:latin typeface="+mn-lt"/>
                  <a:cs typeface="+mn-cs"/>
                </a:rPr>
                <a:t> </a:t>
              </a:r>
              <a:r>
                <a:rPr lang="en-US" sz="2400" b="0" u="sng">
                  <a:solidFill>
                    <a:schemeClr val="bg1"/>
                  </a:solidFill>
                  <a:latin typeface="+mn-lt"/>
                  <a:cs typeface="+mn-cs"/>
                </a:rPr>
                <a:t>(2 Timothy 2:2)</a:t>
              </a:r>
              <a:endParaRPr lang="en-US" sz="2400" b="0">
                <a:solidFill>
                  <a:schemeClr val="bg1"/>
                </a:solidFill>
                <a:latin typeface="+mn-lt"/>
                <a:cs typeface="+mn-cs"/>
              </a:endParaRPr>
            </a:p>
          </p:txBody>
        </p:sp>
      </p:grpSp>
      <p:sp>
        <p:nvSpPr>
          <p:cNvPr id="3" name="Arrow: Down 2">
            <a:extLst>
              <a:ext uri="{FF2B5EF4-FFF2-40B4-BE49-F238E27FC236}">
                <a16:creationId xmlns:a16="http://schemas.microsoft.com/office/drawing/2014/main" id="{EFD4AF59-BE2A-485A-8D89-8E11CEC00A39}"/>
              </a:ext>
            </a:extLst>
          </p:cNvPr>
          <p:cNvSpPr/>
          <p:nvPr/>
        </p:nvSpPr>
        <p:spPr bwMode="auto">
          <a:xfrm>
            <a:off x="4340098" y="2405062"/>
            <a:ext cx="972741" cy="3730267"/>
          </a:xfrm>
          <a:prstGeom prst="downArrow">
            <a:avLst>
              <a:gd name="adj1" fmla="val 62866"/>
              <a:gd name="adj2" fmla="val 77427"/>
            </a:avLst>
          </a:prstGeom>
          <a:solidFill>
            <a:srgbClr val="FFFF00"/>
          </a:solidFill>
          <a:ln w="19050" cap="flat" cmpd="sng" algn="ctr">
            <a:solidFill>
              <a:schemeClr val="bg1"/>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spc="1200" normalizeH="0" dirty="0">
                <a:ln>
                  <a:solidFill>
                    <a:schemeClr val="tx1"/>
                  </a:solidFill>
                </a:ln>
                <a:effectLst/>
                <a:latin typeface="Arial" charset="0"/>
              </a:rPr>
              <a:t>Multiply</a:t>
            </a:r>
          </a:p>
        </p:txBody>
      </p:sp>
      <p:sp>
        <p:nvSpPr>
          <p:cNvPr id="26" name="Slide Number Placeholder 3">
            <a:extLst>
              <a:ext uri="{FF2B5EF4-FFF2-40B4-BE49-F238E27FC236}">
                <a16:creationId xmlns:a16="http://schemas.microsoft.com/office/drawing/2014/main" id="{369D5D56-36C3-4D60-AFAD-36A9EC28B506}"/>
              </a:ext>
            </a:extLst>
          </p:cNvPr>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24578"/>
                                        </p:tgtEl>
                                        <p:attrNameLst>
                                          <p:attrName>style.visibility</p:attrName>
                                        </p:attrNameLst>
                                      </p:cBhvr>
                                      <p:to>
                                        <p:strVal val="visible"/>
                                      </p:to>
                                    </p:set>
                                    <p:animEffect transition="in" filter="wipe(up)">
                                      <p:cBhvr>
                                        <p:cTn id="7" dur="500"/>
                                        <p:tgtEl>
                                          <p:spTgt spid="24578"/>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500"/>
                            </p:stCondLst>
                            <p:childTnLst>
                              <p:par>
                                <p:cTn id="13" presetID="22" presetClass="entr" presetSubtype="1" fill="hold" grpId="0"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884" y="1387736"/>
            <a:ext cx="8807115" cy="4649396"/>
          </a:xfrm>
        </p:spPr>
        <p:txBody>
          <a:bodyPr/>
          <a:lstStyle/>
          <a:p>
            <a:pPr>
              <a:spcBef>
                <a:spcPts val="0"/>
              </a:spcBef>
              <a:spcAft>
                <a:spcPts val="1200"/>
              </a:spcAft>
            </a:pPr>
            <a:r>
              <a:rPr lang="en-US" dirty="0"/>
              <a:t>Many ministries had a good reason to be started but have become ineffective</a:t>
            </a:r>
          </a:p>
          <a:p>
            <a:pPr>
              <a:spcBef>
                <a:spcPts val="0"/>
              </a:spcBef>
              <a:spcAft>
                <a:spcPts val="1200"/>
              </a:spcAft>
            </a:pPr>
            <a:r>
              <a:rPr lang="en-US" dirty="0"/>
              <a:t>You must choose between </a:t>
            </a:r>
          </a:p>
          <a:p>
            <a:pPr lvl="1">
              <a:spcBef>
                <a:spcPts val="0"/>
              </a:spcBef>
              <a:spcAft>
                <a:spcPts val="1200"/>
              </a:spcAft>
              <a:buFont typeface="Arial" panose="020B0604020202020204" pitchFamily="34" charset="0"/>
              <a:buChar char="-"/>
            </a:pPr>
            <a:r>
              <a:rPr lang="en-US" dirty="0"/>
              <a:t>running your church the way you have been </a:t>
            </a:r>
          </a:p>
          <a:p>
            <a:pPr lvl="1">
              <a:spcBef>
                <a:spcPts val="0"/>
              </a:spcBef>
              <a:spcAft>
                <a:spcPts val="1200"/>
              </a:spcAft>
              <a:buFont typeface="Arial" panose="020B0604020202020204" pitchFamily="34" charset="0"/>
              <a:buChar char="-"/>
            </a:pPr>
            <a:r>
              <a:rPr lang="en-US" dirty="0"/>
              <a:t>or having a church that makes multiplying disciples</a:t>
            </a:r>
          </a:p>
          <a:p>
            <a:pPr>
              <a:spcBef>
                <a:spcPts val="0"/>
              </a:spcBef>
              <a:spcAft>
                <a:spcPts val="1200"/>
              </a:spcAft>
            </a:pPr>
            <a:endParaRPr lang="en-US"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11</a:t>
            </a:r>
          </a:p>
        </p:txBody>
      </p:sp>
    </p:spTree>
    <p:extLst>
      <p:ext uri="{BB962C8B-B14F-4D97-AF65-F5344CB8AC3E}">
        <p14:creationId xmlns:p14="http://schemas.microsoft.com/office/powerpoint/2010/main" val="1163393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F3010C-AFFA-4290-8E50-34E30E52F2A6}"/>
              </a:ext>
            </a:extLst>
          </p:cNvPr>
          <p:cNvSpPr>
            <a:spLocks noGrp="1"/>
          </p:cNvSpPr>
          <p:nvPr>
            <p:ph type="sldNum" sz="quarter" idx="12"/>
          </p:nvPr>
        </p:nvSpPr>
        <p:spPr/>
        <p:txBody>
          <a:bodyPr/>
          <a:lstStyle/>
          <a:p>
            <a:pPr>
              <a:defRPr/>
            </a:pPr>
            <a:r>
              <a:rPr lang="en-US" sz="1800" dirty="0"/>
              <a:t>11</a:t>
            </a:r>
          </a:p>
        </p:txBody>
      </p:sp>
      <p:sp>
        <p:nvSpPr>
          <p:cNvPr id="3" name="Rectangle 2">
            <a:extLst>
              <a:ext uri="{FF2B5EF4-FFF2-40B4-BE49-F238E27FC236}">
                <a16:creationId xmlns:a16="http://schemas.microsoft.com/office/drawing/2014/main" id="{4CDBBCD2-B32C-4A7D-AABE-329F7F4B4A32}"/>
              </a:ext>
            </a:extLst>
          </p:cNvPr>
          <p:cNvSpPr/>
          <p:nvPr/>
        </p:nvSpPr>
        <p:spPr>
          <a:xfrm>
            <a:off x="746449" y="937594"/>
            <a:ext cx="8397551" cy="4801314"/>
          </a:xfrm>
          <a:prstGeom prst="rect">
            <a:avLst/>
          </a:prstGeom>
        </p:spPr>
        <p:txBody>
          <a:bodyPr wrap="square">
            <a:spAutoFit/>
          </a:bodyPr>
          <a:lstStyle/>
          <a:p>
            <a:pPr>
              <a:spcAft>
                <a:spcPts val="1200"/>
              </a:spcAft>
            </a:pPr>
            <a:r>
              <a:rPr lang="en-US" sz="3200" dirty="0">
                <a:solidFill>
                  <a:schemeClr val="bg1"/>
                </a:solidFill>
                <a:latin typeface="Arial" panose="020B0604020202020204" pitchFamily="34" charset="0"/>
                <a:ea typeface="Calibri" panose="020F0502020204030204" pitchFamily="34" charset="0"/>
              </a:rPr>
              <a:t>Excuses for not eliminating programs </a:t>
            </a:r>
          </a:p>
          <a:p>
            <a:pPr marL="344488" indent="-344488">
              <a:spcAft>
                <a:spcPts val="1200"/>
              </a:spcAft>
              <a:buFont typeface="Arial" panose="020B0604020202020204" pitchFamily="34" charset="0"/>
              <a:buChar char="•"/>
            </a:pPr>
            <a:r>
              <a:rPr lang="en-US" sz="3200" b="0" dirty="0">
                <a:solidFill>
                  <a:schemeClr val="bg1"/>
                </a:solidFill>
                <a:latin typeface="Arial" panose="020B0604020202020204" pitchFamily="34" charset="0"/>
              </a:rPr>
              <a:t>Most churches are program driven</a:t>
            </a:r>
          </a:p>
          <a:p>
            <a:pPr marL="344488" indent="-344488">
              <a:spcAft>
                <a:spcPts val="1200"/>
              </a:spcAft>
              <a:buFont typeface="Arial" panose="020B0604020202020204" pitchFamily="34" charset="0"/>
              <a:buChar char="•"/>
            </a:pPr>
            <a:r>
              <a:rPr lang="en-US" sz="3200" b="0" dirty="0">
                <a:solidFill>
                  <a:schemeClr val="bg1"/>
                </a:solidFill>
                <a:latin typeface="Arial" panose="020B0604020202020204" pitchFamily="34" charset="0"/>
              </a:rPr>
              <a:t>People will complain or leave if programs are removed</a:t>
            </a:r>
          </a:p>
          <a:p>
            <a:pPr marL="344488" indent="-344488">
              <a:spcAft>
                <a:spcPts val="1200"/>
              </a:spcAft>
              <a:buFont typeface="Arial" panose="020B0604020202020204" pitchFamily="34" charset="0"/>
              <a:buChar char="•"/>
            </a:pPr>
            <a:r>
              <a:rPr lang="en-US" sz="3200" b="0" dirty="0">
                <a:solidFill>
                  <a:schemeClr val="bg1"/>
                </a:solidFill>
                <a:latin typeface="Arial" panose="020B0604020202020204" pitchFamily="34" charset="0"/>
              </a:rPr>
              <a:t>These pastors believe these things </a:t>
            </a:r>
          </a:p>
          <a:p>
            <a:pPr marL="920750" indent="-457200">
              <a:spcAft>
                <a:spcPts val="1200"/>
              </a:spcAft>
              <a:buFont typeface="Arial" panose="020B0604020202020204" pitchFamily="34" charset="0"/>
              <a:buChar char="-"/>
            </a:pPr>
            <a:r>
              <a:rPr lang="en-US" sz="3200" b="0" dirty="0">
                <a:solidFill>
                  <a:schemeClr val="bg1"/>
                </a:solidFill>
                <a:latin typeface="Arial" panose="020B0604020202020204" pitchFamily="34" charset="0"/>
              </a:rPr>
              <a:t>despite their lack of progress </a:t>
            </a:r>
          </a:p>
          <a:p>
            <a:pPr marL="920750" indent="-457200">
              <a:spcAft>
                <a:spcPts val="1200"/>
              </a:spcAft>
              <a:buFont typeface="Arial" panose="020B0604020202020204" pitchFamily="34" charset="0"/>
              <a:buChar char="-"/>
            </a:pPr>
            <a:r>
              <a:rPr lang="en-US" sz="3200" b="0" dirty="0">
                <a:solidFill>
                  <a:schemeClr val="bg1"/>
                </a:solidFill>
                <a:latin typeface="Arial" panose="020B0604020202020204" pitchFamily="34" charset="0"/>
              </a:rPr>
              <a:t>and despite the clear teaching of the Word of God</a:t>
            </a:r>
          </a:p>
        </p:txBody>
      </p:sp>
    </p:spTree>
    <p:extLst>
      <p:ext uri="{BB962C8B-B14F-4D97-AF65-F5344CB8AC3E}">
        <p14:creationId xmlns:p14="http://schemas.microsoft.com/office/powerpoint/2010/main" val="2607021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16228"/>
            <a:ext cx="9143999" cy="3090599"/>
          </a:xfrm>
        </p:spPr>
        <p:txBody>
          <a:bodyPr/>
          <a:lstStyle/>
          <a:p>
            <a:pPr marL="0" indent="0" algn="ctr">
              <a:spcBef>
                <a:spcPts val="0"/>
              </a:spcBef>
              <a:spcAft>
                <a:spcPts val="1200"/>
              </a:spcAft>
              <a:buNone/>
            </a:pPr>
            <a:r>
              <a:rPr lang="en-US" b="1" dirty="0"/>
              <a:t>Many ministries continue because of tradition</a:t>
            </a:r>
          </a:p>
          <a:p>
            <a:pPr>
              <a:spcBef>
                <a:spcPts val="0"/>
              </a:spcBef>
              <a:spcAft>
                <a:spcPts val="1200"/>
              </a:spcAft>
            </a:pPr>
            <a:r>
              <a:rPr lang="en-US" dirty="0"/>
              <a:t>We do them even though they have lost their intended purpose</a:t>
            </a:r>
          </a:p>
          <a:p>
            <a:pPr>
              <a:spcBef>
                <a:spcPts val="0"/>
              </a:spcBef>
              <a:spcAft>
                <a:spcPts val="1200"/>
              </a:spcAft>
            </a:pPr>
            <a:r>
              <a:rPr lang="en-US" dirty="0"/>
              <a:t>Jesus speaks very strongly against valuing traditions above obedience</a:t>
            </a:r>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11</a:t>
            </a:r>
          </a:p>
        </p:txBody>
      </p:sp>
      <p:sp>
        <p:nvSpPr>
          <p:cNvPr id="4" name="Rectangle 3">
            <a:extLst>
              <a:ext uri="{FF2B5EF4-FFF2-40B4-BE49-F238E27FC236}">
                <a16:creationId xmlns:a16="http://schemas.microsoft.com/office/drawing/2014/main" id="{67A229C2-E47A-4637-B7BF-06DEC9F2407A}"/>
              </a:ext>
            </a:extLst>
          </p:cNvPr>
          <p:cNvSpPr/>
          <p:nvPr/>
        </p:nvSpPr>
        <p:spPr>
          <a:xfrm>
            <a:off x="402021" y="3991457"/>
            <a:ext cx="8339958" cy="1569660"/>
          </a:xfrm>
          <a:prstGeom prst="rect">
            <a:avLst/>
          </a:prstGeom>
          <a:solidFill>
            <a:srgbClr val="C00000"/>
          </a:solidFill>
          <a:ln w="19050">
            <a:solidFill>
              <a:schemeClr val="bg1"/>
            </a:solidFill>
          </a:ln>
        </p:spPr>
        <p:txBody>
          <a:bodyPr wrap="square" anchor="ctr" anchorCtr="0">
            <a:spAutoFit/>
          </a:bodyPr>
          <a:lstStyle/>
          <a:p>
            <a:pPr algn="ctr"/>
            <a:r>
              <a:rPr lang="en-US" sz="3200" dirty="0">
                <a:solidFill>
                  <a:schemeClr val="bg1"/>
                </a:solidFill>
              </a:rPr>
              <a:t>“You have let go of the commands of God and are holding on to human traditions” </a:t>
            </a:r>
          </a:p>
          <a:p>
            <a:pPr algn="r"/>
            <a:r>
              <a:rPr lang="en-US" sz="3200" b="0" dirty="0">
                <a:solidFill>
                  <a:schemeClr val="bg1"/>
                </a:solidFill>
              </a:rPr>
              <a:t>Mark 7:8  </a:t>
            </a:r>
          </a:p>
        </p:txBody>
      </p:sp>
    </p:spTree>
    <p:extLst>
      <p:ext uri="{BB962C8B-B14F-4D97-AF65-F5344CB8AC3E}">
        <p14:creationId xmlns:p14="http://schemas.microsoft.com/office/powerpoint/2010/main" val="421567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D551C7-1E43-48CC-9174-C24191C98BF9}"/>
              </a:ext>
            </a:extLst>
          </p:cNvPr>
          <p:cNvSpPr>
            <a:spLocks noGrp="1"/>
          </p:cNvSpPr>
          <p:nvPr>
            <p:ph type="sldNum" sz="quarter" idx="12"/>
          </p:nvPr>
        </p:nvSpPr>
        <p:spPr/>
        <p:txBody>
          <a:bodyPr/>
          <a:lstStyle/>
          <a:p>
            <a:pPr>
              <a:defRPr/>
            </a:pPr>
            <a:r>
              <a:rPr lang="en-US" sz="1800" dirty="0"/>
              <a:t>11-12</a:t>
            </a:r>
          </a:p>
        </p:txBody>
      </p:sp>
      <p:sp>
        <p:nvSpPr>
          <p:cNvPr id="3" name="Rectangle 2">
            <a:extLst>
              <a:ext uri="{FF2B5EF4-FFF2-40B4-BE49-F238E27FC236}">
                <a16:creationId xmlns:a16="http://schemas.microsoft.com/office/drawing/2014/main" id="{8A8A67FF-AFFD-4E28-BD1B-54D6C87E550E}"/>
              </a:ext>
            </a:extLst>
          </p:cNvPr>
          <p:cNvSpPr/>
          <p:nvPr/>
        </p:nvSpPr>
        <p:spPr>
          <a:xfrm>
            <a:off x="378372" y="809447"/>
            <a:ext cx="8765628" cy="5448736"/>
          </a:xfrm>
          <a:prstGeom prst="rect">
            <a:avLst/>
          </a:prstGeom>
        </p:spPr>
        <p:txBody>
          <a:bodyPr wrap="square">
            <a:spAutoFit/>
          </a:bodyPr>
          <a:lstStyle/>
          <a:p>
            <a:pPr marL="457200" marR="0" indent="-457200">
              <a:lnSpc>
                <a:spcPct val="115000"/>
              </a:lnSpc>
              <a:spcBef>
                <a:spcPts val="0"/>
              </a:spcBef>
              <a:spcAft>
                <a:spcPts val="0"/>
              </a:spcAft>
              <a:buFont typeface="Arial" panose="020B0604020202020204" pitchFamily="34" charset="0"/>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Some argue that it’s ok to keep the program that they are involved in</a:t>
            </a:r>
          </a:p>
          <a:p>
            <a:pPr marL="914400" lvl="1" indent="-457200">
              <a:lnSpc>
                <a:spcPct val="115000"/>
              </a:lnSpc>
              <a:spcBef>
                <a:spcPts val="0"/>
              </a:spcBef>
              <a:spcAft>
                <a:spcPts val="1200"/>
              </a:spcAft>
              <a:buFont typeface="Arial" panose="020B0604020202020204" pitchFamily="34" charset="0"/>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Even though it has become ineffective</a:t>
            </a:r>
          </a:p>
          <a:p>
            <a:pPr marL="457200" marR="0" indent="-457200">
              <a:lnSpc>
                <a:spcPct val="115000"/>
              </a:lnSpc>
              <a:spcBef>
                <a:spcPts val="0"/>
              </a:spcBef>
              <a:spcAft>
                <a:spcPts val="1200"/>
              </a:spcAft>
              <a:buFont typeface="Arial" panose="020B0604020202020204" pitchFamily="34" charset="0"/>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But it is not ok</a:t>
            </a:r>
          </a:p>
          <a:p>
            <a:pPr marL="457200" marR="0" indent="-457200">
              <a:lnSpc>
                <a:spcPct val="115000"/>
              </a:lnSpc>
              <a:spcBef>
                <a:spcPts val="0"/>
              </a:spcBef>
              <a:spcAft>
                <a:spcPts val="0"/>
              </a:spcAft>
              <a:buFont typeface="Arial" panose="020B0604020202020204" pitchFamily="34" charset="0"/>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God tells us that partial obedience is the same as disobedience</a:t>
            </a:r>
          </a:p>
          <a:p>
            <a:pPr marL="914400" lvl="1" indent="-457200">
              <a:lnSpc>
                <a:spcPct val="115000"/>
              </a:lnSpc>
              <a:spcBef>
                <a:spcPts val="0"/>
              </a:spcBef>
              <a:spcAft>
                <a:spcPts val="0"/>
              </a:spcAft>
              <a:buFont typeface="Arial" panose="020B0604020202020204" pitchFamily="34" charset="0"/>
              <a:buChar char="-"/>
            </a:pPr>
            <a:r>
              <a:rPr lang="en-US" sz="3200" b="0" dirty="0">
                <a:solidFill>
                  <a:schemeClr val="bg1"/>
                </a:solidFill>
              </a:rPr>
              <a:t>Partial obedience cost Saul the kingship (1 Samuel 15)</a:t>
            </a:r>
          </a:p>
          <a:p>
            <a:pPr marL="914400" lvl="1" indent="-457200">
              <a:lnSpc>
                <a:spcPct val="115000"/>
              </a:lnSpc>
              <a:spcBef>
                <a:spcPts val="0"/>
              </a:spcBef>
              <a:spcAft>
                <a:spcPts val="0"/>
              </a:spcAft>
              <a:buFont typeface="Arial" panose="020B0604020202020204" pitchFamily="34" charset="0"/>
              <a:buChar char="•"/>
            </a:pPr>
            <a:endParaRPr lang="en-US" sz="32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92511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487" y="1387736"/>
            <a:ext cx="8810512" cy="4649396"/>
          </a:xfrm>
        </p:spPr>
        <p:txBody>
          <a:bodyPr/>
          <a:lstStyle/>
          <a:p>
            <a:r>
              <a:rPr lang="en-US" dirty="0"/>
              <a:t>The Apostle Paul confronted the Christian leaders in Jerusalem (Acts 15) </a:t>
            </a:r>
          </a:p>
          <a:p>
            <a:pPr lvl="1">
              <a:buFont typeface="Arial" panose="020B0604020202020204" pitchFamily="34" charset="0"/>
              <a:buChar char="-"/>
            </a:pPr>
            <a:r>
              <a:rPr lang="en-US" dirty="0"/>
              <a:t>and even the Apostle Peter (Galatians 2) </a:t>
            </a:r>
          </a:p>
          <a:p>
            <a:pPr lvl="1">
              <a:buFont typeface="Arial" panose="020B0604020202020204" pitchFamily="34" charset="0"/>
              <a:buChar char="-"/>
            </a:pPr>
            <a:r>
              <a:rPr lang="en-US" dirty="0"/>
              <a:t>who were imposing traditions on the church</a:t>
            </a:r>
            <a:endParaRPr lang="en-US" sz="2800" dirty="0"/>
          </a:p>
          <a:p>
            <a:pPr marL="0" indent="0">
              <a:buNone/>
            </a:pPr>
            <a:endParaRPr lang="en-US" sz="2800"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12</a:t>
            </a:r>
          </a:p>
        </p:txBody>
      </p:sp>
    </p:spTree>
    <p:extLst>
      <p:ext uri="{BB962C8B-B14F-4D97-AF65-F5344CB8AC3E}">
        <p14:creationId xmlns:p14="http://schemas.microsoft.com/office/powerpoint/2010/main" val="2051411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763588"/>
          </a:xfrm>
        </p:spPr>
        <p:txBody>
          <a:bodyPr/>
          <a:lstStyle/>
          <a:p>
            <a:r>
              <a:rPr lang="en-US" dirty="0"/>
              <a:t>Basis for Evaluating Church Ministries</a:t>
            </a:r>
          </a:p>
        </p:txBody>
      </p:sp>
      <p:sp>
        <p:nvSpPr>
          <p:cNvPr id="3" name="Content Placeholder 2"/>
          <p:cNvSpPr>
            <a:spLocks noGrp="1"/>
          </p:cNvSpPr>
          <p:nvPr>
            <p:ph idx="1"/>
          </p:nvPr>
        </p:nvSpPr>
        <p:spPr>
          <a:xfrm>
            <a:off x="545432" y="1108150"/>
            <a:ext cx="8598568" cy="4778375"/>
          </a:xfrm>
        </p:spPr>
        <p:txBody>
          <a:bodyPr/>
          <a:lstStyle/>
          <a:p>
            <a:pPr marL="0" marR="0" indent="0">
              <a:lnSpc>
                <a:spcPct val="115000"/>
              </a:lnSpc>
              <a:spcBef>
                <a:spcPts val="0"/>
              </a:spcBef>
              <a:spcAft>
                <a:spcPts val="0"/>
              </a:spcAft>
              <a:buNone/>
            </a:pPr>
            <a:r>
              <a:rPr lang="en-US" sz="2800" dirty="0">
                <a:ea typeface="Calibri"/>
                <a:cs typeface="Arial"/>
              </a:rPr>
              <a:t>The Apostle Paul told us </a:t>
            </a:r>
          </a:p>
          <a:p>
            <a:pPr marL="628650" lvl="1" indent="-457200">
              <a:lnSpc>
                <a:spcPct val="115000"/>
              </a:lnSpc>
              <a:spcBef>
                <a:spcPts val="0"/>
              </a:spcBef>
              <a:spcAft>
                <a:spcPts val="0"/>
              </a:spcAft>
              <a:buFont typeface="Arial" panose="020B0604020202020204" pitchFamily="34" charset="0"/>
              <a:buChar char="•"/>
            </a:pPr>
            <a:r>
              <a:rPr lang="en-US" sz="2800" dirty="0">
                <a:ea typeface="Calibri"/>
                <a:cs typeface="Arial"/>
              </a:rPr>
              <a:t>The </a:t>
            </a:r>
            <a:r>
              <a:rPr lang="en-US" sz="2800" b="1" u="sng" dirty="0">
                <a:ea typeface="Calibri"/>
                <a:cs typeface="Arial"/>
              </a:rPr>
              <a:t>mission</a:t>
            </a:r>
            <a:r>
              <a:rPr lang="en-US" sz="2800" dirty="0">
                <a:ea typeface="Calibri"/>
                <a:cs typeface="Arial"/>
              </a:rPr>
              <a:t> of the church is to make disciples</a:t>
            </a:r>
          </a:p>
          <a:p>
            <a:pPr marL="628650" lvl="1" indent="-457200">
              <a:lnSpc>
                <a:spcPct val="115000"/>
              </a:lnSpc>
              <a:spcBef>
                <a:spcPts val="0"/>
              </a:spcBef>
              <a:spcAft>
                <a:spcPts val="0"/>
              </a:spcAft>
              <a:buFont typeface="Arial" panose="020B0604020202020204" pitchFamily="34" charset="0"/>
              <a:buChar char="•"/>
            </a:pPr>
            <a:r>
              <a:rPr lang="en-US" sz="2800" b="1" u="sng" dirty="0"/>
              <a:t>How</a:t>
            </a:r>
            <a:r>
              <a:rPr lang="en-US" sz="2800" b="1" dirty="0"/>
              <a:t> </a:t>
            </a:r>
            <a:r>
              <a:rPr lang="en-US" sz="2800" dirty="0"/>
              <a:t>the church should make disciples and grow</a:t>
            </a:r>
          </a:p>
          <a:p>
            <a:pPr marL="571500" lvl="2" indent="0">
              <a:lnSpc>
                <a:spcPct val="115000"/>
              </a:lnSpc>
              <a:spcBef>
                <a:spcPts val="0"/>
              </a:spcBef>
              <a:spcAft>
                <a:spcPts val="0"/>
              </a:spcAft>
              <a:buNone/>
            </a:pPr>
            <a:r>
              <a:rPr lang="en-US" sz="2800" dirty="0"/>
              <a:t>numerically and spiritually (Ephesians 4:15-16)</a:t>
            </a:r>
          </a:p>
          <a:p>
            <a:pPr marL="571500" lvl="2" indent="0">
              <a:lnSpc>
                <a:spcPct val="115000"/>
              </a:lnSpc>
              <a:spcBef>
                <a:spcPts val="0"/>
              </a:spcBef>
              <a:spcAft>
                <a:spcPts val="0"/>
              </a:spcAft>
              <a:buNone/>
            </a:pPr>
            <a:r>
              <a:rPr lang="en-US" sz="2400" dirty="0"/>
              <a:t>    </a:t>
            </a:r>
          </a:p>
          <a:p>
            <a:pPr marL="514350" lvl="0" indent="-514350">
              <a:buFont typeface="+mj-lt"/>
              <a:buAutoNum type="arabicPeriod"/>
            </a:pPr>
            <a:r>
              <a:rPr lang="en-US" dirty="0"/>
              <a:t>The </a:t>
            </a:r>
            <a:r>
              <a:rPr lang="en-US" b="1" u="sng" dirty="0"/>
              <a:t>whole church</a:t>
            </a:r>
            <a:r>
              <a:rPr lang="en-US" u="sng" dirty="0"/>
              <a:t> </a:t>
            </a:r>
            <a:r>
              <a:rPr lang="en-US" dirty="0"/>
              <a:t>must be involved in the single mission of making disciples</a:t>
            </a:r>
          </a:p>
          <a:p>
            <a:pPr marL="514350" lvl="0" indent="-514350">
              <a:buFont typeface="+mj-lt"/>
              <a:buAutoNum type="arabicPeriod"/>
            </a:pPr>
            <a:r>
              <a:rPr lang="en-US" dirty="0"/>
              <a:t>Each part must be </a:t>
            </a:r>
            <a:r>
              <a:rPr lang="en-US" b="1" u="sng" dirty="0"/>
              <a:t>working properly</a:t>
            </a:r>
            <a:r>
              <a:rPr lang="en-US" dirty="0"/>
              <a:t> for the single mission of making disciples</a:t>
            </a:r>
            <a:endParaRPr lang="en-US" u="sng"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12</a:t>
            </a:r>
          </a:p>
        </p:txBody>
      </p:sp>
    </p:spTree>
    <p:extLst>
      <p:ext uri="{BB962C8B-B14F-4D97-AF65-F5344CB8AC3E}">
        <p14:creationId xmlns:p14="http://schemas.microsoft.com/office/powerpoint/2010/main" val="21349922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853" y="1260797"/>
            <a:ext cx="8819147" cy="4778375"/>
          </a:xfrm>
        </p:spPr>
        <p:txBody>
          <a:bodyPr/>
          <a:lstStyle/>
          <a:p>
            <a:pPr marL="0" indent="0">
              <a:spcBef>
                <a:spcPts val="0"/>
              </a:spcBef>
              <a:spcAft>
                <a:spcPts val="1200"/>
              </a:spcAft>
              <a:buNone/>
            </a:pPr>
            <a:r>
              <a:rPr lang="en-US" dirty="0"/>
              <a:t>Every ministry must be evaluated for two things</a:t>
            </a:r>
          </a:p>
          <a:p>
            <a:pPr marL="514350" lvl="0" indent="-514350">
              <a:spcBef>
                <a:spcPts val="0"/>
              </a:spcBef>
              <a:spcAft>
                <a:spcPts val="1200"/>
              </a:spcAft>
              <a:buClr>
                <a:schemeClr val="bg1"/>
              </a:buClr>
              <a:buFont typeface="+mj-lt"/>
              <a:buAutoNum type="arabicPeriod"/>
            </a:pPr>
            <a:r>
              <a:rPr lang="en-US" b="1" u="sng" dirty="0"/>
              <a:t>How</a:t>
            </a:r>
            <a:r>
              <a:rPr lang="en-US" dirty="0"/>
              <a:t> does this ministry help us make multiplying disciples?</a:t>
            </a:r>
          </a:p>
          <a:p>
            <a:pPr marL="514350" lvl="0" indent="-514350">
              <a:spcBef>
                <a:spcPts val="0"/>
              </a:spcBef>
              <a:spcAft>
                <a:spcPts val="1200"/>
              </a:spcAft>
              <a:buFont typeface="+mj-lt"/>
              <a:buAutoNum type="arabicPeriod"/>
            </a:pPr>
            <a:r>
              <a:rPr lang="en-US" dirty="0"/>
              <a:t>Is this ministry </a:t>
            </a:r>
            <a:r>
              <a:rPr lang="en-US" b="1" u="sng" dirty="0"/>
              <a:t>working properly</a:t>
            </a:r>
            <a:r>
              <a:rPr lang="en-US" u="sng" dirty="0"/>
              <a:t> </a:t>
            </a:r>
            <a:r>
              <a:rPr lang="en-US" dirty="0"/>
              <a:t>to help us make multiplying disciples?</a:t>
            </a:r>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12</a:t>
            </a:r>
          </a:p>
        </p:txBody>
      </p:sp>
    </p:spTree>
    <p:extLst>
      <p:ext uri="{BB962C8B-B14F-4D97-AF65-F5344CB8AC3E}">
        <p14:creationId xmlns:p14="http://schemas.microsoft.com/office/powerpoint/2010/main" val="4043693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916" y="1087248"/>
            <a:ext cx="8795084" cy="2903340"/>
          </a:xfrm>
        </p:spPr>
        <p:txBody>
          <a:bodyPr/>
          <a:lstStyle/>
          <a:p>
            <a:pPr>
              <a:spcBef>
                <a:spcPts val="0"/>
              </a:spcBef>
              <a:spcAft>
                <a:spcPts val="1200"/>
              </a:spcAft>
            </a:pPr>
            <a:r>
              <a:rPr lang="en-US" dirty="0"/>
              <a:t>There are many good things a church can do, </a:t>
            </a:r>
          </a:p>
          <a:p>
            <a:pPr lvl="1">
              <a:spcBef>
                <a:spcPts val="0"/>
              </a:spcBef>
              <a:spcAft>
                <a:spcPts val="1200"/>
              </a:spcAft>
            </a:pPr>
            <a:r>
              <a:rPr lang="en-US" dirty="0"/>
              <a:t>but these good things impede us from accomplishing our mission</a:t>
            </a:r>
          </a:p>
          <a:p>
            <a:pPr lvl="1">
              <a:spcBef>
                <a:spcPts val="0"/>
              </a:spcBef>
              <a:spcAft>
                <a:spcPts val="1200"/>
              </a:spcAft>
            </a:pPr>
            <a:r>
              <a:rPr lang="en-US" dirty="0"/>
              <a:t>if they aren’t helping us accomplish it</a:t>
            </a:r>
          </a:p>
          <a:p>
            <a:pPr marL="57150" indent="0">
              <a:spcBef>
                <a:spcPts val="0"/>
              </a:spcBef>
              <a:spcAft>
                <a:spcPts val="1200"/>
              </a:spcAft>
              <a:buNone/>
            </a:pPr>
            <a:endParaRPr lang="en-US" dirty="0"/>
          </a:p>
          <a:p>
            <a:pPr>
              <a:spcBef>
                <a:spcPts val="0"/>
              </a:spcBef>
              <a:spcAft>
                <a:spcPts val="1200"/>
              </a:spcAft>
            </a:pPr>
            <a:endParaRPr lang="en-US"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12</a:t>
            </a:r>
          </a:p>
        </p:txBody>
      </p:sp>
      <p:sp>
        <p:nvSpPr>
          <p:cNvPr id="2" name="Rectangle 1">
            <a:extLst>
              <a:ext uri="{FF2B5EF4-FFF2-40B4-BE49-F238E27FC236}">
                <a16:creationId xmlns:a16="http://schemas.microsoft.com/office/drawing/2014/main" id="{4645D284-5D8E-4606-8368-332512F756F5}"/>
              </a:ext>
            </a:extLst>
          </p:cNvPr>
          <p:cNvSpPr/>
          <p:nvPr/>
        </p:nvSpPr>
        <p:spPr>
          <a:xfrm>
            <a:off x="1514250" y="4216272"/>
            <a:ext cx="6115500" cy="1554480"/>
          </a:xfrm>
          <a:prstGeom prst="rect">
            <a:avLst/>
          </a:prstGeom>
          <a:solidFill>
            <a:srgbClr val="C00000"/>
          </a:solidFill>
          <a:ln w="25400">
            <a:solidFill>
              <a:schemeClr val="bg1"/>
            </a:solidFill>
          </a:ln>
        </p:spPr>
        <p:txBody>
          <a:bodyPr wrap="square" anchor="ctr" anchorCtr="0">
            <a:spAutoFit/>
          </a:bodyPr>
          <a:lstStyle/>
          <a:p>
            <a:pPr lvl="0" algn="ctr" eaLnBrk="0" hangingPunct="0">
              <a:spcBef>
                <a:spcPts val="0"/>
              </a:spcBef>
              <a:spcAft>
                <a:spcPts val="0"/>
              </a:spcAft>
            </a:pPr>
            <a:r>
              <a:rPr lang="en-US" sz="3200" kern="0" dirty="0">
                <a:solidFill>
                  <a:srgbClr val="FFFFFF"/>
                </a:solidFill>
                <a:latin typeface="Arial"/>
                <a:cs typeface="+mn-cs"/>
              </a:rPr>
              <a:t>These ministries </a:t>
            </a:r>
          </a:p>
          <a:p>
            <a:pPr lvl="0" algn="ctr" eaLnBrk="0" hangingPunct="0">
              <a:spcBef>
                <a:spcPts val="0"/>
              </a:spcBef>
              <a:spcAft>
                <a:spcPts val="1200"/>
              </a:spcAft>
            </a:pPr>
            <a:r>
              <a:rPr lang="en-US" sz="3200" kern="0" dirty="0">
                <a:solidFill>
                  <a:srgbClr val="FFFFFF"/>
                </a:solidFill>
                <a:latin typeface="Arial"/>
                <a:cs typeface="+mn-cs"/>
              </a:rPr>
              <a:t>must be fixed or terminated</a:t>
            </a:r>
          </a:p>
        </p:txBody>
      </p:sp>
    </p:spTree>
    <p:extLst>
      <p:ext uri="{BB962C8B-B14F-4D97-AF65-F5344CB8AC3E}">
        <p14:creationId xmlns:p14="http://schemas.microsoft.com/office/powerpoint/2010/main" val="482975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94456"/>
            <a:ext cx="9144000" cy="763588"/>
          </a:xfrm>
        </p:spPr>
        <p:txBody>
          <a:bodyPr/>
          <a:lstStyle/>
          <a:p>
            <a:r>
              <a:rPr lang="en-US" dirty="0"/>
              <a:t>Church Ministries</a:t>
            </a:r>
          </a:p>
        </p:txBody>
      </p:sp>
      <p:sp>
        <p:nvSpPr>
          <p:cNvPr id="3" name="Content Placeholder 2"/>
          <p:cNvSpPr>
            <a:spLocks noGrp="1"/>
          </p:cNvSpPr>
          <p:nvPr>
            <p:ph idx="1"/>
          </p:nvPr>
        </p:nvSpPr>
        <p:spPr>
          <a:xfrm>
            <a:off x="817581" y="2062667"/>
            <a:ext cx="7412019" cy="1557230"/>
          </a:xfrm>
          <a:solidFill>
            <a:srgbClr val="1F7B37"/>
          </a:solidFill>
          <a:ln>
            <a:solidFill>
              <a:schemeClr val="bg1"/>
            </a:solidFill>
          </a:ln>
        </p:spPr>
        <p:txBody>
          <a:bodyPr anchor="ctr" anchorCtr="0"/>
          <a:lstStyle/>
          <a:p>
            <a:pPr marL="0" indent="0" algn="ctr">
              <a:spcBef>
                <a:spcPts val="0"/>
              </a:spcBef>
              <a:spcAft>
                <a:spcPts val="600"/>
              </a:spcAft>
              <a:buNone/>
            </a:pPr>
            <a:r>
              <a:rPr lang="en-US" b="1" dirty="0"/>
              <a:t>All Ministry Leaders and Workers </a:t>
            </a:r>
          </a:p>
          <a:p>
            <a:pPr marL="0" indent="0" algn="ctr">
              <a:spcBef>
                <a:spcPts val="0"/>
              </a:spcBef>
              <a:spcAft>
                <a:spcPts val="600"/>
              </a:spcAft>
              <a:buNone/>
            </a:pPr>
            <a:r>
              <a:rPr lang="en-US" b="1" dirty="0"/>
              <a:t>should be discipled in Foundations</a:t>
            </a:r>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13</a:t>
            </a:r>
          </a:p>
        </p:txBody>
      </p:sp>
    </p:spTree>
    <p:extLst>
      <p:ext uri="{BB962C8B-B14F-4D97-AF65-F5344CB8AC3E}">
        <p14:creationId xmlns:p14="http://schemas.microsoft.com/office/powerpoint/2010/main" val="324100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par>
                          <p:cTn id="10" fill="hold">
                            <p:stCondLst>
                              <p:cond delay="750"/>
                            </p:stCondLst>
                            <p:childTnLst>
                              <p:par>
                                <p:cTn id="11" presetID="53" presetClass="entr" presetSubtype="16" fill="hold" grpId="0" nodeType="afterEffect">
                                  <p:stCondLst>
                                    <p:cond delay="25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53" presetClass="entr" presetSubtype="16" fill="hold" grpId="0" nodeType="afterEffect">
                                  <p:stCondLst>
                                    <p:cond delay="25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89872"/>
            <a:ext cx="9144000" cy="763588"/>
          </a:xfrm>
        </p:spPr>
        <p:txBody>
          <a:bodyPr/>
          <a:lstStyle/>
          <a:p>
            <a:r>
              <a:rPr lang="en-US" dirty="0"/>
              <a:t>Church Ministries</a:t>
            </a:r>
          </a:p>
        </p:txBody>
      </p:sp>
      <p:sp>
        <p:nvSpPr>
          <p:cNvPr id="3" name="Content Placeholder 2"/>
          <p:cNvSpPr>
            <a:spLocks noGrp="1"/>
          </p:cNvSpPr>
          <p:nvPr>
            <p:ph idx="1"/>
          </p:nvPr>
        </p:nvSpPr>
        <p:spPr>
          <a:xfrm>
            <a:off x="2286000" y="1335505"/>
            <a:ext cx="6857998" cy="4701627"/>
          </a:xfrm>
        </p:spPr>
        <p:txBody>
          <a:bodyPr/>
          <a:lstStyle/>
          <a:p>
            <a:pPr marL="514350" lvl="0" indent="-514350">
              <a:buAutoNum type="arabicPeriod"/>
            </a:pPr>
            <a:r>
              <a:rPr lang="en-US" dirty="0"/>
              <a:t>Outreach Ministries</a:t>
            </a:r>
          </a:p>
          <a:p>
            <a:pPr marL="514350" lvl="0" indent="-514350">
              <a:buFont typeface="+mj-lt"/>
              <a:buAutoNum type="arabicPeriod" startAt="2"/>
            </a:pPr>
            <a:r>
              <a:rPr lang="en-US" dirty="0"/>
              <a:t>Stage of Life Ministries</a:t>
            </a:r>
          </a:p>
          <a:p>
            <a:pPr marL="514350" lvl="0" indent="-514350">
              <a:buFont typeface="+mj-lt"/>
              <a:buAutoNum type="arabicPeriod" startAt="3"/>
            </a:pPr>
            <a:r>
              <a:rPr lang="en-US" dirty="0"/>
              <a:t>Adult Topical Classes</a:t>
            </a:r>
          </a:p>
          <a:p>
            <a:pPr marL="514350" lvl="0" indent="-514350">
              <a:buFont typeface="+mj-lt"/>
              <a:buAutoNum type="arabicPeriod" startAt="4"/>
            </a:pPr>
            <a:r>
              <a:rPr lang="en-US" dirty="0"/>
              <a:t>Care Ministries</a:t>
            </a:r>
          </a:p>
          <a:p>
            <a:pPr marL="514350" lvl="0" indent="-514350">
              <a:buFont typeface="+mj-lt"/>
              <a:buAutoNum type="arabicPeriod" startAt="4"/>
            </a:pPr>
            <a:r>
              <a:rPr lang="en-US" dirty="0"/>
              <a:t>Recovery Ministries</a:t>
            </a:r>
          </a:p>
          <a:p>
            <a:pPr marL="514350" lvl="0" indent="-514350">
              <a:buFont typeface="+mj-lt"/>
              <a:buAutoNum type="arabicPeriod" startAt="4"/>
            </a:pPr>
            <a:r>
              <a:rPr lang="en-US" dirty="0"/>
              <a:t>Service Groups</a:t>
            </a:r>
          </a:p>
          <a:p>
            <a:pPr marL="514350" lvl="0" indent="-514350">
              <a:buFont typeface="+mj-lt"/>
              <a:buAutoNum type="arabicPeriod" startAt="4"/>
            </a:pPr>
            <a:r>
              <a:rPr lang="en-US" dirty="0"/>
              <a:t>Worship Team</a:t>
            </a:r>
          </a:p>
          <a:p>
            <a:pPr marL="514350" lvl="0" indent="-514350">
              <a:buFont typeface="+mj-lt"/>
              <a:buAutoNum type="arabicPeriod" startAt="4"/>
            </a:pPr>
            <a:endParaRPr lang="en-US" dirty="0"/>
          </a:p>
          <a:p>
            <a:pPr marL="514350" lvl="0" indent="-514350">
              <a:buAutoNum type="arabicPeriod"/>
            </a:pPr>
            <a:endParaRPr lang="en-US"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13</a:t>
            </a:r>
          </a:p>
        </p:txBody>
      </p:sp>
    </p:spTree>
    <p:extLst>
      <p:ext uri="{BB962C8B-B14F-4D97-AF65-F5344CB8AC3E}">
        <p14:creationId xmlns:p14="http://schemas.microsoft.com/office/powerpoint/2010/main" val="874660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828675"/>
          </a:xfrm>
        </p:spPr>
        <p:txBody>
          <a:bodyPr/>
          <a:lstStyle/>
          <a:p>
            <a:r>
              <a:rPr lang="en-US" altLang="en-US"/>
              <a:t>Great Commission Timeline</a:t>
            </a:r>
            <a:endParaRPr lang="en-US" altLang="en-US" sz="3200"/>
          </a:p>
        </p:txBody>
      </p:sp>
      <p:grpSp>
        <p:nvGrpSpPr>
          <p:cNvPr id="2" name="Group 33"/>
          <p:cNvGrpSpPr>
            <a:grpSpLocks/>
          </p:cNvGrpSpPr>
          <p:nvPr/>
        </p:nvGrpSpPr>
        <p:grpSpPr bwMode="auto">
          <a:xfrm>
            <a:off x="0" y="828675"/>
            <a:ext cx="9139802" cy="5141617"/>
            <a:chOff x="205245" y="908278"/>
            <a:chExt cx="9139803" cy="5141617"/>
          </a:xfrm>
        </p:grpSpPr>
        <p:sp>
          <p:nvSpPr>
            <p:cNvPr id="23558" name="Rectangle 6"/>
            <p:cNvSpPr>
              <a:spLocks noChangeArrowheads="1"/>
            </p:cNvSpPr>
            <p:nvPr/>
          </p:nvSpPr>
          <p:spPr bwMode="auto">
            <a:xfrm>
              <a:off x="7824390" y="908278"/>
              <a:ext cx="125492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ct val="0"/>
                </a:spcBef>
                <a:buFontTx/>
                <a:buNone/>
              </a:pPr>
              <a:r>
                <a:rPr lang="en-US" altLang="en-US" sz="2800" b="0"/>
                <a:t>Acts 1</a:t>
              </a:r>
            </a:p>
          </p:txBody>
        </p:sp>
        <p:sp>
          <p:nvSpPr>
            <p:cNvPr id="23559" name="AutoShape 7"/>
            <p:cNvSpPr>
              <a:spLocks/>
            </p:cNvSpPr>
            <p:nvPr/>
          </p:nvSpPr>
          <p:spPr bwMode="auto">
            <a:xfrm rot="16200000">
              <a:off x="1617513" y="3007594"/>
              <a:ext cx="333671" cy="974734"/>
            </a:xfrm>
            <a:prstGeom prst="leftBracket">
              <a:avLst>
                <a:gd name="adj" fmla="val 146062"/>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endParaRPr lang="en-US" altLang="en-US" sz="1800"/>
            </a:p>
          </p:txBody>
        </p:sp>
        <p:sp>
          <p:nvSpPr>
            <p:cNvPr id="23560" name="Line 8"/>
            <p:cNvSpPr>
              <a:spLocks noChangeShapeType="1"/>
            </p:cNvSpPr>
            <p:nvPr/>
          </p:nvSpPr>
          <p:spPr bwMode="auto">
            <a:xfrm flipV="1">
              <a:off x="2247900" y="3280007"/>
              <a:ext cx="6181726" cy="16369"/>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 name="Rectangle 10"/>
            <p:cNvSpPr>
              <a:spLocks noChangeArrowheads="1"/>
            </p:cNvSpPr>
            <p:nvPr/>
          </p:nvSpPr>
          <p:spPr bwMode="auto">
            <a:xfrm>
              <a:off x="1130085" y="1762946"/>
              <a:ext cx="323850" cy="1474787"/>
            </a:xfrm>
            <a:prstGeom prst="rect">
              <a:avLst/>
            </a:prstGeom>
            <a:solidFill>
              <a:srgbClr val="996600"/>
            </a:solidFill>
            <a:ln w="28575">
              <a:solidFill>
                <a:srgbClr val="000000"/>
              </a:solidFill>
              <a:miter lim="800000"/>
              <a:headEnd/>
              <a:tailEnd/>
            </a:ln>
          </p:spPr>
          <p:txBody>
            <a:bodyPr anchor="ctr"/>
            <a:lstStyle/>
            <a:p>
              <a:pPr>
                <a:defRPr/>
              </a:pPr>
              <a:endParaRPr lang="en-US">
                <a:blipFill>
                  <a:blip r:embed="rId3"/>
                  <a:tile tx="0" ty="0" sx="100000" sy="100000" flip="none" algn="tl"/>
                </a:blipFill>
                <a:latin typeface="Arial" pitchFamily="34" charset="0"/>
                <a:cs typeface="+mn-cs"/>
              </a:endParaRPr>
            </a:p>
          </p:txBody>
        </p:sp>
        <p:sp>
          <p:nvSpPr>
            <p:cNvPr id="23562" name="Rectangle 11"/>
            <p:cNvSpPr>
              <a:spLocks noChangeArrowheads="1"/>
            </p:cNvSpPr>
            <p:nvPr/>
          </p:nvSpPr>
          <p:spPr bwMode="auto">
            <a:xfrm>
              <a:off x="660186" y="2126203"/>
              <a:ext cx="1273175" cy="294623"/>
            </a:xfrm>
            <a:prstGeom prst="rect">
              <a:avLst/>
            </a:prstGeom>
            <a:solidFill>
              <a:srgbClr val="996600"/>
            </a:solidFill>
            <a:ln w="28575">
              <a:solidFill>
                <a:srgbClr val="000000"/>
              </a:solidFill>
              <a:miter lim="800000"/>
              <a:headEnd/>
              <a:tailEnd/>
            </a:ln>
          </p:spPr>
          <p:txBody>
            <a:bodyPr anchor="ct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endParaRPr lang="en-US" altLang="en-US" sz="1800"/>
            </a:p>
          </p:txBody>
        </p:sp>
        <p:sp>
          <p:nvSpPr>
            <p:cNvPr id="23563" name="Line 12"/>
            <p:cNvSpPr>
              <a:spLocks noChangeShapeType="1"/>
            </p:cNvSpPr>
            <p:nvPr/>
          </p:nvSpPr>
          <p:spPr bwMode="auto">
            <a:xfrm flipH="1">
              <a:off x="1268407" y="3594033"/>
              <a:ext cx="14287" cy="192405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3564" name="Line 13"/>
            <p:cNvSpPr>
              <a:spLocks noChangeShapeType="1"/>
            </p:cNvSpPr>
            <p:nvPr/>
          </p:nvSpPr>
          <p:spPr bwMode="auto">
            <a:xfrm flipH="1">
              <a:off x="2290763" y="3624989"/>
              <a:ext cx="0" cy="1208083"/>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3565" name="Line 14"/>
            <p:cNvSpPr>
              <a:spLocks noChangeShapeType="1"/>
            </p:cNvSpPr>
            <p:nvPr/>
          </p:nvSpPr>
          <p:spPr bwMode="auto">
            <a:xfrm>
              <a:off x="8440738" y="3280008"/>
              <a:ext cx="11112" cy="1010144"/>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3566" name="Line 15"/>
            <p:cNvSpPr>
              <a:spLocks noChangeShapeType="1"/>
            </p:cNvSpPr>
            <p:nvPr/>
          </p:nvSpPr>
          <p:spPr bwMode="auto">
            <a:xfrm flipH="1">
              <a:off x="2271713" y="4080601"/>
              <a:ext cx="2371725" cy="0"/>
            </a:xfrm>
            <a:prstGeom prst="line">
              <a:avLst/>
            </a:prstGeom>
            <a:noFill/>
            <a:ln w="38100">
              <a:solidFill>
                <a:schemeClr val="bg1"/>
              </a:solidFill>
              <a:round/>
              <a:headEnd/>
              <a:tailEnd type="stealth" w="lg" len="lg"/>
            </a:ln>
            <a:extLst>
              <a:ext uri="{909E8E84-426E-40DD-AFC4-6F175D3DCCD1}">
                <a14:hiddenFill xmlns:a14="http://schemas.microsoft.com/office/drawing/2010/main">
                  <a:noFill/>
                </a14:hiddenFill>
              </a:ext>
            </a:extLst>
          </p:spPr>
          <p:txBody>
            <a:bodyPr anchor="ctr"/>
            <a:lstStyle/>
            <a:p>
              <a:endParaRPr lang="en-US"/>
            </a:p>
          </p:txBody>
        </p:sp>
        <p:sp>
          <p:nvSpPr>
            <p:cNvPr id="23567" name="Text Box 16"/>
            <p:cNvSpPr txBox="1">
              <a:spLocks noChangeArrowheads="1"/>
            </p:cNvSpPr>
            <p:nvPr/>
          </p:nvSpPr>
          <p:spPr bwMode="auto">
            <a:xfrm>
              <a:off x="4608513" y="3820251"/>
              <a:ext cx="150653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ct val="0"/>
                </a:spcBef>
                <a:buFontTx/>
                <a:buNone/>
              </a:pPr>
              <a:r>
                <a:rPr lang="en-US" altLang="en-US" sz="2800" b="0"/>
                <a:t>40 Days</a:t>
              </a:r>
            </a:p>
          </p:txBody>
        </p:sp>
        <p:sp>
          <p:nvSpPr>
            <p:cNvPr id="23568" name="Text Box 17"/>
            <p:cNvSpPr txBox="1">
              <a:spLocks noChangeArrowheads="1"/>
            </p:cNvSpPr>
            <p:nvPr/>
          </p:nvSpPr>
          <p:spPr bwMode="auto">
            <a:xfrm>
              <a:off x="1268408" y="3678567"/>
              <a:ext cx="1022355" cy="53181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ct val="0"/>
                </a:spcBef>
                <a:buFontTx/>
                <a:buNone/>
              </a:pPr>
              <a:r>
                <a:rPr lang="en-US" altLang="en-US" sz="2800" b="0"/>
                <a:t>3 </a:t>
              </a:r>
            </a:p>
            <a:p>
              <a:pPr algn="ctr" eaLnBrk="1" hangingPunct="1">
                <a:spcBef>
                  <a:spcPct val="0"/>
                </a:spcBef>
                <a:buFontTx/>
                <a:buNone/>
              </a:pPr>
              <a:r>
                <a:rPr lang="en-US" altLang="en-US" sz="2800" b="0"/>
                <a:t>Days</a:t>
              </a:r>
            </a:p>
          </p:txBody>
        </p:sp>
        <p:sp>
          <p:nvSpPr>
            <p:cNvPr id="23569" name="Line 18"/>
            <p:cNvSpPr>
              <a:spLocks noChangeShapeType="1"/>
            </p:cNvSpPr>
            <p:nvPr/>
          </p:nvSpPr>
          <p:spPr bwMode="auto">
            <a:xfrm>
              <a:off x="6115050" y="4080601"/>
              <a:ext cx="2359025" cy="0"/>
            </a:xfrm>
            <a:prstGeom prst="line">
              <a:avLst/>
            </a:prstGeom>
            <a:noFill/>
            <a:ln w="38100">
              <a:solidFill>
                <a:schemeClr val="bg1"/>
              </a:solidFill>
              <a:round/>
              <a:headEnd/>
              <a:tailEnd type="stealth" w="lg" len="lg"/>
            </a:ln>
            <a:extLst>
              <a:ext uri="{909E8E84-426E-40DD-AFC4-6F175D3DCCD1}">
                <a14:hiddenFill xmlns:a14="http://schemas.microsoft.com/office/drawing/2010/main">
                  <a:noFill/>
                </a14:hiddenFill>
              </a:ext>
            </a:extLst>
          </p:spPr>
          <p:txBody>
            <a:bodyPr anchor="ctr"/>
            <a:lstStyle/>
            <a:p>
              <a:endParaRPr lang="en-US"/>
            </a:p>
          </p:txBody>
        </p:sp>
        <p:sp>
          <p:nvSpPr>
            <p:cNvPr id="23570" name="Line 19"/>
            <p:cNvSpPr>
              <a:spLocks noChangeShapeType="1"/>
            </p:cNvSpPr>
            <p:nvPr/>
          </p:nvSpPr>
          <p:spPr bwMode="auto">
            <a:xfrm flipV="1">
              <a:off x="8440738" y="1445349"/>
              <a:ext cx="11112" cy="1862637"/>
            </a:xfrm>
            <a:prstGeom prst="line">
              <a:avLst/>
            </a:prstGeom>
            <a:noFill/>
            <a:ln w="38100">
              <a:solidFill>
                <a:schemeClr val="bg1"/>
              </a:solidFill>
              <a:round/>
              <a:headEnd/>
              <a:tailEnd type="stealth" w="lg" len="lg"/>
            </a:ln>
            <a:extLst>
              <a:ext uri="{909E8E84-426E-40DD-AFC4-6F175D3DCCD1}">
                <a14:hiddenFill xmlns:a14="http://schemas.microsoft.com/office/drawing/2010/main">
                  <a:noFill/>
                </a14:hiddenFill>
              </a:ext>
            </a:extLst>
          </p:spPr>
          <p:txBody>
            <a:bodyPr anchor="ctr"/>
            <a:lstStyle/>
            <a:p>
              <a:endParaRPr lang="en-US"/>
            </a:p>
          </p:txBody>
        </p:sp>
        <p:sp>
          <p:nvSpPr>
            <p:cNvPr id="23571" name="Line 20"/>
            <p:cNvSpPr>
              <a:spLocks noChangeShapeType="1"/>
            </p:cNvSpPr>
            <p:nvPr/>
          </p:nvSpPr>
          <p:spPr bwMode="auto">
            <a:xfrm flipV="1">
              <a:off x="2697163" y="2081978"/>
              <a:ext cx="6350" cy="1174709"/>
            </a:xfrm>
            <a:prstGeom prst="line">
              <a:avLst/>
            </a:prstGeom>
            <a:noFill/>
            <a:ln w="38100">
              <a:solidFill>
                <a:schemeClr val="bg1"/>
              </a:solidFill>
              <a:prstDash val="solid"/>
              <a:round/>
              <a:headEnd type="none" w="med" len="med"/>
              <a:tailEnd type="none" w="med" len="med"/>
            </a:ln>
            <a:extLst>
              <a:ext uri="{909E8E84-426E-40DD-AFC4-6F175D3DCCD1}">
                <a14:hiddenFill xmlns:a14="http://schemas.microsoft.com/office/drawing/2010/main">
                  <a:noFill/>
                </a14:hiddenFill>
              </a:ext>
            </a:extLst>
          </p:spPr>
          <p:txBody>
            <a:bodyPr anchor="ctr"/>
            <a:lstStyle/>
            <a:p>
              <a:endParaRPr lang="en-US"/>
            </a:p>
          </p:txBody>
        </p:sp>
        <p:sp>
          <p:nvSpPr>
            <p:cNvPr id="23572" name="Line 21"/>
            <p:cNvSpPr>
              <a:spLocks noChangeShapeType="1"/>
            </p:cNvSpPr>
            <p:nvPr/>
          </p:nvSpPr>
          <p:spPr bwMode="auto">
            <a:xfrm flipH="1" flipV="1">
              <a:off x="5421313" y="2081977"/>
              <a:ext cx="11112" cy="1162009"/>
            </a:xfrm>
            <a:prstGeom prst="line">
              <a:avLst/>
            </a:prstGeom>
            <a:noFill/>
            <a:ln w="38100">
              <a:solidFill>
                <a:schemeClr val="bg1"/>
              </a:solidFill>
              <a:round/>
              <a:headEnd type="none" w="med" len="med"/>
              <a:tailEnd type="none" w="med" len="med"/>
            </a:ln>
            <a:extLst>
              <a:ext uri="{909E8E84-426E-40DD-AFC4-6F175D3DCCD1}">
                <a14:hiddenFill xmlns:a14="http://schemas.microsoft.com/office/drawing/2010/main">
                  <a:noFill/>
                </a14:hiddenFill>
              </a:ext>
            </a:extLst>
          </p:spPr>
          <p:txBody>
            <a:bodyPr anchor="ctr"/>
            <a:lstStyle/>
            <a:p>
              <a:endParaRPr lang="en-US"/>
            </a:p>
          </p:txBody>
        </p:sp>
        <p:sp>
          <p:nvSpPr>
            <p:cNvPr id="23573" name="Line 22"/>
            <p:cNvSpPr>
              <a:spLocks noChangeShapeType="1"/>
            </p:cNvSpPr>
            <p:nvPr/>
          </p:nvSpPr>
          <p:spPr bwMode="auto">
            <a:xfrm flipH="1" flipV="1">
              <a:off x="7165975" y="2387826"/>
              <a:ext cx="11112" cy="868858"/>
            </a:xfrm>
            <a:prstGeom prst="line">
              <a:avLst/>
            </a:prstGeom>
            <a:noFill/>
            <a:ln w="38100">
              <a:solidFill>
                <a:schemeClr val="bg1"/>
              </a:solidFill>
              <a:round/>
              <a:headEnd type="none" w="med" len="med"/>
              <a:tailEnd type="none" w="med" len="med"/>
            </a:ln>
            <a:extLst>
              <a:ext uri="{909E8E84-426E-40DD-AFC4-6F175D3DCCD1}">
                <a14:hiddenFill xmlns:a14="http://schemas.microsoft.com/office/drawing/2010/main">
                  <a:noFill/>
                </a14:hiddenFill>
              </a:ext>
            </a:extLst>
          </p:spPr>
          <p:txBody>
            <a:bodyPr anchor="ctr"/>
            <a:lstStyle/>
            <a:p>
              <a:endParaRPr lang="en-US"/>
            </a:p>
          </p:txBody>
        </p:sp>
        <p:sp>
          <p:nvSpPr>
            <p:cNvPr id="23574" name="Text Box 23"/>
            <p:cNvSpPr txBox="1">
              <a:spLocks noChangeArrowheads="1"/>
            </p:cNvSpPr>
            <p:nvPr/>
          </p:nvSpPr>
          <p:spPr bwMode="auto">
            <a:xfrm>
              <a:off x="2137569" y="1416704"/>
              <a:ext cx="1131888"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ct val="0"/>
                </a:spcBef>
                <a:buFontTx/>
                <a:buNone/>
              </a:pPr>
              <a:r>
                <a:rPr lang="en-US" altLang="en-US" sz="2800" b="0"/>
                <a:t>Jn 20</a:t>
              </a:r>
            </a:p>
          </p:txBody>
        </p:sp>
        <p:sp>
          <p:nvSpPr>
            <p:cNvPr id="23575" name="Text Box 25"/>
            <p:cNvSpPr txBox="1">
              <a:spLocks noChangeArrowheads="1"/>
            </p:cNvSpPr>
            <p:nvPr/>
          </p:nvSpPr>
          <p:spPr bwMode="auto">
            <a:xfrm>
              <a:off x="3282950" y="1873785"/>
              <a:ext cx="1492249" cy="52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ct val="0"/>
                </a:spcBef>
                <a:buFontTx/>
                <a:buNone/>
              </a:pPr>
              <a:r>
                <a:rPr lang="en-US" altLang="en-US" sz="2800" b="0"/>
                <a:t>Mark 16</a:t>
              </a:r>
            </a:p>
          </p:txBody>
        </p:sp>
        <p:sp>
          <p:nvSpPr>
            <p:cNvPr id="23576" name="Rectangle 26"/>
            <p:cNvSpPr>
              <a:spLocks noChangeArrowheads="1"/>
            </p:cNvSpPr>
            <p:nvPr/>
          </p:nvSpPr>
          <p:spPr bwMode="auto">
            <a:xfrm>
              <a:off x="6322419" y="1835870"/>
              <a:ext cx="170933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ct val="0"/>
                </a:spcBef>
                <a:buFontTx/>
                <a:buNone/>
              </a:pPr>
              <a:r>
                <a:rPr lang="en-US" altLang="en-US" sz="2800" b="0"/>
                <a:t>Luke 24</a:t>
              </a:r>
            </a:p>
          </p:txBody>
        </p:sp>
        <p:sp>
          <p:nvSpPr>
            <p:cNvPr id="23577" name="Rectangle 27"/>
            <p:cNvSpPr>
              <a:spLocks noChangeArrowheads="1"/>
            </p:cNvSpPr>
            <p:nvPr/>
          </p:nvSpPr>
          <p:spPr bwMode="auto">
            <a:xfrm>
              <a:off x="4643841" y="1411510"/>
              <a:ext cx="1573993"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ct val="0"/>
                </a:spcBef>
                <a:buFontTx/>
                <a:buNone/>
              </a:pPr>
              <a:r>
                <a:rPr lang="en-US" altLang="en-US" sz="2800" b="0"/>
                <a:t>Matt 28</a:t>
              </a:r>
            </a:p>
          </p:txBody>
        </p:sp>
        <p:sp>
          <p:nvSpPr>
            <p:cNvPr id="23578" name="Text Box 28"/>
            <p:cNvSpPr txBox="1">
              <a:spLocks noChangeArrowheads="1"/>
            </p:cNvSpPr>
            <p:nvPr/>
          </p:nvSpPr>
          <p:spPr bwMode="auto">
            <a:xfrm>
              <a:off x="205245" y="5518083"/>
              <a:ext cx="2342236"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a:t>Crucifixion</a:t>
              </a:r>
              <a:endParaRPr lang="en-US" altLang="en-US" b="0"/>
            </a:p>
          </p:txBody>
        </p:sp>
        <p:sp>
          <p:nvSpPr>
            <p:cNvPr id="23579" name="Text Box 29"/>
            <p:cNvSpPr txBox="1">
              <a:spLocks noChangeArrowheads="1"/>
            </p:cNvSpPr>
            <p:nvPr/>
          </p:nvSpPr>
          <p:spPr bwMode="auto">
            <a:xfrm>
              <a:off x="7092387" y="4340951"/>
              <a:ext cx="2252661"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algn="ctr" eaLnBrk="1" hangingPunct="1">
                <a:spcBef>
                  <a:spcPct val="0"/>
                </a:spcBef>
                <a:buFontTx/>
                <a:buNone/>
              </a:pPr>
              <a:r>
                <a:rPr lang="en-US" altLang="en-US" dirty="0"/>
                <a:t>Ascension</a:t>
              </a:r>
              <a:endParaRPr lang="en-US" altLang="en-US" b="0" dirty="0"/>
            </a:p>
          </p:txBody>
        </p:sp>
        <p:sp>
          <p:nvSpPr>
            <p:cNvPr id="23580" name="Rectangle 30"/>
            <p:cNvSpPr>
              <a:spLocks noChangeArrowheads="1"/>
            </p:cNvSpPr>
            <p:nvPr/>
          </p:nvSpPr>
          <p:spPr bwMode="auto">
            <a:xfrm>
              <a:off x="1386528" y="4793202"/>
              <a:ext cx="288925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dirty="0"/>
                <a:t>Resurrection</a:t>
              </a:r>
              <a:endParaRPr lang="en-US" altLang="en-US" b="0" dirty="0"/>
            </a:p>
          </p:txBody>
        </p:sp>
        <p:sp>
          <p:nvSpPr>
            <p:cNvPr id="23581" name="Line 31"/>
            <p:cNvSpPr>
              <a:spLocks noChangeShapeType="1"/>
            </p:cNvSpPr>
            <p:nvPr/>
          </p:nvSpPr>
          <p:spPr bwMode="auto">
            <a:xfrm flipV="1">
              <a:off x="4017963" y="2364508"/>
              <a:ext cx="11112" cy="892180"/>
            </a:xfrm>
            <a:prstGeom prst="line">
              <a:avLst/>
            </a:prstGeom>
            <a:noFill/>
            <a:ln w="38100">
              <a:solidFill>
                <a:schemeClr val="bg1"/>
              </a:solidFill>
              <a:round/>
              <a:headEnd type="none" w="med" len="med"/>
              <a:tailEnd type="none" w="med" len="med"/>
            </a:ln>
            <a:extLst>
              <a:ext uri="{909E8E84-426E-40DD-AFC4-6F175D3DCCD1}">
                <a14:hiddenFill xmlns:a14="http://schemas.microsoft.com/office/drawing/2010/main">
                  <a:noFill/>
                </a14:hiddenFill>
              </a:ext>
            </a:extLst>
          </p:spPr>
          <p:txBody>
            <a:bodyPr anchor="ctr"/>
            <a:lstStyle/>
            <a:p>
              <a:endParaRPr lang="en-US"/>
            </a:p>
          </p:txBody>
        </p:sp>
        <p:sp>
          <p:nvSpPr>
            <p:cNvPr id="23584" name="Cloud Callout 32"/>
            <p:cNvSpPr>
              <a:spLocks noChangeArrowheads="1"/>
            </p:cNvSpPr>
            <p:nvPr/>
          </p:nvSpPr>
          <p:spPr bwMode="auto">
            <a:xfrm>
              <a:off x="7902575" y="2050189"/>
              <a:ext cx="1019175" cy="771525"/>
            </a:xfrm>
            <a:prstGeom prst="cloudCallout">
              <a:avLst>
                <a:gd name="adj1" fmla="val -15704"/>
                <a:gd name="adj2" fmla="val 43856"/>
              </a:avLst>
            </a:prstGeom>
            <a:solidFill>
              <a:schemeClr val="bg1"/>
            </a:solidFill>
            <a:ln w="9525" algn="ctr">
              <a:solidFill>
                <a:schemeClr val="tx1"/>
              </a:solidFill>
              <a:round/>
              <a:headEnd/>
              <a:tailEnd/>
            </a:ln>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endParaRPr lang="en-US" altLang="en-US" sz="1800">
                <a:solidFill>
                  <a:schemeClr val="tx1"/>
                </a:solidFill>
              </a:endParaRPr>
            </a:p>
          </p:txBody>
        </p:sp>
      </p:grpSp>
      <p:sp>
        <p:nvSpPr>
          <p:cNvPr id="29" name="Text Box 29">
            <a:extLst>
              <a:ext uri="{FF2B5EF4-FFF2-40B4-BE49-F238E27FC236}">
                <a16:creationId xmlns:a16="http://schemas.microsoft.com/office/drawing/2014/main" id="{15D30901-049B-4744-A338-0946AF592245}"/>
              </a:ext>
            </a:extLst>
          </p:cNvPr>
          <p:cNvSpPr txBox="1">
            <a:spLocks noChangeArrowheads="1"/>
          </p:cNvSpPr>
          <p:nvPr/>
        </p:nvSpPr>
        <p:spPr bwMode="auto">
          <a:xfrm>
            <a:off x="4568567" y="5243824"/>
            <a:ext cx="4466397" cy="115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marL="236538" indent="-236538" eaLnBrk="1" hangingPunct="1">
              <a:spcBef>
                <a:spcPct val="0"/>
              </a:spcBef>
            </a:pPr>
            <a:r>
              <a:rPr lang="en-US" altLang="en-US" b="0" dirty="0">
                <a:solidFill>
                  <a:srgbClr val="FFFF00"/>
                </a:solidFill>
              </a:rPr>
              <a:t>Given 5 times</a:t>
            </a:r>
          </a:p>
          <a:p>
            <a:pPr marL="236538" indent="-236538" eaLnBrk="1" hangingPunct="1">
              <a:spcBef>
                <a:spcPct val="0"/>
              </a:spcBef>
            </a:pPr>
            <a:r>
              <a:rPr lang="en-US" altLang="en-US" b="0" dirty="0">
                <a:solidFill>
                  <a:srgbClr val="FFFF00"/>
                </a:solidFill>
              </a:rPr>
              <a:t>After His resurrection</a:t>
            </a:r>
          </a:p>
        </p:txBody>
      </p:sp>
      <p:sp>
        <p:nvSpPr>
          <p:cNvPr id="30" name="Slide Number Placeholder 3">
            <a:extLst>
              <a:ext uri="{FF2B5EF4-FFF2-40B4-BE49-F238E27FC236}">
                <a16:creationId xmlns:a16="http://schemas.microsoft.com/office/drawing/2014/main" id="{9BEB531C-710F-474F-81F4-D9D216E91DAC}"/>
              </a:ext>
            </a:extLst>
          </p:cNvPr>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000"/>
                            </p:stCondLst>
                            <p:childTnLst>
                              <p:par>
                                <p:cTn id="9" presetID="1" presetClass="entr" presetSubtype="0" fill="hold" grpId="0" nodeType="afterEffect">
                                  <p:stCondLst>
                                    <p:cond delay="50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763588"/>
          </a:xfrm>
        </p:spPr>
        <p:txBody>
          <a:bodyPr/>
          <a:lstStyle/>
          <a:p>
            <a:r>
              <a:rPr lang="en-US" dirty="0"/>
              <a:t>The Problem with Church Ministries</a:t>
            </a:r>
          </a:p>
        </p:txBody>
      </p:sp>
      <p:sp>
        <p:nvSpPr>
          <p:cNvPr id="3" name="Content Placeholder 2"/>
          <p:cNvSpPr>
            <a:spLocks noGrp="1"/>
          </p:cNvSpPr>
          <p:nvPr>
            <p:ph idx="1"/>
          </p:nvPr>
        </p:nvSpPr>
        <p:spPr>
          <a:xfrm>
            <a:off x="742278" y="1301759"/>
            <a:ext cx="8401722" cy="4541819"/>
          </a:xfrm>
        </p:spPr>
        <p:txBody>
          <a:bodyPr/>
          <a:lstStyle/>
          <a:p>
            <a:pPr marL="514350" lvl="0" indent="-514350">
              <a:spcBef>
                <a:spcPts val="0"/>
              </a:spcBef>
              <a:spcAft>
                <a:spcPts val="1200"/>
              </a:spcAft>
              <a:buFont typeface="+mj-lt"/>
              <a:buAutoNum type="arabicPeriod"/>
            </a:pPr>
            <a:r>
              <a:rPr lang="en-US" dirty="0"/>
              <a:t>Churches die every day because their ministries became inwardly focused</a:t>
            </a:r>
          </a:p>
          <a:p>
            <a:pPr marL="514350" lvl="0" indent="-514350">
              <a:spcBef>
                <a:spcPts val="0"/>
              </a:spcBef>
              <a:spcAft>
                <a:spcPts val="1200"/>
              </a:spcAft>
              <a:buFont typeface="+mj-lt"/>
              <a:buAutoNum type="arabicPeriod" startAt="2"/>
            </a:pPr>
            <a:r>
              <a:rPr lang="en-US" dirty="0"/>
              <a:t>Other churches add so many ministries </a:t>
            </a:r>
          </a:p>
          <a:p>
            <a:pPr marL="793750">
              <a:spcBef>
                <a:spcPts val="0"/>
              </a:spcBef>
              <a:spcAft>
                <a:spcPts val="1200"/>
              </a:spcAft>
            </a:pPr>
            <a:r>
              <a:rPr lang="en-US" dirty="0"/>
              <a:t>that evangelism and discipleship</a:t>
            </a:r>
          </a:p>
          <a:p>
            <a:pPr marL="793750">
              <a:spcBef>
                <a:spcPts val="0"/>
              </a:spcBef>
              <a:spcAft>
                <a:spcPts val="1200"/>
              </a:spcAft>
            </a:pPr>
            <a:r>
              <a:rPr lang="en-US" dirty="0"/>
              <a:t>become part of a list of ministries </a:t>
            </a:r>
          </a:p>
          <a:p>
            <a:pPr marL="793750">
              <a:spcBef>
                <a:spcPts val="0"/>
              </a:spcBef>
              <a:spcAft>
                <a:spcPts val="1200"/>
              </a:spcAft>
            </a:pPr>
            <a:r>
              <a:rPr lang="en-US" dirty="0"/>
              <a:t>rather than the purpose of the church </a:t>
            </a:r>
          </a:p>
          <a:p>
            <a:pPr marL="514350" lvl="0" indent="-514350">
              <a:spcBef>
                <a:spcPts val="0"/>
              </a:spcBef>
              <a:spcAft>
                <a:spcPts val="1200"/>
              </a:spcAft>
              <a:buFont typeface="+mj-lt"/>
              <a:buAutoNum type="arabicPeriod"/>
            </a:pPr>
            <a:endParaRPr lang="en-US"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13</a:t>
            </a:r>
          </a:p>
        </p:txBody>
      </p:sp>
    </p:spTree>
    <p:extLst>
      <p:ext uri="{BB962C8B-B14F-4D97-AF65-F5344CB8AC3E}">
        <p14:creationId xmlns:p14="http://schemas.microsoft.com/office/powerpoint/2010/main" val="2353188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136" y="497305"/>
            <a:ext cx="8710863" cy="3790971"/>
          </a:xfrm>
        </p:spPr>
        <p:txBody>
          <a:bodyPr/>
          <a:lstStyle/>
          <a:p>
            <a:pPr marL="0" lvl="0" indent="0" algn="ctr">
              <a:spcBef>
                <a:spcPts val="0"/>
              </a:spcBef>
              <a:spcAft>
                <a:spcPts val="1200"/>
              </a:spcAft>
              <a:buNone/>
            </a:pPr>
            <a:r>
              <a:rPr lang="en-US" b="1" dirty="0"/>
              <a:t>Summary</a:t>
            </a:r>
          </a:p>
          <a:p>
            <a:pPr marL="457200" lvl="0" indent="-457200">
              <a:spcBef>
                <a:spcPts val="0"/>
              </a:spcBef>
              <a:spcAft>
                <a:spcPts val="1200"/>
              </a:spcAft>
              <a:buFont typeface="+mj-lt"/>
              <a:buAutoNum type="arabicPeriod"/>
            </a:pPr>
            <a:r>
              <a:rPr lang="en-US" sz="2800" dirty="0"/>
              <a:t>Ministries that do not make disciples take away resources that could be used to make disciples</a:t>
            </a:r>
          </a:p>
          <a:p>
            <a:pPr marL="457200" lvl="0" indent="-457200">
              <a:spcBef>
                <a:spcPts val="0"/>
              </a:spcBef>
              <a:spcAft>
                <a:spcPts val="1200"/>
              </a:spcAft>
              <a:buFont typeface="+mj-lt"/>
              <a:buAutoNum type="arabicPeriod"/>
            </a:pPr>
            <a:r>
              <a:rPr lang="en-US" sz="2800" dirty="0"/>
              <a:t>Many churches have ministries that have turned into traditions </a:t>
            </a:r>
          </a:p>
          <a:p>
            <a:pPr marL="457200" lvl="0" indent="-457200">
              <a:spcBef>
                <a:spcPts val="0"/>
              </a:spcBef>
              <a:spcAft>
                <a:spcPts val="1200"/>
              </a:spcAft>
              <a:buFont typeface="+mj-lt"/>
              <a:buAutoNum type="arabicPeriod"/>
            </a:pPr>
            <a:r>
              <a:rPr lang="en-US" sz="2800" dirty="0"/>
              <a:t>Jesus, Samuel, Paul, and others in the Bible hated when tradition replaced obedience to God</a:t>
            </a:r>
          </a:p>
          <a:p>
            <a:pPr marL="457200" lvl="0" indent="-457200">
              <a:spcBef>
                <a:spcPts val="0"/>
              </a:spcBef>
              <a:spcAft>
                <a:spcPts val="1200"/>
              </a:spcAft>
              <a:buFont typeface="+mj-lt"/>
              <a:buAutoNum type="arabicPeriod"/>
            </a:pPr>
            <a:r>
              <a:rPr lang="en-US" sz="2800" dirty="0"/>
              <a:t>Ministries that don’t have a role in making multiplying disciples must be fixed or terminated</a:t>
            </a:r>
          </a:p>
          <a:p>
            <a:pPr marL="457200" lvl="0" indent="-457200">
              <a:spcBef>
                <a:spcPts val="0"/>
              </a:spcBef>
              <a:spcAft>
                <a:spcPts val="1200"/>
              </a:spcAft>
              <a:buFont typeface="+mj-lt"/>
              <a:buAutoNum type="arabicPeriod" startAt="5"/>
            </a:pPr>
            <a:r>
              <a:rPr lang="en-US" sz="2800" dirty="0"/>
              <a:t>You must evaluate your ministries every year</a:t>
            </a:r>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b="1" dirty="0"/>
              <a:t>14</a:t>
            </a:r>
          </a:p>
        </p:txBody>
      </p:sp>
    </p:spTree>
    <p:extLst>
      <p:ext uri="{BB962C8B-B14F-4D97-AF65-F5344CB8AC3E}">
        <p14:creationId xmlns:p14="http://schemas.microsoft.com/office/powerpoint/2010/main" val="6116412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941620-7CF4-493B-979E-BA4EA165B0DC}"/>
              </a:ext>
            </a:extLst>
          </p:cNvPr>
          <p:cNvSpPr/>
          <p:nvPr/>
        </p:nvSpPr>
        <p:spPr>
          <a:xfrm>
            <a:off x="811763" y="1882410"/>
            <a:ext cx="8332237" cy="1723549"/>
          </a:xfrm>
          <a:prstGeom prst="rect">
            <a:avLst/>
          </a:prstGeom>
        </p:spPr>
        <p:txBody>
          <a:bodyPr wrap="square">
            <a:spAutoFit/>
          </a:bodyPr>
          <a:lstStyle/>
          <a:p>
            <a:pPr>
              <a:spcAft>
                <a:spcPts val="1200"/>
              </a:spcAft>
            </a:pPr>
            <a:r>
              <a:rPr lang="en-US" sz="3200" dirty="0">
                <a:solidFill>
                  <a:schemeClr val="bg1"/>
                </a:solidFill>
              </a:rPr>
              <a:t>In your groups </a:t>
            </a:r>
          </a:p>
          <a:p>
            <a:pPr marL="285750" indent="-285750">
              <a:spcAft>
                <a:spcPts val="1200"/>
              </a:spcAft>
              <a:buFont typeface="Arial" panose="020B0604020202020204" pitchFamily="34" charset="0"/>
              <a:buChar char="•"/>
            </a:pPr>
            <a:r>
              <a:rPr lang="en-US" sz="3200" b="0" dirty="0">
                <a:solidFill>
                  <a:schemeClr val="bg1"/>
                </a:solidFill>
              </a:rPr>
              <a:t>Discuss why it is important to evaluate the effectiveness of your ministries</a:t>
            </a:r>
          </a:p>
        </p:txBody>
      </p:sp>
    </p:spTree>
    <p:extLst>
      <p:ext uri="{BB962C8B-B14F-4D97-AF65-F5344CB8AC3E}">
        <p14:creationId xmlns:p14="http://schemas.microsoft.com/office/powerpoint/2010/main" val="3268393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14</a:t>
            </a:r>
          </a:p>
        </p:txBody>
      </p:sp>
      <p:sp>
        <p:nvSpPr>
          <p:cNvPr id="5" name="TextBox 4">
            <a:extLst>
              <a:ext uri="{FF2B5EF4-FFF2-40B4-BE49-F238E27FC236}">
                <a16:creationId xmlns:a16="http://schemas.microsoft.com/office/drawing/2014/main" id="{34A5BB19-D7BD-4F8E-A929-59E3E8158FB1}"/>
              </a:ext>
            </a:extLst>
          </p:cNvPr>
          <p:cNvSpPr txBox="1"/>
          <p:nvPr/>
        </p:nvSpPr>
        <p:spPr>
          <a:xfrm rot="19358452">
            <a:off x="2834444" y="2452561"/>
            <a:ext cx="5294392" cy="1446550"/>
          </a:xfrm>
          <a:prstGeom prst="rect">
            <a:avLst/>
          </a:prstGeom>
          <a:noFill/>
        </p:spPr>
        <p:txBody>
          <a:bodyPr wrap="square" rtlCol="0">
            <a:spAutoFit/>
          </a:bodyPr>
          <a:lstStyle/>
          <a:p>
            <a:pPr algn="ctr"/>
            <a:r>
              <a:rPr lang="en-US" sz="8800" b="1" dirty="0">
                <a:solidFill>
                  <a:srgbClr val="C00000">
                    <a:alpha val="15000"/>
                  </a:srgbClr>
                </a:solidFill>
              </a:rPr>
              <a:t>Example</a:t>
            </a:r>
          </a:p>
        </p:txBody>
      </p:sp>
      <p:graphicFrame>
        <p:nvGraphicFramePr>
          <p:cNvPr id="6" name="Table 5">
            <a:extLst>
              <a:ext uri="{FF2B5EF4-FFF2-40B4-BE49-F238E27FC236}">
                <a16:creationId xmlns:a16="http://schemas.microsoft.com/office/drawing/2014/main" id="{FDBA5A6E-D6B1-4962-B0E8-E6D4A6EFE384}"/>
              </a:ext>
            </a:extLst>
          </p:cNvPr>
          <p:cNvGraphicFramePr>
            <a:graphicFrameLocks noGrp="1"/>
          </p:cNvGraphicFramePr>
          <p:nvPr>
            <p:extLst>
              <p:ext uri="{D42A27DB-BD31-4B8C-83A1-F6EECF244321}">
                <p14:modId xmlns:p14="http://schemas.microsoft.com/office/powerpoint/2010/main" val="1763506065"/>
              </p:ext>
            </p:extLst>
          </p:nvPr>
        </p:nvGraphicFramePr>
        <p:xfrm>
          <a:off x="-1" y="2542665"/>
          <a:ext cx="9144001" cy="3699497"/>
        </p:xfrm>
        <a:graphic>
          <a:graphicData uri="http://schemas.openxmlformats.org/drawingml/2006/table">
            <a:tbl>
              <a:tblPr firstRow="1" firstCol="1" bandRow="1"/>
              <a:tblGrid>
                <a:gridCol w="3818617">
                  <a:extLst>
                    <a:ext uri="{9D8B030D-6E8A-4147-A177-3AD203B41FA5}">
                      <a16:colId xmlns:a16="http://schemas.microsoft.com/office/drawing/2014/main" val="1136727600"/>
                    </a:ext>
                  </a:extLst>
                </a:gridCol>
                <a:gridCol w="384535">
                  <a:extLst>
                    <a:ext uri="{9D8B030D-6E8A-4147-A177-3AD203B41FA5}">
                      <a16:colId xmlns:a16="http://schemas.microsoft.com/office/drawing/2014/main" val="2742557258"/>
                    </a:ext>
                  </a:extLst>
                </a:gridCol>
                <a:gridCol w="1588725">
                  <a:extLst>
                    <a:ext uri="{9D8B030D-6E8A-4147-A177-3AD203B41FA5}">
                      <a16:colId xmlns:a16="http://schemas.microsoft.com/office/drawing/2014/main" val="3434438133"/>
                    </a:ext>
                  </a:extLst>
                </a:gridCol>
                <a:gridCol w="1139035">
                  <a:extLst>
                    <a:ext uri="{9D8B030D-6E8A-4147-A177-3AD203B41FA5}">
                      <a16:colId xmlns:a16="http://schemas.microsoft.com/office/drawing/2014/main" val="41263134"/>
                    </a:ext>
                  </a:extLst>
                </a:gridCol>
                <a:gridCol w="1149434">
                  <a:extLst>
                    <a:ext uri="{9D8B030D-6E8A-4147-A177-3AD203B41FA5}">
                      <a16:colId xmlns:a16="http://schemas.microsoft.com/office/drawing/2014/main" val="2206647885"/>
                    </a:ext>
                  </a:extLst>
                </a:gridCol>
                <a:gridCol w="1063655">
                  <a:extLst>
                    <a:ext uri="{9D8B030D-6E8A-4147-A177-3AD203B41FA5}">
                      <a16:colId xmlns:a16="http://schemas.microsoft.com/office/drawing/2014/main" val="1746386587"/>
                    </a:ext>
                  </a:extLst>
                </a:gridCol>
              </a:tblGrid>
              <a:tr h="587565">
                <a:tc gridSpan="6">
                  <a:txBody>
                    <a:bodyPr/>
                    <a:lstStyle/>
                    <a:p>
                      <a:pPr marL="0" marR="0" algn="ctr">
                        <a:lnSpc>
                          <a:spcPct val="115000"/>
                        </a:lnSpc>
                        <a:spcBef>
                          <a:spcPts val="0"/>
                        </a:spcBef>
                        <a:spcAft>
                          <a:spcPts val="0"/>
                        </a:spcAft>
                      </a:pP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Existing Ministry Evaluation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905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4026575"/>
                  </a:ext>
                </a:extLst>
              </a:tr>
              <a:tr h="602212">
                <a:tc rowSpan="2">
                  <a:txBody>
                    <a:bodyPr/>
                    <a:lstStyle/>
                    <a:p>
                      <a:pPr marL="0" marR="0" algn="ctr">
                        <a:lnSpc>
                          <a:spcPct val="115000"/>
                        </a:lnSpc>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Ministries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rowSpan="2">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Review</a:t>
                      </a:r>
                    </a:p>
                  </a:txBody>
                  <a:tcPr marL="68580" marR="6858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B w="19050" cap="flat" cmpd="sng" algn="ctr">
                      <a:solidFill>
                        <a:srgbClr val="000000"/>
                      </a:solidFill>
                      <a:prstDash val="solid"/>
                      <a:round/>
                      <a:headEnd type="none" w="med" len="med"/>
                      <a:tailEnd type="none" w="med" len="med"/>
                    </a:lnB>
                    <a:solidFill>
                      <a:schemeClr val="bg1"/>
                    </a:solidFill>
                  </a:tcPr>
                </a:tc>
                <a:tc gridSpan="4">
                  <a:txBody>
                    <a:bodyPr/>
                    <a:lstStyle/>
                    <a:p>
                      <a:pPr marL="0" marR="0" algn="ctr">
                        <a:lnSpc>
                          <a:spcPct val="115000"/>
                        </a:lnSpc>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Ministry Objective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068790"/>
                  </a:ext>
                </a:extLst>
              </a:tr>
              <a:tr h="501944">
                <a:tc vMerge="1">
                  <a:txBody>
                    <a:bodyPr/>
                    <a:lstStyle/>
                    <a:p>
                      <a:endParaRPr lang="en-US"/>
                    </a:p>
                  </a:txBody>
                  <a:tcPr>
                    <a:lnT w="19050" cap="flat" cmpd="sng" algn="ctr">
                      <a:solidFill>
                        <a:srgbClr val="000000"/>
                      </a:solidFill>
                      <a:prstDash val="solid"/>
                      <a:round/>
                      <a:headEnd type="none" w="med" len="med"/>
                      <a:tailEnd type="none" w="med" len="med"/>
                    </a:lnT>
                  </a:tcPr>
                </a:tc>
                <a:tc vMerge="1">
                  <a:txBody>
                    <a:bodyPr/>
                    <a:lstStyle/>
                    <a:p>
                      <a:pPr marL="0" marR="0" algn="ctr">
                        <a:lnSpc>
                          <a:spcPct val="115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Unbeliever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Believer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Worker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Leader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8414727"/>
                  </a:ext>
                </a:extLst>
              </a:tr>
              <a:tr h="501944">
                <a:tc>
                  <a:txBody>
                    <a:bodyPr/>
                    <a:lstStyle/>
                    <a:p>
                      <a:pPr marL="0" marR="0">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Foundations Come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extLst>
                  <a:ext uri="{0D108BD9-81ED-4DB2-BD59-A6C34878D82A}">
                    <a16:rowId xmlns:a16="http://schemas.microsoft.com/office/drawing/2014/main" val="1717961397"/>
                  </a:ext>
                </a:extLst>
              </a:tr>
              <a:tr h="501944">
                <a:tc>
                  <a:txBody>
                    <a:bodyPr/>
                    <a:lstStyle/>
                    <a:p>
                      <a:pPr marL="0" marR="0">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Foundations Grow-Serve-Go</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extLst>
                  <a:ext uri="{0D108BD9-81ED-4DB2-BD59-A6C34878D82A}">
                    <a16:rowId xmlns:a16="http://schemas.microsoft.com/office/drawing/2014/main" val="3228962023"/>
                  </a:ext>
                </a:extLst>
              </a:tr>
              <a:tr h="501944">
                <a:tc>
                  <a:txBody>
                    <a:bodyPr/>
                    <a:lstStyle/>
                    <a:p>
                      <a:pPr marL="0" marR="0">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Foundations Apprentice Training</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extLst>
                  <a:ext uri="{0D108BD9-81ED-4DB2-BD59-A6C34878D82A}">
                    <a16:rowId xmlns:a16="http://schemas.microsoft.com/office/drawing/2014/main" val="1484402100"/>
                  </a:ext>
                </a:extLst>
              </a:tr>
              <a:tr h="501944">
                <a:tc>
                  <a:txBody>
                    <a:bodyPr/>
                    <a:lstStyle/>
                    <a:p>
                      <a:pPr marL="0" marR="0">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Foundations Leader Team</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extLst>
                  <a:ext uri="{0D108BD9-81ED-4DB2-BD59-A6C34878D82A}">
                    <a16:rowId xmlns:a16="http://schemas.microsoft.com/office/drawing/2014/main" val="2343240576"/>
                  </a:ext>
                </a:extLst>
              </a:tr>
            </a:tbl>
          </a:graphicData>
        </a:graphic>
      </p:graphicFrame>
      <p:sp>
        <p:nvSpPr>
          <p:cNvPr id="10" name="Title 1">
            <a:extLst>
              <a:ext uri="{FF2B5EF4-FFF2-40B4-BE49-F238E27FC236}">
                <a16:creationId xmlns:a16="http://schemas.microsoft.com/office/drawing/2014/main" id="{371120F7-331D-440D-BE13-A731BB664FB3}"/>
              </a:ext>
            </a:extLst>
          </p:cNvPr>
          <p:cNvSpPr txBox="1">
            <a:spLocks/>
          </p:cNvSpPr>
          <p:nvPr/>
        </p:nvSpPr>
        <p:spPr>
          <a:xfrm>
            <a:off x="0" y="0"/>
            <a:ext cx="9144000" cy="683492"/>
          </a:xfrm>
          <a:prstGeom prst="rect">
            <a:avLst/>
          </a:prstGeom>
        </p:spPr>
        <p:txBody>
          <a:bodyPr/>
          <a:lst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defRPr>
            </a:lvl2pPr>
            <a:lvl3pPr algn="ctr" rtl="0" eaLnBrk="0" fontAlgn="base" hangingPunct="0">
              <a:spcBef>
                <a:spcPct val="0"/>
              </a:spcBef>
              <a:spcAft>
                <a:spcPct val="0"/>
              </a:spcAft>
              <a:defRPr sz="3600" b="1">
                <a:solidFill>
                  <a:schemeClr val="bg1"/>
                </a:solidFill>
                <a:latin typeface="Arial" charset="0"/>
              </a:defRPr>
            </a:lvl3pPr>
            <a:lvl4pPr algn="ctr" rtl="0" eaLnBrk="0" fontAlgn="base" hangingPunct="0">
              <a:spcBef>
                <a:spcPct val="0"/>
              </a:spcBef>
              <a:spcAft>
                <a:spcPct val="0"/>
              </a:spcAft>
              <a:defRPr sz="3600" b="1">
                <a:solidFill>
                  <a:schemeClr val="bg1"/>
                </a:solidFill>
                <a:latin typeface="Arial" charset="0"/>
              </a:defRPr>
            </a:lvl4pPr>
            <a:lvl5pPr algn="ctr" rtl="0" eaLnBrk="0" fontAlgn="base" hangingPunct="0">
              <a:spcBef>
                <a:spcPct val="0"/>
              </a:spcBef>
              <a:spcAft>
                <a:spcPct val="0"/>
              </a:spcAft>
              <a:defRPr sz="3600" b="1">
                <a:solidFill>
                  <a:schemeClr val="bg1"/>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a:lstStyle>
          <a:p>
            <a:r>
              <a:rPr lang="en-US" sz="3200" kern="0" dirty="0"/>
              <a:t>Evaluate Existing Ministries</a:t>
            </a:r>
          </a:p>
        </p:txBody>
      </p:sp>
      <p:sp>
        <p:nvSpPr>
          <p:cNvPr id="11" name="Content Placeholder 2">
            <a:extLst>
              <a:ext uri="{FF2B5EF4-FFF2-40B4-BE49-F238E27FC236}">
                <a16:creationId xmlns:a16="http://schemas.microsoft.com/office/drawing/2014/main" id="{EE82A2DD-7EF2-493F-B12C-136C6306F685}"/>
              </a:ext>
            </a:extLst>
          </p:cNvPr>
          <p:cNvSpPr txBox="1">
            <a:spLocks/>
          </p:cNvSpPr>
          <p:nvPr/>
        </p:nvSpPr>
        <p:spPr>
          <a:xfrm>
            <a:off x="126124" y="683492"/>
            <a:ext cx="9017876" cy="1611704"/>
          </a:xfrm>
          <a:prstGeom prst="rect">
            <a:avLst/>
          </a:prstGeom>
        </p:spPr>
        <p:txBody>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3200">
                <a:solidFill>
                  <a:schemeClr val="bg1"/>
                </a:solidFill>
                <a:latin typeface="+mn-lt"/>
              </a:defRPr>
            </a:lvl2pPr>
            <a:lvl3pPr marL="1143000" indent="-228600" algn="l" rtl="0" eaLnBrk="0" fontAlgn="base" hangingPunct="0">
              <a:spcBef>
                <a:spcPct val="20000"/>
              </a:spcBef>
              <a:spcAft>
                <a:spcPct val="0"/>
              </a:spcAft>
              <a:buChar char="•"/>
              <a:defRPr sz="3200">
                <a:solidFill>
                  <a:schemeClr val="bg1"/>
                </a:solidFill>
                <a:latin typeface="+mn-lt"/>
              </a:defRPr>
            </a:lvl3pPr>
            <a:lvl4pPr marL="1600200" indent="-228600" algn="l" rtl="0" eaLnBrk="0" fontAlgn="base" hangingPunct="0">
              <a:spcBef>
                <a:spcPct val="20000"/>
              </a:spcBef>
              <a:spcAft>
                <a:spcPct val="0"/>
              </a:spcAft>
              <a:buChar char="–"/>
              <a:defRPr sz="3200">
                <a:solidFill>
                  <a:schemeClr val="bg1"/>
                </a:solidFill>
                <a:latin typeface="+mn-lt"/>
              </a:defRPr>
            </a:lvl4pPr>
            <a:lvl5pPr marL="2057400" indent="-228600" algn="l" rtl="0" eaLnBrk="0" fontAlgn="base" hangingPunct="0">
              <a:spcBef>
                <a:spcPct val="20000"/>
              </a:spcBef>
              <a:spcAft>
                <a:spcPct val="0"/>
              </a:spcAft>
              <a:buChar char="»"/>
              <a:defRPr sz="3200">
                <a:solidFill>
                  <a:schemeClr val="bg1"/>
                </a:solidFill>
                <a:latin typeface="+mn-lt"/>
              </a:defRPr>
            </a:lvl5pPr>
            <a:lvl6pPr marL="2514600" indent="-228600" algn="l" rtl="0" fontAlgn="base">
              <a:spcBef>
                <a:spcPct val="20000"/>
              </a:spcBef>
              <a:spcAft>
                <a:spcPct val="0"/>
              </a:spcAft>
              <a:buChar char="»"/>
              <a:defRPr sz="2800">
                <a:solidFill>
                  <a:schemeClr val="tx1"/>
                </a:solidFill>
                <a:latin typeface="+mn-lt"/>
              </a:defRPr>
            </a:lvl6pPr>
            <a:lvl7pPr marL="2971800" indent="-228600" algn="l" rtl="0" fontAlgn="base">
              <a:spcBef>
                <a:spcPct val="20000"/>
              </a:spcBef>
              <a:spcAft>
                <a:spcPct val="0"/>
              </a:spcAft>
              <a:buChar char="»"/>
              <a:defRPr sz="2800">
                <a:solidFill>
                  <a:schemeClr val="tx1"/>
                </a:solidFill>
                <a:latin typeface="+mn-lt"/>
              </a:defRPr>
            </a:lvl7pPr>
            <a:lvl8pPr marL="3429000" indent="-228600" algn="l" rtl="0" fontAlgn="base">
              <a:spcBef>
                <a:spcPct val="20000"/>
              </a:spcBef>
              <a:spcAft>
                <a:spcPct val="0"/>
              </a:spcAft>
              <a:buChar char="»"/>
              <a:defRPr sz="2800">
                <a:solidFill>
                  <a:schemeClr val="tx1"/>
                </a:solidFill>
                <a:latin typeface="+mn-lt"/>
              </a:defRPr>
            </a:lvl8pPr>
            <a:lvl9pPr marL="3886200" indent="-228600" algn="l" rtl="0" fontAlgn="base">
              <a:spcBef>
                <a:spcPct val="20000"/>
              </a:spcBef>
              <a:spcAft>
                <a:spcPct val="0"/>
              </a:spcAft>
              <a:buChar char="»"/>
              <a:defRPr sz="2800">
                <a:solidFill>
                  <a:schemeClr val="tx1"/>
                </a:solidFill>
                <a:latin typeface="+mn-lt"/>
              </a:defRPr>
            </a:lvl9pPr>
          </a:lstStyle>
          <a:p>
            <a:r>
              <a:rPr lang="en-US" sz="3000" b="0" kern="0" dirty="0"/>
              <a:t>Ministries for the disciplemaker pathway are included as examples</a:t>
            </a:r>
          </a:p>
          <a:p>
            <a:r>
              <a:rPr lang="en-US" sz="3000" b="0" kern="0" dirty="0"/>
              <a:t>These ministries include every Ministry Objective </a:t>
            </a:r>
          </a:p>
        </p:txBody>
      </p:sp>
    </p:spTree>
    <p:extLst>
      <p:ext uri="{BB962C8B-B14F-4D97-AF65-F5344CB8AC3E}">
        <p14:creationId xmlns:p14="http://schemas.microsoft.com/office/powerpoint/2010/main" val="4266700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14</a:t>
            </a:r>
          </a:p>
        </p:txBody>
      </p:sp>
      <p:sp>
        <p:nvSpPr>
          <p:cNvPr id="2" name="Rectangle 1">
            <a:extLst>
              <a:ext uri="{FF2B5EF4-FFF2-40B4-BE49-F238E27FC236}">
                <a16:creationId xmlns:a16="http://schemas.microsoft.com/office/drawing/2014/main" id="{475B7AB3-A3A5-4E83-9BFD-F8F7DDE663C1}"/>
              </a:ext>
            </a:extLst>
          </p:cNvPr>
          <p:cNvSpPr/>
          <p:nvPr/>
        </p:nvSpPr>
        <p:spPr>
          <a:xfrm>
            <a:off x="0" y="5357072"/>
            <a:ext cx="9144000" cy="1077218"/>
          </a:xfrm>
          <a:prstGeom prst="rect">
            <a:avLst/>
          </a:prstGeom>
        </p:spPr>
        <p:txBody>
          <a:bodyPr wrap="square">
            <a:spAutoFit/>
          </a:bodyPr>
          <a:lstStyle/>
          <a:p>
            <a:pPr lvl="0" algn="ctr"/>
            <a:r>
              <a:rPr lang="en-US" sz="3200" b="0" dirty="0">
                <a:solidFill>
                  <a:schemeClr val="bg1"/>
                </a:solidFill>
              </a:rPr>
              <a:t>Many churches have an </a:t>
            </a:r>
            <a:r>
              <a:rPr lang="en-US" sz="3200" b="0" u="sng" dirty="0">
                <a:solidFill>
                  <a:schemeClr val="bg1"/>
                </a:solidFill>
              </a:rPr>
              <a:t>imbalance</a:t>
            </a:r>
            <a:r>
              <a:rPr lang="en-US" sz="3200" b="0" dirty="0">
                <a:solidFill>
                  <a:schemeClr val="bg1"/>
                </a:solidFill>
              </a:rPr>
              <a:t> because they have too many ministries for </a:t>
            </a:r>
            <a:r>
              <a:rPr lang="en-US" sz="3200" b="0" u="sng" dirty="0">
                <a:solidFill>
                  <a:schemeClr val="bg1"/>
                </a:solidFill>
              </a:rPr>
              <a:t>believers</a:t>
            </a:r>
            <a:endParaRPr lang="en-US" sz="3200" b="0" dirty="0">
              <a:solidFill>
                <a:schemeClr val="bg1"/>
              </a:solidFill>
            </a:endParaRPr>
          </a:p>
        </p:txBody>
      </p:sp>
      <p:sp>
        <p:nvSpPr>
          <p:cNvPr id="5" name="TextBox 4">
            <a:extLst>
              <a:ext uri="{FF2B5EF4-FFF2-40B4-BE49-F238E27FC236}">
                <a16:creationId xmlns:a16="http://schemas.microsoft.com/office/drawing/2014/main" id="{34A5BB19-D7BD-4F8E-A929-59E3E8158FB1}"/>
              </a:ext>
            </a:extLst>
          </p:cNvPr>
          <p:cNvSpPr txBox="1"/>
          <p:nvPr/>
        </p:nvSpPr>
        <p:spPr>
          <a:xfrm rot="19358452">
            <a:off x="2834444" y="2452561"/>
            <a:ext cx="5294392" cy="1446550"/>
          </a:xfrm>
          <a:prstGeom prst="rect">
            <a:avLst/>
          </a:prstGeom>
          <a:noFill/>
        </p:spPr>
        <p:txBody>
          <a:bodyPr wrap="square" rtlCol="0">
            <a:spAutoFit/>
          </a:bodyPr>
          <a:lstStyle/>
          <a:p>
            <a:pPr algn="ctr"/>
            <a:r>
              <a:rPr lang="en-US" sz="8800" b="1" dirty="0">
                <a:solidFill>
                  <a:srgbClr val="C00000">
                    <a:alpha val="15000"/>
                  </a:srgbClr>
                </a:solidFill>
              </a:rPr>
              <a:t>Example</a:t>
            </a:r>
          </a:p>
        </p:txBody>
      </p:sp>
      <p:graphicFrame>
        <p:nvGraphicFramePr>
          <p:cNvPr id="6" name="Table 5">
            <a:extLst>
              <a:ext uri="{FF2B5EF4-FFF2-40B4-BE49-F238E27FC236}">
                <a16:creationId xmlns:a16="http://schemas.microsoft.com/office/drawing/2014/main" id="{FDBA5A6E-D6B1-4962-B0E8-E6D4A6EFE384}"/>
              </a:ext>
            </a:extLst>
          </p:cNvPr>
          <p:cNvGraphicFramePr>
            <a:graphicFrameLocks noGrp="1"/>
          </p:cNvGraphicFramePr>
          <p:nvPr>
            <p:extLst>
              <p:ext uri="{D42A27DB-BD31-4B8C-83A1-F6EECF244321}">
                <p14:modId xmlns:p14="http://schemas.microsoft.com/office/powerpoint/2010/main" val="3308742130"/>
              </p:ext>
            </p:extLst>
          </p:nvPr>
        </p:nvGraphicFramePr>
        <p:xfrm>
          <a:off x="0" y="-5489"/>
          <a:ext cx="9143998" cy="5362564"/>
        </p:xfrm>
        <a:graphic>
          <a:graphicData uri="http://schemas.openxmlformats.org/drawingml/2006/table">
            <a:tbl>
              <a:tblPr firstRow="1" firstCol="1" bandRow="1"/>
              <a:tblGrid>
                <a:gridCol w="3911495">
                  <a:extLst>
                    <a:ext uri="{9D8B030D-6E8A-4147-A177-3AD203B41FA5}">
                      <a16:colId xmlns:a16="http://schemas.microsoft.com/office/drawing/2014/main" val="1136727600"/>
                    </a:ext>
                  </a:extLst>
                </a:gridCol>
                <a:gridCol w="393887">
                  <a:extLst>
                    <a:ext uri="{9D8B030D-6E8A-4147-A177-3AD203B41FA5}">
                      <a16:colId xmlns:a16="http://schemas.microsoft.com/office/drawing/2014/main" val="2742557258"/>
                    </a:ext>
                  </a:extLst>
                </a:gridCol>
                <a:gridCol w="1404960">
                  <a:extLst>
                    <a:ext uri="{9D8B030D-6E8A-4147-A177-3AD203B41FA5}">
                      <a16:colId xmlns:a16="http://schemas.microsoft.com/office/drawing/2014/main" val="3434438133"/>
                    </a:ext>
                  </a:extLst>
                </a:gridCol>
                <a:gridCol w="1166739">
                  <a:extLst>
                    <a:ext uri="{9D8B030D-6E8A-4147-A177-3AD203B41FA5}">
                      <a16:colId xmlns:a16="http://schemas.microsoft.com/office/drawing/2014/main" val="41263134"/>
                    </a:ext>
                  </a:extLst>
                </a:gridCol>
                <a:gridCol w="1177392">
                  <a:extLst>
                    <a:ext uri="{9D8B030D-6E8A-4147-A177-3AD203B41FA5}">
                      <a16:colId xmlns:a16="http://schemas.microsoft.com/office/drawing/2014/main" val="2206647885"/>
                    </a:ext>
                  </a:extLst>
                </a:gridCol>
                <a:gridCol w="1089525">
                  <a:extLst>
                    <a:ext uri="{9D8B030D-6E8A-4147-A177-3AD203B41FA5}">
                      <a16:colId xmlns:a16="http://schemas.microsoft.com/office/drawing/2014/main" val="1746386587"/>
                    </a:ext>
                  </a:extLst>
                </a:gridCol>
              </a:tblGrid>
              <a:tr h="462584">
                <a:tc gridSpan="6">
                  <a:txBody>
                    <a:bodyPr/>
                    <a:lstStyle/>
                    <a:p>
                      <a:pPr marL="0" marR="0" algn="ctr">
                        <a:lnSpc>
                          <a:spcPct val="115000"/>
                        </a:lnSpc>
                        <a:spcBef>
                          <a:spcPts val="0"/>
                        </a:spcBef>
                        <a:spcAft>
                          <a:spcPts val="0"/>
                        </a:spcAft>
                      </a:pP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Existing Ministry Evaluation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905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4026575"/>
                  </a:ext>
                </a:extLst>
              </a:tr>
              <a:tr h="474115">
                <a:tc rowSpan="2">
                  <a:txBody>
                    <a:bodyPr/>
                    <a:lstStyle/>
                    <a:p>
                      <a:pPr marL="0" marR="0" algn="ctr">
                        <a:lnSpc>
                          <a:spcPct val="115000"/>
                        </a:lnSpc>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Ministries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rowSpan="2">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Review</a:t>
                      </a:r>
                    </a:p>
                  </a:txBody>
                  <a:tcPr marL="68580" marR="6858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B w="19050" cap="flat" cmpd="sng" algn="ctr">
                      <a:solidFill>
                        <a:srgbClr val="000000"/>
                      </a:solidFill>
                      <a:prstDash val="solid"/>
                      <a:round/>
                      <a:headEnd type="none" w="med" len="med"/>
                      <a:tailEnd type="none" w="med" len="med"/>
                    </a:lnB>
                    <a:solidFill>
                      <a:schemeClr val="bg1"/>
                    </a:solidFill>
                  </a:tcPr>
                </a:tc>
                <a:tc gridSpan="4">
                  <a:txBody>
                    <a:bodyPr/>
                    <a:lstStyle/>
                    <a:p>
                      <a:pPr marL="0" marR="0" algn="ctr">
                        <a:lnSpc>
                          <a:spcPct val="115000"/>
                        </a:lnSpc>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Ministry Objective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068790"/>
                  </a:ext>
                </a:extLst>
              </a:tr>
              <a:tr h="395175">
                <a:tc vMerge="1">
                  <a:txBody>
                    <a:bodyPr/>
                    <a:lstStyle/>
                    <a:p>
                      <a:endParaRPr lang="en-US"/>
                    </a:p>
                  </a:txBody>
                  <a:tcPr>
                    <a:lnT w="19050" cap="flat" cmpd="sng" algn="ctr">
                      <a:solidFill>
                        <a:srgbClr val="000000"/>
                      </a:solidFill>
                      <a:prstDash val="solid"/>
                      <a:round/>
                      <a:headEnd type="none" w="med" len="med"/>
                      <a:tailEnd type="none" w="med" len="med"/>
                    </a:lnT>
                  </a:tcPr>
                </a:tc>
                <a:tc vMerge="1">
                  <a:txBody>
                    <a:bodyPr/>
                    <a:lstStyle/>
                    <a:p>
                      <a:pPr marL="0" marR="0" algn="ctr">
                        <a:lnSpc>
                          <a:spcPct val="115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Unbeliever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Believer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Worker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Leader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8414727"/>
                  </a:ext>
                </a:extLst>
              </a:tr>
              <a:tr h="395175">
                <a:tc>
                  <a:txBody>
                    <a:bodyPr/>
                    <a:lstStyle/>
                    <a:p>
                      <a:pPr marL="0" marR="0">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Foundations Come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extLst>
                  <a:ext uri="{0D108BD9-81ED-4DB2-BD59-A6C34878D82A}">
                    <a16:rowId xmlns:a16="http://schemas.microsoft.com/office/drawing/2014/main" val="1717961397"/>
                  </a:ext>
                </a:extLst>
              </a:tr>
              <a:tr h="395175">
                <a:tc>
                  <a:txBody>
                    <a:bodyPr/>
                    <a:lstStyle/>
                    <a:p>
                      <a:pPr marL="0" marR="0">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Foundations Grow-Serve-Go</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extLst>
                  <a:ext uri="{0D108BD9-81ED-4DB2-BD59-A6C34878D82A}">
                    <a16:rowId xmlns:a16="http://schemas.microsoft.com/office/drawing/2014/main" val="3228962023"/>
                  </a:ext>
                </a:extLst>
              </a:tr>
              <a:tr h="395175">
                <a:tc>
                  <a:txBody>
                    <a:bodyPr/>
                    <a:lstStyle/>
                    <a:p>
                      <a:pPr marL="0" marR="0">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Foundations Apprentice Training</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extLst>
                  <a:ext uri="{0D108BD9-81ED-4DB2-BD59-A6C34878D82A}">
                    <a16:rowId xmlns:a16="http://schemas.microsoft.com/office/drawing/2014/main" val="1484402100"/>
                  </a:ext>
                </a:extLst>
              </a:tr>
              <a:tr h="395175">
                <a:tc>
                  <a:txBody>
                    <a:bodyPr/>
                    <a:lstStyle/>
                    <a:p>
                      <a:pPr marL="0" marR="0">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Foundations Leader Team</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extLst>
                  <a:ext uri="{0D108BD9-81ED-4DB2-BD59-A6C34878D82A}">
                    <a16:rowId xmlns:a16="http://schemas.microsoft.com/office/drawing/2014/main" val="2343240576"/>
                  </a:ext>
                </a:extLst>
              </a:tr>
              <a:tr h="395175">
                <a:tc>
                  <a:txBody>
                    <a:bodyPr/>
                    <a:lstStyle/>
                    <a:p>
                      <a:pPr marL="0" marR="0">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Adult Sunday School</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29971986"/>
                  </a:ext>
                </a:extLst>
              </a:tr>
              <a:tr h="395175">
                <a:tc>
                  <a:txBody>
                    <a:bodyPr/>
                    <a:lstStyle/>
                    <a:p>
                      <a:pPr marL="0" marR="0">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Weekly Prayer Meeting</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86751309"/>
                  </a:ext>
                </a:extLst>
              </a:tr>
              <a:tr h="395175">
                <a:tc>
                  <a:txBody>
                    <a:bodyPr/>
                    <a:lstStyle/>
                    <a:p>
                      <a:pPr marL="0" marR="0">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Women’s Bible Study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94454630"/>
                  </a:ext>
                </a:extLst>
              </a:tr>
              <a:tr h="395175">
                <a:tc>
                  <a:txBody>
                    <a:bodyPr/>
                    <a:lstStyle/>
                    <a:p>
                      <a:pPr marL="0" marR="0">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Men’s Bible Study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61305667"/>
                  </a:ext>
                </a:extLst>
              </a:tr>
              <a:tr h="395175">
                <a:tc>
                  <a:txBody>
                    <a:bodyPr/>
                    <a:lstStyle/>
                    <a:p>
                      <a:pPr marL="0" marR="0">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Soccer Team</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X</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70059882"/>
                  </a:ext>
                </a:extLst>
              </a:tr>
              <a:tr h="474115">
                <a:tc gridSpan="2">
                  <a:txBody>
                    <a:bodyPr/>
                    <a:lstStyle/>
                    <a:p>
                      <a:pPr marL="0" marR="0" algn="r">
                        <a:lnSpc>
                          <a:spcPct val="115000"/>
                        </a:lnSpc>
                        <a:spcBef>
                          <a:spcPts val="0"/>
                        </a:spcBef>
                        <a:spcAft>
                          <a:spcPts val="0"/>
                        </a:spcAft>
                      </a:pPr>
                      <a:r>
                        <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TOTAL</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gn="ctr">
                        <a:lnSpc>
                          <a:spcPct val="115000"/>
                        </a:lnSpc>
                        <a:spcBef>
                          <a:spcPts val="0"/>
                        </a:spcBef>
                        <a:spcAft>
                          <a:spcPts val="0"/>
                        </a:spcAft>
                      </a:pPr>
                      <a:endParaRPr lang="en-US"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6</a:t>
                      </a:r>
                      <a:endParaRPr lang="en-US"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1 </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15915418"/>
                  </a:ext>
                </a:extLst>
              </a:tr>
            </a:tbl>
          </a:graphicData>
        </a:graphic>
      </p:graphicFrame>
      <p:sp>
        <p:nvSpPr>
          <p:cNvPr id="9" name="TextBox 8">
            <a:extLst>
              <a:ext uri="{FF2B5EF4-FFF2-40B4-BE49-F238E27FC236}">
                <a16:creationId xmlns:a16="http://schemas.microsoft.com/office/drawing/2014/main" id="{9F94E6D3-9D27-4C92-8104-A2D2947F8874}"/>
              </a:ext>
            </a:extLst>
          </p:cNvPr>
          <p:cNvSpPr txBox="1"/>
          <p:nvPr/>
        </p:nvSpPr>
        <p:spPr>
          <a:xfrm rot="19358452">
            <a:off x="3983598" y="2285478"/>
            <a:ext cx="3667030" cy="1107996"/>
          </a:xfrm>
          <a:prstGeom prst="rect">
            <a:avLst/>
          </a:prstGeom>
          <a:noFill/>
        </p:spPr>
        <p:txBody>
          <a:bodyPr wrap="square" rtlCol="0">
            <a:spAutoFit/>
          </a:bodyPr>
          <a:lstStyle/>
          <a:p>
            <a:pPr algn="ctr"/>
            <a:r>
              <a:rPr lang="en-US" sz="6600" b="1" dirty="0">
                <a:solidFill>
                  <a:schemeClr val="tx1">
                    <a:alpha val="10000"/>
                  </a:schemeClr>
                </a:solidFill>
              </a:rPr>
              <a:t>Example</a:t>
            </a:r>
          </a:p>
        </p:txBody>
      </p:sp>
      <p:sp>
        <p:nvSpPr>
          <p:cNvPr id="3" name="Oval 2">
            <a:extLst>
              <a:ext uri="{FF2B5EF4-FFF2-40B4-BE49-F238E27FC236}">
                <a16:creationId xmlns:a16="http://schemas.microsoft.com/office/drawing/2014/main" id="{37D03531-D0F7-4FCB-B53E-F1F6E4D57664}"/>
              </a:ext>
            </a:extLst>
          </p:cNvPr>
          <p:cNvSpPr/>
          <p:nvPr/>
        </p:nvSpPr>
        <p:spPr bwMode="auto">
          <a:xfrm>
            <a:off x="14946" y="4420500"/>
            <a:ext cx="4461641" cy="54439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 name="Oval 3">
            <a:extLst>
              <a:ext uri="{FF2B5EF4-FFF2-40B4-BE49-F238E27FC236}">
                <a16:creationId xmlns:a16="http://schemas.microsoft.com/office/drawing/2014/main" id="{4CAFD331-9480-4A0E-9174-E47270CCC08C}"/>
              </a:ext>
            </a:extLst>
          </p:cNvPr>
          <p:cNvSpPr>
            <a:spLocks noChangeAspect="1"/>
          </p:cNvSpPr>
          <p:nvPr/>
        </p:nvSpPr>
        <p:spPr bwMode="auto">
          <a:xfrm>
            <a:off x="6131591" y="4899874"/>
            <a:ext cx="452739" cy="4572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325026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836342"/>
          </a:xfrm>
        </p:spPr>
        <p:txBody>
          <a:bodyPr/>
          <a:lstStyle/>
          <a:p>
            <a:r>
              <a:rPr lang="en-US" sz="3200" dirty="0"/>
              <a:t>MINISTRY EVALUATION INSTRUCTIONS</a:t>
            </a:r>
          </a:p>
        </p:txBody>
      </p:sp>
      <p:sp>
        <p:nvSpPr>
          <p:cNvPr id="3" name="Content Placeholder 2"/>
          <p:cNvSpPr>
            <a:spLocks noGrp="1"/>
          </p:cNvSpPr>
          <p:nvPr>
            <p:ph idx="1"/>
          </p:nvPr>
        </p:nvSpPr>
        <p:spPr>
          <a:xfrm>
            <a:off x="283779" y="1281631"/>
            <a:ext cx="8827947" cy="3589914"/>
          </a:xfrm>
        </p:spPr>
        <p:txBody>
          <a:bodyPr/>
          <a:lstStyle/>
          <a:p>
            <a:pPr marL="514350" indent="-514350">
              <a:buAutoNum type="arabicPeriod"/>
            </a:pPr>
            <a:r>
              <a:rPr lang="en-US" dirty="0"/>
              <a:t>Make a list of existing ministries</a:t>
            </a:r>
          </a:p>
          <a:p>
            <a:pPr marL="514350" indent="-514350">
              <a:buFontTx/>
              <a:buAutoNum type="arabicPeriod"/>
            </a:pPr>
            <a:r>
              <a:rPr lang="en-US" dirty="0"/>
              <a:t>Determine the Ministry Objective for each ministry and place an </a:t>
            </a:r>
            <a:r>
              <a:rPr lang="en-US" b="1" dirty="0"/>
              <a:t>“X” </a:t>
            </a:r>
            <a:r>
              <a:rPr lang="en-US" dirty="0"/>
              <a:t>in the box</a:t>
            </a:r>
          </a:p>
          <a:p>
            <a:pPr marL="514350" indent="-514350">
              <a:buFontTx/>
              <a:buAutoNum type="arabicPeriod"/>
            </a:pPr>
            <a:r>
              <a:rPr lang="en-US" dirty="0"/>
              <a:t>Place an </a:t>
            </a:r>
            <a:r>
              <a:rPr lang="en-US" b="1" dirty="0"/>
              <a:t>“X” </a:t>
            </a:r>
            <a:r>
              <a:rPr lang="en-US" dirty="0"/>
              <a:t>in the </a:t>
            </a:r>
            <a:r>
              <a:rPr lang="en-US" b="1" dirty="0"/>
              <a:t>Review</a:t>
            </a:r>
            <a:r>
              <a:rPr lang="en-US" dirty="0"/>
              <a:t> column by ministries that need to be considered for further review and evaluation.</a:t>
            </a:r>
          </a:p>
          <a:p>
            <a:pPr marL="514350" indent="-514350">
              <a:buFontTx/>
              <a:buAutoNum type="arabicPeriod"/>
            </a:pPr>
            <a:endParaRPr lang="en-US" dirty="0"/>
          </a:p>
          <a:p>
            <a:pPr marL="514350" indent="-514350">
              <a:buAutoNum type="arabicPeriod"/>
            </a:pPr>
            <a:endParaRPr lang="en-US"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15</a:t>
            </a:r>
          </a:p>
        </p:txBody>
      </p:sp>
    </p:spTree>
    <p:extLst>
      <p:ext uri="{BB962C8B-B14F-4D97-AF65-F5344CB8AC3E}">
        <p14:creationId xmlns:p14="http://schemas.microsoft.com/office/powerpoint/2010/main" val="24777378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16</a:t>
            </a:r>
          </a:p>
        </p:txBody>
      </p:sp>
      <p:sp>
        <p:nvSpPr>
          <p:cNvPr id="5" name="TextBox 4">
            <a:extLst>
              <a:ext uri="{FF2B5EF4-FFF2-40B4-BE49-F238E27FC236}">
                <a16:creationId xmlns:a16="http://schemas.microsoft.com/office/drawing/2014/main" id="{34A5BB19-D7BD-4F8E-A929-59E3E8158FB1}"/>
              </a:ext>
            </a:extLst>
          </p:cNvPr>
          <p:cNvSpPr txBox="1"/>
          <p:nvPr/>
        </p:nvSpPr>
        <p:spPr>
          <a:xfrm rot="19358452">
            <a:off x="2834444" y="2452561"/>
            <a:ext cx="5294392" cy="1446550"/>
          </a:xfrm>
          <a:prstGeom prst="rect">
            <a:avLst/>
          </a:prstGeom>
          <a:noFill/>
        </p:spPr>
        <p:txBody>
          <a:bodyPr wrap="square" rtlCol="0">
            <a:spAutoFit/>
          </a:bodyPr>
          <a:lstStyle/>
          <a:p>
            <a:pPr algn="ctr"/>
            <a:r>
              <a:rPr lang="en-US" sz="8800" b="1" dirty="0">
                <a:solidFill>
                  <a:srgbClr val="C00000">
                    <a:alpha val="15000"/>
                  </a:srgbClr>
                </a:solidFill>
              </a:rPr>
              <a:t>Example</a:t>
            </a:r>
          </a:p>
        </p:txBody>
      </p:sp>
      <p:graphicFrame>
        <p:nvGraphicFramePr>
          <p:cNvPr id="6" name="Table 5">
            <a:extLst>
              <a:ext uri="{FF2B5EF4-FFF2-40B4-BE49-F238E27FC236}">
                <a16:creationId xmlns:a16="http://schemas.microsoft.com/office/drawing/2014/main" id="{FDBA5A6E-D6B1-4962-B0E8-E6D4A6EFE384}"/>
              </a:ext>
            </a:extLst>
          </p:cNvPr>
          <p:cNvGraphicFramePr>
            <a:graphicFrameLocks noGrp="1"/>
          </p:cNvGraphicFramePr>
          <p:nvPr>
            <p:extLst>
              <p:ext uri="{D42A27DB-BD31-4B8C-83A1-F6EECF244321}">
                <p14:modId xmlns:p14="http://schemas.microsoft.com/office/powerpoint/2010/main" val="2964092976"/>
              </p:ext>
            </p:extLst>
          </p:nvPr>
        </p:nvGraphicFramePr>
        <p:xfrm>
          <a:off x="0" y="1"/>
          <a:ext cx="9144001" cy="6243142"/>
        </p:xfrm>
        <a:graphic>
          <a:graphicData uri="http://schemas.openxmlformats.org/drawingml/2006/table">
            <a:tbl>
              <a:tblPr firstRow="1" firstCol="1" bandRow="1"/>
              <a:tblGrid>
                <a:gridCol w="3818617">
                  <a:extLst>
                    <a:ext uri="{9D8B030D-6E8A-4147-A177-3AD203B41FA5}">
                      <a16:colId xmlns:a16="http://schemas.microsoft.com/office/drawing/2014/main" val="1136727600"/>
                    </a:ext>
                  </a:extLst>
                </a:gridCol>
                <a:gridCol w="384535">
                  <a:extLst>
                    <a:ext uri="{9D8B030D-6E8A-4147-A177-3AD203B41FA5}">
                      <a16:colId xmlns:a16="http://schemas.microsoft.com/office/drawing/2014/main" val="2742557258"/>
                    </a:ext>
                  </a:extLst>
                </a:gridCol>
                <a:gridCol w="1588725">
                  <a:extLst>
                    <a:ext uri="{9D8B030D-6E8A-4147-A177-3AD203B41FA5}">
                      <a16:colId xmlns:a16="http://schemas.microsoft.com/office/drawing/2014/main" val="3434438133"/>
                    </a:ext>
                  </a:extLst>
                </a:gridCol>
                <a:gridCol w="1139035">
                  <a:extLst>
                    <a:ext uri="{9D8B030D-6E8A-4147-A177-3AD203B41FA5}">
                      <a16:colId xmlns:a16="http://schemas.microsoft.com/office/drawing/2014/main" val="41263134"/>
                    </a:ext>
                  </a:extLst>
                </a:gridCol>
                <a:gridCol w="1149434">
                  <a:extLst>
                    <a:ext uri="{9D8B030D-6E8A-4147-A177-3AD203B41FA5}">
                      <a16:colId xmlns:a16="http://schemas.microsoft.com/office/drawing/2014/main" val="2206647885"/>
                    </a:ext>
                  </a:extLst>
                </a:gridCol>
                <a:gridCol w="1063655">
                  <a:extLst>
                    <a:ext uri="{9D8B030D-6E8A-4147-A177-3AD203B41FA5}">
                      <a16:colId xmlns:a16="http://schemas.microsoft.com/office/drawing/2014/main" val="1746386587"/>
                    </a:ext>
                  </a:extLst>
                </a:gridCol>
              </a:tblGrid>
              <a:tr h="538544">
                <a:tc gridSpan="6">
                  <a:txBody>
                    <a:bodyPr/>
                    <a:lstStyle/>
                    <a:p>
                      <a:pPr marL="0" marR="0" algn="ctr">
                        <a:lnSpc>
                          <a:spcPct val="115000"/>
                        </a:lnSpc>
                        <a:spcBef>
                          <a:spcPts val="0"/>
                        </a:spcBef>
                        <a:spcAft>
                          <a:spcPts val="0"/>
                        </a:spcAft>
                      </a:pP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Existing Ministry Evaluation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905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4026575"/>
                  </a:ext>
                </a:extLst>
              </a:tr>
              <a:tr h="551969">
                <a:tc rowSpan="2">
                  <a:txBody>
                    <a:bodyPr/>
                    <a:lstStyle/>
                    <a:p>
                      <a:pPr marL="0" marR="0" algn="ctr">
                        <a:lnSpc>
                          <a:spcPct val="115000"/>
                        </a:lnSpc>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Ministries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rowSpan="2">
                  <a:txBody>
                    <a:bodyPr/>
                    <a:lstStyle/>
                    <a:p>
                      <a:pPr marL="0" marR="0" algn="ctr">
                        <a:lnSpc>
                          <a:spcPct val="115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Review</a:t>
                      </a:r>
                    </a:p>
                  </a:txBody>
                  <a:tcPr marL="68580" marR="6858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B w="19050" cap="flat" cmpd="sng" algn="ctr">
                      <a:solidFill>
                        <a:srgbClr val="000000"/>
                      </a:solidFill>
                      <a:prstDash val="solid"/>
                      <a:round/>
                      <a:headEnd type="none" w="med" len="med"/>
                      <a:tailEnd type="none" w="med" len="med"/>
                    </a:lnB>
                    <a:solidFill>
                      <a:schemeClr val="bg1"/>
                    </a:solidFill>
                  </a:tcPr>
                </a:tc>
                <a:tc gridSpan="4">
                  <a:txBody>
                    <a:bodyPr/>
                    <a:lstStyle/>
                    <a:p>
                      <a:pPr marL="0" marR="0" algn="ctr">
                        <a:lnSpc>
                          <a:spcPct val="115000"/>
                        </a:lnSpc>
                        <a:spcBef>
                          <a:spcPts val="0"/>
                        </a:spcBef>
                        <a:spcAft>
                          <a:spcPts val="0"/>
                        </a:spcAft>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Ministry Objective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068790"/>
                  </a:ext>
                </a:extLst>
              </a:tr>
              <a:tr h="460066">
                <a:tc vMerge="1">
                  <a:txBody>
                    <a:bodyPr/>
                    <a:lstStyle/>
                    <a:p>
                      <a:endParaRPr lang="en-US"/>
                    </a:p>
                  </a:txBody>
                  <a:tcPr>
                    <a:lnT w="19050" cap="flat" cmpd="sng" algn="ctr">
                      <a:solidFill>
                        <a:srgbClr val="000000"/>
                      </a:solidFill>
                      <a:prstDash val="solid"/>
                      <a:round/>
                      <a:headEnd type="none" w="med" len="med"/>
                      <a:tailEnd type="none" w="med" len="med"/>
                    </a:lnT>
                  </a:tcPr>
                </a:tc>
                <a:tc vMerge="1">
                  <a:txBody>
                    <a:bodyPr/>
                    <a:lstStyle/>
                    <a:p>
                      <a:pPr marL="0" marR="0" algn="ctr">
                        <a:lnSpc>
                          <a:spcPct val="115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Unbeliever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Believer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Worker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Leader</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8414727"/>
                  </a:ext>
                </a:extLst>
              </a:tr>
              <a:tr h="460066">
                <a:tc>
                  <a:txBody>
                    <a:bodyPr/>
                    <a:lstStyle/>
                    <a:p>
                      <a:pPr marL="0" marR="0">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Foundations Come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extLst>
                  <a:ext uri="{0D108BD9-81ED-4DB2-BD59-A6C34878D82A}">
                    <a16:rowId xmlns:a16="http://schemas.microsoft.com/office/drawing/2014/main" val="1717961397"/>
                  </a:ext>
                </a:extLst>
              </a:tr>
              <a:tr h="460066">
                <a:tc>
                  <a:txBody>
                    <a:bodyPr/>
                    <a:lstStyle/>
                    <a:p>
                      <a:pPr marL="0" marR="0">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Foundations Grow-Serve-Go</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extLst>
                  <a:ext uri="{0D108BD9-81ED-4DB2-BD59-A6C34878D82A}">
                    <a16:rowId xmlns:a16="http://schemas.microsoft.com/office/drawing/2014/main" val="3228962023"/>
                  </a:ext>
                </a:extLst>
              </a:tr>
              <a:tr h="460066">
                <a:tc>
                  <a:txBody>
                    <a:bodyPr/>
                    <a:lstStyle/>
                    <a:p>
                      <a:pPr marL="0" marR="0">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Foundations Apprentice Training</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extLst>
                  <a:ext uri="{0D108BD9-81ED-4DB2-BD59-A6C34878D82A}">
                    <a16:rowId xmlns:a16="http://schemas.microsoft.com/office/drawing/2014/main" val="1484402100"/>
                  </a:ext>
                </a:extLst>
              </a:tr>
              <a:tr h="460066">
                <a:tc>
                  <a:txBody>
                    <a:bodyPr/>
                    <a:lstStyle/>
                    <a:p>
                      <a:pPr marL="0" marR="0">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Foundations Leader Team</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tc>
                  <a:txBody>
                    <a:bodyPr/>
                    <a:lstStyle/>
                    <a:p>
                      <a:pPr marL="0" marR="0" algn="ctr">
                        <a:lnSpc>
                          <a:spcPct val="115000"/>
                        </a:lnSpc>
                        <a:spcBef>
                          <a:spcPts val="0"/>
                        </a:spcBef>
                        <a:spcAft>
                          <a:spcPts val="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F8F8"/>
                    </a:solidFill>
                  </a:tcPr>
                </a:tc>
                <a:extLst>
                  <a:ext uri="{0D108BD9-81ED-4DB2-BD59-A6C34878D82A}">
                    <a16:rowId xmlns:a16="http://schemas.microsoft.com/office/drawing/2014/main" val="2343240576"/>
                  </a:ext>
                </a:extLst>
              </a:tr>
              <a:tr h="460066">
                <a:tc>
                  <a:txBody>
                    <a:bodyPr/>
                    <a:lstStyle/>
                    <a:p>
                      <a:pPr marL="0" marR="0">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29971986"/>
                  </a:ext>
                </a:extLst>
              </a:tr>
              <a:tr h="460066">
                <a:tc>
                  <a:txBody>
                    <a:bodyPr/>
                    <a:lstStyle/>
                    <a:p>
                      <a:pPr marL="0" marR="0">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86751309"/>
                  </a:ext>
                </a:extLst>
              </a:tr>
              <a:tr h="460066">
                <a:tc>
                  <a:txBody>
                    <a:bodyPr/>
                    <a:lstStyle/>
                    <a:p>
                      <a:pPr marL="0" marR="0">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94454630"/>
                  </a:ext>
                </a:extLst>
              </a:tr>
              <a:tr h="460066">
                <a:tc>
                  <a:txBody>
                    <a:bodyPr/>
                    <a:lstStyle/>
                    <a:p>
                      <a:pPr marL="0" marR="0">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61305667"/>
                  </a:ext>
                </a:extLst>
              </a:tr>
              <a:tr h="460066">
                <a:tc>
                  <a:txBody>
                    <a:bodyPr/>
                    <a:lstStyle/>
                    <a:p>
                      <a:pPr marL="0" marR="0">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70059882"/>
                  </a:ext>
                </a:extLst>
              </a:tr>
              <a:tr h="551969">
                <a:tc gridSpan="2">
                  <a:txBody>
                    <a:bodyPr/>
                    <a:lstStyle/>
                    <a:p>
                      <a:pPr marL="0" marR="0" algn="r">
                        <a:lnSpc>
                          <a:spcPct val="115000"/>
                        </a:lnSpc>
                        <a:spcBef>
                          <a:spcPts val="0"/>
                        </a:spcBef>
                        <a:spcAft>
                          <a:spcPts val="0"/>
                        </a:spcAft>
                      </a:pPr>
                      <a:r>
                        <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TOTAL</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gn="ctr">
                        <a:lnSpc>
                          <a:spcPct val="115000"/>
                        </a:lnSpc>
                        <a:spcBef>
                          <a:spcPts val="0"/>
                        </a:spcBef>
                        <a:spcAft>
                          <a:spcPts val="0"/>
                        </a:spcAft>
                      </a:pPr>
                      <a:endParaRPr lang="en-US"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15915418"/>
                  </a:ext>
                </a:extLst>
              </a:tr>
            </a:tbl>
          </a:graphicData>
        </a:graphic>
      </p:graphicFrame>
    </p:spTree>
    <p:extLst>
      <p:ext uri="{BB962C8B-B14F-4D97-AF65-F5344CB8AC3E}">
        <p14:creationId xmlns:p14="http://schemas.microsoft.com/office/powerpoint/2010/main" val="16340847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
            <a:ext cx="9144000" cy="820869"/>
          </a:xfrm>
        </p:spPr>
        <p:txBody>
          <a:bodyPr/>
          <a:lstStyle/>
          <a:p>
            <a:r>
              <a:rPr lang="en-US" dirty="0"/>
              <a:t>Further Review and Evaluation</a:t>
            </a:r>
          </a:p>
        </p:txBody>
      </p:sp>
      <p:sp>
        <p:nvSpPr>
          <p:cNvPr id="3" name="Content Placeholder 2"/>
          <p:cNvSpPr>
            <a:spLocks noGrp="1"/>
          </p:cNvSpPr>
          <p:nvPr>
            <p:ph idx="1"/>
          </p:nvPr>
        </p:nvSpPr>
        <p:spPr>
          <a:xfrm>
            <a:off x="466532" y="820868"/>
            <a:ext cx="8677468" cy="4918338"/>
          </a:xfrm>
        </p:spPr>
        <p:txBody>
          <a:bodyPr/>
          <a:lstStyle/>
          <a:p>
            <a:pPr marL="514350" lvl="0" indent="-514350">
              <a:spcBef>
                <a:spcPts val="0"/>
              </a:spcBef>
              <a:spcAft>
                <a:spcPts val="600"/>
              </a:spcAft>
              <a:buFont typeface="+mj-lt"/>
              <a:buAutoNum type="arabicPeriod"/>
            </a:pPr>
            <a:r>
              <a:rPr lang="en-US" dirty="0"/>
              <a:t>Add the number of “X”s in each column</a:t>
            </a:r>
          </a:p>
          <a:p>
            <a:pPr marL="914400" lvl="1" indent="-514350">
              <a:spcBef>
                <a:spcPts val="0"/>
              </a:spcBef>
              <a:spcAft>
                <a:spcPts val="1200"/>
              </a:spcAft>
              <a:buFont typeface="Arial" panose="020B0604020202020204" pitchFamily="34" charset="0"/>
              <a:buChar char="•"/>
            </a:pPr>
            <a:r>
              <a:rPr lang="en-US" dirty="0"/>
              <a:t>Place the number in the “Total” row</a:t>
            </a:r>
          </a:p>
          <a:p>
            <a:pPr marL="514350" lvl="0" indent="-514350">
              <a:spcBef>
                <a:spcPts val="0"/>
              </a:spcBef>
              <a:spcAft>
                <a:spcPts val="1200"/>
              </a:spcAft>
              <a:buFont typeface="+mj-lt"/>
              <a:buAutoNum type="arabicPeriod"/>
            </a:pPr>
            <a:r>
              <a:rPr lang="en-US" dirty="0"/>
              <a:t>See if you have the proper balance of ministries for the Ministry Objectives</a:t>
            </a:r>
          </a:p>
          <a:p>
            <a:pPr marL="514350" lvl="0" indent="-514350">
              <a:spcBef>
                <a:spcPts val="0"/>
              </a:spcBef>
              <a:spcAft>
                <a:spcPts val="600"/>
              </a:spcAft>
              <a:buFont typeface="+mj-lt"/>
              <a:buAutoNum type="arabicPeriod"/>
            </a:pPr>
            <a:r>
              <a:rPr lang="en-US" dirty="0"/>
              <a:t>Select the ministries that need to be reviewed and evaluated further </a:t>
            </a:r>
          </a:p>
          <a:p>
            <a:pPr marL="914400" lvl="1" indent="-514350">
              <a:spcBef>
                <a:spcPts val="0"/>
              </a:spcBef>
              <a:spcAft>
                <a:spcPts val="1200"/>
              </a:spcAft>
              <a:buFont typeface="Arial" panose="020B0604020202020204" pitchFamily="34" charset="0"/>
              <a:buChar char="•"/>
            </a:pPr>
            <a:r>
              <a:rPr lang="en-US" dirty="0"/>
              <a:t>Place an “X” in the “Review” column</a:t>
            </a:r>
          </a:p>
          <a:p>
            <a:pPr marL="514350" lvl="0" indent="-514350">
              <a:spcBef>
                <a:spcPts val="0"/>
              </a:spcBef>
              <a:spcAft>
                <a:spcPts val="1200"/>
              </a:spcAft>
              <a:buFont typeface="+mj-lt"/>
              <a:buAutoNum type="arabicPeriod"/>
            </a:pPr>
            <a:r>
              <a:rPr lang="en-US" dirty="0"/>
              <a:t>Include ministries that may be ineffective   or have their purpose better met through the Disciplemaker Pathway</a:t>
            </a:r>
          </a:p>
          <a:p>
            <a:pPr marL="0" indent="0">
              <a:buNone/>
            </a:pPr>
            <a:endParaRPr lang="en-US" sz="2400"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16</a:t>
            </a:r>
          </a:p>
        </p:txBody>
      </p:sp>
    </p:spTree>
    <p:extLst>
      <p:ext uri="{BB962C8B-B14F-4D97-AF65-F5344CB8AC3E}">
        <p14:creationId xmlns:p14="http://schemas.microsoft.com/office/powerpoint/2010/main" val="16182966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16</a:t>
            </a:r>
          </a:p>
        </p:txBody>
      </p:sp>
      <p:graphicFrame>
        <p:nvGraphicFramePr>
          <p:cNvPr id="9" name="Table 8">
            <a:extLst>
              <a:ext uri="{FF2B5EF4-FFF2-40B4-BE49-F238E27FC236}">
                <a16:creationId xmlns:a16="http://schemas.microsoft.com/office/drawing/2014/main" id="{20D148BB-8C96-4652-BED0-FCD67CDF081D}"/>
              </a:ext>
            </a:extLst>
          </p:cNvPr>
          <p:cNvGraphicFramePr>
            <a:graphicFrameLocks noGrp="1"/>
          </p:cNvGraphicFramePr>
          <p:nvPr>
            <p:extLst>
              <p:ext uri="{D42A27DB-BD31-4B8C-83A1-F6EECF244321}">
                <p14:modId xmlns:p14="http://schemas.microsoft.com/office/powerpoint/2010/main" val="3698892847"/>
              </p:ext>
            </p:extLst>
          </p:nvPr>
        </p:nvGraphicFramePr>
        <p:xfrm>
          <a:off x="0" y="1374129"/>
          <a:ext cx="9144000" cy="3608226"/>
        </p:xfrm>
        <a:graphic>
          <a:graphicData uri="http://schemas.openxmlformats.org/drawingml/2006/table">
            <a:tbl>
              <a:tblPr firstRow="1" firstCol="1" bandRow="1"/>
              <a:tblGrid>
                <a:gridCol w="2859098">
                  <a:extLst>
                    <a:ext uri="{9D8B030D-6E8A-4147-A177-3AD203B41FA5}">
                      <a16:colId xmlns:a16="http://schemas.microsoft.com/office/drawing/2014/main" val="199660538"/>
                    </a:ext>
                  </a:extLst>
                </a:gridCol>
                <a:gridCol w="6284902">
                  <a:extLst>
                    <a:ext uri="{9D8B030D-6E8A-4147-A177-3AD203B41FA5}">
                      <a16:colId xmlns:a16="http://schemas.microsoft.com/office/drawing/2014/main" val="1802140403"/>
                    </a:ext>
                  </a:extLst>
                </a:gridCol>
              </a:tblGrid>
              <a:tr h="603145">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Ministry Audit Form</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111595" marR="11159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US"/>
                    </a:p>
                  </a:txBody>
                  <a:tcPr/>
                </a:tc>
                <a:extLst>
                  <a:ext uri="{0D108BD9-81ED-4DB2-BD59-A6C34878D82A}">
                    <a16:rowId xmlns:a16="http://schemas.microsoft.com/office/drawing/2014/main" val="3412517950"/>
                  </a:ext>
                </a:extLst>
              </a:tr>
              <a:tr h="5171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Ministry</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111595" marR="111595" marT="0" marB="0" anchor="ctr">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Action</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111595" marR="111595" marT="0" marB="0" anchor="ctr">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09050141"/>
                  </a:ext>
                </a:extLst>
              </a:tr>
              <a:tr h="144059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Soccer Team</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1595" marR="11159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Remove, Phase-out. No team next season.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Created as an outreach ministry but there is no outreach.</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Uses financial and personnel resources that could be used in other outreach and discipleship ministries.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1595" marR="11159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9765758"/>
                  </a:ext>
                </a:extLst>
              </a:tr>
            </a:tbl>
          </a:graphicData>
        </a:graphic>
      </p:graphicFrame>
      <p:sp>
        <p:nvSpPr>
          <p:cNvPr id="10" name="Text Box 1">
            <a:extLst>
              <a:ext uri="{FF2B5EF4-FFF2-40B4-BE49-F238E27FC236}">
                <a16:creationId xmlns:a16="http://schemas.microsoft.com/office/drawing/2014/main" id="{94924516-CD9D-43CC-B8A7-CECC7B25919B}"/>
              </a:ext>
            </a:extLst>
          </p:cNvPr>
          <p:cNvSpPr txBox="1"/>
          <p:nvPr/>
        </p:nvSpPr>
        <p:spPr>
          <a:xfrm rot="20096118">
            <a:off x="208663" y="3193255"/>
            <a:ext cx="2532715" cy="952421"/>
          </a:xfrm>
          <a:prstGeom prst="rect">
            <a:avLst/>
          </a:prstGeom>
          <a:noFill/>
          <a:ln w="6350">
            <a:noFill/>
          </a:ln>
        </p:spPr>
        <p:txBody>
          <a:bodyPr rot="0" spcFirstLastPara="0" vert="horz" wrap="square" lIns="171702" tIns="85851" rIns="171702" bIns="85851" numCol="1" spcCol="0" rtlCol="0" fromWordArt="0" anchor="ctr" anchorCtr="0" forceAA="0" compatLnSpc="1">
            <a:prstTxWarp prst="textNoShape">
              <a:avLst/>
            </a:prstTxWarp>
            <a:noAutofit/>
          </a:bodyPr>
          <a:lstStyle/>
          <a:p>
            <a:pPr algn="ctr">
              <a:lnSpc>
                <a:spcPct val="115000"/>
              </a:lnSpc>
            </a:pPr>
            <a:r>
              <a:rPr lang="en-US" sz="4000" b="1" dirty="0">
                <a:solidFill>
                  <a:schemeClr val="tx1">
                    <a:lumMod val="50000"/>
                    <a:lumOff val="50000"/>
                    <a:alpha val="15000"/>
                  </a:schemeClr>
                </a:solidFill>
                <a:latin typeface="Arial" panose="020B0604020202020204" pitchFamily="34" charset="0"/>
                <a:ea typeface="Calibri" panose="020F0502020204030204" pitchFamily="34" charset="0"/>
                <a:cs typeface="Arial" panose="020B0604020202020204" pitchFamily="34" charset="0"/>
              </a:rPr>
              <a:t>Example</a:t>
            </a:r>
            <a:endParaRPr lang="en-US" sz="1200" dirty="0">
              <a:solidFill>
                <a:schemeClr val="tx1">
                  <a:lumMod val="50000"/>
                  <a:lumOff val="50000"/>
                  <a:alpha val="1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79936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17</a:t>
            </a:r>
          </a:p>
        </p:txBody>
      </p:sp>
      <p:grpSp>
        <p:nvGrpSpPr>
          <p:cNvPr id="5" name="Group 4">
            <a:extLst>
              <a:ext uri="{FF2B5EF4-FFF2-40B4-BE49-F238E27FC236}">
                <a16:creationId xmlns:a16="http://schemas.microsoft.com/office/drawing/2014/main" id="{C9B2C593-973A-4E77-AEEC-B4A6E39774E1}"/>
              </a:ext>
            </a:extLst>
          </p:cNvPr>
          <p:cNvGrpSpPr/>
          <p:nvPr/>
        </p:nvGrpSpPr>
        <p:grpSpPr>
          <a:xfrm>
            <a:off x="125358" y="224492"/>
            <a:ext cx="8893283" cy="3518848"/>
            <a:chOff x="124593" y="0"/>
            <a:chExt cx="8893283" cy="3518848"/>
          </a:xfrm>
        </p:grpSpPr>
        <p:sp>
          <p:nvSpPr>
            <p:cNvPr id="6" name="Rectangle 5">
              <a:extLst>
                <a:ext uri="{FF2B5EF4-FFF2-40B4-BE49-F238E27FC236}">
                  <a16:creationId xmlns:a16="http://schemas.microsoft.com/office/drawing/2014/main" id="{E7491C64-6E96-4415-B7F6-8E84E7AA6784}"/>
                </a:ext>
              </a:extLst>
            </p:cNvPr>
            <p:cNvSpPr/>
            <p:nvPr/>
          </p:nvSpPr>
          <p:spPr>
            <a:xfrm>
              <a:off x="124593" y="0"/>
              <a:ext cx="8893283" cy="3518848"/>
            </a:xfrm>
            <a:prstGeom prst="rect">
              <a:avLst/>
            </a:prstGeom>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pPr>
              <a:r>
                <a:rPr lang="en-US" sz="2800" b="0" dirty="0">
                  <a:solidFill>
                    <a:schemeClr val="bg1"/>
                  </a:solidFill>
                  <a:latin typeface="Arial" panose="020B0604020202020204" pitchFamily="34" charset="0"/>
                  <a:ea typeface="Calibri" panose="020F0502020204030204" pitchFamily="34" charset="0"/>
                  <a:cs typeface="Arial" panose="020B0604020202020204" pitchFamily="34" charset="0"/>
                </a:rPr>
                <a:t>List the ministries you think may need to be changed </a:t>
              </a:r>
            </a:p>
            <a:p>
              <a:pPr marL="342900" marR="0" lvl="0" indent="-342900">
                <a:lnSpc>
                  <a:spcPct val="115000"/>
                </a:lnSpc>
                <a:spcBef>
                  <a:spcPts val="0"/>
                </a:spcBef>
                <a:spcAft>
                  <a:spcPts val="0"/>
                </a:spcAft>
                <a:buFont typeface="Symbol" panose="05050102010706020507" pitchFamily="18" charset="2"/>
                <a:buChar char=""/>
              </a:pPr>
              <a:r>
                <a:rPr lang="en-US" sz="2800" b="0" dirty="0">
                  <a:solidFill>
                    <a:schemeClr val="bg1"/>
                  </a:solidFill>
                  <a:latin typeface="Arial" panose="020B0604020202020204" pitchFamily="34" charset="0"/>
                  <a:ea typeface="Calibri" panose="020F0502020204030204" pitchFamily="34" charset="0"/>
                  <a:cs typeface="Arial" panose="020B0604020202020204" pitchFamily="34" charset="0"/>
                </a:rPr>
                <a:t>Write in the action that is needed:</a:t>
              </a:r>
            </a:p>
            <a:p>
              <a:pPr marL="914400" marR="0" lvl="1" indent="-457200">
                <a:lnSpc>
                  <a:spcPct val="115000"/>
                </a:lnSpc>
                <a:spcBef>
                  <a:spcPts val="0"/>
                </a:spcBef>
                <a:spcAft>
                  <a:spcPts val="0"/>
                </a:spcAft>
                <a:buFont typeface="Arial" panose="020B0604020202020204" pitchFamily="34" charset="0"/>
                <a:buChar char="–"/>
              </a:pPr>
              <a:r>
                <a:rPr lang="en-US" sz="2800" b="0" dirty="0">
                  <a:solidFill>
                    <a:schemeClr val="bg1"/>
                  </a:solidFill>
                  <a:latin typeface="Arial" panose="020B0604020202020204" pitchFamily="34" charset="0"/>
                  <a:ea typeface="Calibri" panose="020F0502020204030204" pitchFamily="34" charset="0"/>
                  <a:cs typeface="Arial" panose="020B0604020202020204" pitchFamily="34" charset="0"/>
                </a:rPr>
                <a:t>Keep, Modify</a:t>
              </a:r>
            </a:p>
            <a:p>
              <a:pPr marL="914400" marR="0" lvl="1" indent="-457200">
                <a:lnSpc>
                  <a:spcPct val="115000"/>
                </a:lnSpc>
                <a:spcBef>
                  <a:spcPts val="0"/>
                </a:spcBef>
                <a:spcAft>
                  <a:spcPts val="0"/>
                </a:spcAft>
                <a:buFont typeface="Arial" panose="020B0604020202020204" pitchFamily="34" charset="0"/>
                <a:buChar char="–"/>
              </a:pPr>
              <a:r>
                <a:rPr lang="en-US" sz="2800" b="0" dirty="0">
                  <a:solidFill>
                    <a:schemeClr val="bg1"/>
                  </a:solidFill>
                  <a:latin typeface="Arial" panose="020B0604020202020204" pitchFamily="34" charset="0"/>
                  <a:ea typeface="Calibri" panose="020F0502020204030204" pitchFamily="34" charset="0"/>
                  <a:cs typeface="Arial" panose="020B0604020202020204" pitchFamily="34" charset="0"/>
                </a:rPr>
                <a:t>Keep, Probation</a:t>
              </a:r>
            </a:p>
            <a:p>
              <a:pPr marL="914400" marR="0" lvl="1" indent="-457200">
                <a:lnSpc>
                  <a:spcPct val="115000"/>
                </a:lnSpc>
                <a:spcBef>
                  <a:spcPts val="0"/>
                </a:spcBef>
                <a:spcAft>
                  <a:spcPts val="0"/>
                </a:spcAft>
                <a:buFont typeface="Arial" panose="020B0604020202020204" pitchFamily="34" charset="0"/>
                <a:buChar char="–"/>
              </a:pPr>
              <a:r>
                <a:rPr lang="en-US" sz="2800" b="0" dirty="0">
                  <a:solidFill>
                    <a:schemeClr val="bg1"/>
                  </a:solidFill>
                  <a:latin typeface="Arial" panose="020B0604020202020204" pitchFamily="34" charset="0"/>
                  <a:ea typeface="Calibri" panose="020F0502020204030204" pitchFamily="34" charset="0"/>
                  <a:cs typeface="Arial" panose="020B0604020202020204" pitchFamily="34" charset="0"/>
                </a:rPr>
                <a:t>Change Leader </a:t>
              </a:r>
            </a:p>
            <a:p>
              <a:pPr marL="342900" marR="0" lvl="0" indent="-342900">
                <a:lnSpc>
                  <a:spcPct val="115000"/>
                </a:lnSpc>
                <a:spcBef>
                  <a:spcPts val="0"/>
                </a:spcBef>
                <a:spcAft>
                  <a:spcPts val="0"/>
                </a:spcAft>
                <a:buFont typeface="Symbol" panose="05050102010706020507" pitchFamily="18" charset="2"/>
                <a:buChar char=""/>
              </a:pPr>
              <a:r>
                <a:rPr lang="en-US" sz="2800" b="0" dirty="0">
                  <a:solidFill>
                    <a:schemeClr val="bg1"/>
                  </a:solidFill>
                  <a:latin typeface="Arial" panose="020B0604020202020204" pitchFamily="34" charset="0"/>
                  <a:ea typeface="Calibri" panose="020F0502020204030204" pitchFamily="34" charset="0"/>
                  <a:cs typeface="Arial" panose="020B0604020202020204" pitchFamily="34" charset="0"/>
                </a:rPr>
                <a:t>Describe the action that is needed and the reason for the action</a:t>
              </a:r>
              <a:endParaRPr lang="en-US" sz="28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4789532D-D307-4744-AD29-6F50E6C71FC6}"/>
                </a:ext>
              </a:extLst>
            </p:cNvPr>
            <p:cNvSpPr txBox="1"/>
            <p:nvPr/>
          </p:nvSpPr>
          <p:spPr>
            <a:xfrm>
              <a:off x="3620814" y="967708"/>
              <a:ext cx="4456386" cy="1041247"/>
            </a:xfrm>
            <a:prstGeom prst="rect">
              <a:avLst/>
            </a:prstGeom>
            <a:noFill/>
          </p:spPr>
          <p:txBody>
            <a:bodyPr wrap="square" rtlCol="0">
              <a:spAutoFit/>
            </a:bodyPr>
            <a:lstStyle/>
            <a:p>
              <a:pPr marL="914400" lvl="1" indent="-457200">
                <a:lnSpc>
                  <a:spcPct val="115000"/>
                </a:lnSpc>
                <a:spcBef>
                  <a:spcPts val="0"/>
                </a:spcBef>
                <a:spcAft>
                  <a:spcPts val="0"/>
                </a:spcAft>
                <a:buFont typeface="Arial" panose="020B0604020202020204" pitchFamily="34" charset="0"/>
                <a:buChar char="–"/>
              </a:pPr>
              <a:r>
                <a:rPr lang="en-US" sz="2800" b="0" dirty="0">
                  <a:solidFill>
                    <a:srgbClr val="FFFFFF"/>
                  </a:solidFill>
                  <a:latin typeface="Arial" panose="020B0604020202020204" pitchFamily="34" charset="0"/>
                  <a:ea typeface="Calibri" panose="020F0502020204030204" pitchFamily="34" charset="0"/>
                  <a:cs typeface="Arial" panose="020B0604020202020204" pitchFamily="34" charset="0"/>
                </a:rPr>
                <a:t>Remove, Phase-out</a:t>
              </a:r>
            </a:p>
            <a:p>
              <a:pPr marL="914400" lvl="1" indent="-457200">
                <a:lnSpc>
                  <a:spcPct val="115000"/>
                </a:lnSpc>
                <a:spcBef>
                  <a:spcPts val="0"/>
                </a:spcBef>
                <a:spcAft>
                  <a:spcPts val="0"/>
                </a:spcAft>
                <a:buFont typeface="Arial" panose="020B0604020202020204" pitchFamily="34" charset="0"/>
                <a:buChar char="–"/>
              </a:pPr>
              <a:r>
                <a:rPr lang="en-US" sz="2800" b="0" dirty="0">
                  <a:solidFill>
                    <a:srgbClr val="FFFFFF"/>
                  </a:solidFill>
                  <a:latin typeface="Arial" panose="020B0604020202020204" pitchFamily="34" charset="0"/>
                  <a:ea typeface="Calibri" panose="020F0502020204030204" pitchFamily="34" charset="0"/>
                  <a:cs typeface="Arial" panose="020B0604020202020204" pitchFamily="34" charset="0"/>
                </a:rPr>
                <a:t>Remove, Immediate</a:t>
              </a:r>
            </a:p>
          </p:txBody>
        </p:sp>
      </p:grpSp>
      <p:graphicFrame>
        <p:nvGraphicFramePr>
          <p:cNvPr id="8" name="Table 7">
            <a:extLst>
              <a:ext uri="{FF2B5EF4-FFF2-40B4-BE49-F238E27FC236}">
                <a16:creationId xmlns:a16="http://schemas.microsoft.com/office/drawing/2014/main" id="{E591A0B8-7361-4399-BFCC-37AF5F1C1E4D}"/>
              </a:ext>
            </a:extLst>
          </p:cNvPr>
          <p:cNvGraphicFramePr>
            <a:graphicFrameLocks noGrp="1"/>
          </p:cNvGraphicFramePr>
          <p:nvPr>
            <p:extLst>
              <p:ext uri="{D42A27DB-BD31-4B8C-83A1-F6EECF244321}">
                <p14:modId xmlns:p14="http://schemas.microsoft.com/office/powerpoint/2010/main" val="556548757"/>
              </p:ext>
            </p:extLst>
          </p:nvPr>
        </p:nvGraphicFramePr>
        <p:xfrm>
          <a:off x="1" y="3946849"/>
          <a:ext cx="9144000" cy="2138641"/>
        </p:xfrm>
        <a:graphic>
          <a:graphicData uri="http://schemas.openxmlformats.org/drawingml/2006/table">
            <a:tbl>
              <a:tblPr firstRow="1" firstCol="1" bandRow="1"/>
              <a:tblGrid>
                <a:gridCol w="3058181">
                  <a:extLst>
                    <a:ext uri="{9D8B030D-6E8A-4147-A177-3AD203B41FA5}">
                      <a16:colId xmlns:a16="http://schemas.microsoft.com/office/drawing/2014/main" val="199660538"/>
                    </a:ext>
                  </a:extLst>
                </a:gridCol>
                <a:gridCol w="6085819">
                  <a:extLst>
                    <a:ext uri="{9D8B030D-6E8A-4147-A177-3AD203B41FA5}">
                      <a16:colId xmlns:a16="http://schemas.microsoft.com/office/drawing/2014/main" val="1802140403"/>
                    </a:ext>
                  </a:extLst>
                </a:gridCol>
              </a:tblGrid>
              <a:tr h="503697">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Ministry Audit Form</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1595" marR="111595"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US"/>
                    </a:p>
                  </a:txBody>
                  <a:tcPr/>
                </a:tc>
                <a:extLst>
                  <a:ext uri="{0D108BD9-81ED-4DB2-BD59-A6C34878D82A}">
                    <a16:rowId xmlns:a16="http://schemas.microsoft.com/office/drawing/2014/main" val="3412517950"/>
                  </a:ext>
                </a:extLst>
              </a:tr>
              <a:tr h="43188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Ministry</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1595" marR="111595" marT="0" marB="0" anchor="ctr">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15000"/>
                        </a:lnSpc>
                        <a:spcBef>
                          <a:spcPts val="0"/>
                        </a:spcBef>
                        <a:spcAft>
                          <a:spcPts val="0"/>
                        </a:spcAft>
                      </a:pP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Action</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1595" marR="111595" marT="0" marB="0" anchor="ctr">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09050141"/>
                  </a:ext>
                </a:extLst>
              </a:tr>
              <a:tr h="120306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1595" marR="11159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11595" marR="11159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9765758"/>
                  </a:ext>
                </a:extLst>
              </a:tr>
            </a:tbl>
          </a:graphicData>
        </a:graphic>
      </p:graphicFrame>
    </p:spTree>
    <p:extLst>
      <p:ext uri="{BB962C8B-B14F-4D97-AF65-F5344CB8AC3E}">
        <p14:creationId xmlns:p14="http://schemas.microsoft.com/office/powerpoint/2010/main" val="2798550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9700A9-BB2C-4761-9872-215963DF4A8B}"/>
              </a:ext>
            </a:extLst>
          </p:cNvPr>
          <p:cNvSpPr txBox="1"/>
          <p:nvPr/>
        </p:nvSpPr>
        <p:spPr>
          <a:xfrm>
            <a:off x="447048" y="1686281"/>
            <a:ext cx="4582510" cy="1112036"/>
          </a:xfrm>
          <a:prstGeom prst="rect">
            <a:avLst/>
          </a:prstGeom>
          <a:noFill/>
        </p:spPr>
        <p:txBody>
          <a:bodyPr wrap="square">
            <a:spAutoFit/>
          </a:bodyPr>
          <a:lstStyle/>
          <a:p>
            <a:pPr marL="0" marR="0" algn="ctr">
              <a:lnSpc>
                <a:spcPct val="115000"/>
              </a:lnSpc>
              <a:spcBef>
                <a:spcPts val="0"/>
              </a:spcBef>
              <a:spcAft>
                <a:spcPts val="0"/>
              </a:spcAft>
            </a:pPr>
            <a:r>
              <a:rPr lang="en-US" sz="3200" u="sng" kern="1200" dirty="0">
                <a:solidFill>
                  <a:schemeClr val="bg1"/>
                </a:solidFill>
                <a:effectLst/>
                <a:latin typeface="Arial" panose="020B0604020202020204" pitchFamily="34" charset="0"/>
                <a:ea typeface="SimSun" panose="02010600030101010101" pitchFamily="2" charset="-122"/>
                <a:cs typeface="Arial" panose="020B0604020202020204" pitchFamily="34" charset="0"/>
              </a:rPr>
              <a:t>What</a:t>
            </a:r>
            <a:r>
              <a:rPr lang="en-US" sz="2800" b="0" u="sng" kern="1200" dirty="0">
                <a:solidFill>
                  <a:schemeClr val="bg1"/>
                </a:solidFill>
                <a:effectLst/>
                <a:latin typeface="Arial" panose="020B0604020202020204" pitchFamily="34" charset="0"/>
                <a:ea typeface="SimSun" panose="02010600030101010101" pitchFamily="2" charset="-122"/>
                <a:cs typeface="Arial" panose="020B0604020202020204" pitchFamily="34" charset="0"/>
              </a:rPr>
              <a:t> </a:t>
            </a:r>
          </a:p>
          <a:p>
            <a:pPr marL="0" marR="0">
              <a:lnSpc>
                <a:spcPct val="115000"/>
              </a:lnSpc>
              <a:spcBef>
                <a:spcPts val="0"/>
              </a:spcBef>
              <a:spcAft>
                <a:spcPts val="0"/>
              </a:spcAft>
            </a:pPr>
            <a:r>
              <a:rPr lang="en-US" sz="2800" b="0" kern="1200" dirty="0">
                <a:solidFill>
                  <a:schemeClr val="bg1"/>
                </a:solidFill>
                <a:effectLst/>
                <a:latin typeface="Arial" panose="020B0604020202020204" pitchFamily="34" charset="0"/>
                <a:ea typeface="SimSun" panose="02010600030101010101" pitchFamily="2" charset="-122"/>
                <a:cs typeface="Arial" panose="020B0604020202020204" pitchFamily="34" charset="0"/>
              </a:rPr>
              <a:t>Make disciples who multiply </a:t>
            </a:r>
            <a:endParaRPr lang="en-US" sz="28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108B9B72-DDA6-44E0-B8D1-3F9974D32F56}"/>
              </a:ext>
            </a:extLst>
          </p:cNvPr>
          <p:cNvSpPr txBox="1"/>
          <p:nvPr/>
        </p:nvSpPr>
        <p:spPr>
          <a:xfrm>
            <a:off x="2140169" y="136698"/>
            <a:ext cx="4863662" cy="1015663"/>
          </a:xfrm>
          <a:prstGeom prst="rect">
            <a:avLst/>
          </a:prstGeom>
          <a:noFill/>
        </p:spPr>
        <p:txBody>
          <a:bodyPr wrap="square">
            <a:spAutoFit/>
          </a:bodyPr>
          <a:lstStyle/>
          <a:p>
            <a:r>
              <a:rPr lang="en-US" sz="3200" dirty="0">
                <a:solidFill>
                  <a:schemeClr val="bg1"/>
                </a:solidFill>
              </a:rPr>
              <a:t>The Great Commission</a:t>
            </a:r>
          </a:p>
          <a:p>
            <a:pPr algn="ctr"/>
            <a:r>
              <a:rPr lang="en-US" sz="2800" b="0" dirty="0">
                <a:solidFill>
                  <a:schemeClr val="bg1"/>
                </a:solidFill>
              </a:rPr>
              <a:t>Matthew 28:19-20</a:t>
            </a:r>
          </a:p>
        </p:txBody>
      </p:sp>
      <p:pic>
        <p:nvPicPr>
          <p:cNvPr id="12" name="Picture 11" descr="A picture containing water, table, small, sitting&#10;&#10;Description automatically generated">
            <a:extLst>
              <a:ext uri="{FF2B5EF4-FFF2-40B4-BE49-F238E27FC236}">
                <a16:creationId xmlns:a16="http://schemas.microsoft.com/office/drawing/2014/main" id="{22A066AD-9AA2-457E-B61D-B4E38E80CE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6201" y="4193138"/>
            <a:ext cx="2030999" cy="2030999"/>
          </a:xfrm>
          <a:prstGeom prst="rect">
            <a:avLst/>
          </a:prstGeom>
        </p:spPr>
      </p:pic>
      <p:sp>
        <p:nvSpPr>
          <p:cNvPr id="16" name="TextBox 15">
            <a:extLst>
              <a:ext uri="{FF2B5EF4-FFF2-40B4-BE49-F238E27FC236}">
                <a16:creationId xmlns:a16="http://schemas.microsoft.com/office/drawing/2014/main" id="{9A37AB74-5FA1-4052-B9BC-1D6E977A9D00}"/>
              </a:ext>
            </a:extLst>
          </p:cNvPr>
          <p:cNvSpPr txBox="1"/>
          <p:nvPr/>
        </p:nvSpPr>
        <p:spPr>
          <a:xfrm>
            <a:off x="6046201" y="2975932"/>
            <a:ext cx="2133600" cy="1112036"/>
          </a:xfrm>
          <a:prstGeom prst="rect">
            <a:avLst/>
          </a:prstGeom>
          <a:noFill/>
        </p:spPr>
        <p:txBody>
          <a:bodyPr wrap="squar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Where</a:t>
            </a:r>
            <a:endParaRPr kumimoji="0" lang="en-US" sz="2800" b="0" i="0" u="sng"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R="0" lvl="0" algn="ctr" defTabSz="914400" rtl="0" eaLnBrk="0" fontAlgn="base" latinLnBrk="0" hangingPunct="0">
              <a:lnSpc>
                <a:spcPct val="115000"/>
              </a:lnSpc>
              <a:spcBef>
                <a:spcPts val="0"/>
              </a:spcBef>
              <a:spcAft>
                <a:spcPts val="0"/>
              </a:spcAft>
              <a:buClrTx/>
              <a:buSzTx/>
              <a:tabLst/>
              <a:defRPr/>
            </a:pPr>
            <a:r>
              <a:rPr kumimoji="0" lang="en-US" sz="2800" b="0" i="0"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All Nations</a:t>
            </a:r>
          </a:p>
        </p:txBody>
      </p:sp>
      <p:sp>
        <p:nvSpPr>
          <p:cNvPr id="17" name="Slide Number Placeholder 3">
            <a:extLst>
              <a:ext uri="{FF2B5EF4-FFF2-40B4-BE49-F238E27FC236}">
                <a16:creationId xmlns:a16="http://schemas.microsoft.com/office/drawing/2014/main" id="{FBF60283-6367-4C63-9F40-430DE763B3DC}"/>
              </a:ext>
            </a:extLst>
          </p:cNvPr>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3</a:t>
            </a:r>
          </a:p>
        </p:txBody>
      </p:sp>
      <p:pic>
        <p:nvPicPr>
          <p:cNvPr id="11" name="Picture 10">
            <a:extLst>
              <a:ext uri="{FF2B5EF4-FFF2-40B4-BE49-F238E27FC236}">
                <a16:creationId xmlns:a16="http://schemas.microsoft.com/office/drawing/2014/main" id="{0C3CCA04-48F4-4EF1-B604-29B0D74E262D}"/>
              </a:ext>
            </a:extLst>
          </p:cNvPr>
          <p:cNvPicPr>
            <a:picLocks noChangeAspect="1"/>
          </p:cNvPicPr>
          <p:nvPr/>
        </p:nvPicPr>
        <p:blipFill rotWithShape="1">
          <a:blip r:embed="rId4">
            <a:duotone>
              <a:prstClr val="black"/>
              <a:schemeClr val="accent5">
                <a:tint val="45000"/>
                <a:satMod val="400000"/>
              </a:schemeClr>
            </a:duotone>
          </a:blip>
          <a:srcRect t="22313" b="32789"/>
          <a:stretch/>
        </p:blipFill>
        <p:spPr>
          <a:xfrm>
            <a:off x="640376" y="2975932"/>
            <a:ext cx="4195854" cy="1573176"/>
          </a:xfrm>
          <a:prstGeom prst="rect">
            <a:avLst/>
          </a:prstGeom>
        </p:spPr>
      </p:pic>
    </p:spTree>
    <p:extLst>
      <p:ext uri="{BB962C8B-B14F-4D97-AF65-F5344CB8AC3E}">
        <p14:creationId xmlns:p14="http://schemas.microsoft.com/office/powerpoint/2010/main" val="41963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22" presetClass="entr" presetSubtype="1" fill="hold" nodeType="after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par>
                          <p:cTn id="11" fill="hold">
                            <p:stCondLst>
                              <p:cond delay="1500"/>
                            </p:stCondLst>
                            <p:childTnLst>
                              <p:par>
                                <p:cTn id="12" presetID="1" presetClass="entr" presetSubtype="0" fill="hold" grpId="0" nodeType="afterEffect">
                                  <p:stCondLst>
                                    <p:cond delay="50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2000"/>
                            </p:stCondLst>
                            <p:childTnLst>
                              <p:par>
                                <p:cTn id="15" presetID="53" presetClass="entr" presetSubtype="16" fill="hold" nodeType="afterEffect">
                                  <p:stCondLst>
                                    <p:cond delay="5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D662BE-476A-4C38-AA1A-71ED36024D19}"/>
              </a:ext>
            </a:extLst>
          </p:cNvPr>
          <p:cNvSpPr/>
          <p:nvPr/>
        </p:nvSpPr>
        <p:spPr>
          <a:xfrm>
            <a:off x="441063" y="622583"/>
            <a:ext cx="8702937" cy="5139869"/>
          </a:xfrm>
          <a:prstGeom prst="rect">
            <a:avLst/>
          </a:prstGeom>
        </p:spPr>
        <p:txBody>
          <a:bodyPr wrap="square">
            <a:spAutoFit/>
          </a:bodyPr>
          <a:lstStyle/>
          <a:p>
            <a:pPr lvl="0">
              <a:spcBef>
                <a:spcPts val="0"/>
              </a:spcBef>
              <a:spcAft>
                <a:spcPts val="1200"/>
              </a:spcAft>
            </a:pPr>
            <a:r>
              <a:rPr lang="en-US" sz="3200" dirty="0">
                <a:solidFill>
                  <a:schemeClr val="bg1"/>
                </a:solidFill>
              </a:rPr>
              <a:t>In your groups</a:t>
            </a:r>
          </a:p>
          <a:p>
            <a:pPr marL="285750" lvl="0" indent="-285750" eaLnBrk="0" hangingPunct="0">
              <a:spcBef>
                <a:spcPts val="0"/>
              </a:spcBef>
              <a:spcAft>
                <a:spcPts val="1200"/>
              </a:spcAft>
              <a:buFont typeface="Arial" panose="020B0604020202020204" pitchFamily="34" charset="0"/>
              <a:buChar char="•"/>
              <a:defRPr/>
            </a:pPr>
            <a:r>
              <a:rPr lang="en-US" sz="3200" b="0" dirty="0">
                <a:solidFill>
                  <a:schemeClr val="bg1"/>
                </a:solidFill>
              </a:rPr>
              <a:t>What did you learn when you evaluated your ministries?</a:t>
            </a:r>
          </a:p>
          <a:p>
            <a:pPr marL="285750" lvl="0" indent="-285750">
              <a:spcBef>
                <a:spcPts val="0"/>
              </a:spcBef>
              <a:spcAft>
                <a:spcPts val="1200"/>
              </a:spcAft>
              <a:buFont typeface="Arial" panose="020B0604020202020204" pitchFamily="34" charset="0"/>
              <a:buChar char="•"/>
            </a:pPr>
            <a:r>
              <a:rPr lang="en-US" sz="3200" b="0" dirty="0">
                <a:solidFill>
                  <a:schemeClr val="bg1"/>
                </a:solidFill>
              </a:rPr>
              <a:t>What changes do you need to make to have a church that makes multiplying disciples?</a:t>
            </a:r>
          </a:p>
          <a:p>
            <a:pPr marL="285750" lvl="0" indent="-285750">
              <a:spcBef>
                <a:spcPts val="0"/>
              </a:spcBef>
              <a:spcAft>
                <a:spcPts val="1200"/>
              </a:spcAft>
              <a:buFont typeface="Arial" panose="020B0604020202020204" pitchFamily="34" charset="0"/>
              <a:buChar char="•"/>
            </a:pPr>
            <a:r>
              <a:rPr lang="en-US" sz="3200" b="0" dirty="0">
                <a:solidFill>
                  <a:schemeClr val="bg1"/>
                </a:solidFill>
              </a:rPr>
              <a:t>Is your church service friendly to unchurched people?</a:t>
            </a:r>
          </a:p>
          <a:p>
            <a:pPr marL="285750" lvl="0" indent="-285750">
              <a:spcBef>
                <a:spcPts val="0"/>
              </a:spcBef>
              <a:spcAft>
                <a:spcPts val="1200"/>
              </a:spcAft>
              <a:buFont typeface="Arial" panose="020B0604020202020204" pitchFamily="34" charset="0"/>
              <a:buChar char="•"/>
            </a:pPr>
            <a:r>
              <a:rPr lang="en-US" sz="3200" b="0" dirty="0">
                <a:solidFill>
                  <a:schemeClr val="bg1"/>
                </a:solidFill>
              </a:rPr>
              <a:t>Why is it important to evaluate your ministries once a year?</a:t>
            </a:r>
          </a:p>
        </p:txBody>
      </p:sp>
    </p:spTree>
    <p:extLst>
      <p:ext uri="{BB962C8B-B14F-4D97-AF65-F5344CB8AC3E}">
        <p14:creationId xmlns:p14="http://schemas.microsoft.com/office/powerpoint/2010/main" val="31300435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673996"/>
          </a:xfrm>
        </p:spPr>
        <p:txBody>
          <a:bodyPr/>
          <a:lstStyle/>
          <a:p>
            <a:r>
              <a:rPr lang="en-US" sz="3200" dirty="0"/>
              <a:t>Organizational Structure of a Church that Makes Multiplying Disciples</a:t>
            </a:r>
            <a:br>
              <a:rPr lang="en-US" sz="3200" dirty="0"/>
            </a:br>
            <a:r>
              <a:rPr lang="en-US" sz="2800" b="0" dirty="0"/>
              <a:t>Lesson 4</a:t>
            </a:r>
          </a:p>
        </p:txBody>
      </p:sp>
      <p:sp>
        <p:nvSpPr>
          <p:cNvPr id="17411" name="Rectangle 3"/>
          <p:cNvSpPr>
            <a:spLocks noGrp="1" noChangeArrowheads="1"/>
          </p:cNvSpPr>
          <p:nvPr>
            <p:ph type="body" idx="1"/>
          </p:nvPr>
        </p:nvSpPr>
        <p:spPr>
          <a:xfrm>
            <a:off x="409903" y="2104883"/>
            <a:ext cx="8734097" cy="4322905"/>
          </a:xfrm>
        </p:spPr>
        <p:txBody>
          <a:bodyPr/>
          <a:lstStyle/>
          <a:p>
            <a:pPr>
              <a:lnSpc>
                <a:spcPct val="115000"/>
              </a:lnSpc>
              <a:spcBef>
                <a:spcPts val="0"/>
              </a:spcBef>
              <a:spcAft>
                <a:spcPts val="0"/>
              </a:spcAft>
            </a:pPr>
            <a:r>
              <a:rPr lang="en-US" dirty="0">
                <a:ea typeface="Calibri"/>
                <a:cs typeface="Arial"/>
              </a:rPr>
              <a:t>After 2100 years, the Great Commission still has not been finished</a:t>
            </a:r>
          </a:p>
          <a:p>
            <a:pPr>
              <a:lnSpc>
                <a:spcPct val="115000"/>
              </a:lnSpc>
              <a:spcBef>
                <a:spcPts val="0"/>
              </a:spcBef>
              <a:spcAft>
                <a:spcPts val="0"/>
              </a:spcAft>
            </a:pPr>
            <a:r>
              <a:rPr lang="en-US" dirty="0">
                <a:ea typeface="Calibri"/>
                <a:cs typeface="Arial"/>
              </a:rPr>
              <a:t>Jesus’ plan started out well</a:t>
            </a:r>
          </a:p>
          <a:p>
            <a:pPr lvl="1">
              <a:lnSpc>
                <a:spcPct val="115000"/>
              </a:lnSpc>
              <a:spcBef>
                <a:spcPts val="0"/>
              </a:spcBef>
              <a:spcAft>
                <a:spcPts val="0"/>
              </a:spcAft>
            </a:pPr>
            <a:r>
              <a:rPr lang="en-US" dirty="0">
                <a:ea typeface="Calibri"/>
                <a:cs typeface="Arial"/>
              </a:rPr>
              <a:t> It was said of the early disciples </a:t>
            </a:r>
          </a:p>
          <a:p>
            <a:pPr lvl="1">
              <a:lnSpc>
                <a:spcPct val="115000"/>
              </a:lnSpc>
              <a:spcBef>
                <a:spcPts val="0"/>
              </a:spcBef>
              <a:spcAft>
                <a:spcPts val="0"/>
              </a:spcAft>
            </a:pPr>
            <a:r>
              <a:rPr lang="en-US" dirty="0">
                <a:ea typeface="Times New Roman"/>
                <a:cs typeface="Arial"/>
              </a:rPr>
              <a:t> they “have turned the world upside down”</a:t>
            </a:r>
          </a:p>
          <a:p>
            <a:pPr marL="336550" lvl="1" indent="0">
              <a:lnSpc>
                <a:spcPct val="115000"/>
              </a:lnSpc>
              <a:spcBef>
                <a:spcPts val="0"/>
              </a:spcBef>
              <a:spcAft>
                <a:spcPts val="0"/>
              </a:spcAft>
              <a:buNone/>
            </a:pPr>
            <a:r>
              <a:rPr lang="en-US" dirty="0">
                <a:ea typeface="Calibri"/>
                <a:cs typeface="Arial"/>
              </a:rPr>
              <a:t>     Acts 17:16</a:t>
            </a:r>
          </a:p>
        </p:txBody>
      </p:sp>
      <p:sp>
        <p:nvSpPr>
          <p:cNvPr id="17412" name="TextBox 13"/>
          <p:cNvSpPr txBox="1">
            <a:spLocks noChangeArrowheads="1"/>
          </p:cNvSpPr>
          <p:nvPr/>
        </p:nvSpPr>
        <p:spPr bwMode="auto">
          <a:xfrm>
            <a:off x="8595361" y="6427788"/>
            <a:ext cx="5486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b="0" dirty="0"/>
              <a:t>18</a:t>
            </a:r>
          </a:p>
          <a:p>
            <a:pPr eaLnBrk="1" hangingPunct="1">
              <a:spcBef>
                <a:spcPct val="0"/>
              </a:spcBef>
              <a:buFontTx/>
              <a:buNone/>
            </a:pPr>
            <a:endParaRPr lang="en-US" altLang="en-US" sz="400" b="0" dirty="0"/>
          </a:p>
        </p:txBody>
      </p:sp>
    </p:spTree>
    <p:extLst>
      <p:ext uri="{BB962C8B-B14F-4D97-AF65-F5344CB8AC3E}">
        <p14:creationId xmlns:p14="http://schemas.microsoft.com/office/powerpoint/2010/main" val="33741693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767502" y="883920"/>
            <a:ext cx="8376498" cy="5090160"/>
          </a:xfrm>
        </p:spPr>
        <p:txBody>
          <a:bodyPr/>
          <a:lstStyle/>
          <a:p>
            <a:pPr marL="457200" marR="0" indent="-457200">
              <a:spcBef>
                <a:spcPts val="0"/>
              </a:spcBef>
              <a:spcAft>
                <a:spcPts val="1200"/>
              </a:spcAft>
            </a:pPr>
            <a:r>
              <a:rPr lang="en-US" dirty="0">
                <a:ea typeface="Calibri"/>
                <a:cs typeface="Arial"/>
              </a:rPr>
              <a:t>What happened? </a:t>
            </a:r>
          </a:p>
          <a:p>
            <a:pPr marL="457200" marR="0" indent="-457200">
              <a:spcBef>
                <a:spcPts val="0"/>
              </a:spcBef>
              <a:spcAft>
                <a:spcPts val="1200"/>
              </a:spcAft>
            </a:pPr>
            <a:r>
              <a:rPr lang="en-US" dirty="0">
                <a:ea typeface="Calibri"/>
                <a:cs typeface="Arial"/>
              </a:rPr>
              <a:t>Today our churches have many ministries:</a:t>
            </a:r>
          </a:p>
          <a:p>
            <a:pPr lvl="2">
              <a:spcBef>
                <a:spcPts val="0"/>
              </a:spcBef>
              <a:spcAft>
                <a:spcPts val="1200"/>
              </a:spcAft>
              <a:buFont typeface="+mj-lt"/>
              <a:buAutoNum type="arabicPeriod"/>
              <a:tabLst>
                <a:tab pos="457200" algn="l"/>
              </a:tabLst>
            </a:pPr>
            <a:r>
              <a:rPr lang="en-US" dirty="0">
                <a:ea typeface="Calibri"/>
                <a:cs typeface="Arial"/>
              </a:rPr>
              <a:t> Worship services</a:t>
            </a:r>
          </a:p>
          <a:p>
            <a:pPr lvl="2">
              <a:spcBef>
                <a:spcPts val="0"/>
              </a:spcBef>
              <a:spcAft>
                <a:spcPts val="1200"/>
              </a:spcAft>
              <a:buFont typeface="+mj-lt"/>
              <a:buAutoNum type="arabicPeriod"/>
              <a:tabLst>
                <a:tab pos="457200" algn="l"/>
              </a:tabLst>
            </a:pPr>
            <a:r>
              <a:rPr lang="en-US" dirty="0">
                <a:ea typeface="Calibri"/>
                <a:cs typeface="Arial"/>
              </a:rPr>
              <a:t> Preaching sermons</a:t>
            </a:r>
          </a:p>
          <a:p>
            <a:pPr lvl="2">
              <a:spcBef>
                <a:spcPts val="0"/>
              </a:spcBef>
              <a:spcAft>
                <a:spcPts val="1200"/>
              </a:spcAft>
              <a:buFont typeface="+mj-lt"/>
              <a:buAutoNum type="arabicPeriod"/>
              <a:tabLst>
                <a:tab pos="457200" algn="l"/>
              </a:tabLst>
            </a:pPr>
            <a:r>
              <a:rPr lang="en-US" dirty="0">
                <a:ea typeface="Calibri"/>
                <a:cs typeface="Arial"/>
              </a:rPr>
              <a:t> Sunday school classes</a:t>
            </a:r>
          </a:p>
          <a:p>
            <a:pPr lvl="2">
              <a:spcBef>
                <a:spcPts val="0"/>
              </a:spcBef>
              <a:spcAft>
                <a:spcPts val="1200"/>
              </a:spcAft>
              <a:buFont typeface="+mj-lt"/>
              <a:buAutoNum type="arabicPeriod"/>
              <a:tabLst>
                <a:tab pos="457200" algn="l"/>
              </a:tabLst>
            </a:pPr>
            <a:r>
              <a:rPr lang="en-US" dirty="0">
                <a:ea typeface="Calibri"/>
                <a:cs typeface="Arial"/>
              </a:rPr>
              <a:t> Revivals</a:t>
            </a:r>
          </a:p>
          <a:p>
            <a:pPr lvl="2">
              <a:spcBef>
                <a:spcPts val="0"/>
              </a:spcBef>
              <a:spcAft>
                <a:spcPts val="1200"/>
              </a:spcAft>
              <a:buFont typeface="+mj-lt"/>
              <a:buAutoNum type="arabicPeriod"/>
              <a:tabLst>
                <a:tab pos="457200" algn="l"/>
              </a:tabLst>
            </a:pPr>
            <a:r>
              <a:rPr lang="en-US" dirty="0">
                <a:ea typeface="Calibri"/>
                <a:cs typeface="Arial"/>
              </a:rPr>
              <a:t> Many other activities</a:t>
            </a:r>
          </a:p>
        </p:txBody>
      </p:sp>
      <p:sp>
        <p:nvSpPr>
          <p:cNvPr id="17412" name="TextBox 13"/>
          <p:cNvSpPr txBox="1">
            <a:spLocks noChangeArrowheads="1"/>
          </p:cNvSpPr>
          <p:nvPr/>
        </p:nvSpPr>
        <p:spPr bwMode="auto">
          <a:xfrm>
            <a:off x="8563087" y="6427788"/>
            <a:ext cx="5809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b="0" dirty="0"/>
              <a:t>18</a:t>
            </a:r>
          </a:p>
          <a:p>
            <a:pPr eaLnBrk="1" hangingPunct="1">
              <a:spcBef>
                <a:spcPct val="0"/>
              </a:spcBef>
              <a:buFontTx/>
              <a:buNone/>
            </a:pPr>
            <a:endParaRPr lang="en-US" altLang="en-US" sz="400" b="0" dirty="0"/>
          </a:p>
        </p:txBody>
      </p:sp>
    </p:spTree>
    <p:extLst>
      <p:ext uri="{BB962C8B-B14F-4D97-AF65-F5344CB8AC3E}">
        <p14:creationId xmlns:p14="http://schemas.microsoft.com/office/powerpoint/2010/main" val="2868066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1821" y="1009702"/>
            <a:ext cx="8692179" cy="5090160"/>
          </a:xfrm>
        </p:spPr>
        <p:txBody>
          <a:bodyPr/>
          <a:lstStyle/>
          <a:p>
            <a:pPr marL="0" marR="0" indent="0" algn="ctr">
              <a:spcBef>
                <a:spcPts val="0"/>
              </a:spcBef>
              <a:spcAft>
                <a:spcPts val="0"/>
              </a:spcAft>
              <a:buNone/>
            </a:pPr>
            <a:r>
              <a:rPr lang="en-US" sz="3600" b="1" dirty="0">
                <a:ea typeface="Calibri"/>
                <a:cs typeface="Arial"/>
              </a:rPr>
              <a:t>But God’s mission is left undone </a:t>
            </a:r>
          </a:p>
          <a:p>
            <a:pPr marL="0" marR="0" indent="0" algn="ctr">
              <a:spcBef>
                <a:spcPts val="0"/>
              </a:spcBef>
              <a:spcAft>
                <a:spcPts val="0"/>
              </a:spcAft>
              <a:buNone/>
            </a:pPr>
            <a:r>
              <a:rPr lang="en-US" sz="3600" b="1" dirty="0">
                <a:ea typeface="Calibri"/>
                <a:cs typeface="Arial"/>
              </a:rPr>
              <a:t>or partially done </a:t>
            </a:r>
          </a:p>
          <a:p>
            <a:pPr marL="0" marR="0" indent="0" algn="ctr">
              <a:spcBef>
                <a:spcPts val="0"/>
              </a:spcBef>
              <a:spcAft>
                <a:spcPts val="1200"/>
              </a:spcAft>
              <a:buNone/>
            </a:pPr>
            <a:endParaRPr lang="en-US" sz="2000" dirty="0">
              <a:ea typeface="Calibri"/>
              <a:cs typeface="Arial"/>
            </a:endParaRPr>
          </a:p>
          <a:p>
            <a:pPr marL="457200" lvl="0" indent="-457200">
              <a:spcBef>
                <a:spcPts val="0"/>
              </a:spcBef>
              <a:spcAft>
                <a:spcPts val="1200"/>
              </a:spcAft>
              <a:buFont typeface="+mj-lt"/>
              <a:buAutoNum type="arabicPeriod"/>
            </a:pPr>
            <a:r>
              <a:rPr lang="en-US" dirty="0"/>
              <a:t>The mission of every church and every believer:</a:t>
            </a:r>
            <a:r>
              <a:rPr lang="en-US" b="1" dirty="0"/>
              <a:t> </a:t>
            </a:r>
            <a:r>
              <a:rPr lang="en-US" b="1" u="sng" dirty="0"/>
              <a:t>Finish the Great Commission</a:t>
            </a:r>
            <a:endParaRPr lang="en-US" u="sng" dirty="0"/>
          </a:p>
          <a:p>
            <a:pPr marL="457200" lvl="0" indent="-457200">
              <a:spcBef>
                <a:spcPts val="0"/>
              </a:spcBef>
              <a:spcAft>
                <a:spcPts val="1200"/>
              </a:spcAft>
              <a:buFont typeface="+mj-lt"/>
              <a:buAutoNum type="arabicPeriod"/>
            </a:pPr>
            <a:r>
              <a:rPr lang="en-US" dirty="0"/>
              <a:t>Jesus’ method of finishing the Great Commission: </a:t>
            </a:r>
            <a:r>
              <a:rPr lang="en-US" b="1" u="sng" dirty="0"/>
              <a:t>Make Multiplying Disciples</a:t>
            </a:r>
            <a:endParaRPr lang="en-US" u="sng" dirty="0">
              <a:effectLst/>
            </a:endParaRPr>
          </a:p>
        </p:txBody>
      </p:sp>
      <p:sp>
        <p:nvSpPr>
          <p:cNvPr id="17412" name="TextBox 13"/>
          <p:cNvSpPr txBox="1">
            <a:spLocks noChangeArrowheads="1"/>
          </p:cNvSpPr>
          <p:nvPr/>
        </p:nvSpPr>
        <p:spPr bwMode="auto">
          <a:xfrm>
            <a:off x="8563087" y="6427788"/>
            <a:ext cx="5809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b="0" dirty="0"/>
              <a:t>18</a:t>
            </a:r>
          </a:p>
          <a:p>
            <a:pPr eaLnBrk="1" hangingPunct="1">
              <a:spcBef>
                <a:spcPct val="0"/>
              </a:spcBef>
              <a:buFontTx/>
              <a:buNone/>
            </a:pPr>
            <a:endParaRPr lang="en-US" altLang="en-US" sz="400" b="0" dirty="0"/>
          </a:p>
        </p:txBody>
      </p:sp>
    </p:spTree>
    <p:extLst>
      <p:ext uri="{BB962C8B-B14F-4D97-AF65-F5344CB8AC3E}">
        <p14:creationId xmlns:p14="http://schemas.microsoft.com/office/powerpoint/2010/main" val="8735625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21" y="-32883"/>
            <a:ext cx="9144000" cy="6875146"/>
          </a:xfrm>
          <a:prstGeom prst="rect">
            <a:avLst/>
          </a:prstGeom>
          <a:solidFill>
            <a:srgbClr val="ECF7F8"/>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0"/>
              </a:spcAft>
            </a:pPr>
            <a:r>
              <a:rPr lang="en-US" sz="1100">
                <a:effectLst/>
                <a:latin typeface="Arial"/>
                <a:ea typeface="Times New Roman"/>
                <a:cs typeface="Arial"/>
              </a:rPr>
              <a:t> </a:t>
            </a:r>
            <a:endParaRPr lang="en-US" sz="1100">
              <a:effectLst/>
              <a:latin typeface="Arial"/>
              <a:ea typeface="Calibri"/>
              <a:cs typeface="Arial"/>
            </a:endParaRPr>
          </a:p>
        </p:txBody>
      </p:sp>
      <p:grpSp>
        <p:nvGrpSpPr>
          <p:cNvPr id="16" name="Group 15">
            <a:extLst>
              <a:ext uri="{FF2B5EF4-FFF2-40B4-BE49-F238E27FC236}">
                <a16:creationId xmlns:a16="http://schemas.microsoft.com/office/drawing/2014/main" id="{A9777D89-1709-45AB-AE32-CD6EC3C9EC90}"/>
              </a:ext>
            </a:extLst>
          </p:cNvPr>
          <p:cNvGrpSpPr/>
          <p:nvPr/>
        </p:nvGrpSpPr>
        <p:grpSpPr>
          <a:xfrm>
            <a:off x="224936" y="847982"/>
            <a:ext cx="8444852" cy="1964367"/>
            <a:chOff x="224936" y="847982"/>
            <a:chExt cx="8444852" cy="1964367"/>
          </a:xfrm>
        </p:grpSpPr>
        <p:grpSp>
          <p:nvGrpSpPr>
            <p:cNvPr id="4" name="Group 3">
              <a:extLst>
                <a:ext uri="{FF2B5EF4-FFF2-40B4-BE49-F238E27FC236}">
                  <a16:creationId xmlns:a16="http://schemas.microsoft.com/office/drawing/2014/main" id="{955336F0-891C-4B19-B34A-307EF1D6A861}"/>
                </a:ext>
              </a:extLst>
            </p:cNvPr>
            <p:cNvGrpSpPr/>
            <p:nvPr/>
          </p:nvGrpSpPr>
          <p:grpSpPr>
            <a:xfrm>
              <a:off x="224936" y="1468593"/>
              <a:ext cx="8444852" cy="1343756"/>
              <a:chOff x="224936" y="1468593"/>
              <a:chExt cx="8444852" cy="1343756"/>
            </a:xfrm>
          </p:grpSpPr>
          <p:pic>
            <p:nvPicPr>
              <p:cNvPr id="7" name="Picture 6" descr="MC900014701[1]"/>
              <p:cNvPicPr preferRelativeResize="0">
                <a:picLocks noChangeAspect="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3886141" y="1468593"/>
                <a:ext cx="1355677" cy="990388"/>
              </a:xfrm>
              <a:prstGeom prst="rect">
                <a:avLst/>
              </a:prstGeom>
              <a:solidFill>
                <a:srgbClr val="ECF7F8"/>
              </a:solidFill>
            </p:spPr>
          </p:pic>
          <p:sp>
            <p:nvSpPr>
              <p:cNvPr id="8" name="Text Box 19"/>
              <p:cNvSpPr txBox="1">
                <a:spLocks noChangeArrowheads="1"/>
              </p:cNvSpPr>
              <p:nvPr/>
            </p:nvSpPr>
            <p:spPr bwMode="auto">
              <a:xfrm>
                <a:off x="2845969" y="2415173"/>
                <a:ext cx="3223534" cy="397176"/>
              </a:xfrm>
              <a:prstGeom prst="rect">
                <a:avLst/>
              </a:prstGeom>
              <a:solidFill>
                <a:srgbClr val="ECF7F8"/>
              </a:solid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2800" b="0" kern="1200" dirty="0">
                    <a:solidFill>
                      <a:srgbClr val="000000"/>
                    </a:solidFill>
                    <a:effectLst/>
                    <a:latin typeface="Arial"/>
                    <a:ea typeface="Calibri"/>
                  </a:rPr>
                  <a:t>Church Ministries</a:t>
                </a:r>
                <a:endParaRPr lang="en-US" sz="3200" b="0" dirty="0">
                  <a:effectLst/>
                  <a:latin typeface="Times New Roman"/>
                  <a:ea typeface="Calibri"/>
                </a:endParaRPr>
              </a:p>
            </p:txBody>
          </p:sp>
          <p:cxnSp>
            <p:nvCxnSpPr>
              <p:cNvPr id="9" name="Straight Arrow Connector 8"/>
              <p:cNvCxnSpPr>
                <a:cxnSpLocks/>
              </p:cNvCxnSpPr>
              <p:nvPr/>
            </p:nvCxnSpPr>
            <p:spPr>
              <a:xfrm>
                <a:off x="433043" y="2118970"/>
                <a:ext cx="2847080" cy="0"/>
              </a:xfrm>
              <a:prstGeom prst="straightConnector1">
                <a:avLst/>
              </a:prstGeom>
              <a:solidFill>
                <a:srgbClr val="ECF7F8"/>
              </a:solidFill>
              <a:ln w="57150" cap="flat" cmpd="sng" algn="ctr">
                <a:solidFill>
                  <a:sysClr val="windowText" lastClr="000000"/>
                </a:solidFill>
                <a:prstDash val="solid"/>
                <a:headEnd type="none" w="med" len="med"/>
                <a:tailEnd type="triangle" w="med" len="med"/>
              </a:ln>
              <a:effectLst/>
            </p:spPr>
          </p:cxnSp>
          <p:cxnSp>
            <p:nvCxnSpPr>
              <p:cNvPr id="10" name="Straight Arrow Connector 9"/>
              <p:cNvCxnSpPr>
                <a:cxnSpLocks/>
              </p:cNvCxnSpPr>
              <p:nvPr/>
            </p:nvCxnSpPr>
            <p:spPr>
              <a:xfrm>
                <a:off x="5708963" y="2118970"/>
                <a:ext cx="2826652" cy="0"/>
              </a:xfrm>
              <a:prstGeom prst="straightConnector1">
                <a:avLst/>
              </a:prstGeom>
              <a:solidFill>
                <a:srgbClr val="ECF7F8"/>
              </a:solidFill>
              <a:ln w="57150" cap="flat" cmpd="sng" algn="ctr">
                <a:solidFill>
                  <a:sysClr val="windowText" lastClr="000000"/>
                </a:solidFill>
                <a:prstDash val="solid"/>
                <a:headEnd type="none" w="med" len="med"/>
                <a:tailEnd type="triangle" w="med" len="med"/>
              </a:ln>
              <a:effectLst/>
            </p:spPr>
          </p:cxnSp>
          <p:sp>
            <p:nvSpPr>
              <p:cNvPr id="11" name="Text Box 19"/>
              <p:cNvSpPr txBox="1">
                <a:spLocks noChangeArrowheads="1"/>
              </p:cNvSpPr>
              <p:nvPr/>
            </p:nvSpPr>
            <p:spPr bwMode="auto">
              <a:xfrm>
                <a:off x="224936" y="1535387"/>
                <a:ext cx="3223534" cy="495768"/>
              </a:xfrm>
              <a:prstGeom prst="rect">
                <a:avLst/>
              </a:prstGeom>
              <a:solidFill>
                <a:srgbClr val="ECF7F8"/>
              </a:solid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2800" b="0" kern="1200" dirty="0">
                    <a:solidFill>
                      <a:srgbClr val="000000"/>
                    </a:solidFill>
                    <a:effectLst/>
                    <a:latin typeface="Arial"/>
                    <a:ea typeface="Calibri"/>
                  </a:rPr>
                  <a:t>Few Unbelievers</a:t>
                </a:r>
                <a:endParaRPr lang="en-US" sz="2800" b="0" dirty="0">
                  <a:effectLst/>
                  <a:latin typeface="Times New Roman"/>
                  <a:ea typeface="Calibri"/>
                </a:endParaRPr>
              </a:p>
            </p:txBody>
          </p:sp>
          <p:sp>
            <p:nvSpPr>
              <p:cNvPr id="12" name="Text Box 19"/>
              <p:cNvSpPr txBox="1">
                <a:spLocks noChangeArrowheads="1"/>
              </p:cNvSpPr>
              <p:nvPr/>
            </p:nvSpPr>
            <p:spPr bwMode="auto">
              <a:xfrm>
                <a:off x="5446254" y="1535387"/>
                <a:ext cx="3223534" cy="495769"/>
              </a:xfrm>
              <a:prstGeom prst="rect">
                <a:avLst/>
              </a:prstGeom>
              <a:solidFill>
                <a:srgbClr val="ECF7F8"/>
              </a:solid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2800" b="0" kern="1200" dirty="0">
                    <a:solidFill>
                      <a:srgbClr val="000000"/>
                    </a:solidFill>
                    <a:effectLst/>
                    <a:latin typeface="Arial"/>
                    <a:ea typeface="Calibri"/>
                  </a:rPr>
                  <a:t>Few Disciples</a:t>
                </a:r>
                <a:endParaRPr lang="en-US" sz="2800" b="0" dirty="0">
                  <a:effectLst/>
                  <a:latin typeface="Times New Roman"/>
                  <a:ea typeface="Calibri"/>
                </a:endParaRPr>
              </a:p>
            </p:txBody>
          </p:sp>
        </p:grpSp>
        <p:sp>
          <p:nvSpPr>
            <p:cNvPr id="13" name="Text Box 19"/>
            <p:cNvSpPr txBox="1">
              <a:spLocks noChangeArrowheads="1"/>
            </p:cNvSpPr>
            <p:nvPr/>
          </p:nvSpPr>
          <p:spPr bwMode="auto">
            <a:xfrm>
              <a:off x="1902160" y="847982"/>
              <a:ext cx="5108240" cy="546480"/>
            </a:xfrm>
            <a:prstGeom prst="rect">
              <a:avLst/>
            </a:prstGeom>
            <a:no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2800" b="0" u="sng" kern="1200" dirty="0">
                  <a:solidFill>
                    <a:srgbClr val="000000"/>
                  </a:solidFill>
                  <a:effectLst/>
                  <a:latin typeface="Arial"/>
                  <a:ea typeface="Calibri"/>
                </a:rPr>
                <a:t>Typical Church Structure</a:t>
              </a:r>
              <a:endParaRPr lang="en-US" sz="3200" b="0" dirty="0">
                <a:effectLst/>
                <a:latin typeface="Times New Roman"/>
                <a:ea typeface="Calibri"/>
              </a:endParaRPr>
            </a:p>
          </p:txBody>
        </p:sp>
      </p:grpSp>
      <p:grpSp>
        <p:nvGrpSpPr>
          <p:cNvPr id="5" name="Group 4">
            <a:extLst>
              <a:ext uri="{FF2B5EF4-FFF2-40B4-BE49-F238E27FC236}">
                <a16:creationId xmlns:a16="http://schemas.microsoft.com/office/drawing/2014/main" id="{B6CC54CF-7EDF-4F9D-A99B-3848CBE54A01}"/>
              </a:ext>
            </a:extLst>
          </p:cNvPr>
          <p:cNvGrpSpPr/>
          <p:nvPr/>
        </p:nvGrpSpPr>
        <p:grpSpPr>
          <a:xfrm>
            <a:off x="8021" y="3371723"/>
            <a:ext cx="9144000" cy="2682222"/>
            <a:chOff x="8021" y="3371723"/>
            <a:chExt cx="9144000" cy="2682222"/>
          </a:xfrm>
        </p:grpSpPr>
        <p:sp>
          <p:nvSpPr>
            <p:cNvPr id="17" name="Text Box 19"/>
            <p:cNvSpPr txBox="1">
              <a:spLocks noChangeArrowheads="1"/>
            </p:cNvSpPr>
            <p:nvPr/>
          </p:nvSpPr>
          <p:spPr bwMode="auto">
            <a:xfrm>
              <a:off x="8021" y="3371723"/>
              <a:ext cx="9144000" cy="673929"/>
            </a:xfrm>
            <a:prstGeom prst="rect">
              <a:avLst/>
            </a:prstGeom>
            <a:no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3200" b="1" u="sng" kern="1200" dirty="0">
                  <a:solidFill>
                    <a:srgbClr val="000000"/>
                  </a:solidFill>
                  <a:effectLst/>
                  <a:latin typeface="Arial"/>
                  <a:ea typeface="Calibri"/>
                </a:rPr>
                <a:t>Church that Makes Multiplying Disciples</a:t>
              </a:r>
            </a:p>
            <a:p>
              <a:pPr marL="0" marR="0" algn="ctr">
                <a:lnSpc>
                  <a:spcPct val="115000"/>
                </a:lnSpc>
                <a:spcBef>
                  <a:spcPts val="0"/>
                </a:spcBef>
                <a:spcAft>
                  <a:spcPts val="0"/>
                </a:spcAft>
              </a:pPr>
              <a:endParaRPr lang="en-US" sz="3200" dirty="0">
                <a:effectLst/>
                <a:latin typeface="Times New Roman"/>
                <a:ea typeface="Calibri"/>
              </a:endParaRPr>
            </a:p>
          </p:txBody>
        </p:sp>
        <p:grpSp>
          <p:nvGrpSpPr>
            <p:cNvPr id="3" name="Group 2">
              <a:extLst>
                <a:ext uri="{FF2B5EF4-FFF2-40B4-BE49-F238E27FC236}">
                  <a16:creationId xmlns:a16="http://schemas.microsoft.com/office/drawing/2014/main" id="{0F0EBF2E-4FB2-40C6-8A47-9ADEDAA32D2C}"/>
                </a:ext>
              </a:extLst>
            </p:cNvPr>
            <p:cNvGrpSpPr/>
            <p:nvPr/>
          </p:nvGrpSpPr>
          <p:grpSpPr>
            <a:xfrm>
              <a:off x="72567" y="4060619"/>
              <a:ext cx="9014908" cy="1993326"/>
              <a:chOff x="72567" y="4060619"/>
              <a:chExt cx="9014908" cy="1993326"/>
            </a:xfrm>
          </p:grpSpPr>
          <p:pic>
            <p:nvPicPr>
              <p:cNvPr id="14" name="Picture 13" descr="MC900014701[1]"/>
              <p:cNvPicPr preferRelativeResize="0">
                <a:picLocks noChangeAspect="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3649854" y="4060619"/>
                <a:ext cx="2418954" cy="1767166"/>
              </a:xfrm>
              <a:prstGeom prst="rect">
                <a:avLst/>
              </a:prstGeom>
              <a:solidFill>
                <a:srgbClr val="ECF7F8"/>
              </a:solidFill>
            </p:spPr>
          </p:pic>
          <p:sp>
            <p:nvSpPr>
              <p:cNvPr id="15" name="Text Box 19"/>
              <p:cNvSpPr txBox="1">
                <a:spLocks noChangeArrowheads="1"/>
              </p:cNvSpPr>
              <p:nvPr/>
            </p:nvSpPr>
            <p:spPr bwMode="auto">
              <a:xfrm>
                <a:off x="3073954" y="5782914"/>
                <a:ext cx="3570753" cy="236194"/>
              </a:xfrm>
              <a:prstGeom prst="rect">
                <a:avLst/>
              </a:prstGeom>
              <a:noFill/>
              <a:ln>
                <a:noFill/>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2800" kern="1200" dirty="0">
                    <a:solidFill>
                      <a:srgbClr val="000000"/>
                    </a:solidFill>
                    <a:effectLst/>
                    <a:latin typeface="Arial"/>
                    <a:ea typeface="Calibri"/>
                  </a:rPr>
                  <a:t>Discipleship Focus</a:t>
                </a:r>
                <a:endParaRPr lang="en-US" sz="3200" dirty="0">
                  <a:effectLst/>
                  <a:latin typeface="Times New Roman"/>
                  <a:ea typeface="Calibri"/>
                </a:endParaRPr>
              </a:p>
            </p:txBody>
          </p:sp>
          <p:sp>
            <p:nvSpPr>
              <p:cNvPr id="18" name="Right Arrow 17"/>
              <p:cNvSpPr/>
              <p:nvPr/>
            </p:nvSpPr>
            <p:spPr>
              <a:xfrm>
                <a:off x="72567" y="4682345"/>
                <a:ext cx="3735796" cy="1371600"/>
              </a:xfrm>
              <a:prstGeom prst="rightArrow">
                <a:avLst>
                  <a:gd name="adj1" fmla="val 66534"/>
                  <a:gd name="adj2" fmla="val 73803"/>
                </a:avLst>
              </a:prstGeom>
              <a:solidFill>
                <a:srgbClr val="19612C"/>
              </a:solidFill>
              <a:ln w="19050" cap="flat" cmpd="sng" algn="ctr">
                <a:solidFill>
                  <a:sysClr val="windowText" lastClr="000000"/>
                </a:solidFill>
                <a:prstDash val="solid"/>
              </a:ln>
              <a:effectLst/>
            </p:spPr>
            <p:txBody>
              <a:bodyPr rot="0" spcFirstLastPara="0" vert="horz" wrap="square" lIns="91440" tIns="0" rIns="91440" bIns="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2800" dirty="0">
                    <a:solidFill>
                      <a:schemeClr val="bg1"/>
                    </a:solidFill>
                    <a:latin typeface="Arial"/>
                    <a:ea typeface="Calibri"/>
                  </a:rPr>
                  <a:t>Many </a:t>
                </a:r>
              </a:p>
              <a:p>
                <a:pPr marL="0" marR="0" algn="ctr">
                  <a:lnSpc>
                    <a:spcPct val="115000"/>
                  </a:lnSpc>
                  <a:spcBef>
                    <a:spcPts val="0"/>
                  </a:spcBef>
                  <a:spcAft>
                    <a:spcPts val="0"/>
                  </a:spcAft>
                </a:pPr>
                <a:r>
                  <a:rPr lang="en-US" sz="2800" b="1" kern="1200" dirty="0">
                    <a:solidFill>
                      <a:schemeClr val="bg1"/>
                    </a:solidFill>
                    <a:effectLst/>
                    <a:latin typeface="Arial"/>
                    <a:ea typeface="Calibri"/>
                  </a:rPr>
                  <a:t>Unbelievers</a:t>
                </a:r>
                <a:endParaRPr lang="en-US" sz="2800" dirty="0">
                  <a:solidFill>
                    <a:schemeClr val="bg1"/>
                  </a:solidFill>
                  <a:effectLst/>
                  <a:latin typeface="Times New Roman"/>
                  <a:ea typeface="Calibri"/>
                </a:endParaRPr>
              </a:p>
            </p:txBody>
          </p:sp>
          <p:sp>
            <p:nvSpPr>
              <p:cNvPr id="19" name="Right Arrow 18"/>
              <p:cNvSpPr/>
              <p:nvPr/>
            </p:nvSpPr>
            <p:spPr>
              <a:xfrm>
                <a:off x="5725005" y="4682345"/>
                <a:ext cx="3362470" cy="1371600"/>
              </a:xfrm>
              <a:prstGeom prst="rightArrow">
                <a:avLst>
                  <a:gd name="adj1" fmla="val 66534"/>
                  <a:gd name="adj2" fmla="val 75370"/>
                </a:avLst>
              </a:prstGeom>
              <a:solidFill>
                <a:srgbClr val="19612C"/>
              </a:solidFill>
              <a:ln w="19050" cap="flat" cmpd="sng" algn="ctr">
                <a:solidFill>
                  <a:schemeClr val="tx1"/>
                </a:solidFill>
                <a:prstDash val="solid"/>
              </a:ln>
              <a:effectLst/>
            </p:spPr>
            <p:txBody>
              <a:bodyPr rot="0" spcFirstLastPara="0" vert="horz" wrap="square" lIns="91440" tIns="0" rIns="91440" bIns="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2800" b="1" kern="1200" dirty="0">
                    <a:solidFill>
                      <a:schemeClr val="bg1"/>
                    </a:solidFill>
                    <a:effectLst/>
                    <a:latin typeface="Arial"/>
                    <a:ea typeface="Calibri"/>
                  </a:rPr>
                  <a:t>Many </a:t>
                </a:r>
              </a:p>
              <a:p>
                <a:pPr marL="0" marR="0" algn="ctr">
                  <a:lnSpc>
                    <a:spcPct val="115000"/>
                  </a:lnSpc>
                  <a:spcBef>
                    <a:spcPts val="0"/>
                  </a:spcBef>
                  <a:spcAft>
                    <a:spcPts val="0"/>
                  </a:spcAft>
                </a:pPr>
                <a:r>
                  <a:rPr lang="en-US" sz="2800" b="1" kern="1200" dirty="0">
                    <a:solidFill>
                      <a:schemeClr val="bg1"/>
                    </a:solidFill>
                    <a:effectLst/>
                    <a:latin typeface="Arial"/>
                    <a:ea typeface="Calibri"/>
                  </a:rPr>
                  <a:t>Disciples</a:t>
                </a:r>
                <a:endParaRPr lang="en-US" sz="2800" dirty="0">
                  <a:solidFill>
                    <a:schemeClr val="bg1"/>
                  </a:solidFill>
                  <a:effectLst/>
                  <a:latin typeface="Times New Roman"/>
                  <a:ea typeface="Calibri"/>
                </a:endParaRPr>
              </a:p>
            </p:txBody>
          </p:sp>
        </p:grpSp>
      </p:grpSp>
      <p:sp>
        <p:nvSpPr>
          <p:cNvPr id="20" name="Text Box 19"/>
          <p:cNvSpPr txBox="1">
            <a:spLocks noChangeArrowheads="1"/>
          </p:cNvSpPr>
          <p:nvPr/>
        </p:nvSpPr>
        <p:spPr bwMode="auto">
          <a:xfrm>
            <a:off x="0" y="10758"/>
            <a:ext cx="9143999" cy="610144"/>
          </a:xfrm>
          <a:prstGeom prst="rect">
            <a:avLst/>
          </a:prstGeom>
          <a:noFill/>
          <a:ln>
            <a:noFill/>
          </a:ln>
          <a:extLs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3600" b="1" kern="1200" dirty="0">
                <a:solidFill>
                  <a:srgbClr val="000000"/>
                </a:solidFill>
                <a:effectLst/>
                <a:latin typeface="Arial"/>
                <a:ea typeface="Calibri"/>
              </a:rPr>
              <a:t>Church Structure Comparison</a:t>
            </a:r>
            <a:endParaRPr lang="en-US" sz="3200" dirty="0">
              <a:effectLst/>
              <a:latin typeface="Times New Roman"/>
              <a:ea typeface="Calibri"/>
            </a:endParaRPr>
          </a:p>
        </p:txBody>
      </p:sp>
      <p:sp>
        <p:nvSpPr>
          <p:cNvPr id="2" name="Slide Number Placeholder 1"/>
          <p:cNvSpPr>
            <a:spLocks noGrp="1"/>
          </p:cNvSpPr>
          <p:nvPr>
            <p:ph type="sldNum" sz="quarter" idx="12"/>
          </p:nvPr>
        </p:nvSpPr>
        <p:spPr>
          <a:xfrm>
            <a:off x="7010400" y="6366013"/>
            <a:ext cx="2133600" cy="476250"/>
          </a:xfrm>
        </p:spPr>
        <p:txBody>
          <a:bodyPr/>
          <a:lstStyle/>
          <a:p>
            <a:pPr>
              <a:defRPr/>
            </a:pPr>
            <a:r>
              <a:rPr lang="en-US" sz="1800" dirty="0">
                <a:solidFill>
                  <a:schemeClr val="tx1"/>
                </a:solidFill>
              </a:rPr>
              <a:t>18</a:t>
            </a:r>
          </a:p>
        </p:txBody>
      </p:sp>
    </p:spTree>
    <p:extLst>
      <p:ext uri="{BB962C8B-B14F-4D97-AF65-F5344CB8AC3E}">
        <p14:creationId xmlns:p14="http://schemas.microsoft.com/office/powerpoint/2010/main" val="154184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1000"/>
                            </p:stCondLst>
                            <p:childTnLst>
                              <p:par>
                                <p:cTn id="9" presetID="22" presetClass="entr" presetSubtype="8"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381750"/>
          </a:xfrm>
          <a:prstGeom prst="rect">
            <a:avLst/>
          </a:prstGeom>
          <a:noFill/>
          <a:ln w="190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000" kern="1200" dirty="0">
                <a:solidFill>
                  <a:schemeClr val="bg1"/>
                </a:solidFill>
                <a:effectLst/>
                <a:latin typeface="Arial"/>
                <a:ea typeface="Times New Roman"/>
              </a:rPr>
              <a:t> </a:t>
            </a:r>
            <a:endParaRPr lang="en-US" sz="1200" dirty="0">
              <a:solidFill>
                <a:schemeClr val="bg1"/>
              </a:solidFill>
              <a:effectLst/>
              <a:latin typeface="Times New Roman"/>
              <a:ea typeface="Times New Roman"/>
            </a:endParaRPr>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19</a:t>
            </a:r>
          </a:p>
        </p:txBody>
      </p:sp>
      <p:sp>
        <p:nvSpPr>
          <p:cNvPr id="9" name="Text Box 2824"/>
          <p:cNvSpPr txBox="1">
            <a:spLocks noChangeArrowheads="1"/>
          </p:cNvSpPr>
          <p:nvPr/>
        </p:nvSpPr>
        <p:spPr bwMode="auto">
          <a:xfrm>
            <a:off x="0" y="183447"/>
            <a:ext cx="9144000" cy="52677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algn="ctr">
              <a:spcBef>
                <a:spcPts val="0"/>
              </a:spcBef>
              <a:spcAft>
                <a:spcPts val="0"/>
              </a:spcAft>
            </a:pPr>
            <a:r>
              <a:rPr lang="en-US" sz="3200" b="1" kern="1200" dirty="0">
                <a:solidFill>
                  <a:schemeClr val="bg1"/>
                </a:solidFill>
                <a:effectLst/>
                <a:latin typeface="Arial"/>
                <a:ea typeface="Calibri"/>
              </a:rPr>
              <a:t>Church Structure </a:t>
            </a:r>
          </a:p>
          <a:p>
            <a:pPr marL="0" marR="0" algn="ctr">
              <a:spcBef>
                <a:spcPts val="0"/>
              </a:spcBef>
              <a:spcAft>
                <a:spcPts val="0"/>
              </a:spcAft>
            </a:pPr>
            <a:r>
              <a:rPr lang="en-US" sz="3200" b="1" kern="1200" dirty="0">
                <a:solidFill>
                  <a:schemeClr val="bg1"/>
                </a:solidFill>
                <a:effectLst/>
                <a:latin typeface="Arial"/>
                <a:ea typeface="Calibri"/>
              </a:rPr>
              <a:t>that Makes Multiplying Disciples</a:t>
            </a:r>
            <a:endParaRPr lang="en-US" sz="3200" dirty="0">
              <a:solidFill>
                <a:schemeClr val="bg1"/>
              </a:solidFill>
              <a:effectLst/>
              <a:latin typeface="Times New Roman"/>
              <a:ea typeface="Times New Roman"/>
            </a:endParaRPr>
          </a:p>
        </p:txBody>
      </p:sp>
      <p:grpSp>
        <p:nvGrpSpPr>
          <p:cNvPr id="14" name="Group 13">
            <a:extLst>
              <a:ext uri="{FF2B5EF4-FFF2-40B4-BE49-F238E27FC236}">
                <a16:creationId xmlns:a16="http://schemas.microsoft.com/office/drawing/2014/main" id="{1D8D5396-2D83-4852-9755-B6638D4E32A7}"/>
              </a:ext>
            </a:extLst>
          </p:cNvPr>
          <p:cNvGrpSpPr>
            <a:grpSpLocks noChangeAspect="1"/>
          </p:cNvGrpSpPr>
          <p:nvPr/>
        </p:nvGrpSpPr>
        <p:grpSpPr>
          <a:xfrm>
            <a:off x="0" y="1251764"/>
            <a:ext cx="9144000" cy="4865345"/>
            <a:chOff x="-464957" y="2147103"/>
            <a:chExt cx="7399255" cy="3937000"/>
          </a:xfrm>
        </p:grpSpPr>
        <p:sp>
          <p:nvSpPr>
            <p:cNvPr id="17" name="Rectangle 16">
              <a:extLst>
                <a:ext uri="{FF2B5EF4-FFF2-40B4-BE49-F238E27FC236}">
                  <a16:creationId xmlns:a16="http://schemas.microsoft.com/office/drawing/2014/main" id="{545F0CC7-EE1B-4924-8815-6339E5BAD0ED}"/>
                </a:ext>
              </a:extLst>
            </p:cNvPr>
            <p:cNvSpPr/>
            <p:nvPr/>
          </p:nvSpPr>
          <p:spPr bwMode="auto">
            <a:xfrm>
              <a:off x="-464957" y="2147103"/>
              <a:ext cx="7399255" cy="3937000"/>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b="1">
                <a:solidFill>
                  <a:schemeClr val="bg1"/>
                </a:solidFill>
                <a:latin typeface="Arial" charset="0"/>
              </a:endParaRPr>
            </a:p>
          </p:txBody>
        </p:sp>
        <p:sp>
          <p:nvSpPr>
            <p:cNvPr id="20" name="Rectangle 19">
              <a:extLst>
                <a:ext uri="{FF2B5EF4-FFF2-40B4-BE49-F238E27FC236}">
                  <a16:creationId xmlns:a16="http://schemas.microsoft.com/office/drawing/2014/main" id="{F8C4881E-6609-4AD5-8FCF-C029132C448B}"/>
                </a:ext>
              </a:extLst>
            </p:cNvPr>
            <p:cNvSpPr>
              <a:spLocks noChangeArrowheads="1"/>
            </p:cNvSpPr>
            <p:nvPr/>
          </p:nvSpPr>
          <p:spPr bwMode="auto">
            <a:xfrm>
              <a:off x="4996617" y="2567960"/>
              <a:ext cx="1655805" cy="740664"/>
            </a:xfrm>
            <a:prstGeom prst="rect">
              <a:avLst/>
            </a:prstGeom>
            <a:noFill/>
            <a:ln w="25400">
              <a:solidFill>
                <a:schemeClr val="bg1"/>
              </a:solidFill>
              <a:miter lim="800000"/>
              <a:headEnd/>
              <a:tailEnd/>
            </a:ln>
          </p:spPr>
          <p:txBody>
            <a:bodyPr rot="0" vert="horz" wrap="square" lIns="68580" tIns="34290" rIns="68580" bIns="34290" anchor="ctr" anchorCtr="0" upright="1">
              <a:noAutofit/>
            </a:bodyPr>
            <a:lstStyle/>
            <a:p>
              <a:pPr algn="ctr" defTabSz="685800" fontAlgn="base"/>
              <a:r>
                <a:rPr lang="en-US" sz="2400" b="1" dirty="0">
                  <a:solidFill>
                    <a:schemeClr val="bg1"/>
                  </a:solidFill>
                  <a:latin typeface="Arial"/>
                  <a:ea typeface="Calibri"/>
                  <a:cs typeface="Arial" charset="0"/>
                </a:rPr>
                <a:t>Foundations</a:t>
              </a:r>
            </a:p>
            <a:p>
              <a:pPr algn="ctr" defTabSz="685800" fontAlgn="base"/>
              <a:r>
                <a:rPr lang="en-US" sz="2400" b="1" dirty="0">
                  <a:solidFill>
                    <a:schemeClr val="bg1"/>
                  </a:solidFill>
                  <a:latin typeface="Arial"/>
                  <a:ea typeface="Times New Roman"/>
                  <a:cs typeface="Arial" charset="0"/>
                </a:rPr>
                <a:t>Leaders</a:t>
              </a:r>
              <a:endParaRPr lang="en-US" sz="2400" b="1" dirty="0">
                <a:solidFill>
                  <a:schemeClr val="bg1"/>
                </a:solidFill>
                <a:latin typeface="Times New Roman"/>
                <a:ea typeface="Times New Roman"/>
                <a:cs typeface="Arial" charset="0"/>
              </a:endParaRPr>
            </a:p>
          </p:txBody>
        </p:sp>
        <p:sp>
          <p:nvSpPr>
            <p:cNvPr id="23" name="Text Box 19">
              <a:extLst>
                <a:ext uri="{FF2B5EF4-FFF2-40B4-BE49-F238E27FC236}">
                  <a16:creationId xmlns:a16="http://schemas.microsoft.com/office/drawing/2014/main" id="{E07E78B3-AFEE-4FBA-9EF1-2EEF1E912ADC}"/>
                </a:ext>
              </a:extLst>
            </p:cNvPr>
            <p:cNvSpPr txBox="1">
              <a:spLocks noChangeArrowheads="1"/>
            </p:cNvSpPr>
            <p:nvPr/>
          </p:nvSpPr>
          <p:spPr bwMode="auto">
            <a:xfrm>
              <a:off x="4989975" y="3577749"/>
              <a:ext cx="1655064" cy="1097280"/>
            </a:xfrm>
            <a:prstGeom prst="rect">
              <a:avLst/>
            </a:prstGeom>
            <a:noFill/>
            <a:ln w="19050">
              <a:solidFill>
                <a:schemeClr val="bg1"/>
              </a:solidFill>
              <a:miter lim="800000"/>
              <a:headEnd/>
              <a:tailEnd/>
            </a:ln>
          </p:spPr>
          <p:txBody>
            <a:bodyPr rot="0" vert="horz" wrap="square" lIns="68580" tIns="34290" rIns="68580" bIns="34290" anchor="ctr" anchorCtr="0" upright="1">
              <a:noAutofit/>
            </a:bodyPr>
            <a:lstStyle/>
            <a:p>
              <a:pPr algn="ctr" defTabSz="685800" fontAlgn="base"/>
              <a:r>
                <a:rPr lang="en-US" sz="2400" b="1" dirty="0">
                  <a:solidFill>
                    <a:schemeClr val="bg1"/>
                  </a:solidFill>
                  <a:latin typeface="Arial"/>
                  <a:ea typeface="Calibri"/>
                  <a:cs typeface="Arial" charset="0"/>
                </a:rPr>
                <a:t>Ministry</a:t>
              </a:r>
            </a:p>
            <a:p>
              <a:pPr algn="ctr" defTabSz="685800" fontAlgn="base"/>
              <a:r>
                <a:rPr lang="en-US" sz="2400" b="1" dirty="0">
                  <a:solidFill>
                    <a:schemeClr val="bg1"/>
                  </a:solidFill>
                  <a:latin typeface="Arial"/>
                  <a:ea typeface="Calibri"/>
                  <a:cs typeface="Arial" charset="0"/>
                </a:rPr>
                <a:t> Workers</a:t>
              </a:r>
              <a:endParaRPr lang="en-US" sz="2400" b="1" dirty="0">
                <a:solidFill>
                  <a:schemeClr val="bg1"/>
                </a:solidFill>
                <a:latin typeface="Times New Roman"/>
                <a:ea typeface="Times New Roman"/>
                <a:cs typeface="Arial" charset="0"/>
              </a:endParaRPr>
            </a:p>
          </p:txBody>
        </p:sp>
        <p:cxnSp>
          <p:nvCxnSpPr>
            <p:cNvPr id="24" name="Elbow Connector 8">
              <a:extLst>
                <a:ext uri="{FF2B5EF4-FFF2-40B4-BE49-F238E27FC236}">
                  <a16:creationId xmlns:a16="http://schemas.microsoft.com/office/drawing/2014/main" id="{7967F1B4-F1C3-49AE-A9BF-F467024C025B}"/>
                </a:ext>
              </a:extLst>
            </p:cNvPr>
            <p:cNvCxnSpPr>
              <a:cxnSpLocks/>
              <a:stCxn id="34" idx="6"/>
              <a:endCxn id="20" idx="1"/>
            </p:cNvCxnSpPr>
            <p:nvPr/>
          </p:nvCxnSpPr>
          <p:spPr>
            <a:xfrm flipV="1">
              <a:off x="2787123" y="2938292"/>
              <a:ext cx="2209494" cy="1188526"/>
            </a:xfrm>
            <a:prstGeom prst="bentConnector3">
              <a:avLst>
                <a:gd name="adj1" fmla="val 66094"/>
              </a:avLst>
            </a:prstGeom>
            <a:solidFill>
              <a:schemeClr val="bg1"/>
            </a:solidFill>
            <a:ln w="50800" cap="flat" cmpd="sng" algn="ctr">
              <a:solidFill>
                <a:schemeClr val="bg1"/>
              </a:solidFill>
              <a:prstDash val="solid"/>
              <a:headEnd type="none" w="med" len="med"/>
              <a:tailEnd type="triangle" w="med" len="lg"/>
            </a:ln>
            <a:effectLst/>
          </p:spPr>
        </p:cxnSp>
        <p:sp>
          <p:nvSpPr>
            <p:cNvPr id="25" name="TextBox 30">
              <a:extLst>
                <a:ext uri="{FF2B5EF4-FFF2-40B4-BE49-F238E27FC236}">
                  <a16:creationId xmlns:a16="http://schemas.microsoft.com/office/drawing/2014/main" id="{C1252E6C-2BCB-473C-80D3-B1E8FA8418B0}"/>
                </a:ext>
              </a:extLst>
            </p:cNvPr>
            <p:cNvSpPr txBox="1"/>
            <p:nvPr/>
          </p:nvSpPr>
          <p:spPr>
            <a:xfrm>
              <a:off x="2830198" y="3644132"/>
              <a:ext cx="1295388" cy="353772"/>
            </a:xfrm>
            <a:prstGeom prst="rect">
              <a:avLst/>
            </a:prstGeom>
            <a:noFill/>
            <a:ln>
              <a:noFill/>
            </a:ln>
          </p:spPr>
          <p:txBody>
            <a:bodyPr wrap="square" rtlCol="0">
              <a:noAutofit/>
            </a:bodyPr>
            <a:lstStyle/>
            <a:p>
              <a:pPr algn="ctr" defTabSz="685800" fontAlgn="base"/>
              <a:r>
                <a:rPr lang="en-US" sz="2400" dirty="0">
                  <a:solidFill>
                    <a:schemeClr val="bg1"/>
                  </a:solidFill>
                  <a:latin typeface="Arial"/>
                  <a:ea typeface="Calibri"/>
                  <a:cs typeface="Arial" charset="0"/>
                </a:rPr>
                <a:t>Disciples</a:t>
              </a:r>
              <a:endParaRPr lang="en-US" sz="3200" dirty="0">
                <a:solidFill>
                  <a:schemeClr val="bg1"/>
                </a:solidFill>
                <a:latin typeface="Times New Roman"/>
                <a:ea typeface="Times New Roman"/>
                <a:cs typeface="Arial" charset="0"/>
              </a:endParaRPr>
            </a:p>
          </p:txBody>
        </p:sp>
        <p:grpSp>
          <p:nvGrpSpPr>
            <p:cNvPr id="26" name="Group 25">
              <a:extLst>
                <a:ext uri="{FF2B5EF4-FFF2-40B4-BE49-F238E27FC236}">
                  <a16:creationId xmlns:a16="http://schemas.microsoft.com/office/drawing/2014/main" id="{2D145250-E012-4684-9005-0AA43D314F29}"/>
                </a:ext>
              </a:extLst>
            </p:cNvPr>
            <p:cNvGrpSpPr>
              <a:grpSpLocks noChangeAspect="1"/>
            </p:cNvGrpSpPr>
            <p:nvPr/>
          </p:nvGrpSpPr>
          <p:grpSpPr>
            <a:xfrm>
              <a:off x="1102644" y="3308624"/>
              <a:ext cx="1773278" cy="1636387"/>
              <a:chOff x="1254276" y="1863273"/>
              <a:chExt cx="1028955" cy="925903"/>
            </a:xfrm>
            <a:solidFill>
              <a:schemeClr val="bg1"/>
            </a:solidFill>
          </p:grpSpPr>
          <p:sp>
            <p:nvSpPr>
              <p:cNvPr id="34" name="Oval 33">
                <a:extLst>
                  <a:ext uri="{FF2B5EF4-FFF2-40B4-BE49-F238E27FC236}">
                    <a16:creationId xmlns:a16="http://schemas.microsoft.com/office/drawing/2014/main" id="{8D184F08-12C1-498F-B080-95E083298888}"/>
                  </a:ext>
                </a:extLst>
              </p:cNvPr>
              <p:cNvSpPr>
                <a:spLocks noChangeAspect="1"/>
              </p:cNvSpPr>
              <p:nvPr/>
            </p:nvSpPr>
            <p:spPr>
              <a:xfrm>
                <a:off x="1305802" y="1863273"/>
                <a:ext cx="925903" cy="925903"/>
              </a:xfrm>
              <a:prstGeom prst="ellipse">
                <a:avLst/>
              </a:prstGeom>
              <a:noFill/>
              <a:ln w="25400" cap="flat" cmpd="sng" algn="ctr">
                <a:solidFill>
                  <a:schemeClr val="bg1"/>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fontAlgn="base"/>
                <a:r>
                  <a:rPr lang="en-US" sz="750" b="1" dirty="0">
                    <a:solidFill>
                      <a:schemeClr val="bg1"/>
                    </a:solidFill>
                    <a:latin typeface="Arial"/>
                    <a:ea typeface="Times New Roman"/>
                    <a:cs typeface="Arial" charset="0"/>
                  </a:rPr>
                  <a:t> </a:t>
                </a:r>
                <a:endParaRPr lang="en-US" sz="900" b="1" dirty="0">
                  <a:solidFill>
                    <a:schemeClr val="bg1"/>
                  </a:solidFill>
                  <a:latin typeface="Times New Roman"/>
                  <a:ea typeface="Times New Roman"/>
                  <a:cs typeface="Arial" charset="0"/>
                </a:endParaRPr>
              </a:p>
            </p:txBody>
          </p:sp>
          <p:sp>
            <p:nvSpPr>
              <p:cNvPr id="35" name="Rectangle 34">
                <a:extLst>
                  <a:ext uri="{FF2B5EF4-FFF2-40B4-BE49-F238E27FC236}">
                    <a16:creationId xmlns:a16="http://schemas.microsoft.com/office/drawing/2014/main" id="{C801F2B8-B3BC-488D-9297-0F93F13CF85F}"/>
                  </a:ext>
                </a:extLst>
              </p:cNvPr>
              <p:cNvSpPr>
                <a:spLocks noChangeAspect="1"/>
              </p:cNvSpPr>
              <p:nvPr/>
            </p:nvSpPr>
            <p:spPr>
              <a:xfrm>
                <a:off x="1254276" y="2203339"/>
                <a:ext cx="1028955" cy="245529"/>
              </a:xfrm>
              <a:prstGeom prst="rect">
                <a:avLst/>
              </a:prstGeom>
              <a:noFill/>
              <a:ln>
                <a:noFill/>
              </a:ln>
            </p:spPr>
            <p:txBody>
              <a:bodyPr wrap="square">
                <a:noAutofit/>
              </a:bodyPr>
              <a:lstStyle/>
              <a:p>
                <a:pPr algn="ctr" defTabSz="685800" fontAlgn="base"/>
                <a:r>
                  <a:rPr lang="en-US" sz="2400" b="1" dirty="0">
                    <a:solidFill>
                      <a:schemeClr val="bg1"/>
                    </a:solidFill>
                    <a:latin typeface="Arial"/>
                    <a:ea typeface="Calibri"/>
                    <a:cs typeface="Arial" charset="0"/>
                  </a:rPr>
                  <a:t>Foundations</a:t>
                </a:r>
                <a:endParaRPr lang="en-US" sz="4000" b="1" dirty="0">
                  <a:solidFill>
                    <a:schemeClr val="bg1"/>
                  </a:solidFill>
                  <a:latin typeface="Times New Roman"/>
                  <a:ea typeface="Times New Roman"/>
                  <a:cs typeface="Arial" charset="0"/>
                </a:endParaRPr>
              </a:p>
            </p:txBody>
          </p:sp>
        </p:grpSp>
        <p:cxnSp>
          <p:nvCxnSpPr>
            <p:cNvPr id="27" name="Straight Arrow Connector 26">
              <a:extLst>
                <a:ext uri="{FF2B5EF4-FFF2-40B4-BE49-F238E27FC236}">
                  <a16:creationId xmlns:a16="http://schemas.microsoft.com/office/drawing/2014/main" id="{63019516-0F2E-4ADE-BE60-E0FC9C9CA9F4}"/>
                </a:ext>
              </a:extLst>
            </p:cNvPr>
            <p:cNvCxnSpPr>
              <a:stCxn id="34" idx="6"/>
              <a:endCxn id="23" idx="1"/>
            </p:cNvCxnSpPr>
            <p:nvPr/>
          </p:nvCxnSpPr>
          <p:spPr>
            <a:xfrm flipV="1">
              <a:off x="2787123" y="4126389"/>
              <a:ext cx="2202852" cy="429"/>
            </a:xfrm>
            <a:prstGeom prst="straightConnector1">
              <a:avLst/>
            </a:prstGeom>
            <a:solidFill>
              <a:schemeClr val="bg1"/>
            </a:solidFill>
            <a:ln w="114300" cap="flat" cmpd="sng" algn="ctr">
              <a:solidFill>
                <a:schemeClr val="bg1"/>
              </a:solidFill>
              <a:prstDash val="solid"/>
              <a:headEnd type="none" w="med" len="med"/>
              <a:tailEnd type="triangle" w="sm" len="med"/>
            </a:ln>
            <a:effectLst/>
          </p:spPr>
        </p:cxnSp>
        <p:cxnSp>
          <p:nvCxnSpPr>
            <p:cNvPr id="28" name="Straight Arrow Connector 27">
              <a:extLst>
                <a:ext uri="{FF2B5EF4-FFF2-40B4-BE49-F238E27FC236}">
                  <a16:creationId xmlns:a16="http://schemas.microsoft.com/office/drawing/2014/main" id="{512BCD97-8C3C-4F3D-95AA-D1D74F649757}"/>
                </a:ext>
              </a:extLst>
            </p:cNvPr>
            <p:cNvCxnSpPr>
              <a:cxnSpLocks/>
              <a:endCxn id="34" idx="2"/>
            </p:cNvCxnSpPr>
            <p:nvPr/>
          </p:nvCxnSpPr>
          <p:spPr>
            <a:xfrm>
              <a:off x="-218788" y="4115603"/>
              <a:ext cx="1410231" cy="11215"/>
            </a:xfrm>
            <a:prstGeom prst="straightConnector1">
              <a:avLst/>
            </a:prstGeom>
            <a:solidFill>
              <a:schemeClr val="bg1"/>
            </a:solidFill>
            <a:ln w="127000" cap="flat" cmpd="sng" algn="ctr">
              <a:solidFill>
                <a:schemeClr val="bg1"/>
              </a:solidFill>
              <a:prstDash val="solid"/>
              <a:headEnd type="none" w="med" len="med"/>
              <a:tailEnd type="triangle" w="sm" len="med"/>
            </a:ln>
            <a:effectLst/>
          </p:spPr>
        </p:cxnSp>
        <p:sp>
          <p:nvSpPr>
            <p:cNvPr id="29" name="Text Box 3524">
              <a:extLst>
                <a:ext uri="{FF2B5EF4-FFF2-40B4-BE49-F238E27FC236}">
                  <a16:creationId xmlns:a16="http://schemas.microsoft.com/office/drawing/2014/main" id="{33F1B55F-9634-457E-BAD3-8813E683B6D2}"/>
                </a:ext>
              </a:extLst>
            </p:cNvPr>
            <p:cNvSpPr txBox="1">
              <a:spLocks noChangeArrowheads="1"/>
            </p:cNvSpPr>
            <p:nvPr/>
          </p:nvSpPr>
          <p:spPr bwMode="auto">
            <a:xfrm>
              <a:off x="-439230" y="3638993"/>
              <a:ext cx="1604946" cy="343858"/>
            </a:xfrm>
            <a:prstGeom prst="rect">
              <a:avLst/>
            </a:prstGeom>
            <a:noFill/>
            <a:ln w="6350">
              <a:solidFill>
                <a:srgbClr val="000000"/>
              </a:solidFill>
              <a:miter lim="800000"/>
              <a:headEnd/>
              <a:tailEnd/>
            </a:ln>
          </p:spPr>
          <p:txBody>
            <a:bodyPr rot="0" vert="horz" wrap="square" lIns="68580" tIns="34290" rIns="68580" bIns="34290" anchor="t" anchorCtr="0" upright="1">
              <a:noAutofit/>
            </a:bodyPr>
            <a:lstStyle/>
            <a:p>
              <a:pPr algn="r" defTabSz="685800" fontAlgn="base"/>
              <a:r>
                <a:rPr lang="en-US" sz="2400" dirty="0">
                  <a:solidFill>
                    <a:schemeClr val="bg1"/>
                  </a:solidFill>
                  <a:latin typeface="Arial"/>
                  <a:ea typeface="Calibri"/>
                  <a:cs typeface="Arial" charset="0"/>
                </a:rPr>
                <a:t>Unbelievers</a:t>
              </a:r>
              <a:endParaRPr lang="en-US" sz="3200" dirty="0">
                <a:solidFill>
                  <a:schemeClr val="bg1"/>
                </a:solidFill>
                <a:latin typeface="Times New Roman"/>
                <a:ea typeface="Times New Roman"/>
                <a:cs typeface="Arial" charset="0"/>
              </a:endParaRPr>
            </a:p>
          </p:txBody>
        </p:sp>
        <p:sp>
          <p:nvSpPr>
            <p:cNvPr id="32" name="Rectangle 31">
              <a:extLst>
                <a:ext uri="{FF2B5EF4-FFF2-40B4-BE49-F238E27FC236}">
                  <a16:creationId xmlns:a16="http://schemas.microsoft.com/office/drawing/2014/main" id="{5C908B20-752F-4420-98C7-83BAC861C364}"/>
                </a:ext>
              </a:extLst>
            </p:cNvPr>
            <p:cNvSpPr>
              <a:spLocks noChangeArrowheads="1"/>
            </p:cNvSpPr>
            <p:nvPr/>
          </p:nvSpPr>
          <p:spPr bwMode="auto">
            <a:xfrm>
              <a:off x="4938520" y="4944155"/>
              <a:ext cx="1655064" cy="740664"/>
            </a:xfrm>
            <a:prstGeom prst="rect">
              <a:avLst/>
            </a:prstGeom>
            <a:noFill/>
            <a:ln w="19050">
              <a:solidFill>
                <a:schemeClr val="bg1"/>
              </a:solidFill>
              <a:miter lim="800000"/>
              <a:headEnd/>
              <a:tailEnd/>
            </a:ln>
          </p:spPr>
          <p:txBody>
            <a:bodyPr rot="0" vert="horz" wrap="square" lIns="68580" tIns="34290" rIns="68580" bIns="34290" anchor="ctr" anchorCtr="0" upright="1">
              <a:noAutofit/>
            </a:bodyPr>
            <a:lstStyle/>
            <a:p>
              <a:pPr algn="ctr" defTabSz="685800" fontAlgn="base"/>
              <a:r>
                <a:rPr lang="en-US" sz="2400" b="1" dirty="0">
                  <a:solidFill>
                    <a:schemeClr val="bg1"/>
                  </a:solidFill>
                  <a:latin typeface="Arial"/>
                  <a:ea typeface="Calibri"/>
                  <a:cs typeface="Arial" charset="0"/>
                </a:rPr>
                <a:t>Ministry</a:t>
              </a:r>
            </a:p>
            <a:p>
              <a:pPr algn="ctr" defTabSz="685800" fontAlgn="base"/>
              <a:r>
                <a:rPr lang="en-US" sz="2400" b="1" dirty="0">
                  <a:solidFill>
                    <a:schemeClr val="bg1"/>
                  </a:solidFill>
                  <a:latin typeface="Arial"/>
                  <a:ea typeface="Calibri"/>
                  <a:cs typeface="Arial" charset="0"/>
                </a:rPr>
                <a:t> Leaders</a:t>
              </a:r>
              <a:endParaRPr lang="en-US" sz="2400" b="1" dirty="0">
                <a:solidFill>
                  <a:schemeClr val="bg1"/>
                </a:solidFill>
                <a:latin typeface="Times New Roman"/>
                <a:ea typeface="Times New Roman"/>
                <a:cs typeface="Arial" charset="0"/>
              </a:endParaRPr>
            </a:p>
          </p:txBody>
        </p:sp>
        <p:cxnSp>
          <p:nvCxnSpPr>
            <p:cNvPr id="33" name="Elbow Connector 8">
              <a:extLst>
                <a:ext uri="{FF2B5EF4-FFF2-40B4-BE49-F238E27FC236}">
                  <a16:creationId xmlns:a16="http://schemas.microsoft.com/office/drawing/2014/main" id="{A2DB4BD7-19C0-452B-A7C9-CEBCC0B84CFD}"/>
                </a:ext>
              </a:extLst>
            </p:cNvPr>
            <p:cNvCxnSpPr>
              <a:stCxn id="34" idx="6"/>
              <a:endCxn id="32" idx="1"/>
            </p:cNvCxnSpPr>
            <p:nvPr/>
          </p:nvCxnSpPr>
          <p:spPr>
            <a:xfrm>
              <a:off x="2787123" y="4126818"/>
              <a:ext cx="2151397" cy="1187669"/>
            </a:xfrm>
            <a:prstGeom prst="bentConnector3">
              <a:avLst>
                <a:gd name="adj1" fmla="val 68103"/>
              </a:avLst>
            </a:prstGeom>
            <a:solidFill>
              <a:schemeClr val="bg1"/>
            </a:solidFill>
            <a:ln w="50800" cap="flat" cmpd="sng" algn="ctr">
              <a:solidFill>
                <a:schemeClr val="bg1"/>
              </a:solidFill>
              <a:prstDash val="solid"/>
              <a:headEnd type="none" w="med" len="med"/>
              <a:tailEnd type="triangle" w="med" len="lg"/>
            </a:ln>
            <a:effectLst/>
          </p:spPr>
        </p:cxnSp>
      </p:grpSp>
    </p:spTree>
    <p:extLst>
      <p:ext uri="{BB962C8B-B14F-4D97-AF65-F5344CB8AC3E}">
        <p14:creationId xmlns:p14="http://schemas.microsoft.com/office/powerpoint/2010/main" val="139769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2FB22A-A97B-489B-A0E8-5D81A65620D0}"/>
              </a:ext>
            </a:extLst>
          </p:cNvPr>
          <p:cNvSpPr>
            <a:spLocks noGrp="1"/>
          </p:cNvSpPr>
          <p:nvPr>
            <p:ph type="sldNum" sz="quarter" idx="12"/>
          </p:nvPr>
        </p:nvSpPr>
        <p:spPr/>
        <p:txBody>
          <a:bodyPr/>
          <a:lstStyle/>
          <a:p>
            <a:pPr>
              <a:defRPr/>
            </a:pPr>
            <a:r>
              <a:rPr lang="en-US" sz="1800" dirty="0"/>
              <a:t>19</a:t>
            </a:r>
          </a:p>
        </p:txBody>
      </p:sp>
      <p:sp>
        <p:nvSpPr>
          <p:cNvPr id="8" name="TextBox 7">
            <a:extLst>
              <a:ext uri="{FF2B5EF4-FFF2-40B4-BE49-F238E27FC236}">
                <a16:creationId xmlns:a16="http://schemas.microsoft.com/office/drawing/2014/main" id="{75780EB1-71C8-47ED-B951-9650BF74634C}"/>
              </a:ext>
            </a:extLst>
          </p:cNvPr>
          <p:cNvSpPr txBox="1"/>
          <p:nvPr/>
        </p:nvSpPr>
        <p:spPr>
          <a:xfrm>
            <a:off x="0" y="85912"/>
            <a:ext cx="9144000" cy="646331"/>
          </a:xfrm>
          <a:prstGeom prst="rect">
            <a:avLst/>
          </a:prstGeom>
          <a:noFill/>
        </p:spPr>
        <p:txBody>
          <a:bodyPr wrap="square" rtlCol="0">
            <a:spAutoFit/>
          </a:bodyPr>
          <a:lstStyle/>
          <a:p>
            <a:pPr algn="ctr"/>
            <a:r>
              <a:rPr lang="en-US" sz="3600" b="1" dirty="0">
                <a:solidFill>
                  <a:schemeClr val="bg1"/>
                </a:solidFill>
              </a:rPr>
              <a:t>Foundations Discipleship Ministry</a:t>
            </a:r>
          </a:p>
        </p:txBody>
      </p:sp>
      <p:grpSp>
        <p:nvGrpSpPr>
          <p:cNvPr id="18" name="Group 17">
            <a:extLst>
              <a:ext uri="{FF2B5EF4-FFF2-40B4-BE49-F238E27FC236}">
                <a16:creationId xmlns:a16="http://schemas.microsoft.com/office/drawing/2014/main" id="{A9EEC2DC-001C-471E-B107-E6F18630E5F5}"/>
              </a:ext>
            </a:extLst>
          </p:cNvPr>
          <p:cNvGrpSpPr/>
          <p:nvPr/>
        </p:nvGrpSpPr>
        <p:grpSpPr>
          <a:xfrm>
            <a:off x="220718" y="1119164"/>
            <a:ext cx="8702564" cy="5288426"/>
            <a:chOff x="1112918" y="970976"/>
            <a:chExt cx="6012630" cy="3863830"/>
          </a:xfrm>
        </p:grpSpPr>
        <p:sp>
          <p:nvSpPr>
            <p:cNvPr id="10" name="Rectangle 9">
              <a:extLst>
                <a:ext uri="{FF2B5EF4-FFF2-40B4-BE49-F238E27FC236}">
                  <a16:creationId xmlns:a16="http://schemas.microsoft.com/office/drawing/2014/main" id="{F2BAE7D0-1975-4637-9A22-8E97C6225FD6}"/>
                </a:ext>
              </a:extLst>
            </p:cNvPr>
            <p:cNvSpPr>
              <a:spLocks noChangeArrowheads="1"/>
            </p:cNvSpPr>
            <p:nvPr/>
          </p:nvSpPr>
          <p:spPr bwMode="auto">
            <a:xfrm>
              <a:off x="5325851" y="970976"/>
              <a:ext cx="1799697" cy="740664"/>
            </a:xfrm>
            <a:prstGeom prst="rect">
              <a:avLst/>
            </a:prstGeom>
            <a:noFill/>
            <a:ln w="25400">
              <a:solidFill>
                <a:schemeClr val="bg1"/>
              </a:solidFill>
              <a:miter lim="800000"/>
              <a:headEnd/>
              <a:tailEnd/>
            </a:ln>
          </p:spPr>
          <p:txBody>
            <a:bodyPr rot="0" vert="horz" wrap="square" lIns="68580" tIns="34290" rIns="68580" bIns="34290" anchor="ctr" anchorCtr="0" upright="1">
              <a:noAutofit/>
            </a:bodyPr>
            <a:lstStyle/>
            <a:p>
              <a:pPr algn="ctr" defTabSz="685800" fontAlgn="base"/>
              <a:r>
                <a:rPr lang="en-US" sz="2800" b="1" dirty="0">
                  <a:solidFill>
                    <a:schemeClr val="bg1"/>
                  </a:solidFill>
                  <a:latin typeface="Arial"/>
                  <a:ea typeface="Calibri"/>
                  <a:cs typeface="Arial" charset="0"/>
                </a:rPr>
                <a:t>Foundations Leader Team      </a:t>
              </a:r>
              <a:endParaRPr lang="en-US" sz="2800" b="1" dirty="0">
                <a:solidFill>
                  <a:schemeClr val="bg1"/>
                </a:solidFill>
                <a:latin typeface="Times New Roman"/>
                <a:ea typeface="Times New Roman"/>
                <a:cs typeface="Arial" charset="0"/>
              </a:endParaRPr>
            </a:p>
          </p:txBody>
        </p:sp>
        <p:sp>
          <p:nvSpPr>
            <p:cNvPr id="11" name="Text Box 17">
              <a:extLst>
                <a:ext uri="{FF2B5EF4-FFF2-40B4-BE49-F238E27FC236}">
                  <a16:creationId xmlns:a16="http://schemas.microsoft.com/office/drawing/2014/main" id="{E255194D-0E6F-442B-80A8-3092E584430F}"/>
                </a:ext>
              </a:extLst>
            </p:cNvPr>
            <p:cNvSpPr txBox="1">
              <a:spLocks noChangeArrowheads="1"/>
            </p:cNvSpPr>
            <p:nvPr/>
          </p:nvSpPr>
          <p:spPr bwMode="auto">
            <a:xfrm>
              <a:off x="1966808" y="1957239"/>
              <a:ext cx="1843801" cy="40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68580" tIns="34290" rIns="68580" bIns="34290" anchor="t" anchorCtr="0" upright="1">
              <a:noAutofit/>
            </a:bodyPr>
            <a:lstStyle/>
            <a:p>
              <a:pPr algn="ctr" defTabSz="685800" fontAlgn="base"/>
              <a:r>
                <a:rPr lang="en-US" sz="2800" b="0" dirty="0">
                  <a:solidFill>
                    <a:schemeClr val="bg1"/>
                  </a:solidFill>
                  <a:latin typeface="Arial"/>
                  <a:ea typeface="Calibri"/>
                  <a:cs typeface="Arial" charset="0"/>
                </a:rPr>
                <a:t>Foundations Leaders </a:t>
              </a:r>
            </a:p>
          </p:txBody>
        </p:sp>
        <p:cxnSp>
          <p:nvCxnSpPr>
            <p:cNvPr id="12" name="Elbow Connector 8">
              <a:extLst>
                <a:ext uri="{FF2B5EF4-FFF2-40B4-BE49-F238E27FC236}">
                  <a16:creationId xmlns:a16="http://schemas.microsoft.com/office/drawing/2014/main" id="{D61BD1F2-7ECD-4E5D-B067-C0C44E3A2276}"/>
                </a:ext>
              </a:extLst>
            </p:cNvPr>
            <p:cNvCxnSpPr>
              <a:cxnSpLocks/>
              <a:stCxn id="13" idx="6"/>
              <a:endCxn id="10" idx="2"/>
            </p:cNvCxnSpPr>
            <p:nvPr/>
          </p:nvCxnSpPr>
          <p:spPr>
            <a:xfrm flipV="1">
              <a:off x="4583709" y="1711640"/>
              <a:ext cx="1641990" cy="2154452"/>
            </a:xfrm>
            <a:prstGeom prst="bentConnector2">
              <a:avLst/>
            </a:prstGeom>
            <a:noFill/>
            <a:ln w="50800" cap="flat" cmpd="sng" algn="ctr">
              <a:solidFill>
                <a:schemeClr val="bg1"/>
              </a:solidFill>
              <a:prstDash val="solid"/>
              <a:headEnd type="none" w="med" len="med"/>
              <a:tailEnd type="triangle" w="med" len="lg"/>
            </a:ln>
            <a:effectLst/>
          </p:spPr>
        </p:cxnSp>
        <p:sp>
          <p:nvSpPr>
            <p:cNvPr id="13" name="Oval 12">
              <a:extLst>
                <a:ext uri="{FF2B5EF4-FFF2-40B4-BE49-F238E27FC236}">
                  <a16:creationId xmlns:a16="http://schemas.microsoft.com/office/drawing/2014/main" id="{D1FF682A-2C91-4D05-ABE4-4FB645D28F34}"/>
                </a:ext>
              </a:extLst>
            </p:cNvPr>
            <p:cNvSpPr>
              <a:spLocks/>
            </p:cNvSpPr>
            <p:nvPr/>
          </p:nvSpPr>
          <p:spPr>
            <a:xfrm>
              <a:off x="2754909" y="2897377"/>
              <a:ext cx="1828800" cy="1937429"/>
            </a:xfrm>
            <a:prstGeom prst="ellipse">
              <a:avLst/>
            </a:prstGeom>
            <a:noFill/>
            <a:ln w="25400" cap="flat" cmpd="sng" algn="ctr">
              <a:solidFill>
                <a:schemeClr val="bg1"/>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fontAlgn="base"/>
              <a:r>
                <a:rPr lang="en-US" sz="750" b="1">
                  <a:solidFill>
                    <a:schemeClr val="bg1"/>
                  </a:solidFill>
                  <a:latin typeface="Arial"/>
                  <a:ea typeface="Times New Roman"/>
                  <a:cs typeface="Arial" charset="0"/>
                </a:rPr>
                <a:t> </a:t>
              </a:r>
              <a:endParaRPr lang="en-US" sz="900" b="1">
                <a:solidFill>
                  <a:schemeClr val="bg1"/>
                </a:solidFill>
                <a:latin typeface="Times New Roman"/>
                <a:ea typeface="Times New Roman"/>
                <a:cs typeface="Arial" charset="0"/>
              </a:endParaRPr>
            </a:p>
          </p:txBody>
        </p:sp>
        <p:sp>
          <p:nvSpPr>
            <p:cNvPr id="14" name="Rectangle 13">
              <a:extLst>
                <a:ext uri="{FF2B5EF4-FFF2-40B4-BE49-F238E27FC236}">
                  <a16:creationId xmlns:a16="http://schemas.microsoft.com/office/drawing/2014/main" id="{09C05A5B-93E9-4200-B5B4-DF21DE12EFBB}"/>
                </a:ext>
              </a:extLst>
            </p:cNvPr>
            <p:cNvSpPr>
              <a:spLocks noChangeAspect="1"/>
            </p:cNvSpPr>
            <p:nvPr/>
          </p:nvSpPr>
          <p:spPr>
            <a:xfrm>
              <a:off x="2711160" y="3638042"/>
              <a:ext cx="1887193" cy="492948"/>
            </a:xfrm>
            <a:prstGeom prst="rect">
              <a:avLst/>
            </a:prstGeom>
            <a:ln>
              <a:noFill/>
            </a:ln>
          </p:spPr>
          <p:txBody>
            <a:bodyPr wrap="square">
              <a:noAutofit/>
            </a:bodyPr>
            <a:lstStyle/>
            <a:p>
              <a:pPr algn="ctr" defTabSz="685800" fontAlgn="base"/>
              <a:r>
                <a:rPr lang="en-US" sz="3200" b="1" dirty="0">
                  <a:solidFill>
                    <a:schemeClr val="bg1"/>
                  </a:solidFill>
                  <a:latin typeface="Arial"/>
                  <a:ea typeface="Calibri"/>
                  <a:cs typeface="Arial" charset="0"/>
                </a:rPr>
                <a:t>Foundations</a:t>
              </a:r>
              <a:endParaRPr lang="en-US" sz="3200" b="1" dirty="0">
                <a:solidFill>
                  <a:schemeClr val="bg1"/>
                </a:solidFill>
                <a:latin typeface="Times New Roman"/>
                <a:ea typeface="Times New Roman"/>
                <a:cs typeface="Arial" charset="0"/>
              </a:endParaRPr>
            </a:p>
          </p:txBody>
        </p:sp>
        <p:cxnSp>
          <p:nvCxnSpPr>
            <p:cNvPr id="15" name="Elbow Connector 16">
              <a:extLst>
                <a:ext uri="{FF2B5EF4-FFF2-40B4-BE49-F238E27FC236}">
                  <a16:creationId xmlns:a16="http://schemas.microsoft.com/office/drawing/2014/main" id="{EC55230B-DE0F-4203-B62C-5005FE8CF235}"/>
                </a:ext>
              </a:extLst>
            </p:cNvPr>
            <p:cNvCxnSpPr>
              <a:cxnSpLocks/>
              <a:stCxn id="10" idx="1"/>
              <a:endCxn id="13" idx="0"/>
            </p:cNvCxnSpPr>
            <p:nvPr/>
          </p:nvCxnSpPr>
          <p:spPr>
            <a:xfrm rot="10800000" flipV="1">
              <a:off x="3669309" y="1341308"/>
              <a:ext cx="1656541" cy="1556069"/>
            </a:xfrm>
            <a:prstGeom prst="bentConnector2">
              <a:avLst/>
            </a:prstGeom>
            <a:noFill/>
            <a:ln w="50800" cap="flat" cmpd="sng" algn="ctr">
              <a:solidFill>
                <a:schemeClr val="bg1"/>
              </a:solidFill>
              <a:prstDash val="solid"/>
              <a:headEnd type="none" w="med" len="med"/>
              <a:tailEnd type="triangle" w="med" len="lg"/>
            </a:ln>
            <a:effectLst/>
          </p:spPr>
        </p:cxnSp>
        <p:cxnSp>
          <p:nvCxnSpPr>
            <p:cNvPr id="16" name="Straight Arrow Connector 15">
              <a:extLst>
                <a:ext uri="{FF2B5EF4-FFF2-40B4-BE49-F238E27FC236}">
                  <a16:creationId xmlns:a16="http://schemas.microsoft.com/office/drawing/2014/main" id="{DC125AF3-40E6-4B7C-B6E5-A84A6A7C2C45}"/>
                </a:ext>
              </a:extLst>
            </p:cNvPr>
            <p:cNvCxnSpPr>
              <a:cxnSpLocks/>
              <a:endCxn id="13" idx="2"/>
            </p:cNvCxnSpPr>
            <p:nvPr/>
          </p:nvCxnSpPr>
          <p:spPr>
            <a:xfrm flipV="1">
              <a:off x="1298089" y="3866092"/>
              <a:ext cx="1456820" cy="1"/>
            </a:xfrm>
            <a:prstGeom prst="straightConnector1">
              <a:avLst/>
            </a:prstGeom>
            <a:noFill/>
            <a:ln w="127000" cap="flat" cmpd="sng" algn="ctr">
              <a:solidFill>
                <a:schemeClr val="bg1"/>
              </a:solidFill>
              <a:prstDash val="solid"/>
              <a:headEnd type="none" w="med" len="med"/>
              <a:tailEnd type="triangle" w="sm" len="med"/>
            </a:ln>
            <a:effectLst/>
          </p:spPr>
        </p:cxnSp>
        <p:sp>
          <p:nvSpPr>
            <p:cNvPr id="17" name="Text Box 3524">
              <a:extLst>
                <a:ext uri="{FF2B5EF4-FFF2-40B4-BE49-F238E27FC236}">
                  <a16:creationId xmlns:a16="http://schemas.microsoft.com/office/drawing/2014/main" id="{DB467193-8BD1-4A4A-9A55-6992BBB4A010}"/>
                </a:ext>
              </a:extLst>
            </p:cNvPr>
            <p:cNvSpPr txBox="1">
              <a:spLocks noChangeArrowheads="1"/>
            </p:cNvSpPr>
            <p:nvPr/>
          </p:nvSpPr>
          <p:spPr bwMode="auto">
            <a:xfrm>
              <a:off x="1112918" y="3345909"/>
              <a:ext cx="1569730" cy="26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68580" tIns="34290" rIns="68580" bIns="34290" anchor="t" anchorCtr="0" upright="1">
              <a:noAutofit/>
            </a:bodyPr>
            <a:lstStyle/>
            <a:p>
              <a:pPr algn="r" defTabSz="685800" fontAlgn="base"/>
              <a:r>
                <a:rPr lang="en-US" sz="2800" b="0" dirty="0">
                  <a:solidFill>
                    <a:schemeClr val="bg1"/>
                  </a:solidFill>
                  <a:latin typeface="Arial"/>
                  <a:ea typeface="Calibri"/>
                  <a:cs typeface="Arial" charset="0"/>
                </a:rPr>
                <a:t>Unbelievers</a:t>
              </a:r>
              <a:endParaRPr lang="en-US" sz="3600" b="0" dirty="0">
                <a:solidFill>
                  <a:schemeClr val="bg1"/>
                </a:solidFill>
                <a:latin typeface="Times New Roman"/>
                <a:ea typeface="Times New Roman"/>
                <a:cs typeface="Arial" charset="0"/>
              </a:endParaRPr>
            </a:p>
          </p:txBody>
        </p:sp>
        <p:sp>
          <p:nvSpPr>
            <p:cNvPr id="9" name="Text Box 17">
              <a:extLst>
                <a:ext uri="{FF2B5EF4-FFF2-40B4-BE49-F238E27FC236}">
                  <a16:creationId xmlns:a16="http://schemas.microsoft.com/office/drawing/2014/main" id="{CE6484AF-DA02-452A-90D9-5FA4BF6F8EE7}"/>
                </a:ext>
              </a:extLst>
            </p:cNvPr>
            <p:cNvSpPr txBox="1">
              <a:spLocks noChangeArrowheads="1"/>
            </p:cNvSpPr>
            <p:nvPr/>
          </p:nvSpPr>
          <p:spPr bwMode="auto">
            <a:xfrm>
              <a:off x="4497580" y="1834908"/>
              <a:ext cx="1843801" cy="40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68580" tIns="34290" rIns="68580" bIns="34290" anchor="t" anchorCtr="0" upright="1">
              <a:noAutofit/>
            </a:bodyPr>
            <a:lstStyle/>
            <a:p>
              <a:pPr algn="ctr" defTabSz="685800" fontAlgn="base"/>
              <a:r>
                <a:rPr lang="en-US" sz="2800" b="0" dirty="0">
                  <a:solidFill>
                    <a:schemeClr val="bg1"/>
                  </a:solidFill>
                  <a:latin typeface="Arial"/>
                  <a:ea typeface="Calibri"/>
                  <a:cs typeface="Arial" charset="0"/>
                </a:rPr>
                <a:t>Apprentice Foundations Leaders </a:t>
              </a:r>
            </a:p>
          </p:txBody>
        </p:sp>
        <p:sp>
          <p:nvSpPr>
            <p:cNvPr id="5" name="Text Box 17">
              <a:extLst>
                <a:ext uri="{FF2B5EF4-FFF2-40B4-BE49-F238E27FC236}">
                  <a16:creationId xmlns:a16="http://schemas.microsoft.com/office/drawing/2014/main" id="{43BCC725-2ADA-43BD-BDCB-DAF6173457C5}"/>
                </a:ext>
              </a:extLst>
            </p:cNvPr>
            <p:cNvSpPr txBox="1">
              <a:spLocks noChangeArrowheads="1"/>
            </p:cNvSpPr>
            <p:nvPr/>
          </p:nvSpPr>
          <p:spPr bwMode="auto">
            <a:xfrm>
              <a:off x="4656883" y="3345909"/>
              <a:ext cx="1265857" cy="36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68580" tIns="34290" rIns="68580" bIns="34290" anchor="t" anchorCtr="0" upright="1">
              <a:noAutofit/>
            </a:bodyPr>
            <a:lstStyle/>
            <a:p>
              <a:pPr algn="ctr" defTabSz="685800" fontAlgn="base"/>
              <a:r>
                <a:rPr lang="en-US" sz="2800" b="0" dirty="0">
                  <a:solidFill>
                    <a:schemeClr val="bg1"/>
                  </a:solidFill>
                  <a:latin typeface="Arial"/>
                  <a:ea typeface="Calibri"/>
                  <a:cs typeface="Arial" charset="0"/>
                </a:rPr>
                <a:t>Disciples</a:t>
              </a:r>
            </a:p>
          </p:txBody>
        </p:sp>
      </p:grpSp>
    </p:spTree>
    <p:extLst>
      <p:ext uri="{BB962C8B-B14F-4D97-AF65-F5344CB8AC3E}">
        <p14:creationId xmlns:p14="http://schemas.microsoft.com/office/powerpoint/2010/main" val="29360595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54BE2-CF09-4A4E-A65A-4B19F131D8DC}"/>
              </a:ext>
            </a:extLst>
          </p:cNvPr>
          <p:cNvSpPr>
            <a:spLocks noGrp="1"/>
          </p:cNvSpPr>
          <p:nvPr>
            <p:ph type="sldNum" sz="quarter" idx="12"/>
          </p:nvPr>
        </p:nvSpPr>
        <p:spPr/>
        <p:txBody>
          <a:bodyPr/>
          <a:lstStyle/>
          <a:p>
            <a:pPr>
              <a:defRPr/>
            </a:pPr>
            <a:r>
              <a:rPr lang="en-US" sz="1800" dirty="0"/>
              <a:t>20</a:t>
            </a:r>
          </a:p>
        </p:txBody>
      </p:sp>
      <p:sp>
        <p:nvSpPr>
          <p:cNvPr id="5" name="Text Box 2824">
            <a:extLst>
              <a:ext uri="{FF2B5EF4-FFF2-40B4-BE49-F238E27FC236}">
                <a16:creationId xmlns:a16="http://schemas.microsoft.com/office/drawing/2014/main" id="{1EF55964-B56C-4D7D-971A-6FBDA89FF727}"/>
              </a:ext>
            </a:extLst>
          </p:cNvPr>
          <p:cNvSpPr txBox="1">
            <a:spLocks noChangeArrowheads="1"/>
          </p:cNvSpPr>
          <p:nvPr/>
        </p:nvSpPr>
        <p:spPr bwMode="auto">
          <a:xfrm>
            <a:off x="0" y="98780"/>
            <a:ext cx="9144000" cy="65177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t" anchorCtr="0" upright="1">
            <a:noAutofit/>
          </a:bodyPr>
          <a:lstStyle/>
          <a:p>
            <a:pPr algn="ctr" defTabSz="685800" fontAlgn="base"/>
            <a:r>
              <a:rPr lang="en-US" sz="3600" b="1" dirty="0">
                <a:solidFill>
                  <a:schemeClr val="bg1"/>
                </a:solidFill>
                <a:latin typeface="Arial"/>
                <a:ea typeface="Calibri"/>
                <a:cs typeface="Arial" charset="0"/>
              </a:rPr>
              <a:t>Other  Ministries</a:t>
            </a:r>
            <a:endParaRPr lang="en-US" sz="3600" b="1" dirty="0">
              <a:solidFill>
                <a:schemeClr val="bg1"/>
              </a:solidFill>
              <a:latin typeface="Times New Roman"/>
              <a:ea typeface="Times New Roman"/>
              <a:cs typeface="Arial" charset="0"/>
            </a:endParaRPr>
          </a:p>
        </p:txBody>
      </p:sp>
      <p:grpSp>
        <p:nvGrpSpPr>
          <p:cNvPr id="16" name="Group 15">
            <a:extLst>
              <a:ext uri="{FF2B5EF4-FFF2-40B4-BE49-F238E27FC236}">
                <a16:creationId xmlns:a16="http://schemas.microsoft.com/office/drawing/2014/main" id="{528F07B2-CB29-4705-A514-2707587ADF96}"/>
              </a:ext>
            </a:extLst>
          </p:cNvPr>
          <p:cNvGrpSpPr/>
          <p:nvPr/>
        </p:nvGrpSpPr>
        <p:grpSpPr>
          <a:xfrm>
            <a:off x="455483" y="1234229"/>
            <a:ext cx="8005992" cy="4648700"/>
            <a:chOff x="534310" y="1070789"/>
            <a:chExt cx="8005992" cy="4648700"/>
          </a:xfrm>
        </p:grpSpPr>
        <p:sp>
          <p:nvSpPr>
            <p:cNvPr id="6" name="Text Box 19">
              <a:extLst>
                <a:ext uri="{FF2B5EF4-FFF2-40B4-BE49-F238E27FC236}">
                  <a16:creationId xmlns:a16="http://schemas.microsoft.com/office/drawing/2014/main" id="{0A488C01-8F17-40ED-8116-D7908139A6BC}"/>
                </a:ext>
              </a:extLst>
            </p:cNvPr>
            <p:cNvSpPr txBox="1">
              <a:spLocks noChangeArrowheads="1"/>
            </p:cNvSpPr>
            <p:nvPr/>
          </p:nvSpPr>
          <p:spPr bwMode="auto">
            <a:xfrm>
              <a:off x="6578271" y="1647119"/>
              <a:ext cx="1962031" cy="1012684"/>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pPr algn="ctr" defTabSz="685800" fontAlgn="base"/>
              <a:r>
                <a:rPr lang="en-US" sz="2800" b="1" dirty="0">
                  <a:solidFill>
                    <a:schemeClr val="bg1"/>
                  </a:solidFill>
                  <a:latin typeface="Arial"/>
                  <a:ea typeface="Calibri"/>
                  <a:cs typeface="Arial" charset="0"/>
                </a:rPr>
                <a:t>Church Ministries</a:t>
              </a:r>
              <a:endParaRPr lang="en-US" sz="2800" b="1" dirty="0">
                <a:solidFill>
                  <a:schemeClr val="bg1"/>
                </a:solidFill>
                <a:latin typeface="Times New Roman"/>
                <a:ea typeface="Times New Roman"/>
                <a:cs typeface="Arial" charset="0"/>
              </a:endParaRPr>
            </a:p>
          </p:txBody>
        </p:sp>
        <p:sp>
          <p:nvSpPr>
            <p:cNvPr id="7" name="TextBox 30">
              <a:extLst>
                <a:ext uri="{FF2B5EF4-FFF2-40B4-BE49-F238E27FC236}">
                  <a16:creationId xmlns:a16="http://schemas.microsoft.com/office/drawing/2014/main" id="{E0C65C14-AB90-44E8-BD70-A0622C2908AF}"/>
                </a:ext>
              </a:extLst>
            </p:cNvPr>
            <p:cNvSpPr txBox="1"/>
            <p:nvPr/>
          </p:nvSpPr>
          <p:spPr>
            <a:xfrm>
              <a:off x="534310" y="1890378"/>
              <a:ext cx="2058902" cy="483700"/>
            </a:xfrm>
            <a:prstGeom prst="rect">
              <a:avLst/>
            </a:prstGeom>
            <a:noFill/>
            <a:ln>
              <a:noFill/>
            </a:ln>
          </p:spPr>
          <p:txBody>
            <a:bodyPr wrap="square" rtlCol="0">
              <a:noAutofit/>
            </a:bodyPr>
            <a:lstStyle/>
            <a:p>
              <a:pPr algn="ctr" defTabSz="685800" fontAlgn="base"/>
              <a:r>
                <a:rPr lang="en-US" sz="2800" b="0" dirty="0">
                  <a:solidFill>
                    <a:schemeClr val="bg1"/>
                  </a:solidFill>
                  <a:latin typeface="Arial"/>
                  <a:ea typeface="Calibri"/>
                  <a:cs typeface="Arial" charset="0"/>
                </a:rPr>
                <a:t>Disciples</a:t>
              </a:r>
              <a:endParaRPr lang="en-US" sz="3600" b="0" dirty="0">
                <a:solidFill>
                  <a:schemeClr val="bg1"/>
                </a:solidFill>
                <a:latin typeface="Times New Roman"/>
                <a:ea typeface="Times New Roman"/>
                <a:cs typeface="Arial" charset="0"/>
              </a:endParaRPr>
            </a:p>
          </p:txBody>
        </p:sp>
        <p:cxnSp>
          <p:nvCxnSpPr>
            <p:cNvPr id="8" name="Straight Arrow Connector 7">
              <a:extLst>
                <a:ext uri="{FF2B5EF4-FFF2-40B4-BE49-F238E27FC236}">
                  <a16:creationId xmlns:a16="http://schemas.microsoft.com/office/drawing/2014/main" id="{CFCF9FDF-A450-4DF0-8953-9363E4E6223F}"/>
                </a:ext>
              </a:extLst>
            </p:cNvPr>
            <p:cNvCxnSpPr>
              <a:cxnSpLocks/>
              <a:endCxn id="6" idx="1"/>
            </p:cNvCxnSpPr>
            <p:nvPr/>
          </p:nvCxnSpPr>
          <p:spPr>
            <a:xfrm>
              <a:off x="2565730" y="2151690"/>
              <a:ext cx="4012541" cy="1771"/>
            </a:xfrm>
            <a:prstGeom prst="straightConnector1">
              <a:avLst/>
            </a:prstGeom>
            <a:noFill/>
            <a:ln w="114300" cap="flat" cmpd="sng" algn="ctr">
              <a:solidFill>
                <a:schemeClr val="bg1"/>
              </a:solidFill>
              <a:prstDash val="solid"/>
              <a:headEnd type="none" w="med" len="med"/>
              <a:tailEnd type="triangle" w="sm" len="med"/>
            </a:ln>
            <a:effectLst/>
          </p:spPr>
        </p:cxnSp>
        <p:sp>
          <p:nvSpPr>
            <p:cNvPr id="9" name="Rectangle 8">
              <a:extLst>
                <a:ext uri="{FF2B5EF4-FFF2-40B4-BE49-F238E27FC236}">
                  <a16:creationId xmlns:a16="http://schemas.microsoft.com/office/drawing/2014/main" id="{1DCDEF02-DA0D-4B91-A4A7-0EC2BEFC7615}"/>
                </a:ext>
              </a:extLst>
            </p:cNvPr>
            <p:cNvSpPr>
              <a:spLocks noChangeArrowheads="1"/>
            </p:cNvSpPr>
            <p:nvPr/>
          </p:nvSpPr>
          <p:spPr bwMode="auto">
            <a:xfrm>
              <a:off x="3426424" y="4706310"/>
              <a:ext cx="2886527" cy="1013179"/>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pPr algn="ctr" defTabSz="685800" fontAlgn="base"/>
              <a:r>
                <a:rPr lang="en-US" sz="2800" b="1" dirty="0">
                  <a:solidFill>
                    <a:schemeClr val="bg1"/>
                  </a:solidFill>
                  <a:latin typeface="Arial"/>
                  <a:ea typeface="Calibri"/>
                  <a:cs typeface="Arial" charset="0"/>
                </a:rPr>
                <a:t>Ministry</a:t>
              </a:r>
            </a:p>
            <a:p>
              <a:pPr algn="ctr" defTabSz="685800" fontAlgn="base"/>
              <a:r>
                <a:rPr lang="en-US" sz="2800" b="1" dirty="0">
                  <a:solidFill>
                    <a:schemeClr val="bg1"/>
                  </a:solidFill>
                  <a:latin typeface="Arial"/>
                  <a:ea typeface="Calibri"/>
                  <a:cs typeface="Arial" charset="0"/>
                </a:rPr>
                <a:t> Leader Team</a:t>
              </a:r>
              <a:endParaRPr lang="en-US" sz="2800" b="1" dirty="0">
                <a:solidFill>
                  <a:schemeClr val="bg1"/>
                </a:solidFill>
                <a:latin typeface="Times New Roman"/>
                <a:ea typeface="Times New Roman"/>
                <a:cs typeface="Arial" charset="0"/>
              </a:endParaRPr>
            </a:p>
          </p:txBody>
        </p:sp>
        <p:sp>
          <p:nvSpPr>
            <p:cNvPr id="10" name="Text Box 17">
              <a:extLst>
                <a:ext uri="{FF2B5EF4-FFF2-40B4-BE49-F238E27FC236}">
                  <a16:creationId xmlns:a16="http://schemas.microsoft.com/office/drawing/2014/main" id="{F7D4197B-52FD-4E0E-9D0F-99D29D73041C}"/>
                </a:ext>
              </a:extLst>
            </p:cNvPr>
            <p:cNvSpPr txBox="1">
              <a:spLocks noChangeArrowheads="1"/>
            </p:cNvSpPr>
            <p:nvPr/>
          </p:nvSpPr>
          <p:spPr bwMode="auto">
            <a:xfrm>
              <a:off x="5554347" y="2865929"/>
              <a:ext cx="2140975" cy="51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68580" tIns="34290" rIns="68580" bIns="34290" anchor="t" anchorCtr="0" upright="1">
              <a:noAutofit/>
            </a:bodyPr>
            <a:lstStyle/>
            <a:p>
              <a:pPr algn="ctr" defTabSz="685800" fontAlgn="base"/>
              <a:r>
                <a:rPr lang="en-US" sz="2800" b="0" dirty="0">
                  <a:solidFill>
                    <a:schemeClr val="bg1"/>
                  </a:solidFill>
                  <a:latin typeface="Arial"/>
                  <a:ea typeface="Calibri"/>
                  <a:cs typeface="Arial" charset="0"/>
                </a:rPr>
                <a:t>Ministry Leaders</a:t>
              </a:r>
              <a:endParaRPr lang="en-US" sz="2800" b="0" dirty="0">
                <a:solidFill>
                  <a:schemeClr val="bg1"/>
                </a:solidFill>
                <a:latin typeface="Times New Roman"/>
                <a:ea typeface="Times New Roman"/>
                <a:cs typeface="Arial" charset="0"/>
              </a:endParaRPr>
            </a:p>
          </p:txBody>
        </p:sp>
        <p:cxnSp>
          <p:nvCxnSpPr>
            <p:cNvPr id="11" name="Elbow Connector 8">
              <a:extLst>
                <a:ext uri="{FF2B5EF4-FFF2-40B4-BE49-F238E27FC236}">
                  <a16:creationId xmlns:a16="http://schemas.microsoft.com/office/drawing/2014/main" id="{D53288A4-7B19-4217-B863-8C27D29CF447}"/>
                </a:ext>
              </a:extLst>
            </p:cNvPr>
            <p:cNvCxnSpPr>
              <a:cxnSpLocks/>
              <a:stCxn id="9" idx="3"/>
              <a:endCxn id="6" idx="2"/>
            </p:cNvCxnSpPr>
            <p:nvPr/>
          </p:nvCxnSpPr>
          <p:spPr>
            <a:xfrm flipV="1">
              <a:off x="6312951" y="2659804"/>
              <a:ext cx="1246336" cy="2553096"/>
            </a:xfrm>
            <a:prstGeom prst="bentConnector2">
              <a:avLst/>
            </a:prstGeom>
            <a:noFill/>
            <a:ln w="50800" cap="flat" cmpd="sng" algn="ctr">
              <a:solidFill>
                <a:schemeClr val="bg1"/>
              </a:solidFill>
              <a:prstDash val="solid"/>
              <a:headEnd type="none" w="med" len="med"/>
              <a:tailEnd type="triangle" w="med" len="lg"/>
            </a:ln>
            <a:effectLst/>
          </p:spPr>
        </p:cxnSp>
        <p:sp>
          <p:nvSpPr>
            <p:cNvPr id="12" name="TextBox 29">
              <a:extLst>
                <a:ext uri="{FF2B5EF4-FFF2-40B4-BE49-F238E27FC236}">
                  <a16:creationId xmlns:a16="http://schemas.microsoft.com/office/drawing/2014/main" id="{3B4EEA6A-648C-42B2-BCF2-B5D8E672BBA2}"/>
                </a:ext>
              </a:extLst>
            </p:cNvPr>
            <p:cNvSpPr txBox="1"/>
            <p:nvPr/>
          </p:nvSpPr>
          <p:spPr>
            <a:xfrm>
              <a:off x="2978791" y="3170966"/>
              <a:ext cx="2140975" cy="517840"/>
            </a:xfrm>
            <a:prstGeom prst="rect">
              <a:avLst/>
            </a:prstGeom>
            <a:noFill/>
          </p:spPr>
          <p:txBody>
            <a:bodyPr wrap="square" rtlCol="0">
              <a:noAutofit/>
            </a:bodyPr>
            <a:lstStyle/>
            <a:p>
              <a:pPr marL="173038" indent="-173038" defTabSz="685800" fontAlgn="base"/>
              <a:r>
                <a:rPr lang="en-US" sz="2800" b="0" dirty="0">
                  <a:solidFill>
                    <a:schemeClr val="bg1"/>
                  </a:solidFill>
                  <a:latin typeface="Arial"/>
                  <a:ea typeface="Calibri"/>
                  <a:cs typeface="Arial" charset="0"/>
                </a:rPr>
                <a:t>Apprentice Ministry Leaders</a:t>
              </a:r>
              <a:endParaRPr lang="en-US" sz="3600" b="0" dirty="0">
                <a:solidFill>
                  <a:schemeClr val="bg1"/>
                </a:solidFill>
                <a:latin typeface="Times New Roman"/>
                <a:ea typeface="Times New Roman"/>
                <a:cs typeface="Arial" charset="0"/>
              </a:endParaRPr>
            </a:p>
          </p:txBody>
        </p:sp>
        <p:sp>
          <p:nvSpPr>
            <p:cNvPr id="13" name="TextBox 12">
              <a:extLst>
                <a:ext uri="{FF2B5EF4-FFF2-40B4-BE49-F238E27FC236}">
                  <a16:creationId xmlns:a16="http://schemas.microsoft.com/office/drawing/2014/main" id="{E070D1BF-9C0C-4DB7-95C8-D0B25C1B8C29}"/>
                </a:ext>
              </a:extLst>
            </p:cNvPr>
            <p:cNvSpPr txBox="1"/>
            <p:nvPr/>
          </p:nvSpPr>
          <p:spPr>
            <a:xfrm>
              <a:off x="4519369" y="1070789"/>
              <a:ext cx="2058902" cy="518715"/>
            </a:xfrm>
            <a:prstGeom prst="rect">
              <a:avLst/>
            </a:prstGeom>
            <a:noFill/>
          </p:spPr>
          <p:txBody>
            <a:bodyPr wrap="square" rtlCol="0">
              <a:noAutofit/>
            </a:bodyPr>
            <a:lstStyle/>
            <a:p>
              <a:pPr algn="ctr" defTabSz="685800" fontAlgn="base"/>
              <a:r>
                <a:rPr lang="en-US" sz="2800" b="0" dirty="0">
                  <a:solidFill>
                    <a:schemeClr val="bg1"/>
                  </a:solidFill>
                  <a:latin typeface="Arial"/>
                  <a:ea typeface="Calibri"/>
                  <a:cs typeface="Arial" charset="0"/>
                </a:rPr>
                <a:t>Ministry Workers</a:t>
              </a:r>
              <a:endParaRPr lang="en-US" sz="3600" b="0" dirty="0">
                <a:solidFill>
                  <a:schemeClr val="bg1"/>
                </a:solidFill>
                <a:latin typeface="Times New Roman"/>
                <a:ea typeface="Times New Roman"/>
                <a:cs typeface="Arial" charset="0"/>
              </a:endParaRPr>
            </a:p>
          </p:txBody>
        </p:sp>
        <p:cxnSp>
          <p:nvCxnSpPr>
            <p:cNvPr id="14" name="Straight Arrow Connector 13">
              <a:extLst>
                <a:ext uri="{FF2B5EF4-FFF2-40B4-BE49-F238E27FC236}">
                  <a16:creationId xmlns:a16="http://schemas.microsoft.com/office/drawing/2014/main" id="{EFB01488-0E9E-4D53-BA06-C21CE8A5BE98}"/>
                </a:ext>
              </a:extLst>
            </p:cNvPr>
            <p:cNvCxnSpPr>
              <a:cxnSpLocks/>
              <a:endCxn id="9" idx="0"/>
            </p:cNvCxnSpPr>
            <p:nvPr/>
          </p:nvCxnSpPr>
          <p:spPr>
            <a:xfrm>
              <a:off x="4839352" y="2132228"/>
              <a:ext cx="30335" cy="2574083"/>
            </a:xfrm>
            <a:prstGeom prst="straightConnector1">
              <a:avLst/>
            </a:prstGeom>
            <a:ln w="5080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27911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633F6A-6096-4F0B-9858-47F8DC91F367}"/>
              </a:ext>
            </a:extLst>
          </p:cNvPr>
          <p:cNvSpPr>
            <a:spLocks noGrp="1"/>
          </p:cNvSpPr>
          <p:nvPr>
            <p:ph type="sldNum" sz="quarter" idx="12"/>
          </p:nvPr>
        </p:nvSpPr>
        <p:spPr/>
        <p:txBody>
          <a:bodyPr/>
          <a:lstStyle/>
          <a:p>
            <a:pPr>
              <a:defRPr/>
            </a:pPr>
            <a:r>
              <a:rPr lang="en-US" sz="1800" dirty="0"/>
              <a:t>20</a:t>
            </a:r>
          </a:p>
        </p:txBody>
      </p:sp>
      <p:sp>
        <p:nvSpPr>
          <p:cNvPr id="8" name="Text Box 2824">
            <a:extLst>
              <a:ext uri="{FF2B5EF4-FFF2-40B4-BE49-F238E27FC236}">
                <a16:creationId xmlns:a16="http://schemas.microsoft.com/office/drawing/2014/main" id="{44529B01-26E5-40EC-8DD0-B414F1EDDBDB}"/>
              </a:ext>
            </a:extLst>
          </p:cNvPr>
          <p:cNvSpPr txBox="1">
            <a:spLocks noChangeArrowheads="1"/>
          </p:cNvSpPr>
          <p:nvPr/>
        </p:nvSpPr>
        <p:spPr bwMode="auto">
          <a:xfrm>
            <a:off x="0" y="95300"/>
            <a:ext cx="9144000" cy="56451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t" anchorCtr="0" upright="1">
            <a:noAutofit/>
          </a:bodyPr>
          <a:lstStyle/>
          <a:p>
            <a:pPr algn="ctr" defTabSz="685800" fontAlgn="base"/>
            <a:r>
              <a:rPr lang="en-US" sz="2800" b="1" dirty="0">
                <a:solidFill>
                  <a:schemeClr val="bg1"/>
                </a:solidFill>
                <a:latin typeface="Arial"/>
                <a:ea typeface="Calibri"/>
                <a:cs typeface="Arial" charset="0"/>
              </a:rPr>
              <a:t>Church Structure that Makes Multiplying Disciples</a:t>
            </a:r>
            <a:endParaRPr lang="en-US" sz="2800" b="1" dirty="0">
              <a:solidFill>
                <a:schemeClr val="bg1"/>
              </a:solidFill>
              <a:latin typeface="Times New Roman"/>
              <a:ea typeface="Times New Roman"/>
              <a:cs typeface="Arial" charset="0"/>
            </a:endParaRPr>
          </a:p>
        </p:txBody>
      </p:sp>
      <p:grpSp>
        <p:nvGrpSpPr>
          <p:cNvPr id="15" name="Group 14">
            <a:extLst>
              <a:ext uri="{FF2B5EF4-FFF2-40B4-BE49-F238E27FC236}">
                <a16:creationId xmlns:a16="http://schemas.microsoft.com/office/drawing/2014/main" id="{77268A85-BBAA-4F1A-888B-AA4C21CAD0BD}"/>
              </a:ext>
            </a:extLst>
          </p:cNvPr>
          <p:cNvGrpSpPr/>
          <p:nvPr/>
        </p:nvGrpSpPr>
        <p:grpSpPr>
          <a:xfrm>
            <a:off x="-41650" y="866828"/>
            <a:ext cx="9130700" cy="5505283"/>
            <a:chOff x="-41650" y="866828"/>
            <a:chExt cx="9130700" cy="5505283"/>
          </a:xfrm>
        </p:grpSpPr>
        <p:grpSp>
          <p:nvGrpSpPr>
            <p:cNvPr id="3" name="Group 2">
              <a:extLst>
                <a:ext uri="{FF2B5EF4-FFF2-40B4-BE49-F238E27FC236}">
                  <a16:creationId xmlns:a16="http://schemas.microsoft.com/office/drawing/2014/main" id="{915EB7C6-CBBE-456F-8AD3-1513AC4F990F}"/>
                </a:ext>
              </a:extLst>
            </p:cNvPr>
            <p:cNvGrpSpPr/>
            <p:nvPr/>
          </p:nvGrpSpPr>
          <p:grpSpPr>
            <a:xfrm>
              <a:off x="-41650" y="866828"/>
              <a:ext cx="9130700" cy="5505283"/>
              <a:chOff x="-41650" y="866828"/>
              <a:chExt cx="9130700" cy="5505283"/>
            </a:xfrm>
          </p:grpSpPr>
          <p:sp>
            <p:nvSpPr>
              <p:cNvPr id="7" name="Rectangle 6">
                <a:extLst>
                  <a:ext uri="{FF2B5EF4-FFF2-40B4-BE49-F238E27FC236}">
                    <a16:creationId xmlns:a16="http://schemas.microsoft.com/office/drawing/2014/main" id="{F4991890-D7CD-4CAF-95BE-23358DBCF2AF}"/>
                  </a:ext>
                </a:extLst>
              </p:cNvPr>
              <p:cNvSpPr/>
              <p:nvPr/>
            </p:nvSpPr>
            <p:spPr>
              <a:xfrm>
                <a:off x="666996" y="1013430"/>
                <a:ext cx="7627088" cy="4310398"/>
              </a:xfrm>
              <a:prstGeom prst="rect">
                <a:avLst/>
              </a:prstGeom>
              <a:noFill/>
              <a:ln w="19050"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fontAlgn="base"/>
                <a:r>
                  <a:rPr lang="en-US" sz="750" b="1" dirty="0">
                    <a:solidFill>
                      <a:schemeClr val="bg1"/>
                    </a:solidFill>
                    <a:latin typeface="Arial"/>
                    <a:ea typeface="Times New Roman"/>
                    <a:cs typeface="Arial" charset="0"/>
                  </a:rPr>
                  <a:t> </a:t>
                </a:r>
                <a:endParaRPr lang="en-US" sz="900" b="1" dirty="0">
                  <a:solidFill>
                    <a:schemeClr val="bg1"/>
                  </a:solidFill>
                  <a:latin typeface="Times New Roman"/>
                  <a:ea typeface="Times New Roman"/>
                  <a:cs typeface="Arial" charset="0"/>
                </a:endParaRPr>
              </a:p>
            </p:txBody>
          </p:sp>
          <p:sp>
            <p:nvSpPr>
              <p:cNvPr id="9" name="Rectangle 8">
                <a:extLst>
                  <a:ext uri="{FF2B5EF4-FFF2-40B4-BE49-F238E27FC236}">
                    <a16:creationId xmlns:a16="http://schemas.microsoft.com/office/drawing/2014/main" id="{E415C546-5311-4672-B269-913D1A8AD733}"/>
                  </a:ext>
                </a:extLst>
              </p:cNvPr>
              <p:cNvSpPr>
                <a:spLocks noChangeArrowheads="1"/>
              </p:cNvSpPr>
              <p:nvPr/>
            </p:nvSpPr>
            <p:spPr bwMode="auto">
              <a:xfrm>
                <a:off x="4723453" y="866828"/>
                <a:ext cx="2001523" cy="830653"/>
              </a:xfrm>
              <a:prstGeom prst="rect">
                <a:avLst/>
              </a:prstGeom>
              <a:noFill/>
              <a:ln w="25400">
                <a:solidFill>
                  <a:srgbClr val="FFFF00"/>
                </a:solidFill>
                <a:miter lim="800000"/>
                <a:headEnd/>
                <a:tailEnd/>
              </a:ln>
            </p:spPr>
            <p:txBody>
              <a:bodyPr rot="0" vert="horz" wrap="square" lIns="68580" tIns="34290" rIns="68580" bIns="34290" anchor="ctr" anchorCtr="0" upright="1">
                <a:noAutofit/>
              </a:bodyPr>
              <a:lstStyle/>
              <a:p>
                <a:pPr algn="ctr" defTabSz="685800" fontAlgn="base"/>
                <a:r>
                  <a:rPr lang="en-US" sz="2400" b="1" dirty="0">
                    <a:solidFill>
                      <a:srgbClr val="FFFF9B"/>
                    </a:solidFill>
                    <a:latin typeface="Arial"/>
                    <a:ea typeface="Calibri"/>
                    <a:cs typeface="Arial" charset="0"/>
                  </a:rPr>
                  <a:t>Foundations Leader Team      </a:t>
                </a:r>
                <a:endParaRPr lang="en-US" sz="2400" b="1" dirty="0">
                  <a:solidFill>
                    <a:srgbClr val="FFFF9B"/>
                  </a:solidFill>
                  <a:latin typeface="Times New Roman"/>
                  <a:ea typeface="Times New Roman"/>
                  <a:cs typeface="Arial" charset="0"/>
                </a:endParaRPr>
              </a:p>
            </p:txBody>
          </p:sp>
          <p:sp>
            <p:nvSpPr>
              <p:cNvPr id="10" name="Text Box 17">
                <a:extLst>
                  <a:ext uri="{FF2B5EF4-FFF2-40B4-BE49-F238E27FC236}">
                    <a16:creationId xmlns:a16="http://schemas.microsoft.com/office/drawing/2014/main" id="{8D3BADCB-91AE-48AD-ABF8-7013E7BB9FEF}"/>
                  </a:ext>
                </a:extLst>
              </p:cNvPr>
              <p:cNvSpPr txBox="1">
                <a:spLocks noChangeArrowheads="1"/>
              </p:cNvSpPr>
              <p:nvPr/>
            </p:nvSpPr>
            <p:spPr bwMode="auto">
              <a:xfrm>
                <a:off x="752247" y="1765706"/>
                <a:ext cx="2050573" cy="36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68580" tIns="34290" rIns="68580" bIns="34290" anchor="t" anchorCtr="0" upright="1">
                <a:noAutofit/>
              </a:bodyPr>
              <a:lstStyle/>
              <a:p>
                <a:pPr algn="ctr" defTabSz="685800" fontAlgn="base"/>
                <a:r>
                  <a:rPr lang="en-US" sz="2400" b="0" dirty="0">
                    <a:solidFill>
                      <a:srgbClr val="FFFF9B"/>
                    </a:solidFill>
                    <a:latin typeface="Arial"/>
                    <a:ea typeface="Calibri"/>
                    <a:cs typeface="Arial" charset="0"/>
                  </a:rPr>
                  <a:t>Foundations Leaders </a:t>
                </a:r>
              </a:p>
            </p:txBody>
          </p:sp>
          <p:sp>
            <p:nvSpPr>
              <p:cNvPr id="11" name="Text Box 19">
                <a:extLst>
                  <a:ext uri="{FF2B5EF4-FFF2-40B4-BE49-F238E27FC236}">
                    <a16:creationId xmlns:a16="http://schemas.microsoft.com/office/drawing/2014/main" id="{5CF9BB9C-21D7-4F71-B98D-7F49AC47821F}"/>
                  </a:ext>
                </a:extLst>
              </p:cNvPr>
              <p:cNvSpPr txBox="1">
                <a:spLocks noChangeArrowheads="1"/>
              </p:cNvSpPr>
              <p:nvPr/>
            </p:nvSpPr>
            <p:spPr bwMode="auto">
              <a:xfrm>
                <a:off x="7413967" y="3318018"/>
                <a:ext cx="1675083" cy="842676"/>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pPr algn="ctr" defTabSz="685800" fontAlgn="base"/>
                <a:r>
                  <a:rPr lang="en-US" sz="2400" b="1" dirty="0">
                    <a:solidFill>
                      <a:schemeClr val="bg1"/>
                    </a:solidFill>
                    <a:latin typeface="Arial"/>
                    <a:ea typeface="Calibri"/>
                    <a:cs typeface="Arial" charset="0"/>
                  </a:rPr>
                  <a:t>Church Ministries</a:t>
                </a:r>
                <a:endParaRPr lang="en-US" sz="2400" b="1" dirty="0">
                  <a:solidFill>
                    <a:schemeClr val="bg1"/>
                  </a:solidFill>
                  <a:latin typeface="Times New Roman"/>
                  <a:ea typeface="Times New Roman"/>
                  <a:cs typeface="Arial" charset="0"/>
                </a:endParaRPr>
              </a:p>
            </p:txBody>
          </p:sp>
          <p:cxnSp>
            <p:nvCxnSpPr>
              <p:cNvPr id="12" name="Elbow Connector 8">
                <a:extLst>
                  <a:ext uri="{FF2B5EF4-FFF2-40B4-BE49-F238E27FC236}">
                    <a16:creationId xmlns:a16="http://schemas.microsoft.com/office/drawing/2014/main" id="{F1DA7F5E-68AE-4E51-806F-DCAC6D4FE705}"/>
                  </a:ext>
                </a:extLst>
              </p:cNvPr>
              <p:cNvCxnSpPr>
                <a:cxnSpLocks/>
                <a:stCxn id="25" idx="6"/>
                <a:endCxn id="9" idx="2"/>
              </p:cNvCxnSpPr>
              <p:nvPr/>
            </p:nvCxnSpPr>
            <p:spPr>
              <a:xfrm flipV="1">
                <a:off x="3676356" y="1697481"/>
                <a:ext cx="2047859" cy="1999414"/>
              </a:xfrm>
              <a:prstGeom prst="bentConnector2">
                <a:avLst/>
              </a:prstGeom>
              <a:noFill/>
              <a:ln w="50800" cap="flat" cmpd="sng" algn="ctr">
                <a:solidFill>
                  <a:srgbClr val="FFFF9B"/>
                </a:solidFill>
                <a:prstDash val="solid"/>
                <a:headEnd type="none" w="med" len="med"/>
                <a:tailEnd type="triangle" w="med" len="lg"/>
              </a:ln>
              <a:effectLst/>
            </p:spPr>
          </p:cxnSp>
          <p:sp>
            <p:nvSpPr>
              <p:cNvPr id="13" name="TextBox 29">
                <a:extLst>
                  <a:ext uri="{FF2B5EF4-FFF2-40B4-BE49-F238E27FC236}">
                    <a16:creationId xmlns:a16="http://schemas.microsoft.com/office/drawing/2014/main" id="{5965292F-34C8-48F5-A8CE-497A1621884A}"/>
                  </a:ext>
                </a:extLst>
              </p:cNvPr>
              <p:cNvSpPr txBox="1"/>
              <p:nvPr/>
            </p:nvSpPr>
            <p:spPr>
              <a:xfrm>
                <a:off x="3692799" y="1700583"/>
                <a:ext cx="2041760" cy="413865"/>
              </a:xfrm>
              <a:prstGeom prst="rect">
                <a:avLst/>
              </a:prstGeom>
              <a:noFill/>
              <a:ln>
                <a:noFill/>
              </a:ln>
            </p:spPr>
            <p:txBody>
              <a:bodyPr wrap="square" rtlCol="0">
                <a:noAutofit/>
              </a:bodyPr>
              <a:lstStyle/>
              <a:p>
                <a:pPr marL="176213" indent="-176213" algn="ctr" defTabSz="685800" fontAlgn="base"/>
                <a:r>
                  <a:rPr lang="en-US" sz="2400" b="0" dirty="0">
                    <a:solidFill>
                      <a:srgbClr val="FFFF9B"/>
                    </a:solidFill>
                    <a:latin typeface="Arial"/>
                    <a:ea typeface="Calibri"/>
                    <a:cs typeface="Arial" charset="0"/>
                  </a:rPr>
                  <a:t>Apprentice Foundations Leaders</a:t>
                </a:r>
                <a:endParaRPr lang="en-US" sz="3200" b="0" dirty="0">
                  <a:solidFill>
                    <a:srgbClr val="FFFF9B"/>
                  </a:solidFill>
                  <a:latin typeface="Times New Roman"/>
                  <a:ea typeface="Times New Roman"/>
                  <a:cs typeface="Arial" charset="0"/>
                </a:endParaRPr>
              </a:p>
            </p:txBody>
          </p:sp>
          <p:sp>
            <p:nvSpPr>
              <p:cNvPr id="14" name="TextBox 30">
                <a:extLst>
                  <a:ext uri="{FF2B5EF4-FFF2-40B4-BE49-F238E27FC236}">
                    <a16:creationId xmlns:a16="http://schemas.microsoft.com/office/drawing/2014/main" id="{47E56134-F274-4C65-9AC3-74828249CB9D}"/>
                  </a:ext>
                </a:extLst>
              </p:cNvPr>
              <p:cNvSpPr txBox="1"/>
              <p:nvPr/>
            </p:nvSpPr>
            <p:spPr>
              <a:xfrm>
                <a:off x="3726142" y="3162731"/>
                <a:ext cx="1440659" cy="318596"/>
              </a:xfrm>
              <a:prstGeom prst="rect">
                <a:avLst/>
              </a:prstGeom>
              <a:noFill/>
              <a:ln>
                <a:noFill/>
              </a:ln>
            </p:spPr>
            <p:txBody>
              <a:bodyPr wrap="square" rtlCol="0">
                <a:noAutofit/>
              </a:bodyPr>
              <a:lstStyle/>
              <a:p>
                <a:pPr algn="ctr" defTabSz="685800" fontAlgn="base"/>
                <a:r>
                  <a:rPr lang="en-US" sz="2400" b="0" dirty="0">
                    <a:solidFill>
                      <a:srgbClr val="FFFF9B"/>
                    </a:solidFill>
                    <a:latin typeface="Arial"/>
                    <a:ea typeface="Calibri"/>
                    <a:cs typeface="Arial" charset="0"/>
                  </a:rPr>
                  <a:t>Disciples</a:t>
                </a:r>
                <a:endParaRPr lang="en-US" sz="3200" b="0" dirty="0">
                  <a:solidFill>
                    <a:srgbClr val="FFFF9B"/>
                  </a:solidFill>
                  <a:latin typeface="Times New Roman"/>
                  <a:ea typeface="Times New Roman"/>
                  <a:cs typeface="Arial" charset="0"/>
                </a:endParaRPr>
              </a:p>
            </p:txBody>
          </p:sp>
          <p:sp>
            <p:nvSpPr>
              <p:cNvPr id="25" name="Oval 24">
                <a:extLst>
                  <a:ext uri="{FF2B5EF4-FFF2-40B4-BE49-F238E27FC236}">
                    <a16:creationId xmlns:a16="http://schemas.microsoft.com/office/drawing/2014/main" id="{EB56D2C3-78A0-42FC-B81B-C82BE5201085}"/>
                  </a:ext>
                </a:extLst>
              </p:cNvPr>
              <p:cNvSpPr>
                <a:spLocks/>
              </p:cNvSpPr>
              <p:nvPr/>
            </p:nvSpPr>
            <p:spPr>
              <a:xfrm>
                <a:off x="1756116" y="2736775"/>
                <a:ext cx="1920240" cy="1920240"/>
              </a:xfrm>
              <a:prstGeom prst="ellipse">
                <a:avLst/>
              </a:prstGeom>
              <a:noFill/>
              <a:ln w="25400" cap="flat" cmpd="sng" algn="ctr">
                <a:solidFill>
                  <a:srgbClr val="FFFF9B"/>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fontAlgn="base"/>
                <a:r>
                  <a:rPr lang="en-US" sz="750" b="1">
                    <a:solidFill>
                      <a:schemeClr val="bg1"/>
                    </a:solidFill>
                    <a:latin typeface="Arial"/>
                    <a:ea typeface="Times New Roman"/>
                    <a:cs typeface="Arial" charset="0"/>
                  </a:rPr>
                  <a:t> </a:t>
                </a:r>
                <a:endParaRPr lang="en-US" sz="900" b="1">
                  <a:solidFill>
                    <a:schemeClr val="bg1"/>
                  </a:solidFill>
                  <a:latin typeface="Times New Roman"/>
                  <a:ea typeface="Times New Roman"/>
                  <a:cs typeface="Arial" charset="0"/>
                </a:endParaRPr>
              </a:p>
            </p:txBody>
          </p:sp>
          <p:sp>
            <p:nvSpPr>
              <p:cNvPr id="26" name="Rectangle 25">
                <a:extLst>
                  <a:ext uri="{FF2B5EF4-FFF2-40B4-BE49-F238E27FC236}">
                    <a16:creationId xmlns:a16="http://schemas.microsoft.com/office/drawing/2014/main" id="{EF1A475C-365F-4AEA-8E7F-85BF809D1CAE}"/>
                  </a:ext>
                </a:extLst>
              </p:cNvPr>
              <p:cNvSpPr>
                <a:spLocks noChangeAspect="1"/>
              </p:cNvSpPr>
              <p:nvPr/>
            </p:nvSpPr>
            <p:spPr>
              <a:xfrm>
                <a:off x="1536141" y="3473964"/>
                <a:ext cx="2345726" cy="332923"/>
              </a:xfrm>
              <a:prstGeom prst="rect">
                <a:avLst/>
              </a:prstGeom>
              <a:ln>
                <a:noFill/>
              </a:ln>
            </p:spPr>
            <p:txBody>
              <a:bodyPr wrap="square">
                <a:noAutofit/>
              </a:bodyPr>
              <a:lstStyle/>
              <a:p>
                <a:pPr algn="ctr" defTabSz="685800" fontAlgn="base"/>
                <a:r>
                  <a:rPr lang="en-US" sz="2400" b="1" dirty="0">
                    <a:solidFill>
                      <a:srgbClr val="FFFF9B"/>
                    </a:solidFill>
                    <a:latin typeface="Arial"/>
                    <a:ea typeface="Calibri"/>
                    <a:cs typeface="Arial" charset="0"/>
                  </a:rPr>
                  <a:t>Foundations</a:t>
                </a:r>
                <a:endParaRPr lang="en-US" sz="2400" b="1" dirty="0">
                  <a:solidFill>
                    <a:srgbClr val="FFFF9B"/>
                  </a:solidFill>
                  <a:latin typeface="Times New Roman"/>
                  <a:ea typeface="Times New Roman"/>
                  <a:cs typeface="Arial" charset="0"/>
                </a:endParaRPr>
              </a:p>
            </p:txBody>
          </p:sp>
          <p:cxnSp>
            <p:nvCxnSpPr>
              <p:cNvPr id="17" name="Elbow Connector 16">
                <a:extLst>
                  <a:ext uri="{FF2B5EF4-FFF2-40B4-BE49-F238E27FC236}">
                    <a16:creationId xmlns:a16="http://schemas.microsoft.com/office/drawing/2014/main" id="{825DB035-3D04-42FD-84AE-E5F84252518B}"/>
                  </a:ext>
                </a:extLst>
              </p:cNvPr>
              <p:cNvCxnSpPr>
                <a:cxnSpLocks/>
                <a:stCxn id="9" idx="1"/>
                <a:endCxn id="25" idx="0"/>
              </p:cNvCxnSpPr>
              <p:nvPr/>
            </p:nvCxnSpPr>
            <p:spPr>
              <a:xfrm rot="10800000" flipV="1">
                <a:off x="2716237" y="1282155"/>
                <a:ext cx="2007217" cy="1454620"/>
              </a:xfrm>
              <a:prstGeom prst="bentConnector2">
                <a:avLst/>
              </a:prstGeom>
              <a:noFill/>
              <a:ln w="50800" cap="flat" cmpd="sng" algn="ctr">
                <a:solidFill>
                  <a:srgbClr val="FFFF9B"/>
                </a:solidFill>
                <a:prstDash val="solid"/>
                <a:headEnd type="none" w="med" len="med"/>
                <a:tailEnd type="triangle" w="med" len="lg"/>
              </a:ln>
              <a:effectLst/>
            </p:spPr>
          </p:cxnSp>
          <p:cxnSp>
            <p:nvCxnSpPr>
              <p:cNvPr id="18" name="Straight Arrow Connector 17">
                <a:extLst>
                  <a:ext uri="{FF2B5EF4-FFF2-40B4-BE49-F238E27FC236}">
                    <a16:creationId xmlns:a16="http://schemas.microsoft.com/office/drawing/2014/main" id="{FE634334-B1B1-422D-8A6C-9505BCF54E75}"/>
                  </a:ext>
                </a:extLst>
              </p:cNvPr>
              <p:cNvCxnSpPr>
                <a:cxnSpLocks/>
                <a:endCxn id="25" idx="2"/>
              </p:cNvCxnSpPr>
              <p:nvPr/>
            </p:nvCxnSpPr>
            <p:spPr>
              <a:xfrm>
                <a:off x="77135" y="3696758"/>
                <a:ext cx="1678981" cy="137"/>
              </a:xfrm>
              <a:prstGeom prst="straightConnector1">
                <a:avLst/>
              </a:prstGeom>
              <a:noFill/>
              <a:ln w="152400" cap="flat" cmpd="sng" algn="ctr">
                <a:solidFill>
                  <a:srgbClr val="FFFF9B"/>
                </a:solidFill>
                <a:prstDash val="solid"/>
                <a:headEnd type="none" w="med" len="med"/>
                <a:tailEnd type="triangle" w="sm" len="med"/>
              </a:ln>
              <a:effectLst/>
            </p:spPr>
          </p:cxnSp>
          <p:sp>
            <p:nvSpPr>
              <p:cNvPr id="19" name="Text Box 3524">
                <a:extLst>
                  <a:ext uri="{FF2B5EF4-FFF2-40B4-BE49-F238E27FC236}">
                    <a16:creationId xmlns:a16="http://schemas.microsoft.com/office/drawing/2014/main" id="{B0CC981C-2026-4EEA-A91C-24D1CA3BA274}"/>
                  </a:ext>
                </a:extLst>
              </p:cNvPr>
              <p:cNvSpPr txBox="1">
                <a:spLocks noChangeArrowheads="1"/>
              </p:cNvSpPr>
              <p:nvPr/>
            </p:nvSpPr>
            <p:spPr bwMode="auto">
              <a:xfrm>
                <a:off x="-41650" y="3178957"/>
                <a:ext cx="1784932" cy="30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68580" tIns="34290" rIns="68580" bIns="34290" anchor="t" anchorCtr="0" upright="1">
                <a:noAutofit/>
              </a:bodyPr>
              <a:lstStyle/>
              <a:p>
                <a:pPr algn="r" defTabSz="685800" fontAlgn="base"/>
                <a:r>
                  <a:rPr lang="en-US" sz="2400" b="0" dirty="0">
                    <a:solidFill>
                      <a:srgbClr val="FFFF9B"/>
                    </a:solidFill>
                    <a:latin typeface="Arial"/>
                    <a:ea typeface="Calibri"/>
                    <a:cs typeface="Arial" charset="0"/>
                  </a:rPr>
                  <a:t>Unbelievers</a:t>
                </a:r>
                <a:endParaRPr lang="en-US" sz="3200" b="0" dirty="0">
                  <a:solidFill>
                    <a:srgbClr val="FFFF9B"/>
                  </a:solidFill>
                  <a:latin typeface="Times New Roman"/>
                  <a:ea typeface="Times New Roman"/>
                  <a:cs typeface="Arial" charset="0"/>
                </a:endParaRPr>
              </a:p>
            </p:txBody>
          </p:sp>
          <p:sp>
            <p:nvSpPr>
              <p:cNvPr id="20" name="Rectangle 19">
                <a:extLst>
                  <a:ext uri="{FF2B5EF4-FFF2-40B4-BE49-F238E27FC236}">
                    <a16:creationId xmlns:a16="http://schemas.microsoft.com/office/drawing/2014/main" id="{57C12EFC-17DE-4807-869C-F0C3909742EE}"/>
                  </a:ext>
                </a:extLst>
              </p:cNvPr>
              <p:cNvSpPr>
                <a:spLocks noChangeArrowheads="1"/>
              </p:cNvSpPr>
              <p:nvPr/>
            </p:nvSpPr>
            <p:spPr bwMode="auto">
              <a:xfrm>
                <a:off x="4646246" y="5530839"/>
                <a:ext cx="2155938" cy="841272"/>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68580" tIns="34290" rIns="68580" bIns="34290" anchor="ctr" anchorCtr="0" upright="1">
                <a:noAutofit/>
              </a:bodyPr>
              <a:lstStyle/>
              <a:p>
                <a:pPr algn="ctr" defTabSz="685800" fontAlgn="base"/>
                <a:r>
                  <a:rPr lang="en-US" sz="2400" b="1" dirty="0">
                    <a:solidFill>
                      <a:schemeClr val="bg1"/>
                    </a:solidFill>
                    <a:latin typeface="Arial"/>
                    <a:ea typeface="Calibri"/>
                    <a:cs typeface="Arial" charset="0"/>
                  </a:rPr>
                  <a:t>Ministry</a:t>
                </a:r>
              </a:p>
              <a:p>
                <a:pPr algn="ctr" defTabSz="685800" fontAlgn="base"/>
                <a:r>
                  <a:rPr lang="en-US" sz="2400" b="1" dirty="0">
                    <a:solidFill>
                      <a:schemeClr val="bg1"/>
                    </a:solidFill>
                    <a:latin typeface="Arial"/>
                    <a:ea typeface="Calibri"/>
                    <a:cs typeface="Arial" charset="0"/>
                  </a:rPr>
                  <a:t> Leader Team</a:t>
                </a:r>
                <a:endParaRPr lang="en-US" sz="2400" b="1" dirty="0">
                  <a:solidFill>
                    <a:schemeClr val="bg1"/>
                  </a:solidFill>
                  <a:latin typeface="Times New Roman"/>
                  <a:ea typeface="Times New Roman"/>
                  <a:cs typeface="Arial" charset="0"/>
                </a:endParaRPr>
              </a:p>
            </p:txBody>
          </p:sp>
          <p:sp>
            <p:nvSpPr>
              <p:cNvPr id="21" name="Text Box 17">
                <a:extLst>
                  <a:ext uri="{FF2B5EF4-FFF2-40B4-BE49-F238E27FC236}">
                    <a16:creationId xmlns:a16="http://schemas.microsoft.com/office/drawing/2014/main" id="{B9B9A44F-9C1B-490D-BFA2-204CA2F85460}"/>
                  </a:ext>
                </a:extLst>
              </p:cNvPr>
              <p:cNvSpPr txBox="1">
                <a:spLocks noChangeArrowheads="1"/>
              </p:cNvSpPr>
              <p:nvPr/>
            </p:nvSpPr>
            <p:spPr bwMode="auto">
              <a:xfrm>
                <a:off x="6727338" y="4354031"/>
                <a:ext cx="1498087" cy="34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68580" tIns="34290" rIns="68580" bIns="34290" anchor="t" anchorCtr="0" upright="1">
                <a:noAutofit/>
              </a:bodyPr>
              <a:lstStyle/>
              <a:p>
                <a:pPr algn="ctr" defTabSz="685800" fontAlgn="base"/>
                <a:r>
                  <a:rPr lang="en-US" sz="2400" b="0" dirty="0">
                    <a:solidFill>
                      <a:schemeClr val="bg1"/>
                    </a:solidFill>
                    <a:latin typeface="Arial"/>
                    <a:ea typeface="Calibri"/>
                    <a:cs typeface="Arial" charset="0"/>
                  </a:rPr>
                  <a:t>Ministry Leaders</a:t>
                </a:r>
                <a:endParaRPr lang="en-US" sz="2400" b="0" dirty="0">
                  <a:solidFill>
                    <a:schemeClr val="bg1"/>
                  </a:solidFill>
                  <a:latin typeface="Times New Roman"/>
                  <a:ea typeface="Times New Roman"/>
                  <a:cs typeface="Arial" charset="0"/>
                </a:endParaRPr>
              </a:p>
            </p:txBody>
          </p:sp>
          <p:cxnSp>
            <p:nvCxnSpPr>
              <p:cNvPr id="22" name="Elbow Connector 8">
                <a:extLst>
                  <a:ext uri="{FF2B5EF4-FFF2-40B4-BE49-F238E27FC236}">
                    <a16:creationId xmlns:a16="http://schemas.microsoft.com/office/drawing/2014/main" id="{9CA5D025-0931-4B4C-B6D2-B4EA1FD180F6}"/>
                  </a:ext>
                </a:extLst>
              </p:cNvPr>
              <p:cNvCxnSpPr>
                <a:cxnSpLocks/>
                <a:endCxn id="20" idx="0"/>
              </p:cNvCxnSpPr>
              <p:nvPr/>
            </p:nvCxnSpPr>
            <p:spPr>
              <a:xfrm>
                <a:off x="3751704" y="3704823"/>
                <a:ext cx="1972511" cy="1826016"/>
              </a:xfrm>
              <a:prstGeom prst="bentConnector2">
                <a:avLst/>
              </a:prstGeom>
              <a:noFill/>
              <a:ln w="50800" cap="flat" cmpd="sng" algn="ctr">
                <a:solidFill>
                  <a:schemeClr val="bg1"/>
                </a:solidFill>
                <a:prstDash val="solid"/>
                <a:headEnd type="none" w="med" len="med"/>
                <a:tailEnd type="triangle" w="med" len="lg"/>
              </a:ln>
              <a:effectLst/>
            </p:spPr>
          </p:cxnSp>
          <p:sp>
            <p:nvSpPr>
              <p:cNvPr id="23" name="TextBox 29">
                <a:extLst>
                  <a:ext uri="{FF2B5EF4-FFF2-40B4-BE49-F238E27FC236}">
                    <a16:creationId xmlns:a16="http://schemas.microsoft.com/office/drawing/2014/main" id="{B1F4823F-68D1-437C-8FBE-6BE6828B06EF}"/>
                  </a:ext>
                </a:extLst>
              </p:cNvPr>
              <p:cNvSpPr txBox="1"/>
              <p:nvPr/>
            </p:nvSpPr>
            <p:spPr>
              <a:xfrm>
                <a:off x="3939130" y="4293430"/>
                <a:ext cx="1893164" cy="363585"/>
              </a:xfrm>
              <a:prstGeom prst="rect">
                <a:avLst/>
              </a:prstGeom>
              <a:noFill/>
            </p:spPr>
            <p:txBody>
              <a:bodyPr wrap="square" rtlCol="0">
                <a:noAutofit/>
              </a:bodyPr>
              <a:lstStyle/>
              <a:p>
                <a:pPr algn="ctr" defTabSz="685800" fontAlgn="base"/>
                <a:r>
                  <a:rPr lang="en-US" sz="2400" b="0" dirty="0">
                    <a:solidFill>
                      <a:schemeClr val="bg1"/>
                    </a:solidFill>
                    <a:latin typeface="Arial"/>
                    <a:ea typeface="Calibri"/>
                    <a:cs typeface="Arial" charset="0"/>
                  </a:rPr>
                  <a:t>Apprentice Ministry Leaders</a:t>
                </a:r>
                <a:endParaRPr lang="en-US" sz="3200" b="0" dirty="0">
                  <a:solidFill>
                    <a:schemeClr val="bg1"/>
                  </a:solidFill>
                  <a:latin typeface="Times New Roman"/>
                  <a:ea typeface="Times New Roman"/>
                  <a:cs typeface="Arial" charset="0"/>
                </a:endParaRPr>
              </a:p>
            </p:txBody>
          </p:sp>
          <p:sp>
            <p:nvSpPr>
              <p:cNvPr id="24" name="TextBox 23">
                <a:extLst>
                  <a:ext uri="{FF2B5EF4-FFF2-40B4-BE49-F238E27FC236}">
                    <a16:creationId xmlns:a16="http://schemas.microsoft.com/office/drawing/2014/main" id="{72EC71E8-69F8-4549-8768-DB10258AD2F3}"/>
                  </a:ext>
                </a:extLst>
              </p:cNvPr>
              <p:cNvSpPr txBox="1"/>
              <p:nvPr/>
            </p:nvSpPr>
            <p:spPr>
              <a:xfrm>
                <a:off x="5734559" y="2798819"/>
                <a:ext cx="1826132" cy="371519"/>
              </a:xfrm>
              <a:prstGeom prst="rect">
                <a:avLst/>
              </a:prstGeom>
              <a:noFill/>
              <a:ln>
                <a:noFill/>
              </a:ln>
            </p:spPr>
            <p:txBody>
              <a:bodyPr wrap="square" rtlCol="0">
                <a:noAutofit/>
              </a:bodyPr>
              <a:lstStyle/>
              <a:p>
                <a:pPr algn="ctr" defTabSz="685800" fontAlgn="base"/>
                <a:r>
                  <a:rPr lang="en-US" sz="2400" b="0" dirty="0">
                    <a:solidFill>
                      <a:schemeClr val="bg1"/>
                    </a:solidFill>
                    <a:latin typeface="Arial"/>
                    <a:ea typeface="Calibri"/>
                    <a:cs typeface="Arial" charset="0"/>
                  </a:rPr>
                  <a:t>Ministry Workers</a:t>
                </a:r>
                <a:endParaRPr lang="en-US" sz="3200" b="0" dirty="0">
                  <a:solidFill>
                    <a:schemeClr val="bg1"/>
                  </a:solidFill>
                  <a:latin typeface="Times New Roman"/>
                  <a:ea typeface="Times New Roman"/>
                  <a:cs typeface="Arial" charset="0"/>
                </a:endParaRPr>
              </a:p>
            </p:txBody>
          </p:sp>
          <p:cxnSp>
            <p:nvCxnSpPr>
              <p:cNvPr id="5" name="Elbow Connector 8">
                <a:extLst>
                  <a:ext uri="{FF2B5EF4-FFF2-40B4-BE49-F238E27FC236}">
                    <a16:creationId xmlns:a16="http://schemas.microsoft.com/office/drawing/2014/main" id="{45270A15-0A10-489A-809C-E2B74F3A0E6C}"/>
                  </a:ext>
                </a:extLst>
              </p:cNvPr>
              <p:cNvCxnSpPr>
                <a:cxnSpLocks/>
                <a:stCxn id="20" idx="3"/>
                <a:endCxn id="11" idx="2"/>
              </p:cNvCxnSpPr>
              <p:nvPr/>
            </p:nvCxnSpPr>
            <p:spPr>
              <a:xfrm flipV="1">
                <a:off x="6802184" y="4160694"/>
                <a:ext cx="1449325" cy="1790781"/>
              </a:xfrm>
              <a:prstGeom prst="bentConnector2">
                <a:avLst/>
              </a:prstGeom>
              <a:noFill/>
              <a:ln w="50800" cap="flat" cmpd="sng" algn="ctr">
                <a:solidFill>
                  <a:schemeClr val="bg1"/>
                </a:solidFill>
                <a:prstDash val="solid"/>
                <a:headEnd type="none" w="med" len="med"/>
                <a:tailEnd type="triangle" w="med" len="lg"/>
              </a:ln>
              <a:effectLst/>
            </p:spPr>
          </p:cxnSp>
          <p:cxnSp>
            <p:nvCxnSpPr>
              <p:cNvPr id="16" name="Straight Arrow Connector 15">
                <a:extLst>
                  <a:ext uri="{FF2B5EF4-FFF2-40B4-BE49-F238E27FC236}">
                    <a16:creationId xmlns:a16="http://schemas.microsoft.com/office/drawing/2014/main" id="{84353CE5-DDE3-4598-A384-53671309AC75}"/>
                  </a:ext>
                </a:extLst>
              </p:cNvPr>
              <p:cNvCxnSpPr>
                <a:cxnSpLocks/>
                <a:stCxn id="25" idx="6"/>
                <a:endCxn id="11" idx="1"/>
              </p:cNvCxnSpPr>
              <p:nvPr/>
            </p:nvCxnSpPr>
            <p:spPr>
              <a:xfrm>
                <a:off x="3676356" y="3696895"/>
                <a:ext cx="3737611" cy="42461"/>
              </a:xfrm>
              <a:prstGeom prst="straightConnector1">
                <a:avLst/>
              </a:prstGeom>
              <a:noFill/>
              <a:ln w="114300" cap="flat" cmpd="sng" algn="ctr">
                <a:solidFill>
                  <a:schemeClr val="bg1"/>
                </a:solidFill>
                <a:prstDash val="solid"/>
                <a:headEnd type="none" w="med" len="med"/>
                <a:tailEnd type="triangle" w="sm" len="med"/>
              </a:ln>
              <a:effectLst/>
            </p:spPr>
          </p:cxnSp>
        </p:grpSp>
        <p:sp>
          <p:nvSpPr>
            <p:cNvPr id="6" name="Oval 5">
              <a:extLst>
                <a:ext uri="{FF2B5EF4-FFF2-40B4-BE49-F238E27FC236}">
                  <a16:creationId xmlns:a16="http://schemas.microsoft.com/office/drawing/2014/main" id="{0A135C62-F5B8-40CC-A0D0-DD50F5B3D206}"/>
                </a:ext>
              </a:extLst>
            </p:cNvPr>
            <p:cNvSpPr/>
            <p:nvPr/>
          </p:nvSpPr>
          <p:spPr bwMode="auto">
            <a:xfrm rot="21540000">
              <a:off x="5599510" y="3566804"/>
              <a:ext cx="274320" cy="274320"/>
            </a:xfrm>
            <a:prstGeom prst="ellipse">
              <a:avLst/>
            </a:prstGeom>
            <a:solidFill>
              <a:srgbClr val="FFFF9B"/>
            </a:solidFill>
            <a:ln w="9525" cap="flat" cmpd="sng" algn="ctr">
              <a:solidFill>
                <a:srgbClr val="FFFF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cxnSp>
          <p:nvCxnSpPr>
            <p:cNvPr id="27" name="Straight Arrow Connector 26">
              <a:extLst>
                <a:ext uri="{FF2B5EF4-FFF2-40B4-BE49-F238E27FC236}">
                  <a16:creationId xmlns:a16="http://schemas.microsoft.com/office/drawing/2014/main" id="{452E9899-C302-4C53-8ADE-35742666B704}"/>
                </a:ext>
              </a:extLst>
            </p:cNvPr>
            <p:cNvCxnSpPr>
              <a:cxnSpLocks/>
            </p:cNvCxnSpPr>
            <p:nvPr/>
          </p:nvCxnSpPr>
          <p:spPr>
            <a:xfrm>
              <a:off x="3695579" y="3704258"/>
              <a:ext cx="2028635" cy="0"/>
            </a:xfrm>
            <a:prstGeom prst="straightConnector1">
              <a:avLst/>
            </a:prstGeom>
            <a:noFill/>
            <a:ln w="152400" cap="flat" cmpd="sng" algn="ctr">
              <a:solidFill>
                <a:srgbClr val="FFFF9B"/>
              </a:solidFill>
              <a:prstDash val="solid"/>
              <a:headEnd type="none" w="med" len="med"/>
              <a:tailEnd type="triangle" w="sm" len="med"/>
            </a:ln>
            <a:effectLst/>
          </p:spPr>
        </p:cxnSp>
      </p:grpSp>
    </p:spTree>
    <p:extLst>
      <p:ext uri="{BB962C8B-B14F-4D97-AF65-F5344CB8AC3E}">
        <p14:creationId xmlns:p14="http://schemas.microsoft.com/office/powerpoint/2010/main" val="11715968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32A3AB-5228-49C8-899B-6B896E540E3E}"/>
              </a:ext>
            </a:extLst>
          </p:cNvPr>
          <p:cNvSpPr>
            <a:spLocks noGrp="1"/>
          </p:cNvSpPr>
          <p:nvPr>
            <p:ph type="sldNum" sz="quarter" idx="12"/>
          </p:nvPr>
        </p:nvSpPr>
        <p:spPr/>
        <p:txBody>
          <a:bodyPr/>
          <a:lstStyle/>
          <a:p>
            <a:pPr>
              <a:defRPr/>
            </a:pPr>
            <a:r>
              <a:rPr lang="en-US" sz="1800" dirty="0"/>
              <a:t>20</a:t>
            </a:r>
          </a:p>
        </p:txBody>
      </p:sp>
      <p:sp>
        <p:nvSpPr>
          <p:cNvPr id="3" name="Rectangle 2">
            <a:extLst>
              <a:ext uri="{FF2B5EF4-FFF2-40B4-BE49-F238E27FC236}">
                <a16:creationId xmlns:a16="http://schemas.microsoft.com/office/drawing/2014/main" id="{98CB1046-E73C-41E4-A998-F61FEA42FB29}"/>
              </a:ext>
            </a:extLst>
          </p:cNvPr>
          <p:cNvSpPr/>
          <p:nvPr/>
        </p:nvSpPr>
        <p:spPr>
          <a:xfrm>
            <a:off x="126124" y="531107"/>
            <a:ext cx="9017876" cy="5448736"/>
          </a:xfrm>
          <a:prstGeom prst="rect">
            <a:avLst/>
          </a:prstGeom>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Finishing Foundations should be a requirement </a:t>
            </a:r>
          </a:p>
          <a:p>
            <a:pPr marL="914400" lvl="1" indent="-457200">
              <a:lnSpc>
                <a:spcPct val="115000"/>
              </a:lnSpc>
              <a:spcBef>
                <a:spcPts val="0"/>
              </a:spcBef>
              <a:spcAft>
                <a:spcPts val="0"/>
              </a:spcAft>
              <a:buFont typeface="Arial" panose="020B0604020202020204" pitchFamily="34" charset="0"/>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Ministry Workers</a:t>
            </a:r>
          </a:p>
          <a:p>
            <a:pPr marL="914400" lvl="1" indent="-457200">
              <a:lnSpc>
                <a:spcPct val="115000"/>
              </a:lnSpc>
              <a:spcBef>
                <a:spcPts val="0"/>
              </a:spcBef>
              <a:spcAft>
                <a:spcPts val="0"/>
              </a:spcAft>
              <a:buFont typeface="Arial" panose="020B0604020202020204" pitchFamily="34" charset="0"/>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 Apprentice Ministry Leaders</a:t>
            </a:r>
          </a:p>
          <a:p>
            <a:pPr marL="914400" lvl="1" indent="-457200">
              <a:lnSpc>
                <a:spcPct val="115000"/>
              </a:lnSpc>
              <a:spcBef>
                <a:spcPts val="0"/>
              </a:spcBef>
              <a:spcAft>
                <a:spcPts val="0"/>
              </a:spcAft>
              <a:buFont typeface="Arial" panose="020B0604020202020204" pitchFamily="34" charset="0"/>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Apprentice Foundations Leaders</a:t>
            </a:r>
          </a:p>
          <a:p>
            <a:pPr marL="914400" lvl="1" indent="-457200">
              <a:lnSpc>
                <a:spcPct val="115000"/>
              </a:lnSpc>
              <a:spcBef>
                <a:spcPts val="0"/>
              </a:spcBef>
              <a:spcAft>
                <a:spcPts val="1200"/>
              </a:spcAft>
              <a:buFont typeface="Arial" panose="020B0604020202020204" pitchFamily="34" charset="0"/>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and for membership in your church</a:t>
            </a:r>
          </a:p>
          <a:p>
            <a:pPr marL="342900" marR="0" lvl="0" indent="-342900">
              <a:lnSpc>
                <a:spcPct val="115000"/>
              </a:lnSpc>
              <a:spcBef>
                <a:spcPts val="0"/>
              </a:spcBef>
              <a:spcAft>
                <a:spcPts val="1200"/>
              </a:spcAft>
              <a:buFont typeface="Symbol" panose="05050102010706020507" pitchFamily="18" charset="2"/>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The role of pastors is to prepare Christians to be involved in ministry</a:t>
            </a:r>
          </a:p>
          <a:p>
            <a:pPr marL="342900" marR="0" lvl="0" indent="-342900">
              <a:lnSpc>
                <a:spcPct val="115000"/>
              </a:lnSpc>
              <a:spcBef>
                <a:spcPts val="0"/>
              </a:spcBef>
              <a:spcAft>
                <a:spcPts val="0"/>
              </a:spcAft>
              <a:buFont typeface="Symbol" panose="05050102010706020507" pitchFamily="18" charset="2"/>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All ministries are working together to make multiplying disciples</a:t>
            </a:r>
            <a:endParaRPr lang="en-US" sz="32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65299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9700A9-BB2C-4761-9872-215963DF4A8B}"/>
              </a:ext>
            </a:extLst>
          </p:cNvPr>
          <p:cNvSpPr txBox="1"/>
          <p:nvPr/>
        </p:nvSpPr>
        <p:spPr>
          <a:xfrm>
            <a:off x="1620253" y="1591130"/>
            <a:ext cx="6994358" cy="3414333"/>
          </a:xfrm>
          <a:prstGeom prst="rect">
            <a:avLst/>
          </a:prstGeom>
          <a:noFill/>
        </p:spPr>
        <p:txBody>
          <a:bodyPr wrap="square">
            <a:spAutoFit/>
          </a:bodyPr>
          <a:lstStyle/>
          <a:p>
            <a:pPr marL="0" marR="0">
              <a:lnSpc>
                <a:spcPct val="115000"/>
              </a:lnSpc>
              <a:spcBef>
                <a:spcPts val="0"/>
              </a:spcBef>
              <a:spcAft>
                <a:spcPts val="600"/>
              </a:spcAft>
            </a:pP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200" u="sng" dirty="0">
                <a:solidFill>
                  <a:schemeClr val="bg1"/>
                </a:solidFill>
                <a:effectLst/>
                <a:latin typeface="Arial" panose="020B0604020202020204" pitchFamily="34" charset="0"/>
                <a:ea typeface="Calibri" panose="020F0502020204030204" pitchFamily="34" charset="0"/>
                <a:cs typeface="Arial" panose="020B0604020202020204" pitchFamily="34" charset="0"/>
              </a:rPr>
              <a:t>How</a:t>
            </a:r>
            <a:endParaRPr lang="en-US" sz="3200" b="0" u="sng"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236538" marR="0" indent="-236538">
              <a:lnSpc>
                <a:spcPct val="115000"/>
              </a:lnSpc>
              <a:spcBef>
                <a:spcPts val="0"/>
              </a:spcBef>
              <a:spcAft>
                <a:spcPts val="1200"/>
              </a:spcAft>
              <a:buFont typeface="Arial" panose="020B0604020202020204" pitchFamily="34" charset="0"/>
              <a:buChar char="•"/>
            </a:pPr>
            <a:r>
              <a:rPr lang="en-US" sz="32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As you go through life</a:t>
            </a:r>
          </a:p>
          <a:p>
            <a:pPr marL="233363" indent="-233363">
              <a:lnSpc>
                <a:spcPct val="115000"/>
              </a:lnSpc>
              <a:spcBef>
                <a:spcPts val="0"/>
              </a:spcBef>
              <a:spcAft>
                <a:spcPts val="1200"/>
              </a:spcAft>
              <a:buFont typeface="Arial" panose="020B0604020202020204" pitchFamily="34" charset="0"/>
              <a:buChar char="•"/>
            </a:pPr>
            <a:r>
              <a:rPr lang="en-US" sz="32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Evangelism</a:t>
            </a:r>
          </a:p>
          <a:p>
            <a:pPr marL="233363" marR="0" indent="-233363">
              <a:lnSpc>
                <a:spcPct val="115000"/>
              </a:lnSpc>
              <a:spcBef>
                <a:spcPts val="0"/>
              </a:spcBef>
              <a:spcAft>
                <a:spcPts val="1200"/>
              </a:spcAft>
              <a:buFont typeface="Arial" panose="020B0604020202020204" pitchFamily="34" charset="0"/>
              <a:buChar char="•"/>
            </a:pPr>
            <a:r>
              <a:rPr lang="en-US" sz="32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Discipleship</a:t>
            </a:r>
          </a:p>
          <a:p>
            <a:pPr marL="233363" marR="0" indent="-233363">
              <a:lnSpc>
                <a:spcPct val="115000"/>
              </a:lnSpc>
              <a:spcBef>
                <a:spcPts val="0"/>
              </a:spcBef>
              <a:spcAft>
                <a:spcPts val="1200"/>
              </a:spcAft>
              <a:buFont typeface="Arial" panose="020B0604020202020204" pitchFamily="34" charset="0"/>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T</a:t>
            </a:r>
            <a:r>
              <a:rPr lang="en-US" sz="32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hrough the power of the Holy Spirit</a:t>
            </a:r>
          </a:p>
        </p:txBody>
      </p:sp>
      <p:sp>
        <p:nvSpPr>
          <p:cNvPr id="6" name="TextBox 5">
            <a:extLst>
              <a:ext uri="{FF2B5EF4-FFF2-40B4-BE49-F238E27FC236}">
                <a16:creationId xmlns:a16="http://schemas.microsoft.com/office/drawing/2014/main" id="{108B9B72-DDA6-44E0-B8D1-3F9974D32F56}"/>
              </a:ext>
            </a:extLst>
          </p:cNvPr>
          <p:cNvSpPr txBox="1"/>
          <p:nvPr/>
        </p:nvSpPr>
        <p:spPr>
          <a:xfrm>
            <a:off x="2140169" y="136698"/>
            <a:ext cx="4863662" cy="1015663"/>
          </a:xfrm>
          <a:prstGeom prst="rect">
            <a:avLst/>
          </a:prstGeom>
          <a:noFill/>
        </p:spPr>
        <p:txBody>
          <a:bodyPr wrap="square">
            <a:spAutoFit/>
          </a:bodyPr>
          <a:lstStyle/>
          <a:p>
            <a:r>
              <a:rPr lang="en-US" sz="3200" dirty="0">
                <a:solidFill>
                  <a:schemeClr val="bg1"/>
                </a:solidFill>
              </a:rPr>
              <a:t>The Great Commission</a:t>
            </a:r>
          </a:p>
          <a:p>
            <a:pPr algn="ctr"/>
            <a:r>
              <a:rPr lang="en-US" sz="2800" b="0" dirty="0">
                <a:solidFill>
                  <a:schemeClr val="bg1"/>
                </a:solidFill>
              </a:rPr>
              <a:t>Matthew 28:19-20</a:t>
            </a:r>
          </a:p>
        </p:txBody>
      </p:sp>
      <p:sp>
        <p:nvSpPr>
          <p:cNvPr id="11" name="Slide Number Placeholder 3">
            <a:extLst>
              <a:ext uri="{FF2B5EF4-FFF2-40B4-BE49-F238E27FC236}">
                <a16:creationId xmlns:a16="http://schemas.microsoft.com/office/drawing/2014/main" id="{2FA49EC6-ACC5-453D-B918-6250F13CD99A}"/>
              </a:ext>
            </a:extLst>
          </p:cNvPr>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3</a:t>
            </a:r>
          </a:p>
        </p:txBody>
      </p:sp>
    </p:spTree>
    <p:extLst>
      <p:ext uri="{BB962C8B-B14F-4D97-AF65-F5344CB8AC3E}">
        <p14:creationId xmlns:p14="http://schemas.microsoft.com/office/powerpoint/2010/main" val="15855786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80C814-BBFB-45BD-BC45-199881583182}"/>
              </a:ext>
            </a:extLst>
          </p:cNvPr>
          <p:cNvSpPr/>
          <p:nvPr/>
        </p:nvSpPr>
        <p:spPr>
          <a:xfrm>
            <a:off x="369971" y="653784"/>
            <a:ext cx="8629650" cy="5786199"/>
          </a:xfrm>
          <a:prstGeom prst="rect">
            <a:avLst/>
          </a:prstGeom>
        </p:spPr>
        <p:txBody>
          <a:bodyPr wrap="square">
            <a:spAutoFit/>
          </a:bodyPr>
          <a:lstStyle/>
          <a:p>
            <a:pPr>
              <a:spcAft>
                <a:spcPts val="1200"/>
              </a:spcAft>
            </a:pPr>
            <a:r>
              <a:rPr lang="en-US" sz="3200" dirty="0">
                <a:solidFill>
                  <a:schemeClr val="bg1"/>
                </a:solidFill>
              </a:rPr>
              <a:t>In your groups </a:t>
            </a:r>
          </a:p>
          <a:p>
            <a:pPr marL="457200" indent="-457200">
              <a:spcAft>
                <a:spcPts val="1200"/>
              </a:spcAft>
              <a:buFont typeface="Arial" panose="020B0604020202020204" pitchFamily="34" charset="0"/>
              <a:buChar char="•"/>
            </a:pPr>
            <a:r>
              <a:rPr lang="en-US" sz="3200" b="0" dirty="0">
                <a:solidFill>
                  <a:schemeClr val="bg1"/>
                </a:solidFill>
              </a:rPr>
              <a:t>Why is proper church structure important?</a:t>
            </a:r>
          </a:p>
          <a:p>
            <a:pPr marL="457200" indent="-457200">
              <a:spcAft>
                <a:spcPts val="1200"/>
              </a:spcAft>
              <a:buFont typeface="Arial" panose="020B0604020202020204" pitchFamily="34" charset="0"/>
              <a:buChar char="•"/>
            </a:pPr>
            <a:r>
              <a:rPr lang="en-US" sz="3200" b="0" dirty="0">
                <a:solidFill>
                  <a:schemeClr val="bg1"/>
                </a:solidFill>
              </a:rPr>
              <a:t>Why is the Foundations discipleship ministry important?</a:t>
            </a:r>
          </a:p>
          <a:p>
            <a:pPr marL="457200" lvl="0" indent="-457200">
              <a:spcAft>
                <a:spcPts val="1200"/>
              </a:spcAft>
              <a:buFont typeface="Arial" panose="020B0604020202020204" pitchFamily="34" charset="0"/>
              <a:buChar char="•"/>
            </a:pPr>
            <a:r>
              <a:rPr lang="en-US" sz="3200" b="0" dirty="0">
                <a:solidFill>
                  <a:schemeClr val="bg1"/>
                </a:solidFill>
              </a:rPr>
              <a:t>What are some of the potential problems of church ministries?</a:t>
            </a:r>
          </a:p>
          <a:p>
            <a:pPr marL="457200" lvl="0" indent="-457200">
              <a:spcAft>
                <a:spcPts val="1200"/>
              </a:spcAft>
              <a:buFont typeface="Arial" panose="020B0604020202020204" pitchFamily="34" charset="0"/>
              <a:buChar char="•"/>
            </a:pPr>
            <a:r>
              <a:rPr lang="en-US" sz="3200" b="0" dirty="0">
                <a:solidFill>
                  <a:schemeClr val="bg1"/>
                </a:solidFill>
              </a:rPr>
              <a:t>What is the problem with having too many church ministries?</a:t>
            </a:r>
          </a:p>
          <a:p>
            <a:pPr marL="457200" indent="-457200">
              <a:spcAft>
                <a:spcPts val="1200"/>
              </a:spcAft>
              <a:buFont typeface="Arial" panose="020B0604020202020204" pitchFamily="34" charset="0"/>
              <a:buChar char="•"/>
            </a:pPr>
            <a:r>
              <a:rPr lang="en-US" sz="3200" b="0" dirty="0">
                <a:solidFill>
                  <a:schemeClr val="bg1"/>
                </a:solidFill>
              </a:rPr>
              <a:t>Why is training leaders and workers important?</a:t>
            </a:r>
          </a:p>
        </p:txBody>
      </p:sp>
    </p:spTree>
    <p:extLst>
      <p:ext uri="{BB962C8B-B14F-4D97-AF65-F5344CB8AC3E}">
        <p14:creationId xmlns:p14="http://schemas.microsoft.com/office/powerpoint/2010/main" val="30338282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75676"/>
            <a:ext cx="9144000" cy="1315454"/>
          </a:xfrm>
        </p:spPr>
        <p:txBody>
          <a:bodyPr/>
          <a:lstStyle/>
          <a:p>
            <a:r>
              <a:rPr lang="en-US" sz="3200" dirty="0"/>
              <a:t>Create a Church Structure </a:t>
            </a:r>
            <a:br>
              <a:rPr lang="en-US" sz="3200" dirty="0"/>
            </a:br>
            <a:r>
              <a:rPr lang="en-US" sz="3200" dirty="0"/>
              <a:t>that Makes Multiplying Disciples</a:t>
            </a:r>
            <a:br>
              <a:rPr lang="en-US" sz="3200" dirty="0"/>
            </a:br>
            <a:r>
              <a:rPr lang="en-US" sz="2800" b="0" dirty="0"/>
              <a:t>Lesson 5 </a:t>
            </a:r>
            <a:endParaRPr lang="en-US" sz="3200" b="0" dirty="0"/>
          </a:p>
        </p:txBody>
      </p:sp>
      <p:sp>
        <p:nvSpPr>
          <p:cNvPr id="3" name="Content Placeholder 2"/>
          <p:cNvSpPr>
            <a:spLocks noGrp="1"/>
          </p:cNvSpPr>
          <p:nvPr>
            <p:ph idx="1"/>
          </p:nvPr>
        </p:nvSpPr>
        <p:spPr>
          <a:xfrm>
            <a:off x="551793" y="1749972"/>
            <a:ext cx="8592205" cy="4287160"/>
          </a:xfrm>
        </p:spPr>
        <p:txBody>
          <a:bodyPr/>
          <a:lstStyle/>
          <a:p>
            <a:pPr lvl="0">
              <a:spcBef>
                <a:spcPts val="0"/>
              </a:spcBef>
              <a:spcAft>
                <a:spcPts val="1200"/>
              </a:spcAft>
            </a:pPr>
            <a:r>
              <a:rPr lang="en-US" dirty="0"/>
              <a:t>Include ministries needed to accomplish the mission of making multiplying disciples</a:t>
            </a:r>
          </a:p>
          <a:p>
            <a:pPr lvl="0">
              <a:spcBef>
                <a:spcPts val="0"/>
              </a:spcBef>
              <a:spcAft>
                <a:spcPts val="1200"/>
              </a:spcAft>
            </a:pPr>
            <a:r>
              <a:rPr lang="en-US" dirty="0"/>
              <a:t>Change and delete ministries based on your ministry evaluation</a:t>
            </a:r>
          </a:p>
          <a:p>
            <a:pPr marL="0" indent="0">
              <a:buNone/>
            </a:pPr>
            <a:endParaRPr lang="en-US" sz="2400" dirty="0"/>
          </a:p>
        </p:txBody>
      </p:sp>
      <p:sp>
        <p:nvSpPr>
          <p:cNvPr id="18436" name="Slide Number Placeholder 3"/>
          <p:cNvSpPr>
            <a:spLocks noGrp="1"/>
          </p:cNvSpPr>
          <p:nvPr>
            <p:ph type="sldNum" sz="quarter" idx="12"/>
          </p:nvPr>
        </p:nvSpPr>
        <p:spPr>
          <a:xfrm>
            <a:off x="7010400" y="630607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21</a:t>
            </a:r>
          </a:p>
        </p:txBody>
      </p:sp>
    </p:spTree>
    <p:extLst>
      <p:ext uri="{BB962C8B-B14F-4D97-AF65-F5344CB8AC3E}">
        <p14:creationId xmlns:p14="http://schemas.microsoft.com/office/powerpoint/2010/main" val="17612334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902" y="919275"/>
            <a:ext cx="8734097" cy="4649396"/>
          </a:xfrm>
        </p:spPr>
        <p:txBody>
          <a:bodyPr/>
          <a:lstStyle/>
          <a:p>
            <a:pPr marL="514350" lvl="0" indent="-514350">
              <a:buFont typeface="+mj-lt"/>
              <a:buAutoNum type="arabicPeriod"/>
            </a:pPr>
            <a:r>
              <a:rPr lang="en-US" b="1" dirty="0"/>
              <a:t>Worship Services</a:t>
            </a:r>
            <a:endParaRPr lang="en-US" dirty="0"/>
          </a:p>
          <a:p>
            <a:pPr marL="0" indent="0">
              <a:buNone/>
            </a:pPr>
            <a:r>
              <a:rPr lang="en-US" dirty="0"/>
              <a:t>When attendance grows to 80% of your seating </a:t>
            </a:r>
          </a:p>
          <a:p>
            <a:pPr lvl="1"/>
            <a:r>
              <a:rPr lang="en-US" dirty="0"/>
              <a:t>Visitors may not come back </a:t>
            </a:r>
          </a:p>
          <a:p>
            <a:pPr marL="0" indent="0">
              <a:buNone/>
            </a:pPr>
            <a:r>
              <a:rPr lang="en-US" dirty="0"/>
              <a:t>Possible solutions</a:t>
            </a:r>
          </a:p>
          <a:p>
            <a:pPr lvl="1"/>
            <a:r>
              <a:rPr lang="en-US" dirty="0"/>
              <a:t>Add additional worship services </a:t>
            </a:r>
          </a:p>
          <a:p>
            <a:pPr lvl="1"/>
            <a:r>
              <a:rPr lang="en-US" dirty="0"/>
              <a:t>Plant other churches</a:t>
            </a:r>
          </a:p>
          <a:p>
            <a:pPr lvl="1"/>
            <a:r>
              <a:rPr lang="en-US" dirty="0"/>
              <a:t>Rent a larger space  </a:t>
            </a:r>
          </a:p>
          <a:p>
            <a:pPr marL="0" indent="0">
              <a:buNone/>
            </a:pPr>
            <a:endParaRPr lang="en-US" sz="2400" dirty="0"/>
          </a:p>
        </p:txBody>
      </p:sp>
      <p:sp>
        <p:nvSpPr>
          <p:cNvPr id="18436" name="Slide Number Placeholder 3"/>
          <p:cNvSpPr>
            <a:spLocks noGrp="1"/>
          </p:cNvSpPr>
          <p:nvPr>
            <p:ph type="sldNum" sz="quarter" idx="12"/>
          </p:nvPr>
        </p:nvSpPr>
        <p:spPr>
          <a:xfrm>
            <a:off x="7010400" y="630607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21</a:t>
            </a:r>
          </a:p>
        </p:txBody>
      </p:sp>
    </p:spTree>
    <p:extLst>
      <p:ext uri="{BB962C8B-B14F-4D97-AF65-F5344CB8AC3E}">
        <p14:creationId xmlns:p14="http://schemas.microsoft.com/office/powerpoint/2010/main" val="30612753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545" y="1245846"/>
            <a:ext cx="8844455" cy="4649396"/>
          </a:xfrm>
        </p:spPr>
        <p:txBody>
          <a:bodyPr/>
          <a:lstStyle/>
          <a:p>
            <a:pPr marL="0" lvl="0" indent="0" algn="ctr">
              <a:spcBef>
                <a:spcPts val="0"/>
              </a:spcBef>
              <a:spcAft>
                <a:spcPts val="1200"/>
              </a:spcAft>
              <a:buNone/>
            </a:pPr>
            <a:r>
              <a:rPr lang="en-US" b="1" dirty="0"/>
              <a:t>Worship Services</a:t>
            </a:r>
            <a:endParaRPr lang="en-US" sz="1200" dirty="0"/>
          </a:p>
          <a:p>
            <a:pPr lvl="0">
              <a:spcBef>
                <a:spcPts val="0"/>
              </a:spcBef>
              <a:spcAft>
                <a:spcPts val="1200"/>
              </a:spcAft>
            </a:pPr>
            <a:r>
              <a:rPr lang="en-US" dirty="0"/>
              <a:t>Average weekly attendance: </a:t>
            </a:r>
            <a:r>
              <a:rPr lang="en-US" b="1" u="sng" dirty="0">
                <a:solidFill>
                  <a:srgbClr val="FFFF00"/>
                </a:solidFill>
              </a:rPr>
              <a:t>80</a:t>
            </a:r>
          </a:p>
          <a:p>
            <a:pPr lvl="0">
              <a:spcBef>
                <a:spcPts val="0"/>
              </a:spcBef>
              <a:spcAft>
                <a:spcPts val="1200"/>
              </a:spcAft>
            </a:pPr>
            <a:r>
              <a:rPr lang="en-US" dirty="0"/>
              <a:t>Seating capacity for one worship service: </a:t>
            </a:r>
            <a:r>
              <a:rPr lang="en-US" b="1" u="sng" dirty="0">
                <a:solidFill>
                  <a:srgbClr val="FFFF00"/>
                </a:solidFill>
              </a:rPr>
              <a:t>100</a:t>
            </a:r>
          </a:p>
          <a:p>
            <a:pPr lvl="0">
              <a:spcBef>
                <a:spcPts val="0"/>
              </a:spcBef>
              <a:spcAft>
                <a:spcPts val="1200"/>
              </a:spcAft>
            </a:pPr>
            <a:r>
              <a:rPr lang="en-US" dirty="0"/>
              <a:t>Current number of worship services: </a:t>
            </a:r>
            <a:r>
              <a:rPr lang="en-US" b="1" u="sng" dirty="0">
                <a:solidFill>
                  <a:srgbClr val="FFFF00"/>
                </a:solidFill>
              </a:rPr>
              <a:t>1</a:t>
            </a:r>
          </a:p>
          <a:p>
            <a:pPr>
              <a:spcBef>
                <a:spcPts val="0"/>
              </a:spcBef>
              <a:spcAft>
                <a:spcPts val="1200"/>
              </a:spcAft>
            </a:pPr>
            <a:r>
              <a:rPr lang="en-US" dirty="0"/>
              <a:t>Number of worship services needed: </a:t>
            </a:r>
            <a:r>
              <a:rPr lang="en-US" b="1" u="sng" dirty="0">
                <a:solidFill>
                  <a:srgbClr val="FFFF00"/>
                </a:solidFill>
              </a:rPr>
              <a:t>2</a:t>
            </a:r>
            <a:endParaRPr lang="en-US" sz="2400" b="1" u="sng" dirty="0">
              <a:solidFill>
                <a:srgbClr val="FFFF00"/>
              </a:solidFill>
            </a:endParaRPr>
          </a:p>
        </p:txBody>
      </p:sp>
      <p:sp>
        <p:nvSpPr>
          <p:cNvPr id="18436" name="Slide Number Placeholder 3"/>
          <p:cNvSpPr>
            <a:spLocks noGrp="1"/>
          </p:cNvSpPr>
          <p:nvPr>
            <p:ph type="sldNum" sz="quarter" idx="12"/>
          </p:nvPr>
        </p:nvSpPr>
        <p:spPr>
          <a:xfrm>
            <a:off x="7010400" y="630607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21</a:t>
            </a:r>
          </a:p>
        </p:txBody>
      </p:sp>
      <p:sp>
        <p:nvSpPr>
          <p:cNvPr id="4" name="TextBox 3">
            <a:extLst>
              <a:ext uri="{FF2B5EF4-FFF2-40B4-BE49-F238E27FC236}">
                <a16:creationId xmlns:a16="http://schemas.microsoft.com/office/drawing/2014/main" id="{CA03EB18-5DD9-4E8E-9891-68A26F0AABED}"/>
              </a:ext>
            </a:extLst>
          </p:cNvPr>
          <p:cNvSpPr txBox="1"/>
          <p:nvPr/>
        </p:nvSpPr>
        <p:spPr>
          <a:xfrm rot="19358452">
            <a:off x="2348764" y="2440785"/>
            <a:ext cx="3667030" cy="1107996"/>
          </a:xfrm>
          <a:prstGeom prst="rect">
            <a:avLst/>
          </a:prstGeom>
          <a:noFill/>
        </p:spPr>
        <p:txBody>
          <a:bodyPr wrap="square" rtlCol="0">
            <a:spAutoFit/>
          </a:bodyPr>
          <a:lstStyle/>
          <a:p>
            <a:pPr algn="ctr"/>
            <a:r>
              <a:rPr lang="en-US" sz="6600" b="1" dirty="0">
                <a:solidFill>
                  <a:schemeClr val="bg1">
                    <a:alpha val="40000"/>
                  </a:schemeClr>
                </a:solidFill>
              </a:rPr>
              <a:t>Example</a:t>
            </a:r>
          </a:p>
        </p:txBody>
      </p:sp>
    </p:spTree>
    <p:extLst>
      <p:ext uri="{BB962C8B-B14F-4D97-AF65-F5344CB8AC3E}">
        <p14:creationId xmlns:p14="http://schemas.microsoft.com/office/powerpoint/2010/main" val="42061459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59" y="1245846"/>
            <a:ext cx="9033641" cy="4649396"/>
          </a:xfrm>
        </p:spPr>
        <p:txBody>
          <a:bodyPr/>
          <a:lstStyle/>
          <a:p>
            <a:pPr marL="0" lvl="0" indent="0" algn="ctr">
              <a:spcBef>
                <a:spcPts val="0"/>
              </a:spcBef>
              <a:spcAft>
                <a:spcPts val="1200"/>
              </a:spcAft>
              <a:buNone/>
            </a:pPr>
            <a:r>
              <a:rPr lang="en-US" b="1" dirty="0"/>
              <a:t>1. Worship Services</a:t>
            </a:r>
            <a:endParaRPr lang="en-US" dirty="0"/>
          </a:p>
          <a:p>
            <a:pPr lvl="0">
              <a:spcBef>
                <a:spcPts val="0"/>
              </a:spcBef>
              <a:spcAft>
                <a:spcPts val="1200"/>
              </a:spcAft>
            </a:pPr>
            <a:r>
              <a:rPr lang="en-US" dirty="0"/>
              <a:t>Average weekly attendance: _____</a:t>
            </a:r>
          </a:p>
          <a:p>
            <a:pPr lvl="0">
              <a:spcBef>
                <a:spcPts val="0"/>
              </a:spcBef>
              <a:spcAft>
                <a:spcPts val="1200"/>
              </a:spcAft>
            </a:pPr>
            <a:r>
              <a:rPr lang="en-US" dirty="0"/>
              <a:t>Seating capacity for one worship service: ____</a:t>
            </a:r>
          </a:p>
          <a:p>
            <a:pPr lvl="0">
              <a:spcBef>
                <a:spcPts val="0"/>
              </a:spcBef>
              <a:spcAft>
                <a:spcPts val="1200"/>
              </a:spcAft>
            </a:pPr>
            <a:r>
              <a:rPr lang="en-US" dirty="0"/>
              <a:t>Current number of worship services: _____</a:t>
            </a:r>
          </a:p>
          <a:p>
            <a:pPr>
              <a:spcBef>
                <a:spcPts val="0"/>
              </a:spcBef>
              <a:spcAft>
                <a:spcPts val="1200"/>
              </a:spcAft>
            </a:pPr>
            <a:r>
              <a:rPr lang="en-US" dirty="0"/>
              <a:t>Number of worship services needed: _____</a:t>
            </a:r>
            <a:endParaRPr lang="en-US" sz="2400" dirty="0"/>
          </a:p>
        </p:txBody>
      </p:sp>
      <p:sp>
        <p:nvSpPr>
          <p:cNvPr id="18436" name="Slide Number Placeholder 3"/>
          <p:cNvSpPr>
            <a:spLocks noGrp="1"/>
          </p:cNvSpPr>
          <p:nvPr>
            <p:ph type="sldNum" sz="quarter" idx="12"/>
          </p:nvPr>
        </p:nvSpPr>
        <p:spPr>
          <a:xfrm>
            <a:off x="7010400" y="630607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21</a:t>
            </a:r>
          </a:p>
        </p:txBody>
      </p:sp>
    </p:spTree>
    <p:extLst>
      <p:ext uri="{BB962C8B-B14F-4D97-AF65-F5344CB8AC3E}">
        <p14:creationId xmlns:p14="http://schemas.microsoft.com/office/powerpoint/2010/main" val="13177666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483" y="472966"/>
            <a:ext cx="8907517" cy="5280732"/>
          </a:xfrm>
        </p:spPr>
        <p:txBody>
          <a:bodyPr/>
          <a:lstStyle/>
          <a:p>
            <a:pPr marL="0" lvl="0" indent="0" algn="ctr">
              <a:spcBef>
                <a:spcPts val="0"/>
              </a:spcBef>
              <a:spcAft>
                <a:spcPts val="1200"/>
              </a:spcAft>
              <a:buNone/>
            </a:pPr>
            <a:r>
              <a:rPr lang="en-US" b="1" dirty="0"/>
              <a:t>Foundations Groups</a:t>
            </a:r>
          </a:p>
          <a:p>
            <a:pPr>
              <a:spcBef>
                <a:spcPts val="0"/>
              </a:spcBef>
              <a:spcAft>
                <a:spcPts val="1200"/>
              </a:spcAft>
            </a:pPr>
            <a:r>
              <a:rPr lang="en-US" dirty="0"/>
              <a:t>Half of the adults are in Foundations Groups</a:t>
            </a:r>
          </a:p>
          <a:p>
            <a:pPr>
              <a:spcBef>
                <a:spcPts val="0"/>
              </a:spcBef>
              <a:spcAft>
                <a:spcPts val="1200"/>
              </a:spcAft>
            </a:pPr>
            <a:r>
              <a:rPr lang="en-US" dirty="0"/>
              <a:t>Assume a church with </a:t>
            </a:r>
            <a:r>
              <a:rPr lang="en-US" b="1" dirty="0">
                <a:solidFill>
                  <a:srgbClr val="FFFF9B"/>
                </a:solidFill>
              </a:rPr>
              <a:t>80 adults</a:t>
            </a:r>
          </a:p>
          <a:p>
            <a:pPr marL="908050" indent="-457200">
              <a:spcBef>
                <a:spcPts val="0"/>
              </a:spcBef>
              <a:spcAft>
                <a:spcPts val="1200"/>
              </a:spcAft>
              <a:buFont typeface="Arial" panose="020B0604020202020204" pitchFamily="34" charset="0"/>
              <a:buChar char="–"/>
            </a:pPr>
            <a:r>
              <a:rPr lang="en-US" dirty="0"/>
              <a:t>Adults in Foundations groups: </a:t>
            </a:r>
            <a:r>
              <a:rPr lang="en-US" b="1" u="sng" dirty="0">
                <a:solidFill>
                  <a:srgbClr val="FFFF9B"/>
                </a:solidFill>
              </a:rPr>
              <a:t>40 </a:t>
            </a:r>
          </a:p>
          <a:p>
            <a:pPr>
              <a:spcBef>
                <a:spcPts val="0"/>
              </a:spcBef>
              <a:spcAft>
                <a:spcPts val="1200"/>
              </a:spcAft>
            </a:pPr>
            <a:r>
              <a:rPr lang="en-US" dirty="0"/>
              <a:t>Assume 10 adults in each group</a:t>
            </a:r>
          </a:p>
          <a:p>
            <a:pPr marL="914400" indent="-457200">
              <a:spcBef>
                <a:spcPts val="0"/>
              </a:spcBef>
              <a:spcAft>
                <a:spcPts val="1200"/>
              </a:spcAft>
              <a:buFont typeface="Arial" panose="020B0604020202020204" pitchFamily="34" charset="0"/>
              <a:buChar char="–"/>
            </a:pPr>
            <a:r>
              <a:rPr lang="en-US" dirty="0"/>
              <a:t>Number of Foundations groups: </a:t>
            </a:r>
            <a:r>
              <a:rPr lang="en-US" b="1" u="sng" dirty="0">
                <a:solidFill>
                  <a:srgbClr val="FFFF9B"/>
                </a:solidFill>
              </a:rPr>
              <a:t>4</a:t>
            </a:r>
          </a:p>
          <a:p>
            <a:pPr>
              <a:spcBef>
                <a:spcPts val="0"/>
              </a:spcBef>
              <a:spcAft>
                <a:spcPts val="1200"/>
              </a:spcAft>
            </a:pPr>
            <a:r>
              <a:rPr lang="en-US" dirty="0"/>
              <a:t>One leader and one apprentice for each group </a:t>
            </a:r>
          </a:p>
          <a:p>
            <a:pPr marL="920750" indent="-457200">
              <a:spcBef>
                <a:spcPts val="0"/>
              </a:spcBef>
              <a:spcAft>
                <a:spcPts val="1200"/>
              </a:spcAft>
              <a:buFont typeface="Arial" panose="020B0604020202020204" pitchFamily="34" charset="0"/>
              <a:buChar char="–"/>
            </a:pPr>
            <a:r>
              <a:rPr lang="en-US" dirty="0"/>
              <a:t>Foundations Leaders: </a:t>
            </a:r>
            <a:r>
              <a:rPr lang="en-US" b="1" u="sng" dirty="0">
                <a:solidFill>
                  <a:srgbClr val="FFFF9B"/>
                </a:solidFill>
              </a:rPr>
              <a:t>4</a:t>
            </a:r>
            <a:r>
              <a:rPr lang="en-US" b="1" u="sng" dirty="0"/>
              <a:t> </a:t>
            </a:r>
          </a:p>
          <a:p>
            <a:pPr marL="914400" lvl="0" indent="-457200">
              <a:spcBef>
                <a:spcPts val="0"/>
              </a:spcBef>
              <a:spcAft>
                <a:spcPts val="1200"/>
              </a:spcAft>
              <a:buFont typeface="Arial" panose="020B0604020202020204" pitchFamily="34" charset="0"/>
              <a:buChar char="–"/>
            </a:pPr>
            <a:r>
              <a:rPr lang="en-US" dirty="0"/>
              <a:t>Foundations Apprentices: </a:t>
            </a:r>
            <a:r>
              <a:rPr lang="en-US" b="1" u="sng" dirty="0">
                <a:solidFill>
                  <a:srgbClr val="FFFF9B"/>
                </a:solidFill>
              </a:rPr>
              <a:t>4</a:t>
            </a:r>
            <a:r>
              <a:rPr lang="en-US" u="sng" dirty="0"/>
              <a:t> </a:t>
            </a:r>
          </a:p>
          <a:p>
            <a:pPr marL="0" indent="0">
              <a:spcBef>
                <a:spcPts val="0"/>
              </a:spcBef>
              <a:spcAft>
                <a:spcPts val="1200"/>
              </a:spcAft>
              <a:buNone/>
            </a:pPr>
            <a:endParaRPr lang="en-US" sz="2400"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21</a:t>
            </a:r>
          </a:p>
        </p:txBody>
      </p:sp>
      <p:sp>
        <p:nvSpPr>
          <p:cNvPr id="2" name="TextBox 1">
            <a:extLst>
              <a:ext uri="{FF2B5EF4-FFF2-40B4-BE49-F238E27FC236}">
                <a16:creationId xmlns:a16="http://schemas.microsoft.com/office/drawing/2014/main" id="{3D7F87FA-7EC1-445F-8D79-121B654CE689}"/>
              </a:ext>
            </a:extLst>
          </p:cNvPr>
          <p:cNvSpPr txBox="1"/>
          <p:nvPr/>
        </p:nvSpPr>
        <p:spPr>
          <a:xfrm rot="19358452">
            <a:off x="1351124" y="2670349"/>
            <a:ext cx="4778702" cy="1323439"/>
          </a:xfrm>
          <a:prstGeom prst="rect">
            <a:avLst/>
          </a:prstGeom>
          <a:noFill/>
        </p:spPr>
        <p:txBody>
          <a:bodyPr wrap="square" rtlCol="0">
            <a:spAutoFit/>
          </a:bodyPr>
          <a:lstStyle/>
          <a:p>
            <a:pPr algn="ctr"/>
            <a:r>
              <a:rPr lang="en-US" sz="8000" b="1" dirty="0">
                <a:solidFill>
                  <a:schemeClr val="bg1">
                    <a:alpha val="40000"/>
                  </a:schemeClr>
                </a:solidFill>
              </a:rPr>
              <a:t>Example</a:t>
            </a:r>
          </a:p>
        </p:txBody>
      </p:sp>
    </p:spTree>
    <p:extLst>
      <p:ext uri="{BB962C8B-B14F-4D97-AF65-F5344CB8AC3E}">
        <p14:creationId xmlns:p14="http://schemas.microsoft.com/office/powerpoint/2010/main" val="30876160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1" y="552509"/>
            <a:ext cx="8629649" cy="4649396"/>
          </a:xfrm>
        </p:spPr>
        <p:txBody>
          <a:bodyPr/>
          <a:lstStyle/>
          <a:p>
            <a:pPr marL="0" lvl="0" indent="0" algn="ctr">
              <a:spcBef>
                <a:spcPts val="0"/>
              </a:spcBef>
              <a:spcAft>
                <a:spcPts val="1200"/>
              </a:spcAft>
              <a:buNone/>
            </a:pPr>
            <a:r>
              <a:rPr lang="en-US" b="1" dirty="0"/>
              <a:t>2. Foundations Groups</a:t>
            </a:r>
            <a:endParaRPr lang="en-US" dirty="0"/>
          </a:p>
          <a:p>
            <a:pPr marL="0" indent="0">
              <a:spcBef>
                <a:spcPts val="0"/>
              </a:spcBef>
              <a:spcAft>
                <a:spcPts val="1200"/>
              </a:spcAft>
              <a:buNone/>
            </a:pPr>
            <a:r>
              <a:rPr lang="en-US" dirty="0"/>
              <a:t>Assume half of your adults are in Foundations Groups</a:t>
            </a:r>
          </a:p>
          <a:p>
            <a:pPr marL="793750">
              <a:spcBef>
                <a:spcPts val="0"/>
              </a:spcBef>
              <a:spcAft>
                <a:spcPts val="1200"/>
              </a:spcAft>
            </a:pPr>
            <a:r>
              <a:rPr lang="en-US" dirty="0"/>
              <a:t>Adults in Foundations groups: ____</a:t>
            </a:r>
            <a:endParaRPr lang="en-US" u="sng" dirty="0"/>
          </a:p>
          <a:p>
            <a:pPr marL="0" indent="0">
              <a:spcBef>
                <a:spcPts val="0"/>
              </a:spcBef>
              <a:spcAft>
                <a:spcPts val="1200"/>
              </a:spcAft>
              <a:buNone/>
            </a:pPr>
            <a:r>
              <a:rPr lang="en-US" dirty="0"/>
              <a:t>Assume 10 adults in each group</a:t>
            </a:r>
          </a:p>
          <a:p>
            <a:pPr marL="746125" indent="-288925">
              <a:spcBef>
                <a:spcPts val="0"/>
              </a:spcBef>
              <a:spcAft>
                <a:spcPts val="1200"/>
              </a:spcAft>
            </a:pPr>
            <a:r>
              <a:rPr lang="en-US" dirty="0"/>
              <a:t>Number of Foundations groups: ____</a:t>
            </a:r>
          </a:p>
          <a:p>
            <a:pPr marL="0" indent="0">
              <a:spcBef>
                <a:spcPts val="0"/>
              </a:spcBef>
              <a:spcAft>
                <a:spcPts val="1200"/>
              </a:spcAft>
              <a:buNone/>
            </a:pPr>
            <a:r>
              <a:rPr lang="en-US" dirty="0"/>
              <a:t>One leader and one apprentice for each group</a:t>
            </a:r>
          </a:p>
          <a:p>
            <a:pPr marL="806450">
              <a:spcBef>
                <a:spcPts val="0"/>
              </a:spcBef>
              <a:spcAft>
                <a:spcPts val="1200"/>
              </a:spcAft>
            </a:pPr>
            <a:r>
              <a:rPr lang="en-US" dirty="0"/>
              <a:t>Foundations Leaders: </a:t>
            </a:r>
            <a:r>
              <a:rPr lang="en-US" u="sng" dirty="0"/>
              <a:t>____ </a:t>
            </a:r>
          </a:p>
          <a:p>
            <a:pPr marL="800100" lvl="0">
              <a:spcBef>
                <a:spcPts val="0"/>
              </a:spcBef>
              <a:spcAft>
                <a:spcPts val="1200"/>
              </a:spcAft>
            </a:pPr>
            <a:r>
              <a:rPr lang="en-US" dirty="0"/>
              <a:t>Foundations Apprentices: </a:t>
            </a:r>
            <a:r>
              <a:rPr lang="en-US" u="sng" dirty="0"/>
              <a:t>____ </a:t>
            </a:r>
          </a:p>
          <a:p>
            <a:pPr marL="0" indent="0">
              <a:spcBef>
                <a:spcPts val="0"/>
              </a:spcBef>
              <a:spcAft>
                <a:spcPts val="1200"/>
              </a:spcAft>
              <a:buNone/>
            </a:pPr>
            <a:endParaRPr lang="en-US" sz="2400"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21</a:t>
            </a:r>
          </a:p>
        </p:txBody>
      </p:sp>
    </p:spTree>
    <p:extLst>
      <p:ext uri="{BB962C8B-B14F-4D97-AF65-F5344CB8AC3E}">
        <p14:creationId xmlns:p14="http://schemas.microsoft.com/office/powerpoint/2010/main" val="14251302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657350"/>
            <a:ext cx="6733674" cy="4074982"/>
          </a:xfrm>
        </p:spPr>
        <p:txBody>
          <a:bodyPr/>
          <a:lstStyle/>
          <a:p>
            <a:pPr marL="514350" lvl="0" indent="-514350" algn="ctr">
              <a:spcBef>
                <a:spcPts val="0"/>
              </a:spcBef>
              <a:spcAft>
                <a:spcPts val="1200"/>
              </a:spcAft>
              <a:buFont typeface="+mj-lt"/>
              <a:buAutoNum type="arabicPeriod" startAt="3"/>
            </a:pPr>
            <a:r>
              <a:rPr lang="en-US" b="1" dirty="0"/>
              <a:t>Foundations Leader Team</a:t>
            </a:r>
            <a:endParaRPr lang="en-US" dirty="0"/>
          </a:p>
          <a:p>
            <a:pPr>
              <a:spcBef>
                <a:spcPts val="0"/>
              </a:spcBef>
              <a:spcAft>
                <a:spcPts val="1200"/>
              </a:spcAft>
            </a:pPr>
            <a:r>
              <a:rPr lang="en-US" dirty="0"/>
              <a:t>Most churches will need only one Foundations Leader Team </a:t>
            </a:r>
          </a:p>
          <a:p>
            <a:pPr marL="0" indent="0">
              <a:spcBef>
                <a:spcPts val="0"/>
              </a:spcBef>
              <a:spcAft>
                <a:spcPts val="1200"/>
              </a:spcAft>
              <a:buNone/>
            </a:pPr>
            <a:endParaRPr lang="en-US" sz="2400"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21</a:t>
            </a:r>
          </a:p>
        </p:txBody>
      </p:sp>
    </p:spTree>
    <p:extLst>
      <p:ext uri="{BB962C8B-B14F-4D97-AF65-F5344CB8AC3E}">
        <p14:creationId xmlns:p14="http://schemas.microsoft.com/office/powerpoint/2010/main" val="36259698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41412531"/>
              </p:ext>
            </p:extLst>
          </p:nvPr>
        </p:nvGraphicFramePr>
        <p:xfrm>
          <a:off x="0" y="1"/>
          <a:ext cx="9144000" cy="6381753"/>
        </p:xfrm>
        <a:graphic>
          <a:graphicData uri="http://schemas.openxmlformats.org/drawingml/2006/table">
            <a:tbl>
              <a:tblPr firstRow="1" firstCol="1" bandRow="1">
                <a:tableStyleId>{5C22544A-7EE6-4342-B048-85BDC9FD1C3A}</a:tableStyleId>
              </a:tblPr>
              <a:tblGrid>
                <a:gridCol w="4233333">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370667">
                  <a:extLst>
                    <a:ext uri="{9D8B030D-6E8A-4147-A177-3AD203B41FA5}">
                      <a16:colId xmlns:a16="http://schemas.microsoft.com/office/drawing/2014/main" val="20002"/>
                    </a:ext>
                  </a:extLst>
                </a:gridCol>
              </a:tblGrid>
              <a:tr h="1026794">
                <a:tc gridSpan="3">
                  <a:txBody>
                    <a:bodyPr/>
                    <a:lstStyle/>
                    <a:p>
                      <a:pPr marL="0" marR="0" algn="ctr">
                        <a:lnSpc>
                          <a:spcPct val="115000"/>
                        </a:lnSpc>
                        <a:spcBef>
                          <a:spcPts val="0"/>
                        </a:spcBef>
                        <a:spcAft>
                          <a:spcPts val="0"/>
                        </a:spcAft>
                      </a:pPr>
                      <a:r>
                        <a:rPr lang="en-US" sz="2800" dirty="0">
                          <a:solidFill>
                            <a:schemeClr val="tx1"/>
                          </a:solidFill>
                          <a:effectLst/>
                        </a:rPr>
                        <a:t>Church Structure </a:t>
                      </a:r>
                    </a:p>
                    <a:p>
                      <a:pPr marL="0" marR="0" algn="ctr">
                        <a:lnSpc>
                          <a:spcPct val="115000"/>
                        </a:lnSpc>
                        <a:spcBef>
                          <a:spcPts val="0"/>
                        </a:spcBef>
                        <a:spcAft>
                          <a:spcPts val="0"/>
                        </a:spcAft>
                      </a:pPr>
                      <a:r>
                        <a:rPr lang="en-US" sz="2800" dirty="0">
                          <a:solidFill>
                            <a:schemeClr val="tx1"/>
                          </a:solidFill>
                          <a:effectLst/>
                        </a:rPr>
                        <a:t>that Makes Multiplying Disciples</a:t>
                      </a:r>
                      <a:endParaRPr lang="en-US" sz="2800" b="1" dirty="0">
                        <a:solidFill>
                          <a:srgbClr val="C00000"/>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11031">
                <a:tc rowSpan="2">
                  <a:txBody>
                    <a:bodyPr/>
                    <a:lstStyle/>
                    <a:p>
                      <a:pPr marL="0" marR="0" algn="ctr">
                        <a:lnSpc>
                          <a:spcPct val="115000"/>
                        </a:lnSpc>
                        <a:spcBef>
                          <a:spcPts val="0"/>
                        </a:spcBef>
                        <a:spcAft>
                          <a:spcPts val="0"/>
                        </a:spcAft>
                      </a:pPr>
                      <a:r>
                        <a:rPr lang="en-US" sz="2800" b="1" dirty="0">
                          <a:solidFill>
                            <a:schemeClr val="tx1"/>
                          </a:solidFill>
                          <a:effectLst/>
                        </a:rPr>
                        <a:t>Foundations Groups</a:t>
                      </a: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00000"/>
                        </a:lnSpc>
                        <a:spcBef>
                          <a:spcPts val="0"/>
                        </a:spcBef>
                        <a:spcAft>
                          <a:spcPts val="0"/>
                        </a:spcAft>
                      </a:pPr>
                      <a:r>
                        <a:rPr lang="en-US" sz="2800" b="0" dirty="0">
                          <a:solidFill>
                            <a:schemeClr val="tx1"/>
                          </a:solidFill>
                          <a:effectLst/>
                        </a:rPr>
                        <a:t>Foundations</a:t>
                      </a:r>
                    </a:p>
                    <a:p>
                      <a:pPr marL="0" marR="0" algn="ctr">
                        <a:lnSpc>
                          <a:spcPct val="100000"/>
                        </a:lnSpc>
                        <a:spcBef>
                          <a:spcPts val="0"/>
                        </a:spcBef>
                        <a:spcAft>
                          <a:spcPts val="0"/>
                        </a:spcAft>
                      </a:pPr>
                      <a:r>
                        <a:rPr lang="en-US" sz="2800" b="0" dirty="0">
                          <a:solidFill>
                            <a:schemeClr val="tx1"/>
                          </a:solidFill>
                          <a:effectLst/>
                        </a:rPr>
                        <a:t>Leaders</a:t>
                      </a:r>
                      <a:endParaRPr lang="en-US" sz="2800" b="0"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00000"/>
                        </a:lnSpc>
                        <a:spcBef>
                          <a:spcPts val="0"/>
                        </a:spcBef>
                        <a:spcAft>
                          <a:spcPts val="0"/>
                        </a:spcAft>
                      </a:pPr>
                      <a:r>
                        <a:rPr lang="en-US" sz="2800" b="0" dirty="0">
                          <a:solidFill>
                            <a:schemeClr val="tx1"/>
                          </a:solidFill>
                          <a:effectLst/>
                        </a:rPr>
                        <a:t>Foundations</a:t>
                      </a:r>
                    </a:p>
                    <a:p>
                      <a:pPr marL="0" marR="0" algn="ctr">
                        <a:lnSpc>
                          <a:spcPct val="100000"/>
                        </a:lnSpc>
                        <a:spcBef>
                          <a:spcPts val="0"/>
                        </a:spcBef>
                        <a:spcAft>
                          <a:spcPts val="0"/>
                        </a:spcAft>
                      </a:pPr>
                      <a:r>
                        <a:rPr lang="en-US" sz="2800" b="0" dirty="0">
                          <a:solidFill>
                            <a:schemeClr val="tx1"/>
                          </a:solidFill>
                          <a:effectLst/>
                        </a:rPr>
                        <a:t>Apprentices</a:t>
                      </a:r>
                      <a:endParaRPr lang="en-US" sz="2800" b="0"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479309">
                <a:tc vMerge="1">
                  <a:txBody>
                    <a:bodyPr/>
                    <a:lstStyle/>
                    <a:p>
                      <a:pPr marL="0" marR="0" algn="ctr">
                        <a:lnSpc>
                          <a:spcPct val="115000"/>
                        </a:lnSpc>
                        <a:spcBef>
                          <a:spcPts val="0"/>
                        </a:spcBef>
                        <a:spcAft>
                          <a:spcPts val="0"/>
                        </a:spcAft>
                      </a:pPr>
                      <a:endParaRPr lang="en-US" sz="24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2800" b="1" dirty="0">
                          <a:solidFill>
                            <a:schemeClr val="tx1"/>
                          </a:solidFill>
                          <a:effectLst/>
                        </a:rPr>
                        <a:t> 4</a:t>
                      </a: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en-US" sz="2800" b="1" dirty="0">
                          <a:solidFill>
                            <a:schemeClr val="tx1"/>
                          </a:solidFill>
                          <a:effectLst/>
                        </a:rPr>
                        <a:t> 4</a:t>
                      </a: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85613">
                <a:tc>
                  <a:txBody>
                    <a:bodyPr/>
                    <a:lstStyle/>
                    <a:p>
                      <a:pPr marL="0" marR="0">
                        <a:lnSpc>
                          <a:spcPct val="115000"/>
                        </a:lnSpc>
                        <a:spcBef>
                          <a:spcPts val="0"/>
                        </a:spcBef>
                        <a:spcAft>
                          <a:spcPts val="0"/>
                        </a:spcAft>
                      </a:pPr>
                      <a:r>
                        <a:rPr lang="en-US" sz="500" b="1" dirty="0">
                          <a:solidFill>
                            <a:schemeClr val="tx1"/>
                          </a:solidFill>
                          <a:effectLst/>
                        </a:rPr>
                        <a:t> </a:t>
                      </a:r>
                      <a:endParaRPr lang="en-US" sz="16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500" b="1" dirty="0">
                          <a:solidFill>
                            <a:schemeClr val="tx1"/>
                          </a:solidFill>
                          <a:effectLst/>
                        </a:rPr>
                        <a:t> </a:t>
                      </a:r>
                      <a:endParaRPr lang="en-US" sz="16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500" b="1" dirty="0">
                          <a:solidFill>
                            <a:schemeClr val="tx1"/>
                          </a:solidFill>
                          <a:effectLst/>
                        </a:rPr>
                        <a:t> </a:t>
                      </a:r>
                      <a:endParaRPr lang="en-US" sz="16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003152">
                <a:tc>
                  <a:txBody>
                    <a:bodyPr/>
                    <a:lstStyle/>
                    <a:p>
                      <a:pPr marL="0" marR="0" algn="ctr">
                        <a:lnSpc>
                          <a:spcPct val="115000"/>
                        </a:lnSpc>
                        <a:spcBef>
                          <a:spcPts val="0"/>
                        </a:spcBef>
                        <a:spcAft>
                          <a:spcPts val="0"/>
                        </a:spcAft>
                      </a:pPr>
                      <a:r>
                        <a:rPr lang="en-US" sz="2800" b="1" dirty="0">
                          <a:solidFill>
                            <a:schemeClr val="tx1"/>
                          </a:solidFill>
                          <a:effectLst/>
                        </a:rPr>
                        <a:t>Other Ministries</a:t>
                      </a:r>
                      <a:endParaRPr lang="en-US" sz="2800" b="1" dirty="0">
                        <a:solidFill>
                          <a:schemeClr val="tx1"/>
                        </a:solidFill>
                        <a:effectLst/>
                        <a:latin typeface="Arial"/>
                        <a:ea typeface="Calibri"/>
                        <a:cs typeface="Arial"/>
                      </a:endParaRPr>
                    </a:p>
                  </a:txBody>
                  <a:tcPr marL="68580" marR="6858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8FF"/>
                    </a:solidFill>
                  </a:tcPr>
                </a:tc>
                <a:tc>
                  <a:txBody>
                    <a:bodyPr/>
                    <a:lstStyle/>
                    <a:p>
                      <a:pPr marL="0" marR="0" algn="ctr">
                        <a:lnSpc>
                          <a:spcPct val="115000"/>
                        </a:lnSpc>
                        <a:spcBef>
                          <a:spcPts val="0"/>
                        </a:spcBef>
                        <a:spcAft>
                          <a:spcPts val="0"/>
                        </a:spcAft>
                      </a:pPr>
                      <a:r>
                        <a:rPr lang="en-US" sz="2800" b="0" dirty="0">
                          <a:solidFill>
                            <a:schemeClr val="tx1"/>
                          </a:solidFill>
                          <a:effectLst/>
                        </a:rPr>
                        <a:t>Ministry </a:t>
                      </a:r>
                    </a:p>
                    <a:p>
                      <a:pPr marL="0" marR="0" algn="ctr">
                        <a:lnSpc>
                          <a:spcPct val="115000"/>
                        </a:lnSpc>
                        <a:spcBef>
                          <a:spcPts val="0"/>
                        </a:spcBef>
                        <a:spcAft>
                          <a:spcPts val="0"/>
                        </a:spcAft>
                      </a:pPr>
                      <a:r>
                        <a:rPr lang="en-US" sz="2800" b="0" dirty="0">
                          <a:solidFill>
                            <a:schemeClr val="tx1"/>
                          </a:solidFill>
                          <a:effectLst/>
                        </a:rPr>
                        <a:t>Leaders</a:t>
                      </a:r>
                      <a:endParaRPr lang="en-US" sz="2800" b="0" dirty="0">
                        <a:solidFill>
                          <a:schemeClr val="tx1"/>
                        </a:solidFill>
                        <a:effectLst/>
                        <a:latin typeface="Arial"/>
                        <a:ea typeface="Calibri"/>
                        <a:cs typeface="Arial"/>
                      </a:endParaRPr>
                    </a:p>
                  </a:txBody>
                  <a:tcPr marL="68580" marR="6858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8FF"/>
                    </a:solidFill>
                  </a:tcPr>
                </a:tc>
                <a:tc>
                  <a:txBody>
                    <a:bodyPr/>
                    <a:lstStyle/>
                    <a:p>
                      <a:pPr marL="0" marR="0" algn="ctr">
                        <a:lnSpc>
                          <a:spcPct val="115000"/>
                        </a:lnSpc>
                        <a:spcBef>
                          <a:spcPts val="0"/>
                        </a:spcBef>
                        <a:spcAft>
                          <a:spcPts val="0"/>
                        </a:spcAft>
                      </a:pPr>
                      <a:r>
                        <a:rPr lang="en-US" sz="2800" b="0" dirty="0">
                          <a:solidFill>
                            <a:schemeClr val="tx1"/>
                          </a:solidFill>
                          <a:effectLst/>
                        </a:rPr>
                        <a:t>Ministry Workers</a:t>
                      </a:r>
                      <a:endParaRPr lang="en-US" sz="2800" b="0" dirty="0">
                        <a:solidFill>
                          <a:schemeClr val="tx1"/>
                        </a:solidFill>
                        <a:effectLst/>
                        <a:latin typeface="Arial"/>
                        <a:ea typeface="Calibri"/>
                        <a:cs typeface="Arial"/>
                      </a:endParaRPr>
                    </a:p>
                  </a:txBody>
                  <a:tcPr marL="68580" marR="6858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8FF"/>
                    </a:solidFill>
                  </a:tcPr>
                </a:tc>
                <a:extLst>
                  <a:ext uri="{0D108BD9-81ED-4DB2-BD59-A6C34878D82A}">
                    <a16:rowId xmlns:a16="http://schemas.microsoft.com/office/drawing/2014/main" val="10004"/>
                  </a:ext>
                </a:extLst>
              </a:tr>
              <a:tr h="479309">
                <a:tc>
                  <a:txBody>
                    <a:bodyPr/>
                    <a:lstStyle/>
                    <a:p>
                      <a:pPr marL="0" marR="0">
                        <a:lnSpc>
                          <a:spcPct val="115000"/>
                        </a:lnSpc>
                        <a:spcBef>
                          <a:spcPts val="0"/>
                        </a:spcBef>
                        <a:spcAft>
                          <a:spcPts val="0"/>
                        </a:spcAft>
                      </a:pPr>
                      <a:r>
                        <a:rPr lang="en-US" sz="2800" b="1" dirty="0">
                          <a:solidFill>
                            <a:schemeClr val="tx1"/>
                          </a:solidFill>
                          <a:effectLst/>
                        </a:rPr>
                        <a:t> Children</a:t>
                      </a: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8FF"/>
                    </a:solidFill>
                  </a:tcPr>
                </a:tc>
                <a:tc>
                  <a:txBody>
                    <a:bodyPr/>
                    <a:lstStyle/>
                    <a:p>
                      <a:pPr marL="0" marR="0" algn="ctr">
                        <a:lnSpc>
                          <a:spcPct val="115000"/>
                        </a:lnSpc>
                        <a:spcBef>
                          <a:spcPts val="0"/>
                        </a:spcBef>
                        <a:spcAft>
                          <a:spcPts val="0"/>
                        </a:spcAft>
                      </a:pPr>
                      <a:r>
                        <a:rPr lang="en-US" sz="2800" b="1" dirty="0">
                          <a:solidFill>
                            <a:schemeClr val="tx1"/>
                          </a:solidFill>
                          <a:effectLst/>
                        </a:rPr>
                        <a:t>1 </a:t>
                      </a: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8FF"/>
                    </a:solidFill>
                  </a:tcPr>
                </a:tc>
                <a:tc>
                  <a:txBody>
                    <a:bodyPr/>
                    <a:lstStyle/>
                    <a:p>
                      <a:pPr marL="0" marR="0" algn="ctr">
                        <a:lnSpc>
                          <a:spcPct val="115000"/>
                        </a:lnSpc>
                        <a:spcBef>
                          <a:spcPts val="0"/>
                        </a:spcBef>
                        <a:spcAft>
                          <a:spcPts val="0"/>
                        </a:spcAft>
                      </a:pPr>
                      <a:r>
                        <a:rPr lang="en-US" sz="2800" b="1" dirty="0">
                          <a:solidFill>
                            <a:schemeClr val="tx1"/>
                          </a:solidFill>
                          <a:effectLst/>
                        </a:rPr>
                        <a:t>4</a:t>
                      </a: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8FF"/>
                    </a:solidFill>
                  </a:tcPr>
                </a:tc>
                <a:extLst>
                  <a:ext uri="{0D108BD9-81ED-4DB2-BD59-A6C34878D82A}">
                    <a16:rowId xmlns:a16="http://schemas.microsoft.com/office/drawing/2014/main" val="10005"/>
                  </a:ext>
                </a:extLst>
              </a:tr>
              <a:tr h="479309">
                <a:tc>
                  <a:txBody>
                    <a:bodyPr/>
                    <a:lstStyle/>
                    <a:p>
                      <a:pPr marL="0" marR="0">
                        <a:lnSpc>
                          <a:spcPct val="115000"/>
                        </a:lnSpc>
                        <a:spcBef>
                          <a:spcPts val="0"/>
                        </a:spcBef>
                        <a:spcAft>
                          <a:spcPts val="0"/>
                        </a:spcAft>
                      </a:pPr>
                      <a:r>
                        <a:rPr lang="en-US" sz="2800" b="1" dirty="0">
                          <a:solidFill>
                            <a:schemeClr val="tx1"/>
                          </a:solidFill>
                          <a:effectLst/>
                        </a:rPr>
                        <a:t> Youth</a:t>
                      </a: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8FF"/>
                    </a:solidFill>
                  </a:tcPr>
                </a:tc>
                <a:tc>
                  <a:txBody>
                    <a:bodyPr/>
                    <a:lstStyle/>
                    <a:p>
                      <a:pPr marL="0" marR="0" algn="ctr">
                        <a:lnSpc>
                          <a:spcPct val="115000"/>
                        </a:lnSpc>
                        <a:spcBef>
                          <a:spcPts val="0"/>
                        </a:spcBef>
                        <a:spcAft>
                          <a:spcPts val="0"/>
                        </a:spcAft>
                      </a:pPr>
                      <a:r>
                        <a:rPr lang="en-US" sz="2800" b="1" dirty="0">
                          <a:solidFill>
                            <a:schemeClr val="tx1"/>
                          </a:solidFill>
                          <a:effectLst/>
                        </a:rPr>
                        <a:t>1</a:t>
                      </a: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8FF"/>
                    </a:solidFill>
                  </a:tcPr>
                </a:tc>
                <a:tc>
                  <a:txBody>
                    <a:bodyPr/>
                    <a:lstStyle/>
                    <a:p>
                      <a:pPr marL="0" marR="0" algn="ctr">
                        <a:lnSpc>
                          <a:spcPct val="115000"/>
                        </a:lnSpc>
                        <a:spcBef>
                          <a:spcPts val="0"/>
                        </a:spcBef>
                        <a:spcAft>
                          <a:spcPts val="0"/>
                        </a:spcAft>
                      </a:pPr>
                      <a:r>
                        <a:rPr lang="en-US" sz="2800" b="1" dirty="0">
                          <a:solidFill>
                            <a:schemeClr val="tx1"/>
                          </a:solidFill>
                          <a:effectLst/>
                        </a:rPr>
                        <a:t>2</a:t>
                      </a: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8FF"/>
                    </a:solidFill>
                  </a:tcPr>
                </a:tc>
                <a:extLst>
                  <a:ext uri="{0D108BD9-81ED-4DB2-BD59-A6C34878D82A}">
                    <a16:rowId xmlns:a16="http://schemas.microsoft.com/office/drawing/2014/main" val="10006"/>
                  </a:ext>
                </a:extLst>
              </a:tr>
              <a:tr h="479309">
                <a:tc>
                  <a:txBody>
                    <a:bodyPr/>
                    <a:lstStyle/>
                    <a:p>
                      <a:pPr marL="0" marR="0">
                        <a:lnSpc>
                          <a:spcPct val="115000"/>
                        </a:lnSpc>
                        <a:spcBef>
                          <a:spcPts val="0"/>
                        </a:spcBef>
                        <a:spcAft>
                          <a:spcPts val="0"/>
                        </a:spcAft>
                      </a:pPr>
                      <a:r>
                        <a:rPr lang="en-US" sz="2800" b="1" dirty="0">
                          <a:solidFill>
                            <a:schemeClr val="tx1"/>
                          </a:solidFill>
                          <a:effectLst/>
                        </a:rPr>
                        <a:t> Worship Team</a:t>
                      </a: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8FF"/>
                    </a:solidFill>
                  </a:tcPr>
                </a:tc>
                <a:tc>
                  <a:txBody>
                    <a:bodyPr/>
                    <a:lstStyle/>
                    <a:p>
                      <a:pPr marL="0" marR="0" algn="ctr">
                        <a:lnSpc>
                          <a:spcPct val="115000"/>
                        </a:lnSpc>
                        <a:spcBef>
                          <a:spcPts val="0"/>
                        </a:spcBef>
                        <a:spcAft>
                          <a:spcPts val="0"/>
                        </a:spcAft>
                      </a:pPr>
                      <a:r>
                        <a:rPr lang="en-US" sz="2800" b="1" dirty="0">
                          <a:solidFill>
                            <a:schemeClr val="tx1"/>
                          </a:solidFill>
                          <a:effectLst/>
                          <a:latin typeface="+mn-lt"/>
                          <a:ea typeface="+mn-ea"/>
                          <a:cs typeface="+mn-cs"/>
                        </a:rPr>
                        <a:t>1</a:t>
                      </a: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8FF"/>
                    </a:solidFill>
                  </a:tcPr>
                </a:tc>
                <a:tc>
                  <a:txBody>
                    <a:bodyPr/>
                    <a:lstStyle/>
                    <a:p>
                      <a:pPr marL="0" marR="0" algn="ctr">
                        <a:lnSpc>
                          <a:spcPct val="115000"/>
                        </a:lnSpc>
                        <a:spcBef>
                          <a:spcPts val="0"/>
                        </a:spcBef>
                        <a:spcAft>
                          <a:spcPts val="0"/>
                        </a:spcAft>
                      </a:pPr>
                      <a:r>
                        <a:rPr lang="en-US" sz="2800" b="1" dirty="0">
                          <a:solidFill>
                            <a:schemeClr val="tx1"/>
                          </a:solidFill>
                          <a:effectLst/>
                        </a:rPr>
                        <a:t>6</a:t>
                      </a: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8FF"/>
                    </a:solidFill>
                  </a:tcPr>
                </a:tc>
                <a:extLst>
                  <a:ext uri="{0D108BD9-81ED-4DB2-BD59-A6C34878D82A}">
                    <a16:rowId xmlns:a16="http://schemas.microsoft.com/office/drawing/2014/main" val="10007"/>
                  </a:ext>
                </a:extLst>
              </a:tr>
              <a:tr h="479309">
                <a:tc>
                  <a:txBody>
                    <a:bodyPr/>
                    <a:lstStyle/>
                    <a:p>
                      <a:pPr marL="0" marR="0">
                        <a:lnSpc>
                          <a:spcPct val="115000"/>
                        </a:lnSpc>
                        <a:spcBef>
                          <a:spcPts val="0"/>
                        </a:spcBef>
                        <a:spcAft>
                          <a:spcPts val="0"/>
                        </a:spcAft>
                      </a:pPr>
                      <a:r>
                        <a:rPr lang="en-US" sz="2800" b="1" dirty="0">
                          <a:solidFill>
                            <a:schemeClr val="tx1"/>
                          </a:solidFill>
                          <a:effectLst/>
                        </a:rPr>
                        <a:t> Ushers and Greeters</a:t>
                      </a: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8FF"/>
                    </a:solidFill>
                  </a:tcPr>
                </a:tc>
                <a:tc>
                  <a:txBody>
                    <a:bodyPr/>
                    <a:lstStyle/>
                    <a:p>
                      <a:pPr marL="0" marR="0" algn="ctr">
                        <a:lnSpc>
                          <a:spcPct val="115000"/>
                        </a:lnSpc>
                        <a:spcBef>
                          <a:spcPts val="0"/>
                        </a:spcBef>
                        <a:spcAft>
                          <a:spcPts val="0"/>
                        </a:spcAft>
                      </a:pPr>
                      <a:r>
                        <a:rPr lang="en-US" sz="2800" b="1" dirty="0">
                          <a:solidFill>
                            <a:schemeClr val="tx1"/>
                          </a:solidFill>
                          <a:effectLst/>
                        </a:rPr>
                        <a:t>1</a:t>
                      </a: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8FF"/>
                    </a:solidFill>
                  </a:tcPr>
                </a:tc>
                <a:tc>
                  <a:txBody>
                    <a:bodyPr/>
                    <a:lstStyle/>
                    <a:p>
                      <a:pPr marL="0" marR="0" algn="ctr">
                        <a:lnSpc>
                          <a:spcPct val="115000"/>
                        </a:lnSpc>
                        <a:spcBef>
                          <a:spcPts val="0"/>
                        </a:spcBef>
                        <a:spcAft>
                          <a:spcPts val="0"/>
                        </a:spcAft>
                      </a:pPr>
                      <a:r>
                        <a:rPr lang="en-US" sz="2800" b="1" dirty="0">
                          <a:solidFill>
                            <a:schemeClr val="tx1"/>
                          </a:solidFill>
                          <a:effectLst/>
                        </a:rPr>
                        <a:t> 4 </a:t>
                      </a: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8FF"/>
                    </a:solidFill>
                  </a:tcPr>
                </a:tc>
                <a:extLst>
                  <a:ext uri="{0D108BD9-81ED-4DB2-BD59-A6C34878D82A}">
                    <a16:rowId xmlns:a16="http://schemas.microsoft.com/office/drawing/2014/main" val="10008"/>
                  </a:ext>
                </a:extLst>
              </a:tr>
              <a:tr h="479309">
                <a:tc>
                  <a:txBody>
                    <a:bodyPr/>
                    <a:lstStyle/>
                    <a:p>
                      <a:pPr marL="0" marR="0">
                        <a:lnSpc>
                          <a:spcPct val="115000"/>
                        </a:lnSpc>
                        <a:spcBef>
                          <a:spcPts val="0"/>
                        </a:spcBef>
                        <a:spcAft>
                          <a:spcPts val="0"/>
                        </a:spcAft>
                      </a:pPr>
                      <a:r>
                        <a:rPr lang="en-US" sz="2800" b="1" dirty="0">
                          <a:solidFill>
                            <a:schemeClr val="tx1"/>
                          </a:solidFill>
                          <a:effectLst/>
                        </a:rPr>
                        <a:t> Board of Elders</a:t>
                      </a: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8FF"/>
                    </a:solidFill>
                  </a:tcPr>
                </a:tc>
                <a:tc>
                  <a:txBody>
                    <a:bodyPr/>
                    <a:lstStyle/>
                    <a:p>
                      <a:pPr marL="0" marR="0" algn="ctr">
                        <a:lnSpc>
                          <a:spcPct val="115000"/>
                        </a:lnSpc>
                        <a:spcBef>
                          <a:spcPts val="0"/>
                        </a:spcBef>
                        <a:spcAft>
                          <a:spcPts val="0"/>
                        </a:spcAft>
                      </a:pPr>
                      <a:r>
                        <a:rPr lang="en-US" sz="2800" b="1" dirty="0">
                          <a:solidFill>
                            <a:schemeClr val="tx1"/>
                          </a:solidFill>
                          <a:effectLst/>
                        </a:rPr>
                        <a:t>1</a:t>
                      </a: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8FF"/>
                    </a:solidFill>
                  </a:tcPr>
                </a:tc>
                <a:tc>
                  <a:txBody>
                    <a:bodyPr/>
                    <a:lstStyle/>
                    <a:p>
                      <a:pPr marL="0" marR="0" algn="ctr">
                        <a:lnSpc>
                          <a:spcPct val="115000"/>
                        </a:lnSpc>
                        <a:spcBef>
                          <a:spcPts val="0"/>
                        </a:spcBef>
                        <a:spcAft>
                          <a:spcPts val="0"/>
                        </a:spcAft>
                      </a:pPr>
                      <a:r>
                        <a:rPr lang="en-US" sz="2800" b="1" dirty="0">
                          <a:solidFill>
                            <a:schemeClr val="tx1"/>
                          </a:solidFill>
                          <a:effectLst/>
                        </a:rPr>
                        <a:t>4</a:t>
                      </a: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8FF"/>
                    </a:solidFill>
                  </a:tcPr>
                </a:tc>
                <a:extLst>
                  <a:ext uri="{0D108BD9-81ED-4DB2-BD59-A6C34878D82A}">
                    <a16:rowId xmlns:a16="http://schemas.microsoft.com/office/drawing/2014/main" val="10009"/>
                  </a:ext>
                </a:extLst>
              </a:tr>
              <a:tr h="479309">
                <a:tc>
                  <a:txBody>
                    <a:bodyPr/>
                    <a:lstStyle/>
                    <a:p>
                      <a:pPr marL="0" marR="0" algn="r">
                        <a:lnSpc>
                          <a:spcPct val="115000"/>
                        </a:lnSpc>
                        <a:spcBef>
                          <a:spcPts val="0"/>
                        </a:spcBef>
                        <a:spcAft>
                          <a:spcPts val="0"/>
                        </a:spcAft>
                      </a:pPr>
                      <a:r>
                        <a:rPr lang="en-US" sz="2800" b="1" dirty="0">
                          <a:solidFill>
                            <a:srgbClr val="C00000"/>
                          </a:solidFill>
                          <a:effectLst/>
                        </a:rPr>
                        <a:t>Total</a:t>
                      </a:r>
                      <a:endParaRPr lang="en-US" sz="2800" b="1" dirty="0">
                        <a:solidFill>
                          <a:srgbClr val="C00000"/>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800" b="1" dirty="0">
                          <a:solidFill>
                            <a:srgbClr val="C00000"/>
                          </a:solidFill>
                          <a:effectLst/>
                        </a:rPr>
                        <a:t> 9</a:t>
                      </a:r>
                      <a:endParaRPr lang="en-US" sz="2800" b="1" dirty="0">
                        <a:solidFill>
                          <a:srgbClr val="C00000"/>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800" b="1" dirty="0">
                          <a:solidFill>
                            <a:srgbClr val="C00000"/>
                          </a:solidFill>
                          <a:effectLst/>
                        </a:rPr>
                        <a:t>24 </a:t>
                      </a:r>
                      <a:endParaRPr lang="en-US" sz="2800" b="1" dirty="0">
                        <a:solidFill>
                          <a:srgbClr val="C00000"/>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
        <p:nvSpPr>
          <p:cNvPr id="4" name="TextBox 3">
            <a:extLst>
              <a:ext uri="{FF2B5EF4-FFF2-40B4-BE49-F238E27FC236}">
                <a16:creationId xmlns:a16="http://schemas.microsoft.com/office/drawing/2014/main" id="{3CE3BFF9-5A1D-438C-A277-5E1316C233D9}"/>
              </a:ext>
            </a:extLst>
          </p:cNvPr>
          <p:cNvSpPr txBox="1"/>
          <p:nvPr/>
        </p:nvSpPr>
        <p:spPr>
          <a:xfrm rot="19958635">
            <a:off x="3711334" y="4011821"/>
            <a:ext cx="4876800" cy="1323439"/>
          </a:xfrm>
          <a:prstGeom prst="rect">
            <a:avLst/>
          </a:prstGeom>
          <a:noFill/>
        </p:spPr>
        <p:txBody>
          <a:bodyPr wrap="square" rtlCol="0">
            <a:spAutoFit/>
          </a:bodyPr>
          <a:lstStyle/>
          <a:p>
            <a:pPr algn="ctr"/>
            <a:r>
              <a:rPr lang="en-US" sz="8000" dirty="0">
                <a:solidFill>
                  <a:schemeClr val="tx1">
                    <a:alpha val="10000"/>
                  </a:schemeClr>
                </a:solidFill>
              </a:rPr>
              <a:t>Example</a:t>
            </a:r>
          </a:p>
        </p:txBody>
      </p:sp>
      <p:sp>
        <p:nvSpPr>
          <p:cNvPr id="2" name="Slide Number Placeholder 1"/>
          <p:cNvSpPr>
            <a:spLocks noGrp="1"/>
          </p:cNvSpPr>
          <p:nvPr>
            <p:ph type="sldNum" sz="quarter" idx="12"/>
          </p:nvPr>
        </p:nvSpPr>
        <p:spPr/>
        <p:txBody>
          <a:bodyPr/>
          <a:lstStyle/>
          <a:p>
            <a:pPr>
              <a:defRPr/>
            </a:pPr>
            <a:r>
              <a:rPr lang="en-US" sz="1800" dirty="0"/>
              <a:t>22</a:t>
            </a:r>
          </a:p>
          <a:p>
            <a:pPr>
              <a:defRPr/>
            </a:pPr>
            <a:endParaRPr lang="en-US" dirty="0"/>
          </a:p>
        </p:txBody>
      </p:sp>
    </p:spTree>
    <p:extLst>
      <p:ext uri="{BB962C8B-B14F-4D97-AF65-F5344CB8AC3E}">
        <p14:creationId xmlns:p14="http://schemas.microsoft.com/office/powerpoint/2010/main" val="33853612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542753"/>
            <a:ext cx="2133600" cy="315247"/>
          </a:xfrm>
        </p:spPr>
        <p:txBody>
          <a:bodyPr/>
          <a:lstStyle/>
          <a:p>
            <a:pPr>
              <a:defRPr/>
            </a:pPr>
            <a:r>
              <a:rPr lang="en-US" sz="1800" dirty="0"/>
              <a:t>22</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29090554"/>
              </p:ext>
            </p:extLst>
          </p:nvPr>
        </p:nvGraphicFramePr>
        <p:xfrm>
          <a:off x="0" y="0"/>
          <a:ext cx="9144000" cy="6542753"/>
        </p:xfrm>
        <a:graphic>
          <a:graphicData uri="http://schemas.openxmlformats.org/drawingml/2006/table">
            <a:tbl>
              <a:tblPr firstRow="1" firstCol="1" bandRow="1">
                <a:tableStyleId>{5C22544A-7EE6-4342-B048-85BDC9FD1C3A}</a:tableStyleId>
              </a:tblPr>
              <a:tblGrid>
                <a:gridCol w="4233333">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370667">
                  <a:extLst>
                    <a:ext uri="{9D8B030D-6E8A-4147-A177-3AD203B41FA5}">
                      <a16:colId xmlns:a16="http://schemas.microsoft.com/office/drawing/2014/main" val="20002"/>
                    </a:ext>
                  </a:extLst>
                </a:gridCol>
              </a:tblGrid>
              <a:tr h="917340">
                <a:tc gridSpan="3">
                  <a:txBody>
                    <a:bodyPr/>
                    <a:lstStyle/>
                    <a:p>
                      <a:pPr marL="0" marR="0" algn="ctr">
                        <a:lnSpc>
                          <a:spcPct val="115000"/>
                        </a:lnSpc>
                        <a:spcBef>
                          <a:spcPts val="0"/>
                        </a:spcBef>
                        <a:spcAft>
                          <a:spcPts val="0"/>
                        </a:spcAft>
                      </a:pPr>
                      <a:r>
                        <a:rPr lang="en-US" sz="2800" dirty="0">
                          <a:solidFill>
                            <a:schemeClr val="tx1"/>
                          </a:solidFill>
                          <a:effectLst/>
                        </a:rPr>
                        <a:t>Church Structure</a:t>
                      </a:r>
                    </a:p>
                    <a:p>
                      <a:pPr marL="0" marR="0" algn="ctr">
                        <a:lnSpc>
                          <a:spcPct val="115000"/>
                        </a:lnSpc>
                        <a:spcBef>
                          <a:spcPts val="0"/>
                        </a:spcBef>
                        <a:spcAft>
                          <a:spcPts val="0"/>
                        </a:spcAft>
                      </a:pPr>
                      <a:r>
                        <a:rPr lang="en-US" sz="2800" b="1" dirty="0">
                          <a:solidFill>
                            <a:schemeClr val="tx1"/>
                          </a:solidFill>
                          <a:effectLst/>
                          <a:latin typeface="Arial"/>
                          <a:ea typeface="Calibri"/>
                          <a:cs typeface="Arial"/>
                        </a:rPr>
                        <a:t>that Makes Multiplying Disciples</a:t>
                      </a:r>
                      <a:endParaRPr lang="en-US" sz="2800" b="1" dirty="0">
                        <a:solidFill>
                          <a:srgbClr val="C00000"/>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33100">
                <a:tc rowSpan="2">
                  <a:txBody>
                    <a:bodyPr/>
                    <a:lstStyle/>
                    <a:p>
                      <a:pPr marL="0" marR="0" algn="ctr">
                        <a:lnSpc>
                          <a:spcPct val="115000"/>
                        </a:lnSpc>
                        <a:spcBef>
                          <a:spcPts val="0"/>
                        </a:spcBef>
                        <a:spcAft>
                          <a:spcPts val="0"/>
                        </a:spcAft>
                      </a:pPr>
                      <a:r>
                        <a:rPr lang="en-US" sz="2800" b="1" dirty="0">
                          <a:solidFill>
                            <a:schemeClr val="tx1"/>
                          </a:solidFill>
                          <a:effectLst/>
                        </a:rPr>
                        <a:t>Foundations Groups</a:t>
                      </a: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00000"/>
                        </a:lnSpc>
                        <a:spcBef>
                          <a:spcPts val="0"/>
                        </a:spcBef>
                        <a:spcAft>
                          <a:spcPts val="0"/>
                        </a:spcAft>
                      </a:pPr>
                      <a:r>
                        <a:rPr lang="en-US" sz="2800" b="1" dirty="0">
                          <a:solidFill>
                            <a:schemeClr val="tx1"/>
                          </a:solidFill>
                          <a:effectLst/>
                        </a:rPr>
                        <a:t>Foundations</a:t>
                      </a:r>
                    </a:p>
                    <a:p>
                      <a:pPr marL="0" marR="0" algn="ctr">
                        <a:lnSpc>
                          <a:spcPct val="100000"/>
                        </a:lnSpc>
                        <a:spcBef>
                          <a:spcPts val="0"/>
                        </a:spcBef>
                        <a:spcAft>
                          <a:spcPts val="0"/>
                        </a:spcAft>
                      </a:pPr>
                      <a:r>
                        <a:rPr lang="en-US" sz="2800" b="1" dirty="0">
                          <a:solidFill>
                            <a:schemeClr val="tx1"/>
                          </a:solidFill>
                          <a:effectLst/>
                        </a:rPr>
                        <a:t>Leaders</a:t>
                      </a: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00000"/>
                        </a:lnSpc>
                        <a:spcBef>
                          <a:spcPts val="0"/>
                        </a:spcBef>
                        <a:spcAft>
                          <a:spcPts val="0"/>
                        </a:spcAft>
                      </a:pPr>
                      <a:r>
                        <a:rPr lang="en-US" sz="2800" b="1" dirty="0">
                          <a:solidFill>
                            <a:schemeClr val="tx1"/>
                          </a:solidFill>
                          <a:effectLst/>
                        </a:rPr>
                        <a:t>Foundations</a:t>
                      </a:r>
                    </a:p>
                    <a:p>
                      <a:pPr marL="0" marR="0" algn="ctr">
                        <a:lnSpc>
                          <a:spcPct val="100000"/>
                        </a:lnSpc>
                        <a:spcBef>
                          <a:spcPts val="0"/>
                        </a:spcBef>
                        <a:spcAft>
                          <a:spcPts val="0"/>
                        </a:spcAft>
                      </a:pPr>
                      <a:r>
                        <a:rPr lang="en-US" sz="2800" b="1" dirty="0">
                          <a:solidFill>
                            <a:schemeClr val="tx1"/>
                          </a:solidFill>
                          <a:effectLst/>
                        </a:rPr>
                        <a:t>Apprentices</a:t>
                      </a: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438308">
                <a:tc vMerge="1">
                  <a:txBody>
                    <a:bodyPr/>
                    <a:lstStyle/>
                    <a:p>
                      <a:pPr marL="0" marR="0" algn="ctr">
                        <a:lnSpc>
                          <a:spcPct val="115000"/>
                        </a:lnSpc>
                        <a:spcBef>
                          <a:spcPts val="0"/>
                        </a:spcBef>
                        <a:spcAft>
                          <a:spcPts val="0"/>
                        </a:spcAft>
                      </a:pPr>
                      <a:endParaRPr lang="en-US" sz="24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78290">
                <a:tc>
                  <a:txBody>
                    <a:bodyPr/>
                    <a:lstStyle/>
                    <a:p>
                      <a:pPr marL="0" marR="0">
                        <a:lnSpc>
                          <a:spcPct val="115000"/>
                        </a:lnSpc>
                        <a:spcBef>
                          <a:spcPts val="0"/>
                        </a:spcBef>
                        <a:spcAft>
                          <a:spcPts val="0"/>
                        </a:spcAft>
                      </a:pPr>
                      <a:r>
                        <a:rPr lang="en-US" sz="500" b="1" dirty="0">
                          <a:solidFill>
                            <a:schemeClr val="tx1"/>
                          </a:solidFill>
                          <a:effectLst/>
                        </a:rPr>
                        <a:t> </a:t>
                      </a:r>
                      <a:endParaRPr lang="en-US" sz="16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500" b="1" dirty="0">
                          <a:solidFill>
                            <a:schemeClr val="tx1"/>
                          </a:solidFill>
                          <a:effectLst/>
                        </a:rPr>
                        <a:t> </a:t>
                      </a:r>
                      <a:endParaRPr lang="en-US" sz="16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500" b="1" dirty="0">
                          <a:solidFill>
                            <a:schemeClr val="tx1"/>
                          </a:solidFill>
                          <a:effectLst/>
                        </a:rPr>
                        <a:t> </a:t>
                      </a:r>
                      <a:endParaRPr lang="en-US" sz="16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17340">
                <a:tc>
                  <a:txBody>
                    <a:bodyPr/>
                    <a:lstStyle/>
                    <a:p>
                      <a:pPr marL="0" marR="0" algn="ctr">
                        <a:lnSpc>
                          <a:spcPct val="115000"/>
                        </a:lnSpc>
                        <a:spcBef>
                          <a:spcPts val="0"/>
                        </a:spcBef>
                        <a:spcAft>
                          <a:spcPts val="0"/>
                        </a:spcAft>
                      </a:pPr>
                      <a:r>
                        <a:rPr lang="en-US" sz="2800" b="1" dirty="0">
                          <a:solidFill>
                            <a:schemeClr val="tx1"/>
                          </a:solidFill>
                          <a:effectLst/>
                        </a:rPr>
                        <a:t>Other Ministries</a:t>
                      </a:r>
                      <a:endParaRPr lang="en-US" sz="2800" b="1" dirty="0">
                        <a:solidFill>
                          <a:schemeClr val="tx1"/>
                        </a:solidFill>
                        <a:effectLst/>
                        <a:latin typeface="Arial"/>
                        <a:ea typeface="Calibri"/>
                        <a:cs typeface="Arial"/>
                      </a:endParaRPr>
                    </a:p>
                  </a:txBody>
                  <a:tcPr marL="68580" marR="6858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r>
                        <a:rPr lang="en-US" sz="2800" b="1" dirty="0">
                          <a:solidFill>
                            <a:schemeClr val="tx1"/>
                          </a:solidFill>
                          <a:effectLst/>
                        </a:rPr>
                        <a:t>Ministry </a:t>
                      </a:r>
                    </a:p>
                    <a:p>
                      <a:pPr marL="0" marR="0" algn="ctr">
                        <a:lnSpc>
                          <a:spcPct val="115000"/>
                        </a:lnSpc>
                        <a:spcBef>
                          <a:spcPts val="0"/>
                        </a:spcBef>
                        <a:spcAft>
                          <a:spcPts val="0"/>
                        </a:spcAft>
                      </a:pPr>
                      <a:r>
                        <a:rPr lang="en-US" sz="2800" b="1" dirty="0">
                          <a:solidFill>
                            <a:schemeClr val="tx1"/>
                          </a:solidFill>
                          <a:effectLst/>
                        </a:rPr>
                        <a:t>Leaders</a:t>
                      </a:r>
                      <a:endParaRPr lang="en-US" sz="2800" b="1" dirty="0">
                        <a:solidFill>
                          <a:schemeClr val="tx1"/>
                        </a:solidFill>
                        <a:effectLst/>
                        <a:latin typeface="Arial"/>
                        <a:ea typeface="Calibri"/>
                        <a:cs typeface="Arial"/>
                      </a:endParaRPr>
                    </a:p>
                  </a:txBody>
                  <a:tcPr marL="68580" marR="6858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r>
                        <a:rPr lang="en-US" sz="2800" b="1" dirty="0">
                          <a:solidFill>
                            <a:schemeClr val="tx1"/>
                          </a:solidFill>
                          <a:effectLst/>
                        </a:rPr>
                        <a:t>Ministry Workers</a:t>
                      </a:r>
                      <a:endParaRPr lang="en-US" sz="2800" b="1" dirty="0">
                        <a:solidFill>
                          <a:schemeClr val="tx1"/>
                        </a:solidFill>
                        <a:effectLst/>
                        <a:latin typeface="Arial"/>
                        <a:ea typeface="Calibri"/>
                        <a:cs typeface="Arial"/>
                      </a:endParaRPr>
                    </a:p>
                  </a:txBody>
                  <a:tcPr marL="68580" marR="68580" marT="0"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extLst>
                  <a:ext uri="{0D108BD9-81ED-4DB2-BD59-A6C34878D82A}">
                    <a16:rowId xmlns:a16="http://schemas.microsoft.com/office/drawing/2014/main" val="10004"/>
                  </a:ext>
                </a:extLst>
              </a:tr>
              <a:tr h="438308">
                <a:tc>
                  <a:txBody>
                    <a:bodyPr/>
                    <a:lstStyle/>
                    <a:p>
                      <a:pPr marL="0" marR="0">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extLst>
                  <a:ext uri="{0D108BD9-81ED-4DB2-BD59-A6C34878D82A}">
                    <a16:rowId xmlns:a16="http://schemas.microsoft.com/office/drawing/2014/main" val="10005"/>
                  </a:ext>
                </a:extLst>
              </a:tr>
              <a:tr h="438308">
                <a:tc>
                  <a:txBody>
                    <a:bodyPr/>
                    <a:lstStyle/>
                    <a:p>
                      <a:pPr marL="0" marR="0">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extLst>
                  <a:ext uri="{0D108BD9-81ED-4DB2-BD59-A6C34878D82A}">
                    <a16:rowId xmlns:a16="http://schemas.microsoft.com/office/drawing/2014/main" val="10006"/>
                  </a:ext>
                </a:extLst>
              </a:tr>
              <a:tr h="438308">
                <a:tc>
                  <a:txBody>
                    <a:bodyPr/>
                    <a:lstStyle/>
                    <a:p>
                      <a:pPr marL="0" marR="0">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extLst>
                  <a:ext uri="{0D108BD9-81ED-4DB2-BD59-A6C34878D82A}">
                    <a16:rowId xmlns:a16="http://schemas.microsoft.com/office/drawing/2014/main" val="10007"/>
                  </a:ext>
                </a:extLst>
              </a:tr>
              <a:tr h="438308">
                <a:tc>
                  <a:txBody>
                    <a:bodyPr/>
                    <a:lstStyle/>
                    <a:p>
                      <a:pPr marL="0" marR="0">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extLst>
                  <a:ext uri="{0D108BD9-81ED-4DB2-BD59-A6C34878D82A}">
                    <a16:rowId xmlns:a16="http://schemas.microsoft.com/office/drawing/2014/main" val="10008"/>
                  </a:ext>
                </a:extLst>
              </a:tr>
              <a:tr h="438308">
                <a:tc>
                  <a:txBody>
                    <a:bodyPr/>
                    <a:lstStyle/>
                    <a:p>
                      <a:pPr marL="0" marR="0">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extLst>
                  <a:ext uri="{0D108BD9-81ED-4DB2-BD59-A6C34878D82A}">
                    <a16:rowId xmlns:a16="http://schemas.microsoft.com/office/drawing/2014/main" val="10009"/>
                  </a:ext>
                </a:extLst>
              </a:tr>
              <a:tr h="586575">
                <a:tc>
                  <a:txBody>
                    <a:bodyPr/>
                    <a:lstStyle/>
                    <a:p>
                      <a:pPr marL="0" marR="0">
                        <a:lnSpc>
                          <a:spcPct val="115000"/>
                        </a:lnSpc>
                        <a:spcBef>
                          <a:spcPts val="0"/>
                        </a:spcBef>
                        <a:spcAft>
                          <a:spcPts val="0"/>
                        </a:spcAft>
                      </a:pPr>
                      <a:r>
                        <a:rPr lang="en-US" sz="2800" b="1" dirty="0">
                          <a:solidFill>
                            <a:schemeClr val="tx1"/>
                          </a:solidFill>
                          <a:effectLst/>
                        </a:rPr>
                        <a:t> </a:t>
                      </a: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tc>
                  <a:txBody>
                    <a:bodyPr/>
                    <a:lstStyle/>
                    <a:p>
                      <a:pPr marL="0" marR="0" algn="ctr">
                        <a:lnSpc>
                          <a:spcPct val="115000"/>
                        </a:lnSpc>
                        <a:spcBef>
                          <a:spcPts val="0"/>
                        </a:spcBef>
                        <a:spcAft>
                          <a:spcPts val="0"/>
                        </a:spcAft>
                      </a:pPr>
                      <a:endParaRPr lang="en-US" sz="2800" b="1" dirty="0">
                        <a:solidFill>
                          <a:schemeClr val="tx1"/>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5FFFF"/>
                    </a:solidFill>
                  </a:tcPr>
                </a:tc>
                <a:extLst>
                  <a:ext uri="{0D108BD9-81ED-4DB2-BD59-A6C34878D82A}">
                    <a16:rowId xmlns:a16="http://schemas.microsoft.com/office/drawing/2014/main" val="10011"/>
                  </a:ext>
                </a:extLst>
              </a:tr>
              <a:tr h="438308">
                <a:tc>
                  <a:txBody>
                    <a:bodyPr/>
                    <a:lstStyle/>
                    <a:p>
                      <a:pPr marL="0" marR="0" algn="r">
                        <a:lnSpc>
                          <a:spcPct val="115000"/>
                        </a:lnSpc>
                        <a:spcBef>
                          <a:spcPts val="0"/>
                        </a:spcBef>
                        <a:spcAft>
                          <a:spcPts val="0"/>
                        </a:spcAft>
                      </a:pPr>
                      <a:r>
                        <a:rPr lang="en-US" sz="2800" b="1" dirty="0">
                          <a:solidFill>
                            <a:srgbClr val="C00000"/>
                          </a:solidFill>
                          <a:effectLst/>
                        </a:rPr>
                        <a:t>Total</a:t>
                      </a:r>
                      <a:endParaRPr lang="en-US" sz="2800" b="1" dirty="0">
                        <a:solidFill>
                          <a:srgbClr val="C00000"/>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800" b="1" dirty="0">
                        <a:solidFill>
                          <a:srgbClr val="C00000"/>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2800" b="1" dirty="0">
                        <a:solidFill>
                          <a:srgbClr val="C00000"/>
                        </a:solidFill>
                        <a:effectLst/>
                        <a:latin typeface="Arial"/>
                        <a:ea typeface="Calibri"/>
                        <a:cs typeface="Arial"/>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982457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136784"/>
          <a:ext cx="9144000" cy="3217536"/>
        </p:xfrm>
        <a:graphic>
          <a:graphicData uri="http://schemas.openxmlformats.org/drawingml/2006/table">
            <a:tbl>
              <a:tblPr firstRow="1" bandRow="1">
                <a:tableStyleId>{5C22544A-7EE6-4342-B048-85BDC9FD1C3A}</a:tableStyleId>
              </a:tblPr>
              <a:tblGrid>
                <a:gridCol w="2594957">
                  <a:extLst>
                    <a:ext uri="{9D8B030D-6E8A-4147-A177-3AD203B41FA5}">
                      <a16:colId xmlns:a16="http://schemas.microsoft.com/office/drawing/2014/main" val="20000"/>
                    </a:ext>
                  </a:extLst>
                </a:gridCol>
                <a:gridCol w="2346250">
                  <a:extLst>
                    <a:ext uri="{9D8B030D-6E8A-4147-A177-3AD203B41FA5}">
                      <a16:colId xmlns:a16="http://schemas.microsoft.com/office/drawing/2014/main" val="20001"/>
                    </a:ext>
                  </a:extLst>
                </a:gridCol>
                <a:gridCol w="2262881">
                  <a:extLst>
                    <a:ext uri="{9D8B030D-6E8A-4147-A177-3AD203B41FA5}">
                      <a16:colId xmlns:a16="http://schemas.microsoft.com/office/drawing/2014/main" val="20002"/>
                    </a:ext>
                  </a:extLst>
                </a:gridCol>
                <a:gridCol w="1939912">
                  <a:extLst>
                    <a:ext uri="{9D8B030D-6E8A-4147-A177-3AD203B41FA5}">
                      <a16:colId xmlns:a16="http://schemas.microsoft.com/office/drawing/2014/main" val="20003"/>
                    </a:ext>
                  </a:extLst>
                </a:gridCol>
              </a:tblGrid>
              <a:tr h="8635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a:solidFill>
                            <a:schemeClr val="tx1"/>
                          </a:solidFill>
                        </a:rPr>
                        <a:t>Evangelism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gridSpan="3">
                  <a:txBody>
                    <a:bodyPr/>
                    <a:lstStyle/>
                    <a:p>
                      <a:pPr algn="ctr"/>
                      <a:r>
                        <a:rPr lang="en-US" sz="3200" b="1">
                          <a:solidFill>
                            <a:schemeClr val="tx1"/>
                          </a:solidFill>
                        </a:rPr>
                        <a:t>Discipleship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hMerge="1">
                  <a:txBody>
                    <a:bodyPr/>
                    <a:lstStyle/>
                    <a:p>
                      <a:pPr algn="ctr"/>
                      <a:endParaRPr lang="en-US" sz="2800" b="1">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hMerge="1">
                  <a:txBody>
                    <a:bodyPr/>
                    <a:lstStyle/>
                    <a:p>
                      <a:pPr algn="ctr"/>
                      <a:endParaRPr lang="en-US" sz="2800" b="1">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183466607"/>
                  </a:ext>
                </a:extLst>
              </a:tr>
              <a:tr h="8635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a:solidFill>
                            <a:schemeClr val="tx1"/>
                          </a:solidFill>
                        </a:rPr>
                        <a:t>1. Come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a:txBody>
                    <a:bodyPr/>
                    <a:lstStyle/>
                    <a:p>
                      <a:pPr algn="ctr"/>
                      <a:r>
                        <a:rPr lang="en-US" sz="3200" b="1">
                          <a:solidFill>
                            <a:schemeClr val="tx1"/>
                          </a:solidFill>
                        </a:rPr>
                        <a:t>2. Grow</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en-US" sz="3200" b="1" dirty="0">
                          <a:solidFill>
                            <a:schemeClr val="tx1"/>
                          </a:solidFill>
                        </a:rPr>
                        <a:t>3.</a:t>
                      </a:r>
                      <a:r>
                        <a:rPr lang="en-US" sz="3200" b="1" baseline="0" dirty="0">
                          <a:solidFill>
                            <a:schemeClr val="tx1"/>
                          </a:solidFill>
                        </a:rPr>
                        <a:t> Serve</a:t>
                      </a:r>
                      <a:endParaRPr lang="en-US" sz="3200" b="1"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en-US" sz="3200" b="1" dirty="0">
                          <a:solidFill>
                            <a:schemeClr val="tx1"/>
                          </a:solidFill>
                        </a:rPr>
                        <a:t>4. Go</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1490476">
                <a:tc>
                  <a:txBody>
                    <a:bodyPr/>
                    <a:lstStyle/>
                    <a:p>
                      <a:pPr marL="225425" indent="-225425" algn="l">
                        <a:buFont typeface="Arial" panose="020B0604020202020204" pitchFamily="34" charset="0"/>
                        <a:buChar char="•"/>
                      </a:pPr>
                      <a:r>
                        <a:rPr lang="en-US" sz="2800" dirty="0">
                          <a:solidFill>
                            <a:schemeClr val="tx1"/>
                          </a:solidFill>
                        </a:rPr>
                        <a:t>Worship</a:t>
                      </a:r>
                    </a:p>
                    <a:p>
                      <a:pPr marL="225425" indent="-225425" algn="l">
                        <a:buFont typeface="Arial" panose="020B0604020202020204" pitchFamily="34" charset="0"/>
                        <a:buChar char="•"/>
                      </a:pPr>
                      <a:r>
                        <a:rPr lang="en-US" sz="2800" dirty="0">
                          <a:solidFill>
                            <a:schemeClr val="tx1"/>
                          </a:solidFill>
                        </a:rPr>
                        <a:t>Fellowship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a:txBody>
                    <a:bodyPr/>
                    <a:lstStyle/>
                    <a:p>
                      <a:pPr marL="223838" indent="-223838" algn="l">
                        <a:buFont typeface="Arial" panose="020B0604020202020204" pitchFamily="34" charset="0"/>
                        <a:buChar char="•"/>
                      </a:pPr>
                      <a:r>
                        <a:rPr lang="en-US" sz="2800">
                          <a:solidFill>
                            <a:schemeClr val="tx1"/>
                          </a:solidFill>
                        </a:rPr>
                        <a:t>God’s Word</a:t>
                      </a:r>
                    </a:p>
                    <a:p>
                      <a:pPr marL="223838" indent="-223838" algn="l">
                        <a:buFont typeface="Arial" panose="020B0604020202020204" pitchFamily="34" charset="0"/>
                        <a:buChar char="•"/>
                      </a:pPr>
                      <a:r>
                        <a:rPr lang="en-US" sz="2800">
                          <a:solidFill>
                            <a:schemeClr val="tx1"/>
                          </a:solidFill>
                        </a:rPr>
                        <a:t>Prayer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en-US" sz="2800">
                          <a:solidFill>
                            <a:schemeClr val="tx1"/>
                          </a:solidFill>
                        </a:rPr>
                        <a:t>Service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pPr algn="ctr"/>
                      <a:r>
                        <a:rPr lang="en-US" sz="2800" dirty="0">
                          <a:solidFill>
                            <a:schemeClr val="tx1"/>
                          </a:solidFill>
                        </a:rPr>
                        <a:t>Outreach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bl>
          </a:graphicData>
        </a:graphic>
      </p:graphicFrame>
      <p:sp>
        <p:nvSpPr>
          <p:cNvPr id="5" name="Right Arrow 4"/>
          <p:cNvSpPr/>
          <p:nvPr/>
        </p:nvSpPr>
        <p:spPr bwMode="auto">
          <a:xfrm>
            <a:off x="182880" y="512064"/>
            <a:ext cx="8778240" cy="1490608"/>
          </a:xfrm>
          <a:prstGeom prst="rightArrow">
            <a:avLst>
              <a:gd name="adj1" fmla="val 61905"/>
              <a:gd name="adj2" fmla="val 106862"/>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chemeClr val="bg1"/>
                </a:solidFill>
                <a:effectLst/>
              </a:rPr>
              <a:t>Foundations Disciple</a:t>
            </a:r>
            <a:r>
              <a:rPr lang="en-US" sz="3600">
                <a:solidFill>
                  <a:schemeClr val="bg1"/>
                </a:solidFill>
              </a:rPr>
              <a:t>ship </a:t>
            </a:r>
            <a:r>
              <a:rPr kumimoji="0" lang="en-US" sz="3600" b="1" i="0" u="none" strike="noStrike" cap="none" normalizeH="0" baseline="0">
                <a:ln>
                  <a:noFill/>
                </a:ln>
                <a:solidFill>
                  <a:schemeClr val="bg1"/>
                </a:solidFill>
                <a:effectLst/>
              </a:rPr>
              <a:t>Process</a:t>
            </a:r>
          </a:p>
        </p:txBody>
      </p:sp>
      <p:sp>
        <p:nvSpPr>
          <p:cNvPr id="6" name="Slide Number Placeholder 3">
            <a:extLst>
              <a:ext uri="{FF2B5EF4-FFF2-40B4-BE49-F238E27FC236}">
                <a16:creationId xmlns:a16="http://schemas.microsoft.com/office/drawing/2014/main" id="{7BDE93A4-324D-48AD-BB5E-60C55B3A3E5D}"/>
              </a:ext>
            </a:extLst>
          </p:cNvPr>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3</a:t>
            </a:r>
          </a:p>
        </p:txBody>
      </p:sp>
    </p:spTree>
    <p:extLst>
      <p:ext uri="{BB962C8B-B14F-4D97-AF65-F5344CB8AC3E}">
        <p14:creationId xmlns:p14="http://schemas.microsoft.com/office/powerpoint/2010/main" val="207623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
            <a:ext cx="9144000" cy="1733697"/>
          </a:xfrm>
        </p:spPr>
        <p:txBody>
          <a:bodyPr/>
          <a:lstStyle/>
          <a:p>
            <a:r>
              <a:rPr lang="en-US" dirty="0"/>
              <a:t>How to Reach Your City for Christ </a:t>
            </a:r>
            <a:br>
              <a:rPr lang="en-US" sz="3200" dirty="0"/>
            </a:br>
            <a:r>
              <a:rPr lang="en-US" sz="3200" b="0" dirty="0"/>
              <a:t>Lesson 6</a:t>
            </a:r>
          </a:p>
        </p:txBody>
      </p:sp>
      <p:sp>
        <p:nvSpPr>
          <p:cNvPr id="3" name="Content Placeholder 2"/>
          <p:cNvSpPr>
            <a:spLocks noGrp="1"/>
          </p:cNvSpPr>
          <p:nvPr>
            <p:ph idx="1"/>
          </p:nvPr>
        </p:nvSpPr>
        <p:spPr>
          <a:xfrm>
            <a:off x="741176" y="2596265"/>
            <a:ext cx="7661647" cy="1461458"/>
          </a:xfrm>
          <a:solidFill>
            <a:srgbClr val="FFFF00"/>
          </a:solidFill>
          <a:ln>
            <a:solidFill>
              <a:schemeClr val="bg1"/>
            </a:solidFill>
          </a:ln>
        </p:spPr>
        <p:txBody>
          <a:bodyPr anchor="ctr" anchorCtr="0"/>
          <a:lstStyle/>
          <a:p>
            <a:pPr marL="0" indent="0" algn="ctr">
              <a:buNone/>
            </a:pPr>
            <a:r>
              <a:rPr lang="en-US" sz="3600" b="1" dirty="0">
                <a:solidFill>
                  <a:sysClr val="windowText" lastClr="000000"/>
                </a:solidFill>
              </a:rPr>
              <a:t>Plant churches that have</a:t>
            </a:r>
          </a:p>
          <a:p>
            <a:pPr marL="0" indent="0" algn="ctr">
              <a:buNone/>
            </a:pPr>
            <a:r>
              <a:rPr lang="en-US" sz="3600" b="1" dirty="0">
                <a:solidFill>
                  <a:sysClr val="windowText" lastClr="000000"/>
                </a:solidFill>
              </a:rPr>
              <a:t>multiplying Foundations groups</a:t>
            </a:r>
            <a:endParaRPr lang="en-US" sz="3600" dirty="0">
              <a:solidFill>
                <a:sysClr val="windowText" lastClr="000000"/>
              </a:solidFill>
            </a:endParaRPr>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23</a:t>
            </a:r>
          </a:p>
        </p:txBody>
      </p:sp>
    </p:spTree>
    <p:extLst>
      <p:ext uri="{BB962C8B-B14F-4D97-AF65-F5344CB8AC3E}">
        <p14:creationId xmlns:p14="http://schemas.microsoft.com/office/powerpoint/2010/main" val="67422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738" y="1390577"/>
            <a:ext cx="8482262" cy="4076846"/>
          </a:xfrm>
        </p:spPr>
        <p:txBody>
          <a:bodyPr/>
          <a:lstStyle/>
          <a:p>
            <a:pPr marL="0" indent="0" algn="ctr">
              <a:buNone/>
            </a:pPr>
            <a:r>
              <a:rPr lang="en-US" b="1" dirty="0"/>
              <a:t>Principle of Church Growth </a:t>
            </a:r>
            <a:r>
              <a:rPr lang="en-US" dirty="0"/>
              <a:t>(Mark 4)</a:t>
            </a:r>
          </a:p>
          <a:p>
            <a:r>
              <a:rPr lang="en-US" dirty="0"/>
              <a:t>The kingdom of God is as if a man should scatter seed on the ground</a:t>
            </a:r>
          </a:p>
          <a:p>
            <a:pPr lvl="1"/>
            <a:r>
              <a:rPr lang="en-US" dirty="0"/>
              <a:t>The seed sprouts, grows, and multiplies</a:t>
            </a:r>
          </a:p>
          <a:p>
            <a:pPr lvl="1"/>
            <a:r>
              <a:rPr lang="en-US" dirty="0"/>
              <a:t>He knows not how</a:t>
            </a:r>
          </a:p>
          <a:p>
            <a:endParaRPr lang="en-US" dirty="0"/>
          </a:p>
          <a:p>
            <a:pPr marL="0" indent="0">
              <a:buNone/>
            </a:pPr>
            <a:endParaRPr lang="en-US" dirty="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23</a:t>
            </a:r>
          </a:p>
        </p:txBody>
      </p:sp>
    </p:spTree>
    <p:extLst>
      <p:ext uri="{BB962C8B-B14F-4D97-AF65-F5344CB8AC3E}">
        <p14:creationId xmlns:p14="http://schemas.microsoft.com/office/powerpoint/2010/main" val="17101604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2">
            <a:extLst>
              <a:ext uri="{FF2B5EF4-FFF2-40B4-BE49-F238E27FC236}">
                <a16:creationId xmlns:a16="http://schemas.microsoft.com/office/drawing/2014/main" id="{07747E12-B6D1-426A-90F8-9550CC3A0D48}"/>
              </a:ext>
            </a:extLst>
          </p:cNvPr>
          <p:cNvGraphicFramePr>
            <a:graphicFrameLocks noGrp="1"/>
          </p:cNvGraphicFramePr>
          <p:nvPr>
            <p:extLst>
              <p:ext uri="{D42A27DB-BD31-4B8C-83A1-F6EECF244321}">
                <p14:modId xmlns:p14="http://schemas.microsoft.com/office/powerpoint/2010/main" val="281542972"/>
              </p:ext>
            </p:extLst>
          </p:nvPr>
        </p:nvGraphicFramePr>
        <p:xfrm>
          <a:off x="0" y="0"/>
          <a:ext cx="9143999" cy="6858000"/>
        </p:xfrm>
        <a:graphic>
          <a:graphicData uri="http://schemas.openxmlformats.org/drawingml/2006/table">
            <a:tbl>
              <a:tblPr firstRow="1" bandRow="1">
                <a:tableStyleId>{5C22544A-7EE6-4342-B048-85BDC9FD1C3A}</a:tableStyleId>
              </a:tblPr>
              <a:tblGrid>
                <a:gridCol w="3402418">
                  <a:extLst>
                    <a:ext uri="{9D8B030D-6E8A-4147-A177-3AD203B41FA5}">
                      <a16:colId xmlns:a16="http://schemas.microsoft.com/office/drawing/2014/main" val="2101893043"/>
                    </a:ext>
                  </a:extLst>
                </a:gridCol>
                <a:gridCol w="5741581">
                  <a:extLst>
                    <a:ext uri="{9D8B030D-6E8A-4147-A177-3AD203B41FA5}">
                      <a16:colId xmlns:a16="http://schemas.microsoft.com/office/drawing/2014/main" val="1946227037"/>
                    </a:ext>
                  </a:extLst>
                </a:gridCol>
              </a:tblGrid>
              <a:tr h="852178">
                <a:tc gridSpan="2">
                  <a:txBody>
                    <a:bodyPr/>
                    <a:lstStyle/>
                    <a:p>
                      <a:pPr algn="ctr"/>
                      <a:r>
                        <a:rPr lang="en-US" sz="3600" dirty="0">
                          <a:solidFill>
                            <a:schemeClr val="tx1"/>
                          </a:solidFill>
                          <a:latin typeface="Arial" panose="020B0604020202020204" pitchFamily="34" charset="0"/>
                          <a:cs typeface="Arial" panose="020B0604020202020204" pitchFamily="34" charset="0"/>
                        </a:rPr>
                        <a:t>Parable of the Sower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8699970"/>
                  </a:ext>
                </a:extLst>
              </a:tr>
              <a:tr h="771018">
                <a:tc gridSpan="2">
                  <a:txBody>
                    <a:bodyPr/>
                    <a:lstStyle/>
                    <a:p>
                      <a:pPr algn="ctr"/>
                      <a:r>
                        <a:rPr lang="en-US" sz="3200" b="1" dirty="0">
                          <a:solidFill>
                            <a:schemeClr val="tx1"/>
                          </a:solidFill>
                          <a:latin typeface="Arial" panose="020B0604020202020204" pitchFamily="34" charset="0"/>
                          <a:cs typeface="Arial" panose="020B0604020202020204" pitchFamily="34" charset="0"/>
                        </a:rPr>
                        <a:t>Our Role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a:p>
                  </a:txBody>
                  <a:tcPr/>
                </a:tc>
                <a:extLst>
                  <a:ext uri="{0D108BD9-81ED-4DB2-BD59-A6C34878D82A}">
                    <a16:rowId xmlns:a16="http://schemas.microsoft.com/office/drawing/2014/main" val="2636896018"/>
                  </a:ext>
                </a:extLst>
              </a:tr>
              <a:tr h="689858">
                <a:tc>
                  <a:txBody>
                    <a:bodyPr/>
                    <a:lstStyle/>
                    <a:p>
                      <a:pPr marL="114300" indent="-1143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Prepare the soil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114300" indent="-1143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Invest in relationships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840191138"/>
                  </a:ext>
                </a:extLst>
              </a:tr>
              <a:tr h="1257976">
                <a:tc>
                  <a:txBody>
                    <a:bodyPr/>
                    <a:lstStyle/>
                    <a:p>
                      <a:pPr marL="114300" indent="-1143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Sow the seed</a:t>
                      </a:r>
                    </a:p>
                    <a:p>
                      <a:pPr marL="114300" indent="-1143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The seed sprouts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114300" indent="-1143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Share the gospel</a:t>
                      </a:r>
                    </a:p>
                    <a:p>
                      <a:pPr marL="114300" indent="-1143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New life is born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5722449"/>
                  </a:ext>
                </a:extLst>
              </a:tr>
              <a:tr h="1257976">
                <a:tc>
                  <a:txBody>
                    <a:bodyPr/>
                    <a:lstStyle/>
                    <a:p>
                      <a:pPr marL="114300" indent="-1143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Tend the crop</a:t>
                      </a:r>
                    </a:p>
                    <a:p>
                      <a:pPr marL="114300" indent="-1143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The crop grows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114300" indent="-1143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Help people grow spiritually</a:t>
                      </a:r>
                    </a:p>
                    <a:p>
                      <a:pPr marL="114300" indent="-1143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Disciples are made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227339604"/>
                  </a:ext>
                </a:extLst>
              </a:tr>
              <a:tr h="1257976">
                <a:tc>
                  <a:txBody>
                    <a:bodyPr/>
                    <a:lstStyle/>
                    <a:p>
                      <a:pPr marL="114300" marR="0" lvl="0" indent="-114300" algn="l" defTabSz="64931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chemeClr val="tx1"/>
                          </a:solidFill>
                          <a:latin typeface="Arial" panose="020B0604020202020204" pitchFamily="34" charset="0"/>
                          <a:cs typeface="Arial" panose="020B0604020202020204" pitchFamily="34" charset="0"/>
                        </a:rPr>
                        <a:t>The seeds multiply</a:t>
                      </a:r>
                    </a:p>
                    <a:p>
                      <a:pPr marL="114300" indent="-1143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The Harvest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114300" indent="-1143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Disciples multiply</a:t>
                      </a:r>
                    </a:p>
                    <a:p>
                      <a:pPr marL="114300" indent="-1143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The Great Commission is finished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044890130"/>
                  </a:ext>
                </a:extLst>
              </a:tr>
              <a:tr h="771018">
                <a:tc gridSpan="2">
                  <a:txBody>
                    <a:bodyPr/>
                    <a:lstStyle/>
                    <a:p>
                      <a:pPr marL="0" indent="0" algn="ctr">
                        <a:buFont typeface="Arial" panose="020B0604020202020204" pitchFamily="34" charset="0"/>
                        <a:buNone/>
                      </a:pPr>
                      <a:r>
                        <a:rPr lang="en-US" sz="3200" b="1" dirty="0">
                          <a:solidFill>
                            <a:schemeClr val="tx1"/>
                          </a:solidFill>
                          <a:latin typeface="Arial" panose="020B0604020202020204" pitchFamily="34" charset="0"/>
                          <a:cs typeface="Arial" panose="020B0604020202020204" pitchFamily="34" charset="0"/>
                        </a:rPr>
                        <a:t>God’s Role: Cause the Growth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171450" indent="-171450">
                        <a:buFont typeface="Arial" panose="020B0604020202020204" pitchFamily="34" charset="0"/>
                        <a:buChar char="•"/>
                      </a:pPr>
                      <a:endParaRPr lang="en-US" sz="11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079053"/>
                  </a:ext>
                </a:extLst>
              </a:tr>
            </a:tbl>
          </a:graphicData>
        </a:graphic>
      </p:graphicFrame>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solidFill>
                  <a:schemeClr val="tx1"/>
                </a:solidFill>
              </a:rPr>
              <a:t>23</a:t>
            </a:r>
          </a:p>
        </p:txBody>
      </p:sp>
    </p:spTree>
    <p:extLst>
      <p:ext uri="{BB962C8B-B14F-4D97-AF65-F5344CB8AC3E}">
        <p14:creationId xmlns:p14="http://schemas.microsoft.com/office/powerpoint/2010/main" val="136709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95481"/>
            <a:ext cx="8686800" cy="4007726"/>
          </a:xfrm>
        </p:spPr>
        <p:txBody>
          <a:bodyPr/>
          <a:lstStyle/>
          <a:p>
            <a:r>
              <a:rPr lang="en-US" dirty="0"/>
              <a:t>If we implement our role for the church effectively, </a:t>
            </a:r>
          </a:p>
          <a:p>
            <a:pPr lvl="1"/>
            <a:r>
              <a:rPr lang="en-US" dirty="0"/>
              <a:t>God will cause our churches to grow</a:t>
            </a:r>
          </a:p>
          <a:p>
            <a:pPr marL="0" lvl="0" indent="0">
              <a:buNone/>
            </a:pPr>
            <a:endParaRPr lang="en-US" dirty="0"/>
          </a:p>
          <a:p>
            <a:pPr marL="0" lvl="0" indent="0">
              <a:buNone/>
            </a:pPr>
            <a:r>
              <a:rPr lang="en-US" b="1" dirty="0"/>
              <a:t>The opposite is also true</a:t>
            </a:r>
          </a:p>
          <a:p>
            <a:r>
              <a:rPr lang="en-US" dirty="0"/>
              <a:t>If we don’t implement our role for the church effectively, </a:t>
            </a:r>
          </a:p>
          <a:p>
            <a:pPr lvl="1"/>
            <a:r>
              <a:rPr lang="en-US" dirty="0"/>
              <a:t>our churches won’t grow</a:t>
            </a:r>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23</a:t>
            </a:r>
          </a:p>
        </p:txBody>
      </p:sp>
    </p:spTree>
    <p:extLst>
      <p:ext uri="{BB962C8B-B14F-4D97-AF65-F5344CB8AC3E}">
        <p14:creationId xmlns:p14="http://schemas.microsoft.com/office/powerpoint/2010/main" val="9199212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23</a:t>
            </a:r>
          </a:p>
        </p:txBody>
      </p:sp>
      <p:sp>
        <p:nvSpPr>
          <p:cNvPr id="2" name="Rectangle 1">
            <a:extLst>
              <a:ext uri="{FF2B5EF4-FFF2-40B4-BE49-F238E27FC236}">
                <a16:creationId xmlns:a16="http://schemas.microsoft.com/office/drawing/2014/main" id="{8FAE1D2E-DF7A-4C3A-A343-8D0011D2875F}"/>
              </a:ext>
            </a:extLst>
          </p:cNvPr>
          <p:cNvSpPr/>
          <p:nvPr/>
        </p:nvSpPr>
        <p:spPr>
          <a:xfrm>
            <a:off x="307149" y="2158652"/>
            <a:ext cx="8529701" cy="2286000"/>
          </a:xfrm>
          <a:prstGeom prst="rect">
            <a:avLst/>
          </a:prstGeom>
          <a:solidFill>
            <a:srgbClr val="FFDD71"/>
          </a:solidFill>
          <a:ln w="19050">
            <a:solidFill>
              <a:schemeClr val="bg1"/>
            </a:solidFill>
          </a:ln>
        </p:spPr>
        <p:txBody>
          <a:bodyPr wrap="square" anchor="ctr" anchorCtr="0">
            <a:spAutoFit/>
          </a:bodyPr>
          <a:lstStyle/>
          <a:p>
            <a:pPr lvl="0" algn="ctr" eaLnBrk="0" hangingPunct="0">
              <a:spcBef>
                <a:spcPct val="20000"/>
              </a:spcBef>
            </a:pPr>
            <a:r>
              <a:rPr lang="en-US" sz="3200" kern="0" dirty="0">
                <a:solidFill>
                  <a:sysClr val="windowText" lastClr="000000"/>
                </a:solidFill>
                <a:latin typeface="Arial"/>
                <a:cs typeface="+mn-cs"/>
              </a:rPr>
              <a:t>The role of our churches is to </a:t>
            </a:r>
          </a:p>
          <a:p>
            <a:pPr lvl="0" algn="ctr" eaLnBrk="0" hangingPunct="0">
              <a:spcBef>
                <a:spcPct val="20000"/>
              </a:spcBef>
            </a:pPr>
            <a:r>
              <a:rPr lang="en-US" sz="3200" u="sng" kern="0" dirty="0">
                <a:solidFill>
                  <a:sysClr val="windowText" lastClr="000000"/>
                </a:solidFill>
                <a:latin typeface="Arial"/>
                <a:cs typeface="+mn-cs"/>
              </a:rPr>
              <a:t>multiply disciples</a:t>
            </a:r>
            <a:r>
              <a:rPr lang="en-US" sz="3200" kern="0" dirty="0">
                <a:solidFill>
                  <a:sysClr val="windowText" lastClr="000000"/>
                </a:solidFill>
                <a:latin typeface="Arial"/>
                <a:cs typeface="+mn-cs"/>
              </a:rPr>
              <a:t> just as a seed multiplies, </a:t>
            </a:r>
          </a:p>
          <a:p>
            <a:pPr lvl="0" algn="ctr" eaLnBrk="0" hangingPunct="0">
              <a:spcBef>
                <a:spcPct val="20000"/>
              </a:spcBef>
            </a:pPr>
            <a:r>
              <a:rPr lang="en-US" sz="3200" u="sng" kern="0" dirty="0">
                <a:solidFill>
                  <a:sysClr val="windowText" lastClr="000000"/>
                </a:solidFill>
                <a:latin typeface="Arial"/>
                <a:cs typeface="+mn-cs"/>
              </a:rPr>
              <a:t>not just add them</a:t>
            </a:r>
            <a:endParaRPr lang="en-US" sz="3200" b="0" kern="0" dirty="0">
              <a:solidFill>
                <a:sysClr val="windowText" lastClr="000000"/>
              </a:solidFill>
              <a:latin typeface="Arial"/>
              <a:cs typeface="+mn-cs"/>
            </a:endParaRPr>
          </a:p>
        </p:txBody>
      </p:sp>
    </p:spTree>
    <p:extLst>
      <p:ext uri="{BB962C8B-B14F-4D97-AF65-F5344CB8AC3E}">
        <p14:creationId xmlns:p14="http://schemas.microsoft.com/office/powerpoint/2010/main" val="68203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0" y="1"/>
            <a:ext cx="9144000" cy="1164910"/>
          </a:xfrm>
        </p:spPr>
        <p:txBody>
          <a:bodyPr/>
          <a:lstStyle/>
          <a:p>
            <a:pPr marL="0" marR="0">
              <a:spcBef>
                <a:spcPts val="0"/>
              </a:spcBef>
              <a:spcAft>
                <a:spcPts val="0"/>
              </a:spcAft>
            </a:pPr>
            <a:r>
              <a:rPr lang="en-US" sz="3200" kern="1200" dirty="0">
                <a:solidFill>
                  <a:schemeClr val="tx1"/>
                </a:solidFill>
                <a:ea typeface="Calibri"/>
              </a:rPr>
              <a:t>Planting Churches that Have </a:t>
            </a:r>
            <a:br>
              <a:rPr lang="en-US" sz="3200" kern="1200" dirty="0">
                <a:solidFill>
                  <a:schemeClr val="tx1"/>
                </a:solidFill>
                <a:ea typeface="Calibri"/>
              </a:rPr>
            </a:br>
            <a:r>
              <a:rPr lang="en-US" sz="3200" kern="1200" dirty="0">
                <a:solidFill>
                  <a:schemeClr val="tx1"/>
                </a:solidFill>
                <a:ea typeface="Calibri"/>
              </a:rPr>
              <a:t>Multiplying Foundations Groups</a:t>
            </a:r>
            <a:endParaRPr lang="en-US" sz="3200" b="0" dirty="0">
              <a:solidFill>
                <a:schemeClr val="tx1"/>
              </a:solidFill>
              <a:latin typeface="Times New Roman"/>
              <a:ea typeface="Calibri"/>
            </a:endParaRPr>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solidFill>
                  <a:schemeClr val="tx1"/>
                </a:solidFill>
              </a:rPr>
              <a:t>24</a:t>
            </a:r>
          </a:p>
        </p:txBody>
      </p:sp>
      <p:sp>
        <p:nvSpPr>
          <p:cNvPr id="78" name="TextBox 77">
            <a:extLst>
              <a:ext uri="{FF2B5EF4-FFF2-40B4-BE49-F238E27FC236}">
                <a16:creationId xmlns:a16="http://schemas.microsoft.com/office/drawing/2014/main" id="{776001B1-F1F4-45AE-8754-000CBA77244B}"/>
              </a:ext>
            </a:extLst>
          </p:cNvPr>
          <p:cNvSpPr txBox="1"/>
          <p:nvPr/>
        </p:nvSpPr>
        <p:spPr>
          <a:xfrm>
            <a:off x="204580" y="1405330"/>
            <a:ext cx="8726905" cy="1384995"/>
          </a:xfrm>
          <a:prstGeom prst="rect">
            <a:avLst/>
          </a:prstGeom>
          <a:noFill/>
        </p:spPr>
        <p:txBody>
          <a:bodyPr wrap="square">
            <a:spAutoFit/>
          </a:bodyPr>
          <a:lstStyle/>
          <a:p>
            <a:pPr algn="ctr">
              <a:spcBef>
                <a:spcPts val="0"/>
              </a:spcBef>
              <a:spcAft>
                <a:spcPts val="0"/>
              </a:spcAft>
            </a:pPr>
            <a:r>
              <a:rPr kumimoji="0" lang="en-US" sz="2800" i="0" strike="noStrike" kern="1200" cap="none" spc="0" normalizeH="0" baseline="0" noProof="0" dirty="0">
                <a:ln>
                  <a:noFill/>
                </a:ln>
                <a:solidFill>
                  <a:srgbClr val="000000"/>
                </a:solidFill>
                <a:effectLst/>
                <a:uLnTx/>
                <a:uFillTx/>
                <a:latin typeface="Arial"/>
                <a:ea typeface="Calibri"/>
                <a:cs typeface="+mj-cs"/>
              </a:rPr>
              <a:t>1. Grow Your Present Church</a:t>
            </a:r>
            <a:br>
              <a:rPr kumimoji="0" lang="en-US" sz="2800" b="0" i="0" u="none" strike="noStrike" kern="1200" cap="none" spc="0" normalizeH="0" baseline="0" noProof="0" dirty="0">
                <a:ln>
                  <a:noFill/>
                </a:ln>
                <a:solidFill>
                  <a:srgbClr val="000000"/>
                </a:solidFill>
                <a:effectLst/>
                <a:uLnTx/>
                <a:uFillTx/>
                <a:latin typeface="Arial"/>
                <a:ea typeface="Calibri"/>
                <a:cs typeface="+mj-cs"/>
              </a:rPr>
            </a:br>
            <a:r>
              <a:rPr kumimoji="0" lang="en-US" sz="2800" b="0" i="0" u="none" strike="noStrike" kern="1200" cap="none" spc="0" normalizeH="0" baseline="0" noProof="0" dirty="0">
                <a:ln>
                  <a:noFill/>
                </a:ln>
                <a:solidFill>
                  <a:srgbClr val="000000"/>
                </a:solidFill>
                <a:effectLst/>
                <a:uLnTx/>
                <a:uFillTx/>
                <a:latin typeface="Arial"/>
                <a:ea typeface="Calibri"/>
                <a:cs typeface="+mj-cs"/>
              </a:rPr>
              <a:t>Multiply Foundations Groups </a:t>
            </a:r>
          </a:p>
          <a:p>
            <a:pPr algn="ctr">
              <a:spcBef>
                <a:spcPts val="0"/>
              </a:spcBef>
              <a:spcAft>
                <a:spcPts val="0"/>
              </a:spcAft>
            </a:pPr>
            <a:r>
              <a:rPr kumimoji="0" lang="en-US" sz="2800" b="0" i="0" u="none" strike="noStrike" kern="1200" cap="none" spc="0" normalizeH="0" baseline="0" noProof="0" dirty="0">
                <a:ln>
                  <a:noFill/>
                </a:ln>
                <a:solidFill>
                  <a:srgbClr val="000000"/>
                </a:solidFill>
                <a:effectLst/>
                <a:uLnTx/>
                <a:uFillTx/>
                <a:latin typeface="Arial"/>
                <a:ea typeface="Calibri"/>
                <a:cs typeface="+mj-cs"/>
              </a:rPr>
              <a:t>to reach your current community for Christ</a:t>
            </a:r>
            <a:endParaRPr lang="en-US" dirty="0"/>
          </a:p>
        </p:txBody>
      </p:sp>
      <p:pic>
        <p:nvPicPr>
          <p:cNvPr id="4" name="Picture 3">
            <a:extLst>
              <a:ext uri="{FF2B5EF4-FFF2-40B4-BE49-F238E27FC236}">
                <a16:creationId xmlns:a16="http://schemas.microsoft.com/office/drawing/2014/main" id="{333BE3E8-42C3-4265-903B-5339E2967470}"/>
              </a:ext>
            </a:extLst>
          </p:cNvPr>
          <p:cNvPicPr>
            <a:picLocks noChangeAspect="1"/>
          </p:cNvPicPr>
          <p:nvPr/>
        </p:nvPicPr>
        <p:blipFill>
          <a:blip r:embed="rId3"/>
          <a:stretch>
            <a:fillRect/>
          </a:stretch>
        </p:blipFill>
        <p:spPr>
          <a:xfrm>
            <a:off x="2813732" y="2826161"/>
            <a:ext cx="3508599" cy="3555589"/>
          </a:xfrm>
          <a:prstGeom prst="rect">
            <a:avLst/>
          </a:prstGeom>
        </p:spPr>
      </p:pic>
    </p:spTree>
    <p:extLst>
      <p:ext uri="{BB962C8B-B14F-4D97-AF65-F5344CB8AC3E}">
        <p14:creationId xmlns:p14="http://schemas.microsoft.com/office/powerpoint/2010/main" val="344816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solidFill>
                  <a:schemeClr val="tx1"/>
                </a:solidFill>
              </a:rPr>
              <a:t>24</a:t>
            </a:r>
          </a:p>
        </p:txBody>
      </p:sp>
      <p:sp>
        <p:nvSpPr>
          <p:cNvPr id="78" name="TextBox 77">
            <a:extLst>
              <a:ext uri="{FF2B5EF4-FFF2-40B4-BE49-F238E27FC236}">
                <a16:creationId xmlns:a16="http://schemas.microsoft.com/office/drawing/2014/main" id="{776001B1-F1F4-45AE-8754-000CBA77244B}"/>
              </a:ext>
            </a:extLst>
          </p:cNvPr>
          <p:cNvSpPr txBox="1"/>
          <p:nvPr/>
        </p:nvSpPr>
        <p:spPr>
          <a:xfrm>
            <a:off x="0" y="170088"/>
            <a:ext cx="9144000" cy="2477601"/>
          </a:xfrm>
          <a:prstGeom prst="rect">
            <a:avLst/>
          </a:prstGeom>
          <a:noFill/>
        </p:spPr>
        <p:txBody>
          <a:bodyPr wrap="square">
            <a:spAutoFit/>
          </a:bodyPr>
          <a:lstStyle/>
          <a:p>
            <a:pPr algn="ctr">
              <a:spcBef>
                <a:spcPts val="0"/>
              </a:spcBef>
              <a:spcAft>
                <a:spcPts val="600"/>
              </a:spcAft>
            </a:pPr>
            <a:r>
              <a:rPr kumimoji="0" lang="en-US" sz="2800" i="0" strike="noStrike" kern="1200" cap="none" spc="0" normalizeH="0" baseline="0" noProof="0" dirty="0">
                <a:ln>
                  <a:noFill/>
                </a:ln>
                <a:solidFill>
                  <a:srgbClr val="000000"/>
                </a:solidFill>
                <a:effectLst/>
                <a:uLnTx/>
                <a:uFillTx/>
                <a:latin typeface="Arial"/>
                <a:ea typeface="Calibri"/>
                <a:cs typeface="+mj-cs"/>
              </a:rPr>
              <a:t>2. Plant a New Church</a:t>
            </a:r>
          </a:p>
          <a:p>
            <a:pPr marL="457200" indent="-223838">
              <a:spcBef>
                <a:spcPts val="0"/>
              </a:spcBef>
              <a:spcAft>
                <a:spcPts val="600"/>
              </a:spcAft>
              <a:buFont typeface="Arial" panose="020B0604020202020204" pitchFamily="34" charset="0"/>
              <a:buChar char="•"/>
            </a:pPr>
            <a:r>
              <a:rPr kumimoji="0" lang="en-US" sz="2800" b="0" i="0" u="none" strike="noStrike" kern="1200" cap="none" spc="0" normalizeH="0" baseline="0" noProof="0" dirty="0">
                <a:ln>
                  <a:noFill/>
                </a:ln>
                <a:solidFill>
                  <a:srgbClr val="000000"/>
                </a:solidFill>
                <a:effectLst/>
                <a:uLnTx/>
                <a:uFillTx/>
                <a:latin typeface="Arial"/>
                <a:ea typeface="Calibri"/>
                <a:cs typeface="+mj-cs"/>
              </a:rPr>
              <a:t>Start a Foundations Group in a </a:t>
            </a:r>
            <a:r>
              <a:rPr kumimoji="0" lang="en-US" sz="2800" b="0" i="0" u="sng" strike="noStrike" kern="1200" cap="none" spc="0" normalizeH="0" baseline="0" noProof="0" dirty="0">
                <a:ln>
                  <a:noFill/>
                </a:ln>
                <a:solidFill>
                  <a:srgbClr val="000000"/>
                </a:solidFill>
                <a:effectLst/>
                <a:uLnTx/>
                <a:uFillTx/>
                <a:latin typeface="Arial"/>
                <a:ea typeface="Calibri"/>
                <a:cs typeface="+mj-cs"/>
              </a:rPr>
              <a:t>different community</a:t>
            </a:r>
          </a:p>
          <a:p>
            <a:pPr marL="457200" indent="-223838">
              <a:spcBef>
                <a:spcPts val="0"/>
              </a:spcBef>
              <a:spcAft>
                <a:spcPts val="600"/>
              </a:spcAft>
              <a:buFont typeface="Arial" panose="020B0604020202020204" pitchFamily="34" charset="0"/>
              <a:buChar char="•"/>
            </a:pPr>
            <a:r>
              <a:rPr kumimoji="0" lang="en-US" sz="2800" b="0" i="0" u="none" strike="noStrike" kern="1200" cap="none" spc="0" normalizeH="0" baseline="0" noProof="0" dirty="0">
                <a:ln>
                  <a:noFill/>
                </a:ln>
                <a:solidFill>
                  <a:srgbClr val="000000"/>
                </a:solidFill>
                <a:effectLst/>
                <a:uLnTx/>
                <a:uFillTx/>
                <a:latin typeface="Arial"/>
                <a:ea typeface="Calibri"/>
                <a:cs typeface="+mj-cs"/>
              </a:rPr>
              <a:t>The Foundations Group is the start of a New Church</a:t>
            </a:r>
          </a:p>
          <a:p>
            <a:pPr marL="457200" indent="-223838">
              <a:spcBef>
                <a:spcPts val="0"/>
              </a:spcBef>
              <a:spcAft>
                <a:spcPts val="600"/>
              </a:spcAft>
              <a:buFont typeface="Arial" panose="020B0604020202020204" pitchFamily="34" charset="0"/>
              <a:buChar char="•"/>
            </a:pPr>
            <a:r>
              <a:rPr kumimoji="0" lang="en-US" sz="2800" b="0" i="0" u="none" strike="noStrike" kern="1200" cap="none" spc="0" normalizeH="0" baseline="0" noProof="0" dirty="0">
                <a:ln>
                  <a:noFill/>
                </a:ln>
                <a:solidFill>
                  <a:srgbClr val="000000"/>
                </a:solidFill>
                <a:effectLst/>
                <a:uLnTx/>
                <a:uFillTx/>
                <a:latin typeface="Arial"/>
                <a:ea typeface="Calibri"/>
                <a:cs typeface="+mj-cs"/>
              </a:rPr>
              <a:t>The Foundations leader is the pastor of the New Church</a:t>
            </a:r>
          </a:p>
        </p:txBody>
      </p:sp>
      <p:grpSp>
        <p:nvGrpSpPr>
          <p:cNvPr id="8" name="Group 7">
            <a:extLst>
              <a:ext uri="{FF2B5EF4-FFF2-40B4-BE49-F238E27FC236}">
                <a16:creationId xmlns:a16="http://schemas.microsoft.com/office/drawing/2014/main" id="{6B8E12AD-D225-4D6F-AD1F-7CFC8879BCE3}"/>
              </a:ext>
            </a:extLst>
          </p:cNvPr>
          <p:cNvGrpSpPr/>
          <p:nvPr/>
        </p:nvGrpSpPr>
        <p:grpSpPr>
          <a:xfrm>
            <a:off x="1368201" y="2647689"/>
            <a:ext cx="5931644" cy="3555589"/>
            <a:chOff x="1063401" y="2647689"/>
            <a:chExt cx="5931644" cy="3555589"/>
          </a:xfrm>
        </p:grpSpPr>
        <p:pic>
          <p:nvPicPr>
            <p:cNvPr id="4" name="Picture 3">
              <a:extLst>
                <a:ext uri="{FF2B5EF4-FFF2-40B4-BE49-F238E27FC236}">
                  <a16:creationId xmlns:a16="http://schemas.microsoft.com/office/drawing/2014/main" id="{333BE3E8-42C3-4265-903B-5339E2967470}"/>
                </a:ext>
              </a:extLst>
            </p:cNvPr>
            <p:cNvPicPr>
              <a:picLocks noChangeAspect="1"/>
            </p:cNvPicPr>
            <p:nvPr/>
          </p:nvPicPr>
          <p:blipFill>
            <a:blip r:embed="rId3"/>
            <a:stretch>
              <a:fillRect/>
            </a:stretch>
          </p:blipFill>
          <p:spPr>
            <a:xfrm>
              <a:off x="1063401" y="2647689"/>
              <a:ext cx="3508599" cy="3555589"/>
            </a:xfrm>
            <a:prstGeom prst="rect">
              <a:avLst/>
            </a:prstGeom>
          </p:spPr>
        </p:pic>
        <p:sp>
          <p:nvSpPr>
            <p:cNvPr id="3" name="Arc 2">
              <a:extLst>
                <a:ext uri="{FF2B5EF4-FFF2-40B4-BE49-F238E27FC236}">
                  <a16:creationId xmlns:a16="http://schemas.microsoft.com/office/drawing/2014/main" id="{36180715-73F8-4DB7-894E-A9F295B52FE9}"/>
                </a:ext>
              </a:extLst>
            </p:cNvPr>
            <p:cNvSpPr/>
            <p:nvPr/>
          </p:nvSpPr>
          <p:spPr>
            <a:xfrm rot="16200000">
              <a:off x="3567378" y="2645191"/>
              <a:ext cx="2236362" cy="3130242"/>
            </a:xfrm>
            <a:prstGeom prst="arc">
              <a:avLst>
                <a:gd name="adj1" fmla="val 16635339"/>
                <a:gd name="adj2" fmla="val 5054106"/>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 name="Picture 5">
              <a:extLst>
                <a:ext uri="{FF2B5EF4-FFF2-40B4-BE49-F238E27FC236}">
                  <a16:creationId xmlns:a16="http://schemas.microsoft.com/office/drawing/2014/main" id="{CDC5C5CE-D353-4CC4-A3DB-4CF24D974644}"/>
                </a:ext>
              </a:extLst>
            </p:cNvPr>
            <p:cNvPicPr>
              <a:picLocks noChangeAspect="1"/>
            </p:cNvPicPr>
            <p:nvPr/>
          </p:nvPicPr>
          <p:blipFill>
            <a:blip r:embed="rId4">
              <a:clrChange>
                <a:clrFrom>
                  <a:srgbClr val="FFFFFF"/>
                </a:clrFrom>
                <a:clrTo>
                  <a:srgbClr val="FFFFFF">
                    <a:alpha val="0"/>
                  </a:srgbClr>
                </a:clrTo>
              </a:clrChange>
              <a:alphaModFix amt="50000"/>
            </a:blip>
            <a:stretch>
              <a:fillRect/>
            </a:stretch>
          </p:blipFill>
          <p:spPr>
            <a:xfrm>
              <a:off x="6023563" y="3945423"/>
              <a:ext cx="971482" cy="960120"/>
            </a:xfrm>
            <a:prstGeom prst="rect">
              <a:avLst/>
            </a:prstGeom>
          </p:spPr>
        </p:pic>
      </p:grpSp>
    </p:spTree>
    <p:extLst>
      <p:ext uri="{BB962C8B-B14F-4D97-AF65-F5344CB8AC3E}">
        <p14:creationId xmlns:p14="http://schemas.microsoft.com/office/powerpoint/2010/main" val="216432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solidFill>
                  <a:schemeClr val="tx1"/>
                </a:solidFill>
              </a:rPr>
              <a:t>24</a:t>
            </a:r>
          </a:p>
        </p:txBody>
      </p:sp>
      <p:sp>
        <p:nvSpPr>
          <p:cNvPr id="78" name="TextBox 77">
            <a:extLst>
              <a:ext uri="{FF2B5EF4-FFF2-40B4-BE49-F238E27FC236}">
                <a16:creationId xmlns:a16="http://schemas.microsoft.com/office/drawing/2014/main" id="{776001B1-F1F4-45AE-8754-000CBA77244B}"/>
              </a:ext>
            </a:extLst>
          </p:cNvPr>
          <p:cNvSpPr txBox="1"/>
          <p:nvPr/>
        </p:nvSpPr>
        <p:spPr>
          <a:xfrm>
            <a:off x="0" y="170088"/>
            <a:ext cx="9144000" cy="1538883"/>
          </a:xfrm>
          <a:prstGeom prst="rect">
            <a:avLst/>
          </a:prstGeom>
          <a:noFill/>
        </p:spPr>
        <p:txBody>
          <a:bodyPr wrap="square">
            <a:spAutoFit/>
          </a:bodyPr>
          <a:lstStyle/>
          <a:p>
            <a:pPr algn="ctr">
              <a:spcBef>
                <a:spcPts val="0"/>
              </a:spcBef>
              <a:spcAft>
                <a:spcPts val="600"/>
              </a:spcAft>
            </a:pPr>
            <a:r>
              <a:rPr lang="en-US" sz="2800" dirty="0">
                <a:solidFill>
                  <a:srgbClr val="000000"/>
                </a:solidFill>
                <a:latin typeface="Arial"/>
                <a:ea typeface="Calibri"/>
                <a:cs typeface="+mj-cs"/>
              </a:rPr>
              <a:t>3. Grow your New Church </a:t>
            </a:r>
          </a:p>
          <a:p>
            <a:pPr algn="ctr">
              <a:spcBef>
                <a:spcPts val="0"/>
              </a:spcBef>
              <a:spcAft>
                <a:spcPts val="600"/>
              </a:spcAft>
            </a:pPr>
            <a:r>
              <a:rPr lang="en-US" sz="2800" b="0" dirty="0">
                <a:solidFill>
                  <a:srgbClr val="000000"/>
                </a:solidFill>
                <a:latin typeface="Arial"/>
                <a:ea typeface="Calibri"/>
                <a:cs typeface="+mj-cs"/>
              </a:rPr>
              <a:t>Multiply Foundations Groups to reach </a:t>
            </a:r>
          </a:p>
          <a:p>
            <a:pPr algn="ctr">
              <a:spcBef>
                <a:spcPts val="0"/>
              </a:spcBef>
              <a:spcAft>
                <a:spcPts val="600"/>
              </a:spcAft>
            </a:pPr>
            <a:r>
              <a:rPr lang="en-US" sz="2800" b="0" dirty="0">
                <a:solidFill>
                  <a:srgbClr val="000000"/>
                </a:solidFill>
                <a:latin typeface="Arial"/>
                <a:ea typeface="Calibri"/>
                <a:cs typeface="+mj-cs"/>
              </a:rPr>
              <a:t>the new community for Christ.</a:t>
            </a:r>
          </a:p>
        </p:txBody>
      </p:sp>
      <p:grpSp>
        <p:nvGrpSpPr>
          <p:cNvPr id="30" name="Group 29">
            <a:extLst>
              <a:ext uri="{FF2B5EF4-FFF2-40B4-BE49-F238E27FC236}">
                <a16:creationId xmlns:a16="http://schemas.microsoft.com/office/drawing/2014/main" id="{E7CEB225-BE54-4C09-AC52-D7BCE1240B00}"/>
              </a:ext>
            </a:extLst>
          </p:cNvPr>
          <p:cNvGrpSpPr/>
          <p:nvPr/>
        </p:nvGrpSpPr>
        <p:grpSpPr>
          <a:xfrm>
            <a:off x="167511" y="2731857"/>
            <a:ext cx="8808978" cy="3274586"/>
            <a:chOff x="167511" y="2778525"/>
            <a:chExt cx="8808978" cy="3274586"/>
          </a:xfrm>
        </p:grpSpPr>
        <p:pic>
          <p:nvPicPr>
            <p:cNvPr id="4" name="Picture 3">
              <a:extLst>
                <a:ext uri="{FF2B5EF4-FFF2-40B4-BE49-F238E27FC236}">
                  <a16:creationId xmlns:a16="http://schemas.microsoft.com/office/drawing/2014/main" id="{333BE3E8-42C3-4265-903B-5339E2967470}"/>
                </a:ext>
              </a:extLst>
            </p:cNvPr>
            <p:cNvPicPr>
              <a:picLocks noChangeAspect="1"/>
            </p:cNvPicPr>
            <p:nvPr/>
          </p:nvPicPr>
          <p:blipFill>
            <a:blip r:embed="rId3"/>
            <a:stretch>
              <a:fillRect/>
            </a:stretch>
          </p:blipFill>
          <p:spPr>
            <a:xfrm>
              <a:off x="167511" y="2790290"/>
              <a:ext cx="3219700" cy="3262821"/>
            </a:xfrm>
            <a:prstGeom prst="rect">
              <a:avLst/>
            </a:prstGeom>
          </p:spPr>
        </p:pic>
        <p:sp>
          <p:nvSpPr>
            <p:cNvPr id="3" name="Arc 2">
              <a:extLst>
                <a:ext uri="{FF2B5EF4-FFF2-40B4-BE49-F238E27FC236}">
                  <a16:creationId xmlns:a16="http://schemas.microsoft.com/office/drawing/2014/main" id="{36180715-73F8-4DB7-894E-A9F295B52FE9}"/>
                </a:ext>
              </a:extLst>
            </p:cNvPr>
            <p:cNvSpPr/>
            <p:nvPr/>
          </p:nvSpPr>
          <p:spPr>
            <a:xfrm rot="16200000">
              <a:off x="2399074" y="3147858"/>
              <a:ext cx="1546143" cy="2108427"/>
            </a:xfrm>
            <a:prstGeom prst="arc">
              <a:avLst>
                <a:gd name="adj1" fmla="val 16635339"/>
                <a:gd name="adj2" fmla="val 5054106"/>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 name="Picture 5">
              <a:extLst>
                <a:ext uri="{FF2B5EF4-FFF2-40B4-BE49-F238E27FC236}">
                  <a16:creationId xmlns:a16="http://schemas.microsoft.com/office/drawing/2014/main" id="{CDC5C5CE-D353-4CC4-A3DB-4CF24D974644}"/>
                </a:ext>
              </a:extLst>
            </p:cNvPr>
            <p:cNvPicPr>
              <a:picLocks noChangeAspect="1"/>
            </p:cNvPicPr>
            <p:nvPr/>
          </p:nvPicPr>
          <p:blipFill>
            <a:blip r:embed="rId4">
              <a:clrChange>
                <a:clrFrom>
                  <a:srgbClr val="FFFFFF"/>
                </a:clrFrom>
                <a:clrTo>
                  <a:srgbClr val="FFFFFF">
                    <a:alpha val="0"/>
                  </a:srgbClr>
                </a:clrTo>
              </a:clrChange>
              <a:alphaModFix amt="50000"/>
            </a:blip>
            <a:stretch>
              <a:fillRect/>
            </a:stretch>
          </p:blipFill>
          <p:spPr>
            <a:xfrm>
              <a:off x="4086259" y="3930669"/>
              <a:ext cx="971482" cy="960120"/>
            </a:xfrm>
            <a:prstGeom prst="rect">
              <a:avLst/>
            </a:prstGeom>
          </p:spPr>
        </p:pic>
        <p:grpSp>
          <p:nvGrpSpPr>
            <p:cNvPr id="17" name="Group 16">
              <a:extLst>
                <a:ext uri="{FF2B5EF4-FFF2-40B4-BE49-F238E27FC236}">
                  <a16:creationId xmlns:a16="http://schemas.microsoft.com/office/drawing/2014/main" id="{A6F64F85-0535-4E89-AB2D-570A6493BE7B}"/>
                </a:ext>
              </a:extLst>
            </p:cNvPr>
            <p:cNvGrpSpPr>
              <a:grpSpLocks noChangeAspect="1"/>
            </p:cNvGrpSpPr>
            <p:nvPr/>
          </p:nvGrpSpPr>
          <p:grpSpPr>
            <a:xfrm>
              <a:off x="5755085" y="2778525"/>
              <a:ext cx="3221404" cy="3264408"/>
              <a:chOff x="3286254" y="606074"/>
              <a:chExt cx="2733165" cy="2769651"/>
            </a:xfrm>
          </p:grpSpPr>
          <p:grpSp>
            <p:nvGrpSpPr>
              <p:cNvPr id="18" name="Group 17">
                <a:extLst>
                  <a:ext uri="{FF2B5EF4-FFF2-40B4-BE49-F238E27FC236}">
                    <a16:creationId xmlns:a16="http://schemas.microsoft.com/office/drawing/2014/main" id="{F56A89B9-A1F0-4772-AF38-6F774116BF50}"/>
                  </a:ext>
                </a:extLst>
              </p:cNvPr>
              <p:cNvGrpSpPr/>
              <p:nvPr/>
            </p:nvGrpSpPr>
            <p:grpSpPr>
              <a:xfrm>
                <a:off x="3286254" y="606074"/>
                <a:ext cx="2733165" cy="2769651"/>
                <a:chOff x="2001568" y="1187047"/>
                <a:chExt cx="2733165" cy="2769651"/>
              </a:xfrm>
            </p:grpSpPr>
            <p:pic>
              <p:nvPicPr>
                <p:cNvPr id="20" name="4EC6F923-9D25-491D-BE7C-887EA839E7DA">
                  <a:extLst>
                    <a:ext uri="{FF2B5EF4-FFF2-40B4-BE49-F238E27FC236}">
                      <a16:creationId xmlns:a16="http://schemas.microsoft.com/office/drawing/2014/main" id="{3D50AA35-3094-44BA-AA93-E6F0FF458B9D}"/>
                    </a:ext>
                  </a:extLst>
                </p:cNvPr>
                <p:cNvPicPr>
                  <a:picLocks noChangeAspect="1" noChangeArrowheads="1"/>
                </p:cNvPicPr>
                <p:nvPr/>
              </p:nvPicPr>
              <p:blipFill rotWithShape="1">
                <a:blip r:embed="rId5">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l="64326" t="31436" r="6485" b="38023"/>
                <a:stretch/>
              </p:blipFill>
              <p:spPr bwMode="auto">
                <a:xfrm>
                  <a:off x="3004178" y="1187047"/>
                  <a:ext cx="720016" cy="75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4EC6F923-9D25-491D-BE7C-887EA839E7DA">
                  <a:extLst>
                    <a:ext uri="{FF2B5EF4-FFF2-40B4-BE49-F238E27FC236}">
                      <a16:creationId xmlns:a16="http://schemas.microsoft.com/office/drawing/2014/main" id="{7A98CA63-3F6D-4135-B440-290109BDEBDF}"/>
                    </a:ext>
                  </a:extLst>
                </p:cNvPr>
                <p:cNvPicPr>
                  <a:picLocks noChangeAspect="1" noChangeArrowheads="1"/>
                </p:cNvPicPr>
                <p:nvPr/>
              </p:nvPicPr>
              <p:blipFill rotWithShape="1">
                <a:blip r:embed="rId5">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l="64326" t="31436" r="6485" b="38023"/>
                <a:stretch/>
              </p:blipFill>
              <p:spPr bwMode="auto">
                <a:xfrm>
                  <a:off x="3004178" y="3203349"/>
                  <a:ext cx="720016" cy="75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4EC6F923-9D25-491D-BE7C-887EA839E7DA">
                  <a:extLst>
                    <a:ext uri="{FF2B5EF4-FFF2-40B4-BE49-F238E27FC236}">
                      <a16:creationId xmlns:a16="http://schemas.microsoft.com/office/drawing/2014/main" id="{DA49F31D-23DA-4307-A6C9-718CDB1FB06B}"/>
                    </a:ext>
                  </a:extLst>
                </p:cNvPr>
                <p:cNvPicPr>
                  <a:picLocks noChangeAspect="1" noChangeArrowheads="1"/>
                </p:cNvPicPr>
                <p:nvPr/>
              </p:nvPicPr>
              <p:blipFill rotWithShape="1">
                <a:blip r:embed="rId5">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l="64326" t="31436" r="6485" b="38023"/>
                <a:stretch/>
              </p:blipFill>
              <p:spPr bwMode="auto">
                <a:xfrm>
                  <a:off x="4014717" y="2185336"/>
                  <a:ext cx="720016" cy="75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4EC6F923-9D25-491D-BE7C-887EA839E7DA">
                  <a:extLst>
                    <a:ext uri="{FF2B5EF4-FFF2-40B4-BE49-F238E27FC236}">
                      <a16:creationId xmlns:a16="http://schemas.microsoft.com/office/drawing/2014/main" id="{A07CD9A3-A330-40B1-93F9-9E2617F41A96}"/>
                    </a:ext>
                  </a:extLst>
                </p:cNvPr>
                <p:cNvPicPr>
                  <a:picLocks noChangeAspect="1" noChangeArrowheads="1"/>
                </p:cNvPicPr>
                <p:nvPr/>
              </p:nvPicPr>
              <p:blipFill rotWithShape="1">
                <a:blip r:embed="rId5">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l="64326" t="31436" r="6485" b="38023"/>
                <a:stretch/>
              </p:blipFill>
              <p:spPr bwMode="auto">
                <a:xfrm>
                  <a:off x="2001568" y="2180445"/>
                  <a:ext cx="720016" cy="75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a:extLst>
                    <a:ext uri="{FF2B5EF4-FFF2-40B4-BE49-F238E27FC236}">
                      <a16:creationId xmlns:a16="http://schemas.microsoft.com/office/drawing/2014/main" id="{191B3CB1-3DEB-494E-967C-0BA1A38C1168}"/>
                    </a:ext>
                  </a:extLst>
                </p:cNvPr>
                <p:cNvCxnSpPr>
                  <a:cxnSpLocks/>
                  <a:stCxn id="19" idx="3"/>
                  <a:endCxn id="22" idx="1"/>
                </p:cNvCxnSpPr>
                <p:nvPr/>
              </p:nvCxnSpPr>
              <p:spPr>
                <a:xfrm>
                  <a:off x="3734275" y="2560694"/>
                  <a:ext cx="280442" cy="1317"/>
                </a:xfrm>
                <a:prstGeom prst="straightConnector1">
                  <a:avLst/>
                </a:prstGeom>
                <a:ln w="38100">
                  <a:solidFill>
                    <a:schemeClr val="tx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03F2886-EFF7-4753-ADBE-2CCA12FA8287}"/>
                    </a:ext>
                  </a:extLst>
                </p:cNvPr>
                <p:cNvCxnSpPr>
                  <a:cxnSpLocks/>
                  <a:stCxn id="19" idx="1"/>
                  <a:endCxn id="23" idx="3"/>
                </p:cNvCxnSpPr>
                <p:nvPr/>
              </p:nvCxnSpPr>
              <p:spPr>
                <a:xfrm flipH="1" flipV="1">
                  <a:off x="2721584" y="2557120"/>
                  <a:ext cx="272514" cy="3574"/>
                </a:xfrm>
                <a:prstGeom prst="straightConnector1">
                  <a:avLst/>
                </a:prstGeom>
                <a:ln w="38100">
                  <a:solidFill>
                    <a:schemeClr val="tx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5629D27-9F8E-4E61-A2D9-E0D8E2FB2B67}"/>
                    </a:ext>
                  </a:extLst>
                </p:cNvPr>
                <p:cNvCxnSpPr>
                  <a:cxnSpLocks/>
                  <a:stCxn id="19" idx="0"/>
                  <a:endCxn id="20" idx="2"/>
                </p:cNvCxnSpPr>
                <p:nvPr/>
              </p:nvCxnSpPr>
              <p:spPr>
                <a:xfrm flipH="1" flipV="1">
                  <a:off x="3364186" y="1940396"/>
                  <a:ext cx="1" cy="254538"/>
                </a:xfrm>
                <a:prstGeom prst="straightConnector1">
                  <a:avLst/>
                </a:prstGeom>
                <a:ln w="38100">
                  <a:solidFill>
                    <a:schemeClr val="tx1">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A091370-3AFE-46B6-8118-1489250AF0D4}"/>
                    </a:ext>
                  </a:extLst>
                </p:cNvPr>
                <p:cNvCxnSpPr>
                  <a:cxnSpLocks/>
                  <a:stCxn id="19" idx="2"/>
                  <a:endCxn id="21" idx="0"/>
                </p:cNvCxnSpPr>
                <p:nvPr/>
              </p:nvCxnSpPr>
              <p:spPr>
                <a:xfrm flipH="1">
                  <a:off x="3364186" y="2926454"/>
                  <a:ext cx="1" cy="276895"/>
                </a:xfrm>
                <a:prstGeom prst="straightConnector1">
                  <a:avLst/>
                </a:prstGeom>
                <a:ln w="38100">
                  <a:solidFill>
                    <a:schemeClr val="tx1">
                      <a:alpha val="50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19" name="Picture 18">
                <a:extLst>
                  <a:ext uri="{FF2B5EF4-FFF2-40B4-BE49-F238E27FC236}">
                    <a16:creationId xmlns:a16="http://schemas.microsoft.com/office/drawing/2014/main" id="{8114F402-C43E-4013-84A8-716A5960C9F4}"/>
                  </a:ext>
                </a:extLst>
              </p:cNvPr>
              <p:cNvPicPr>
                <a:picLocks noChangeAspect="1"/>
              </p:cNvPicPr>
              <p:nvPr/>
            </p:nvPicPr>
            <p:blipFill>
              <a:blip r:embed="rId4">
                <a:clrChange>
                  <a:clrFrom>
                    <a:srgbClr val="FFFFFF"/>
                  </a:clrFrom>
                  <a:clrTo>
                    <a:srgbClr val="FFFFFF">
                      <a:alpha val="0"/>
                    </a:srgbClr>
                  </a:clrTo>
                </a:clrChange>
                <a:alphaModFix amt="50000"/>
              </a:blip>
              <a:stretch>
                <a:fillRect/>
              </a:stretch>
            </p:blipFill>
            <p:spPr>
              <a:xfrm>
                <a:off x="4278784" y="1613961"/>
                <a:ext cx="740177" cy="731520"/>
              </a:xfrm>
              <a:prstGeom prst="rect">
                <a:avLst/>
              </a:prstGeom>
            </p:spPr>
          </p:pic>
        </p:grpSp>
        <p:sp>
          <p:nvSpPr>
            <p:cNvPr id="29" name="Arc 28">
              <a:extLst>
                <a:ext uri="{FF2B5EF4-FFF2-40B4-BE49-F238E27FC236}">
                  <a16:creationId xmlns:a16="http://schemas.microsoft.com/office/drawing/2014/main" id="{69EDA369-3DA2-4DF0-A6CD-22191AD6701F}"/>
                </a:ext>
              </a:extLst>
            </p:cNvPr>
            <p:cNvSpPr/>
            <p:nvPr/>
          </p:nvSpPr>
          <p:spPr>
            <a:xfrm rot="16200000">
              <a:off x="5179179" y="3130892"/>
              <a:ext cx="1546143" cy="2108427"/>
            </a:xfrm>
            <a:prstGeom prst="arc">
              <a:avLst>
                <a:gd name="adj1" fmla="val 16635339"/>
                <a:gd name="adj2" fmla="val 5054106"/>
              </a:avLst>
            </a:prstGeom>
            <a:ln w="762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TextBox 1">
            <a:extLst>
              <a:ext uri="{FF2B5EF4-FFF2-40B4-BE49-F238E27FC236}">
                <a16:creationId xmlns:a16="http://schemas.microsoft.com/office/drawing/2014/main" id="{73BEDD2C-DB79-41B8-B95E-42B79BBEA22F}"/>
              </a:ext>
            </a:extLst>
          </p:cNvPr>
          <p:cNvSpPr txBox="1"/>
          <p:nvPr/>
        </p:nvSpPr>
        <p:spPr>
          <a:xfrm>
            <a:off x="1348777" y="2242947"/>
            <a:ext cx="857167" cy="523220"/>
          </a:xfrm>
          <a:prstGeom prst="rect">
            <a:avLst/>
          </a:prstGeom>
          <a:noFill/>
        </p:spPr>
        <p:txBody>
          <a:bodyPr wrap="square" rtlCol="0">
            <a:spAutoFit/>
          </a:bodyPr>
          <a:lstStyle/>
          <a:p>
            <a:pPr algn="ctr"/>
            <a:r>
              <a:rPr lang="en-US" sz="2800" dirty="0"/>
              <a:t>1.</a:t>
            </a:r>
          </a:p>
        </p:txBody>
      </p:sp>
      <p:sp>
        <p:nvSpPr>
          <p:cNvPr id="5" name="TextBox 4">
            <a:extLst>
              <a:ext uri="{FF2B5EF4-FFF2-40B4-BE49-F238E27FC236}">
                <a16:creationId xmlns:a16="http://schemas.microsoft.com/office/drawing/2014/main" id="{87C44CC4-E43B-4B0F-A24F-B6D139E371B0}"/>
              </a:ext>
            </a:extLst>
          </p:cNvPr>
          <p:cNvSpPr txBox="1"/>
          <p:nvPr/>
        </p:nvSpPr>
        <p:spPr>
          <a:xfrm>
            <a:off x="4139893" y="2346668"/>
            <a:ext cx="857167" cy="523220"/>
          </a:xfrm>
          <a:prstGeom prst="rect">
            <a:avLst/>
          </a:prstGeom>
          <a:noFill/>
        </p:spPr>
        <p:txBody>
          <a:bodyPr wrap="square" rtlCol="0">
            <a:spAutoFit/>
          </a:bodyPr>
          <a:lstStyle/>
          <a:p>
            <a:pPr algn="ctr"/>
            <a:r>
              <a:rPr lang="en-US" sz="2800" dirty="0"/>
              <a:t>2.</a:t>
            </a:r>
          </a:p>
        </p:txBody>
      </p:sp>
      <p:sp>
        <p:nvSpPr>
          <p:cNvPr id="7" name="TextBox 6">
            <a:extLst>
              <a:ext uri="{FF2B5EF4-FFF2-40B4-BE49-F238E27FC236}">
                <a16:creationId xmlns:a16="http://schemas.microsoft.com/office/drawing/2014/main" id="{B94695EA-CC62-4418-9F5D-2CE7F1843F57}"/>
              </a:ext>
            </a:extLst>
          </p:cNvPr>
          <p:cNvSpPr txBox="1"/>
          <p:nvPr/>
        </p:nvSpPr>
        <p:spPr>
          <a:xfrm>
            <a:off x="6924916" y="2300759"/>
            <a:ext cx="857167" cy="523220"/>
          </a:xfrm>
          <a:prstGeom prst="rect">
            <a:avLst/>
          </a:prstGeom>
          <a:noFill/>
        </p:spPr>
        <p:txBody>
          <a:bodyPr wrap="square" rtlCol="0">
            <a:spAutoFit/>
          </a:bodyPr>
          <a:lstStyle/>
          <a:p>
            <a:pPr algn="ctr"/>
            <a:r>
              <a:rPr lang="en-US" sz="2800" dirty="0"/>
              <a:t>3.</a:t>
            </a:r>
          </a:p>
        </p:txBody>
      </p:sp>
    </p:spTree>
    <p:extLst>
      <p:ext uri="{BB962C8B-B14F-4D97-AF65-F5344CB8AC3E}">
        <p14:creationId xmlns:p14="http://schemas.microsoft.com/office/powerpoint/2010/main" val="171529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24</a:t>
            </a:r>
          </a:p>
        </p:txBody>
      </p:sp>
      <p:grpSp>
        <p:nvGrpSpPr>
          <p:cNvPr id="58" name="Group 57"/>
          <p:cNvGrpSpPr/>
          <p:nvPr/>
        </p:nvGrpSpPr>
        <p:grpSpPr>
          <a:xfrm>
            <a:off x="3778608" y="3968979"/>
            <a:ext cx="1157974" cy="1131119"/>
            <a:chOff x="4128797" y="3465509"/>
            <a:chExt cx="1158037" cy="1131175"/>
          </a:xfrm>
          <a:noFill/>
        </p:grpSpPr>
        <p:sp>
          <p:nvSpPr>
            <p:cNvPr id="59" name="Rectangle 58"/>
            <p:cNvSpPr/>
            <p:nvPr/>
          </p:nvSpPr>
          <p:spPr>
            <a:xfrm>
              <a:off x="4518022" y="3840104"/>
              <a:ext cx="365760" cy="36576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algn="ctr">
                <a:lnSpc>
                  <a:spcPct val="115000"/>
                </a:lnSpc>
                <a:spcBef>
                  <a:spcPts val="0"/>
                </a:spcBef>
                <a:spcAft>
                  <a:spcPts val="0"/>
                </a:spcAft>
              </a:pPr>
              <a:r>
                <a:rPr lang="en-US" sz="1000" kern="1200">
                  <a:solidFill>
                    <a:srgbClr val="000000"/>
                  </a:solidFill>
                  <a:effectLst/>
                  <a:ea typeface="Calibri"/>
                  <a:cs typeface="Arial"/>
                </a:rPr>
                <a:t>NC1</a:t>
              </a:r>
              <a:endParaRPr lang="en-US" sz="1200">
                <a:effectLst/>
                <a:latin typeface="Times New Roman"/>
                <a:ea typeface="Calibri"/>
              </a:endParaRPr>
            </a:p>
          </p:txBody>
        </p:sp>
        <p:sp>
          <p:nvSpPr>
            <p:cNvPr id="60" name="Rectangle 59"/>
            <p:cNvSpPr/>
            <p:nvPr/>
          </p:nvSpPr>
          <p:spPr>
            <a:xfrm>
              <a:off x="4563742" y="3465509"/>
              <a:ext cx="274320" cy="27432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algn="ctr">
                <a:lnSpc>
                  <a:spcPct val="115000"/>
                </a:lnSpc>
                <a:spcBef>
                  <a:spcPts val="0"/>
                </a:spcBef>
                <a:spcAft>
                  <a:spcPts val="0"/>
                </a:spcAft>
              </a:pPr>
              <a:r>
                <a:rPr lang="en-US" sz="1000" kern="1200" dirty="0">
                  <a:solidFill>
                    <a:srgbClr val="000000"/>
                  </a:solidFill>
                  <a:effectLst/>
                  <a:ea typeface="Calibri"/>
                  <a:cs typeface="Arial"/>
                </a:rPr>
                <a:t>DT</a:t>
              </a:r>
              <a:endParaRPr lang="en-US" sz="1200" dirty="0">
                <a:effectLst/>
                <a:latin typeface="Times New Roman"/>
                <a:ea typeface="Calibri"/>
              </a:endParaRPr>
            </a:p>
          </p:txBody>
        </p:sp>
        <p:cxnSp>
          <p:nvCxnSpPr>
            <p:cNvPr id="61" name="Straight Connector 60"/>
            <p:cNvCxnSpPr>
              <a:stCxn id="60" idx="2"/>
              <a:endCxn id="59" idx="0"/>
            </p:cNvCxnSpPr>
            <p:nvPr/>
          </p:nvCxnSpPr>
          <p:spPr>
            <a:xfrm>
              <a:off x="4700902" y="3739829"/>
              <a:ext cx="0" cy="100275"/>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9" idx="1"/>
              <a:endCxn id="63" idx="6"/>
            </p:cNvCxnSpPr>
            <p:nvPr/>
          </p:nvCxnSpPr>
          <p:spPr>
            <a:xfrm flipH="1" flipV="1">
              <a:off x="4403117" y="4019225"/>
              <a:ext cx="114905" cy="3759"/>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4128797" y="3882065"/>
              <a:ext cx="274320" cy="27432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algn="ctr">
                <a:lnSpc>
                  <a:spcPct val="115000"/>
                </a:lnSpc>
                <a:spcBef>
                  <a:spcPts val="0"/>
                </a:spcBef>
                <a:spcAft>
                  <a:spcPts val="0"/>
                </a:spcAft>
              </a:pPr>
              <a:r>
                <a:rPr lang="en-US" sz="1000" kern="1200">
                  <a:solidFill>
                    <a:srgbClr val="000000"/>
                  </a:solidFill>
                  <a:effectLst/>
                  <a:ea typeface="Calibri"/>
                  <a:cs typeface="Arial"/>
                </a:rPr>
                <a:t>FG</a:t>
              </a:r>
              <a:endParaRPr lang="en-US" sz="1200">
                <a:effectLst/>
                <a:latin typeface="Times New Roman"/>
                <a:ea typeface="Calibri"/>
              </a:endParaRPr>
            </a:p>
          </p:txBody>
        </p:sp>
        <p:sp>
          <p:nvSpPr>
            <p:cNvPr id="64" name="Oval 63"/>
            <p:cNvSpPr/>
            <p:nvPr/>
          </p:nvSpPr>
          <p:spPr>
            <a:xfrm>
              <a:off x="5012514" y="3883944"/>
              <a:ext cx="274320" cy="27432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algn="ctr">
                <a:lnSpc>
                  <a:spcPct val="115000"/>
                </a:lnSpc>
                <a:spcBef>
                  <a:spcPts val="0"/>
                </a:spcBef>
                <a:spcAft>
                  <a:spcPts val="0"/>
                </a:spcAft>
              </a:pPr>
              <a:r>
                <a:rPr lang="en-US" sz="1000" kern="1200">
                  <a:solidFill>
                    <a:srgbClr val="000000"/>
                  </a:solidFill>
                  <a:effectLst/>
                  <a:ea typeface="Calibri"/>
                  <a:cs typeface="Arial"/>
                </a:rPr>
                <a:t>FG</a:t>
              </a:r>
              <a:endParaRPr lang="en-US" sz="1200">
                <a:effectLst/>
                <a:latin typeface="Times New Roman"/>
                <a:ea typeface="Calibri"/>
              </a:endParaRPr>
            </a:p>
          </p:txBody>
        </p:sp>
        <p:cxnSp>
          <p:nvCxnSpPr>
            <p:cNvPr id="65" name="Straight Connector 64"/>
            <p:cNvCxnSpPr>
              <a:stCxn id="64" idx="2"/>
              <a:endCxn id="59" idx="3"/>
            </p:cNvCxnSpPr>
            <p:nvPr/>
          </p:nvCxnSpPr>
          <p:spPr>
            <a:xfrm flipH="1">
              <a:off x="4883782" y="4021104"/>
              <a:ext cx="128732" cy="188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9" idx="2"/>
              <a:endCxn id="67" idx="0"/>
            </p:cNvCxnSpPr>
            <p:nvPr/>
          </p:nvCxnSpPr>
          <p:spPr>
            <a:xfrm flipH="1">
              <a:off x="4698947" y="4205864"/>
              <a:ext cx="1955" cy="1165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4561787" y="4322364"/>
              <a:ext cx="274320" cy="27432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algn="ctr">
                <a:lnSpc>
                  <a:spcPct val="115000"/>
                </a:lnSpc>
                <a:spcBef>
                  <a:spcPts val="0"/>
                </a:spcBef>
                <a:spcAft>
                  <a:spcPts val="0"/>
                </a:spcAft>
              </a:pPr>
              <a:r>
                <a:rPr lang="en-US" sz="1000" kern="1200">
                  <a:solidFill>
                    <a:srgbClr val="000000"/>
                  </a:solidFill>
                  <a:effectLst/>
                  <a:ea typeface="Calibri"/>
                  <a:cs typeface="Arial"/>
                </a:rPr>
                <a:t>FG</a:t>
              </a:r>
              <a:endParaRPr lang="en-US" sz="1200">
                <a:effectLst/>
                <a:latin typeface="Times New Roman"/>
                <a:ea typeface="Calibri"/>
              </a:endParaRPr>
            </a:p>
          </p:txBody>
        </p:sp>
      </p:grpSp>
      <p:sp>
        <p:nvSpPr>
          <p:cNvPr id="68" name="TextBox 57"/>
          <p:cNvSpPr txBox="1"/>
          <p:nvPr/>
        </p:nvSpPr>
        <p:spPr>
          <a:xfrm>
            <a:off x="644313" y="2035861"/>
            <a:ext cx="7855373" cy="1998111"/>
          </a:xfrm>
          <a:prstGeom prst="rect">
            <a:avLst/>
          </a:prstGeom>
          <a:solidFill>
            <a:srgbClr val="008BBC"/>
          </a:solidFill>
          <a:ln w="19050">
            <a:solidFill>
              <a:schemeClr val="bg1"/>
            </a:solidFill>
          </a:ln>
        </p:spPr>
        <p:txBody>
          <a:bodyPr wrap="square" bIns="91440" rtlCol="0" anchor="ctr">
            <a:spAutoFit/>
          </a:bodyPr>
          <a:lstStyle/>
          <a:p>
            <a:pPr marL="0" marR="0" algn="ctr">
              <a:lnSpc>
                <a:spcPct val="115000"/>
              </a:lnSpc>
              <a:spcBef>
                <a:spcPts val="0"/>
              </a:spcBef>
              <a:spcAft>
                <a:spcPts val="0"/>
              </a:spcAft>
            </a:pPr>
            <a:r>
              <a:rPr lang="en-US" sz="3600" b="1" kern="1200" dirty="0">
                <a:solidFill>
                  <a:schemeClr val="bg1"/>
                </a:solidFill>
                <a:effectLst/>
                <a:latin typeface="Arial"/>
                <a:ea typeface="Calibri"/>
              </a:rPr>
              <a:t>All churches continue to multiply </a:t>
            </a:r>
            <a:endParaRPr lang="en-US" sz="3600" dirty="0">
              <a:solidFill>
                <a:schemeClr val="bg1"/>
              </a:solidFill>
              <a:effectLst/>
              <a:latin typeface="Times New Roman"/>
              <a:ea typeface="Calibri"/>
            </a:endParaRPr>
          </a:p>
          <a:p>
            <a:pPr marL="0" marR="0" algn="ctr">
              <a:lnSpc>
                <a:spcPct val="115000"/>
              </a:lnSpc>
              <a:spcBef>
                <a:spcPts val="0"/>
              </a:spcBef>
              <a:spcAft>
                <a:spcPts val="0"/>
              </a:spcAft>
            </a:pPr>
            <a:r>
              <a:rPr lang="en-US" sz="3600" b="1" kern="1200" dirty="0">
                <a:solidFill>
                  <a:schemeClr val="bg1"/>
                </a:solidFill>
                <a:effectLst/>
                <a:latin typeface="Arial"/>
                <a:ea typeface="Calibri"/>
              </a:rPr>
              <a:t>by planting new churches </a:t>
            </a:r>
          </a:p>
          <a:p>
            <a:pPr marL="0" marR="0" algn="ctr">
              <a:lnSpc>
                <a:spcPct val="115000"/>
              </a:lnSpc>
              <a:spcBef>
                <a:spcPts val="0"/>
              </a:spcBef>
              <a:spcAft>
                <a:spcPts val="0"/>
              </a:spcAft>
            </a:pPr>
            <a:r>
              <a:rPr lang="en-US" sz="3600" b="1" kern="1200" dirty="0">
                <a:solidFill>
                  <a:schemeClr val="bg1"/>
                </a:solidFill>
                <a:effectLst/>
                <a:latin typeface="Arial"/>
                <a:ea typeface="Calibri"/>
              </a:rPr>
              <a:t>following this pattern</a:t>
            </a:r>
            <a:endParaRPr lang="en-US" sz="3600" dirty="0">
              <a:solidFill>
                <a:schemeClr val="bg1"/>
              </a:solidFill>
              <a:effectLst/>
              <a:latin typeface="Times New Roman"/>
              <a:ea typeface="Calibri"/>
            </a:endParaRPr>
          </a:p>
        </p:txBody>
      </p:sp>
    </p:spTree>
    <p:extLst>
      <p:ext uri="{BB962C8B-B14F-4D97-AF65-F5344CB8AC3E}">
        <p14:creationId xmlns:p14="http://schemas.microsoft.com/office/powerpoint/2010/main" val="381383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24</a:t>
            </a:r>
          </a:p>
        </p:txBody>
      </p:sp>
      <p:grpSp>
        <p:nvGrpSpPr>
          <p:cNvPr id="58" name="Group 57"/>
          <p:cNvGrpSpPr/>
          <p:nvPr/>
        </p:nvGrpSpPr>
        <p:grpSpPr>
          <a:xfrm>
            <a:off x="3778608" y="3968979"/>
            <a:ext cx="1157974" cy="1131119"/>
            <a:chOff x="4128797" y="3465509"/>
            <a:chExt cx="1158037" cy="1131175"/>
          </a:xfrm>
          <a:noFill/>
        </p:grpSpPr>
        <p:sp>
          <p:nvSpPr>
            <p:cNvPr id="59" name="Rectangle 58"/>
            <p:cNvSpPr/>
            <p:nvPr/>
          </p:nvSpPr>
          <p:spPr>
            <a:xfrm>
              <a:off x="4518022" y="3840104"/>
              <a:ext cx="365760" cy="36576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algn="ctr">
                <a:lnSpc>
                  <a:spcPct val="115000"/>
                </a:lnSpc>
                <a:spcBef>
                  <a:spcPts val="0"/>
                </a:spcBef>
                <a:spcAft>
                  <a:spcPts val="0"/>
                </a:spcAft>
              </a:pPr>
              <a:r>
                <a:rPr lang="en-US" sz="1000" kern="1200">
                  <a:solidFill>
                    <a:srgbClr val="000000"/>
                  </a:solidFill>
                  <a:effectLst/>
                  <a:ea typeface="Calibri"/>
                  <a:cs typeface="Arial"/>
                </a:rPr>
                <a:t>NC1</a:t>
              </a:r>
              <a:endParaRPr lang="en-US" sz="1200">
                <a:effectLst/>
                <a:latin typeface="Times New Roman"/>
                <a:ea typeface="Calibri"/>
              </a:endParaRPr>
            </a:p>
          </p:txBody>
        </p:sp>
        <p:sp>
          <p:nvSpPr>
            <p:cNvPr id="60" name="Rectangle 59"/>
            <p:cNvSpPr/>
            <p:nvPr/>
          </p:nvSpPr>
          <p:spPr>
            <a:xfrm>
              <a:off x="4563742" y="3465509"/>
              <a:ext cx="274320" cy="27432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algn="ctr">
                <a:lnSpc>
                  <a:spcPct val="115000"/>
                </a:lnSpc>
                <a:spcBef>
                  <a:spcPts val="0"/>
                </a:spcBef>
                <a:spcAft>
                  <a:spcPts val="0"/>
                </a:spcAft>
              </a:pPr>
              <a:r>
                <a:rPr lang="en-US" sz="1000" kern="1200" dirty="0">
                  <a:solidFill>
                    <a:srgbClr val="000000"/>
                  </a:solidFill>
                  <a:effectLst/>
                  <a:ea typeface="Calibri"/>
                  <a:cs typeface="Arial"/>
                </a:rPr>
                <a:t>DT</a:t>
              </a:r>
              <a:endParaRPr lang="en-US" sz="1200" dirty="0">
                <a:effectLst/>
                <a:latin typeface="Times New Roman"/>
                <a:ea typeface="Calibri"/>
              </a:endParaRPr>
            </a:p>
          </p:txBody>
        </p:sp>
        <p:cxnSp>
          <p:nvCxnSpPr>
            <p:cNvPr id="61" name="Straight Connector 60"/>
            <p:cNvCxnSpPr>
              <a:stCxn id="60" idx="2"/>
              <a:endCxn id="59" idx="0"/>
            </p:cNvCxnSpPr>
            <p:nvPr/>
          </p:nvCxnSpPr>
          <p:spPr>
            <a:xfrm>
              <a:off x="4700902" y="3739829"/>
              <a:ext cx="0" cy="100275"/>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9" idx="1"/>
              <a:endCxn id="63" idx="6"/>
            </p:cNvCxnSpPr>
            <p:nvPr/>
          </p:nvCxnSpPr>
          <p:spPr>
            <a:xfrm flipH="1" flipV="1">
              <a:off x="4403117" y="4019225"/>
              <a:ext cx="114905" cy="3759"/>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4128797" y="3882065"/>
              <a:ext cx="274320" cy="27432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algn="ctr">
                <a:lnSpc>
                  <a:spcPct val="115000"/>
                </a:lnSpc>
                <a:spcBef>
                  <a:spcPts val="0"/>
                </a:spcBef>
                <a:spcAft>
                  <a:spcPts val="0"/>
                </a:spcAft>
              </a:pPr>
              <a:r>
                <a:rPr lang="en-US" sz="1000" kern="1200">
                  <a:solidFill>
                    <a:srgbClr val="000000"/>
                  </a:solidFill>
                  <a:effectLst/>
                  <a:ea typeface="Calibri"/>
                  <a:cs typeface="Arial"/>
                </a:rPr>
                <a:t>FG</a:t>
              </a:r>
              <a:endParaRPr lang="en-US" sz="1200">
                <a:effectLst/>
                <a:latin typeface="Times New Roman"/>
                <a:ea typeface="Calibri"/>
              </a:endParaRPr>
            </a:p>
          </p:txBody>
        </p:sp>
        <p:sp>
          <p:nvSpPr>
            <p:cNvPr id="64" name="Oval 63"/>
            <p:cNvSpPr/>
            <p:nvPr/>
          </p:nvSpPr>
          <p:spPr>
            <a:xfrm>
              <a:off x="5012514" y="3883944"/>
              <a:ext cx="274320" cy="27432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algn="ctr">
                <a:lnSpc>
                  <a:spcPct val="115000"/>
                </a:lnSpc>
                <a:spcBef>
                  <a:spcPts val="0"/>
                </a:spcBef>
                <a:spcAft>
                  <a:spcPts val="0"/>
                </a:spcAft>
              </a:pPr>
              <a:r>
                <a:rPr lang="en-US" sz="1000" kern="1200">
                  <a:solidFill>
                    <a:srgbClr val="000000"/>
                  </a:solidFill>
                  <a:effectLst/>
                  <a:ea typeface="Calibri"/>
                  <a:cs typeface="Arial"/>
                </a:rPr>
                <a:t>FG</a:t>
              </a:r>
              <a:endParaRPr lang="en-US" sz="1200">
                <a:effectLst/>
                <a:latin typeface="Times New Roman"/>
                <a:ea typeface="Calibri"/>
              </a:endParaRPr>
            </a:p>
          </p:txBody>
        </p:sp>
        <p:cxnSp>
          <p:nvCxnSpPr>
            <p:cNvPr id="65" name="Straight Connector 64"/>
            <p:cNvCxnSpPr>
              <a:stCxn id="64" idx="2"/>
              <a:endCxn id="59" idx="3"/>
            </p:cNvCxnSpPr>
            <p:nvPr/>
          </p:nvCxnSpPr>
          <p:spPr>
            <a:xfrm flipH="1">
              <a:off x="4883782" y="4021104"/>
              <a:ext cx="128732" cy="188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9" idx="2"/>
              <a:endCxn id="67" idx="0"/>
            </p:cNvCxnSpPr>
            <p:nvPr/>
          </p:nvCxnSpPr>
          <p:spPr>
            <a:xfrm flipH="1">
              <a:off x="4698947" y="4205864"/>
              <a:ext cx="1955" cy="1165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4561787" y="4322364"/>
              <a:ext cx="274320" cy="27432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algn="ctr">
                <a:lnSpc>
                  <a:spcPct val="115000"/>
                </a:lnSpc>
                <a:spcBef>
                  <a:spcPts val="0"/>
                </a:spcBef>
                <a:spcAft>
                  <a:spcPts val="0"/>
                </a:spcAft>
              </a:pPr>
              <a:r>
                <a:rPr lang="en-US" sz="1000" kern="1200">
                  <a:solidFill>
                    <a:srgbClr val="000000"/>
                  </a:solidFill>
                  <a:effectLst/>
                  <a:ea typeface="Calibri"/>
                  <a:cs typeface="Arial"/>
                </a:rPr>
                <a:t>FG</a:t>
              </a:r>
              <a:endParaRPr lang="en-US" sz="1200">
                <a:effectLst/>
                <a:latin typeface="Times New Roman"/>
                <a:ea typeface="Calibri"/>
              </a:endParaRPr>
            </a:p>
          </p:txBody>
        </p:sp>
      </p:grpSp>
      <p:sp>
        <p:nvSpPr>
          <p:cNvPr id="2" name="Rectangle 1"/>
          <p:cNvSpPr/>
          <p:nvPr/>
        </p:nvSpPr>
        <p:spPr>
          <a:xfrm>
            <a:off x="208546" y="951398"/>
            <a:ext cx="8935453" cy="4955203"/>
          </a:xfrm>
          <a:prstGeom prst="rect">
            <a:avLst/>
          </a:prstGeom>
        </p:spPr>
        <p:txBody>
          <a:bodyPr wrap="square">
            <a:spAutoFit/>
          </a:bodyPr>
          <a:lstStyle/>
          <a:p>
            <a:pPr marL="223838" lvl="0" indent="-223838">
              <a:spcAft>
                <a:spcPts val="1200"/>
              </a:spcAft>
              <a:buFont typeface="Arial" panose="020B0604020202020204" pitchFamily="34" charset="0"/>
              <a:buChar char="•"/>
            </a:pPr>
            <a:r>
              <a:rPr lang="en-US" sz="3200" b="0" dirty="0">
                <a:solidFill>
                  <a:schemeClr val="bg1"/>
                </a:solidFill>
              </a:rPr>
              <a:t>New churches start as Foundations Groups meeting in homes. </a:t>
            </a:r>
          </a:p>
          <a:p>
            <a:pPr marL="223838" lvl="0" indent="-223838">
              <a:spcAft>
                <a:spcPts val="1200"/>
              </a:spcAft>
              <a:buFont typeface="Arial" panose="020B0604020202020204" pitchFamily="34" charset="0"/>
              <a:buChar char="•"/>
            </a:pPr>
            <a:r>
              <a:rPr lang="en-US" sz="3200" b="0" dirty="0">
                <a:solidFill>
                  <a:schemeClr val="bg1"/>
                </a:solidFill>
              </a:rPr>
              <a:t>Grow by multiplying Foundations Groups</a:t>
            </a:r>
          </a:p>
          <a:p>
            <a:pPr marL="914400" lvl="1" indent="-457200">
              <a:spcAft>
                <a:spcPts val="1200"/>
              </a:spcAft>
              <a:buFont typeface="Arial" panose="020B0604020202020204" pitchFamily="34" charset="0"/>
              <a:buChar char="–"/>
            </a:pPr>
            <a:r>
              <a:rPr lang="en-US" sz="3200" b="0" dirty="0">
                <a:solidFill>
                  <a:schemeClr val="bg1"/>
                </a:solidFill>
              </a:rPr>
              <a:t>until you can rent space</a:t>
            </a:r>
          </a:p>
          <a:p>
            <a:pPr marL="914400" lvl="1" indent="-457200">
              <a:spcAft>
                <a:spcPts val="1200"/>
              </a:spcAft>
              <a:buFont typeface="Arial" panose="020B0604020202020204" pitchFamily="34" charset="0"/>
              <a:buChar char="–"/>
            </a:pPr>
            <a:r>
              <a:rPr lang="en-US" sz="3200" b="0" dirty="0">
                <a:solidFill>
                  <a:schemeClr val="bg1"/>
                </a:solidFill>
              </a:rPr>
              <a:t>or buy land and build a church building</a:t>
            </a:r>
          </a:p>
          <a:p>
            <a:pPr marL="223838" lvl="0" indent="-223838">
              <a:spcAft>
                <a:spcPts val="1200"/>
              </a:spcAft>
              <a:buFont typeface="Arial" panose="020B0604020202020204" pitchFamily="34" charset="0"/>
              <a:buChar char="•"/>
            </a:pPr>
            <a:r>
              <a:rPr lang="en-US" sz="3200" b="0" dirty="0">
                <a:solidFill>
                  <a:schemeClr val="bg1"/>
                </a:solidFill>
              </a:rPr>
              <a:t>In some countries where there is persecution or poverty, </a:t>
            </a:r>
          </a:p>
          <a:p>
            <a:pPr marL="914400" lvl="1" indent="-457200">
              <a:spcAft>
                <a:spcPts val="1200"/>
              </a:spcAft>
              <a:buFont typeface="Arial" panose="020B0604020202020204" pitchFamily="34" charset="0"/>
              <a:buChar char="–"/>
            </a:pPr>
            <a:r>
              <a:rPr lang="en-US" sz="3200" b="0" dirty="0">
                <a:solidFill>
                  <a:schemeClr val="bg1"/>
                </a:solidFill>
              </a:rPr>
              <a:t>it may be best to keep the church in houses</a:t>
            </a:r>
          </a:p>
        </p:txBody>
      </p:sp>
    </p:spTree>
    <p:extLst>
      <p:ext uri="{BB962C8B-B14F-4D97-AF65-F5344CB8AC3E}">
        <p14:creationId xmlns:p14="http://schemas.microsoft.com/office/powerpoint/2010/main" val="429918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34E0CA-E1A3-4E5C-A76A-91261DD7BA8C}"/>
              </a:ext>
            </a:extLst>
          </p:cNvPr>
          <p:cNvGrpSpPr/>
          <p:nvPr/>
        </p:nvGrpSpPr>
        <p:grpSpPr>
          <a:xfrm>
            <a:off x="141890" y="268532"/>
            <a:ext cx="8702565" cy="5861330"/>
            <a:chOff x="141890" y="268532"/>
            <a:chExt cx="8702565" cy="5861330"/>
          </a:xfrm>
        </p:grpSpPr>
        <p:grpSp>
          <p:nvGrpSpPr>
            <p:cNvPr id="104" name="Group 103">
              <a:extLst>
                <a:ext uri="{FF2B5EF4-FFF2-40B4-BE49-F238E27FC236}">
                  <a16:creationId xmlns:a16="http://schemas.microsoft.com/office/drawing/2014/main" id="{97A7C1D6-87B9-485B-8AFC-91EFB1AF7FA3}"/>
                </a:ext>
              </a:extLst>
            </p:cNvPr>
            <p:cNvGrpSpPr>
              <a:grpSpLocks/>
            </p:cNvGrpSpPr>
            <p:nvPr/>
          </p:nvGrpSpPr>
          <p:grpSpPr>
            <a:xfrm>
              <a:off x="141890" y="268532"/>
              <a:ext cx="8702565" cy="5861330"/>
              <a:chOff x="562237" y="2044251"/>
              <a:chExt cx="7708108" cy="4268607"/>
            </a:xfrm>
            <a:noFill/>
          </p:grpSpPr>
          <p:sp>
            <p:nvSpPr>
              <p:cNvPr id="4" name="TextBox 3">
                <a:extLst>
                  <a:ext uri="{FF2B5EF4-FFF2-40B4-BE49-F238E27FC236}">
                    <a16:creationId xmlns:a16="http://schemas.microsoft.com/office/drawing/2014/main" id="{F2265816-D634-4D9D-B3D2-20EDF15CFED9}"/>
                  </a:ext>
                </a:extLst>
              </p:cNvPr>
              <p:cNvSpPr txBox="1"/>
              <p:nvPr/>
            </p:nvSpPr>
            <p:spPr>
              <a:xfrm>
                <a:off x="3077544" y="5623879"/>
                <a:ext cx="550507" cy="461665"/>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mn-ea"/>
                    <a:cs typeface="Arial" charset="0"/>
                  </a:rPr>
                  <a:t>5</a:t>
                </a:r>
              </a:p>
            </p:txBody>
          </p:sp>
          <p:sp>
            <p:nvSpPr>
              <p:cNvPr id="5" name="TextBox 4">
                <a:extLst>
                  <a:ext uri="{FF2B5EF4-FFF2-40B4-BE49-F238E27FC236}">
                    <a16:creationId xmlns:a16="http://schemas.microsoft.com/office/drawing/2014/main" id="{3F7E19B0-AF25-4DEC-A3A6-BF30986912A6}"/>
                  </a:ext>
                </a:extLst>
              </p:cNvPr>
              <p:cNvSpPr txBox="1"/>
              <p:nvPr/>
            </p:nvSpPr>
            <p:spPr>
              <a:xfrm>
                <a:off x="5235385" y="5610138"/>
                <a:ext cx="550507" cy="461665"/>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mn-ea"/>
                    <a:cs typeface="Arial" charset="0"/>
                  </a:rPr>
                  <a:t>10</a:t>
                </a:r>
              </a:p>
            </p:txBody>
          </p:sp>
          <p:sp>
            <p:nvSpPr>
              <p:cNvPr id="6" name="TextBox 5">
                <a:extLst>
                  <a:ext uri="{FF2B5EF4-FFF2-40B4-BE49-F238E27FC236}">
                    <a16:creationId xmlns:a16="http://schemas.microsoft.com/office/drawing/2014/main" id="{4123C904-F852-47D6-A940-6B38D5A9F580}"/>
                  </a:ext>
                </a:extLst>
              </p:cNvPr>
              <p:cNvSpPr txBox="1"/>
              <p:nvPr/>
            </p:nvSpPr>
            <p:spPr>
              <a:xfrm>
                <a:off x="7448161" y="5623878"/>
                <a:ext cx="550507" cy="461665"/>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mn-ea"/>
                    <a:cs typeface="Arial" charset="0"/>
                  </a:rPr>
                  <a:t>15</a:t>
                </a:r>
              </a:p>
            </p:txBody>
          </p:sp>
          <p:sp>
            <p:nvSpPr>
              <p:cNvPr id="8" name="TextBox 7">
                <a:extLst>
                  <a:ext uri="{FF2B5EF4-FFF2-40B4-BE49-F238E27FC236}">
                    <a16:creationId xmlns:a16="http://schemas.microsoft.com/office/drawing/2014/main" id="{07F46F46-2CFD-4659-A2F4-65F0E47D650A}"/>
                  </a:ext>
                </a:extLst>
              </p:cNvPr>
              <p:cNvSpPr txBox="1"/>
              <p:nvPr/>
            </p:nvSpPr>
            <p:spPr>
              <a:xfrm>
                <a:off x="913361" y="5577442"/>
                <a:ext cx="550507" cy="461665"/>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mn-ea"/>
                    <a:cs typeface="Arial" charset="0"/>
                  </a:rPr>
                  <a:t>1</a:t>
                </a:r>
              </a:p>
            </p:txBody>
          </p:sp>
          <p:sp>
            <p:nvSpPr>
              <p:cNvPr id="10" name="TextBox 9">
                <a:extLst>
                  <a:ext uri="{FF2B5EF4-FFF2-40B4-BE49-F238E27FC236}">
                    <a16:creationId xmlns:a16="http://schemas.microsoft.com/office/drawing/2014/main" id="{F26BA407-ECC8-44FA-B08C-FF8295939075}"/>
                  </a:ext>
                </a:extLst>
              </p:cNvPr>
              <p:cNvSpPr txBox="1"/>
              <p:nvPr/>
            </p:nvSpPr>
            <p:spPr>
              <a:xfrm>
                <a:off x="4149246" y="5886986"/>
                <a:ext cx="1222310" cy="425872"/>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Arial" charset="0"/>
                  </a:rPr>
                  <a:t>Years</a:t>
                </a:r>
              </a:p>
            </p:txBody>
          </p:sp>
          <p:sp>
            <p:nvSpPr>
              <p:cNvPr id="11" name="TextBox 10">
                <a:extLst>
                  <a:ext uri="{FF2B5EF4-FFF2-40B4-BE49-F238E27FC236}">
                    <a16:creationId xmlns:a16="http://schemas.microsoft.com/office/drawing/2014/main" id="{EE6DCD86-18D6-47F8-9685-F154198DD133}"/>
                  </a:ext>
                </a:extLst>
              </p:cNvPr>
              <p:cNvSpPr txBox="1"/>
              <p:nvPr/>
            </p:nvSpPr>
            <p:spPr>
              <a:xfrm rot="16200000">
                <a:off x="-127876" y="3786723"/>
                <a:ext cx="1903445" cy="523220"/>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Arial" charset="0"/>
                  </a:rPr>
                  <a:t>Disciples</a:t>
                </a:r>
              </a:p>
            </p:txBody>
          </p:sp>
          <p:sp>
            <p:nvSpPr>
              <p:cNvPr id="12" name="TextBox 11">
                <a:extLst>
                  <a:ext uri="{FF2B5EF4-FFF2-40B4-BE49-F238E27FC236}">
                    <a16:creationId xmlns:a16="http://schemas.microsoft.com/office/drawing/2014/main" id="{AA3B6613-9933-412E-8438-B882D5DD77E8}"/>
                  </a:ext>
                </a:extLst>
              </p:cNvPr>
              <p:cNvSpPr txBox="1"/>
              <p:nvPr/>
            </p:nvSpPr>
            <p:spPr>
              <a:xfrm>
                <a:off x="3127544" y="5029989"/>
                <a:ext cx="550507" cy="381043"/>
              </a:xfrm>
              <a:prstGeom prst="rect">
                <a:avLst/>
              </a:prstGeom>
              <a:grp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mn-ea"/>
                    <a:cs typeface="Arial" charset="0"/>
                  </a:rPr>
                  <a:t>16</a:t>
                </a:r>
              </a:p>
            </p:txBody>
          </p:sp>
          <p:sp>
            <p:nvSpPr>
              <p:cNvPr id="16" name="TextBox 15">
                <a:extLst>
                  <a:ext uri="{FF2B5EF4-FFF2-40B4-BE49-F238E27FC236}">
                    <a16:creationId xmlns:a16="http://schemas.microsoft.com/office/drawing/2014/main" id="{3E494D04-DF23-4853-B8C4-22DCF6102B0A}"/>
                  </a:ext>
                </a:extLst>
              </p:cNvPr>
              <p:cNvSpPr txBox="1"/>
              <p:nvPr/>
            </p:nvSpPr>
            <p:spPr>
              <a:xfrm>
                <a:off x="1203758" y="5222981"/>
                <a:ext cx="550507" cy="381043"/>
              </a:xfrm>
              <a:prstGeom prst="rect">
                <a:avLst/>
              </a:prstGeom>
              <a:grp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mn-ea"/>
                    <a:cs typeface="Arial" charset="0"/>
                  </a:rPr>
                  <a:t>1</a:t>
                </a:r>
              </a:p>
            </p:txBody>
          </p:sp>
          <p:cxnSp>
            <p:nvCxnSpPr>
              <p:cNvPr id="18" name="Straight Connector 17">
                <a:extLst>
                  <a:ext uri="{FF2B5EF4-FFF2-40B4-BE49-F238E27FC236}">
                    <a16:creationId xmlns:a16="http://schemas.microsoft.com/office/drawing/2014/main" id="{08BBEAB5-4E10-4180-9D75-18856ACB4C41}"/>
                  </a:ext>
                </a:extLst>
              </p:cNvPr>
              <p:cNvCxnSpPr>
                <a:cxnSpLocks/>
              </p:cNvCxnSpPr>
              <p:nvPr/>
            </p:nvCxnSpPr>
            <p:spPr bwMode="auto">
              <a:xfrm>
                <a:off x="1217645" y="5635927"/>
                <a:ext cx="7012991" cy="18590"/>
              </a:xfrm>
              <a:prstGeom prst="line">
                <a:avLst/>
              </a:prstGeom>
              <a:grpFill/>
              <a:ln w="38100" cap="flat" cmpd="sng" algn="ctr">
                <a:solidFill>
                  <a:schemeClr val="bg1"/>
                </a:solidFill>
                <a:prstDash val="solid"/>
                <a:round/>
                <a:headEnd type="none" w="med" len="med"/>
                <a:tailEnd type="stealth" w="med" len="med"/>
              </a:ln>
              <a:effectLst/>
            </p:spPr>
          </p:cxnSp>
          <p:cxnSp>
            <p:nvCxnSpPr>
              <p:cNvPr id="19" name="Straight Connector 18">
                <a:extLst>
                  <a:ext uri="{FF2B5EF4-FFF2-40B4-BE49-F238E27FC236}">
                    <a16:creationId xmlns:a16="http://schemas.microsoft.com/office/drawing/2014/main" id="{C336B726-79A4-4D30-A5D0-7CB97A672E9E}"/>
                  </a:ext>
                </a:extLst>
              </p:cNvPr>
              <p:cNvCxnSpPr>
                <a:cxnSpLocks/>
              </p:cNvCxnSpPr>
              <p:nvPr/>
            </p:nvCxnSpPr>
            <p:spPr bwMode="auto">
              <a:xfrm flipV="1">
                <a:off x="1217646" y="2099523"/>
                <a:ext cx="696" cy="3524359"/>
              </a:xfrm>
              <a:prstGeom prst="line">
                <a:avLst/>
              </a:prstGeom>
              <a:grpFill/>
              <a:ln w="38100" cap="flat" cmpd="sng" algn="ctr">
                <a:solidFill>
                  <a:schemeClr val="bg1"/>
                </a:solidFill>
                <a:prstDash val="solid"/>
                <a:round/>
                <a:headEnd type="none" w="med" len="med"/>
                <a:tailEnd type="stealth" w="med" len="med"/>
              </a:ln>
              <a:effectLst/>
            </p:spPr>
          </p:cxnSp>
          <p:sp>
            <p:nvSpPr>
              <p:cNvPr id="23" name="TextBox 22">
                <a:extLst>
                  <a:ext uri="{FF2B5EF4-FFF2-40B4-BE49-F238E27FC236}">
                    <a16:creationId xmlns:a16="http://schemas.microsoft.com/office/drawing/2014/main" id="{95110142-070C-42DC-99B2-DB5BC5A5A388}"/>
                  </a:ext>
                </a:extLst>
              </p:cNvPr>
              <p:cNvSpPr txBox="1"/>
              <p:nvPr/>
            </p:nvSpPr>
            <p:spPr>
              <a:xfrm>
                <a:off x="6920517" y="2044251"/>
                <a:ext cx="1349828" cy="381043"/>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mn-ea"/>
                    <a:cs typeface="Arial" charset="0"/>
                  </a:rPr>
                  <a:t>16,000</a:t>
                </a:r>
              </a:p>
            </p:txBody>
          </p:sp>
          <p:cxnSp>
            <p:nvCxnSpPr>
              <p:cNvPr id="27" name="Straight Connector 26">
                <a:extLst>
                  <a:ext uri="{FF2B5EF4-FFF2-40B4-BE49-F238E27FC236}">
                    <a16:creationId xmlns:a16="http://schemas.microsoft.com/office/drawing/2014/main" id="{7175168E-3889-4121-AAD5-DC6799672AA2}"/>
                  </a:ext>
                </a:extLst>
              </p:cNvPr>
              <p:cNvCxnSpPr>
                <a:cxnSpLocks/>
              </p:cNvCxnSpPr>
              <p:nvPr/>
            </p:nvCxnSpPr>
            <p:spPr bwMode="auto">
              <a:xfrm flipV="1">
                <a:off x="7716132" y="2369977"/>
                <a:ext cx="0" cy="3304219"/>
              </a:xfrm>
              <a:prstGeom prst="line">
                <a:avLst/>
              </a:prstGeom>
              <a:grpFill/>
              <a:ln w="76200" cap="flat" cmpd="sng" algn="ctr">
                <a:solidFill>
                  <a:srgbClr val="C00000"/>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6BC624E2-F59F-47E9-9A53-4A912A113F57}"/>
                  </a:ext>
                </a:extLst>
              </p:cNvPr>
              <p:cNvCxnSpPr>
                <a:cxnSpLocks/>
              </p:cNvCxnSpPr>
              <p:nvPr/>
            </p:nvCxnSpPr>
            <p:spPr bwMode="auto">
              <a:xfrm flipV="1">
                <a:off x="6633781" y="4012247"/>
                <a:ext cx="0" cy="1642270"/>
              </a:xfrm>
              <a:prstGeom prst="line">
                <a:avLst/>
              </a:prstGeom>
              <a:grpFill/>
              <a:ln w="76200" cap="flat" cmpd="sng" algn="ctr">
                <a:solidFill>
                  <a:srgbClr val="C00000"/>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18F5A149-7B99-4202-8B13-271733972C05}"/>
                  </a:ext>
                </a:extLst>
              </p:cNvPr>
              <p:cNvCxnSpPr>
                <a:cxnSpLocks/>
              </p:cNvCxnSpPr>
              <p:nvPr/>
            </p:nvCxnSpPr>
            <p:spPr bwMode="auto">
              <a:xfrm flipV="1">
                <a:off x="5536397" y="4853266"/>
                <a:ext cx="0" cy="801253"/>
              </a:xfrm>
              <a:prstGeom prst="line">
                <a:avLst/>
              </a:prstGeom>
              <a:grpFill/>
              <a:ln w="76200" cap="flat" cmpd="sng" algn="ctr">
                <a:solidFill>
                  <a:srgbClr val="C00000"/>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67938551-3A93-42D9-862D-E920936A3010}"/>
                  </a:ext>
                </a:extLst>
              </p:cNvPr>
              <p:cNvCxnSpPr>
                <a:cxnSpLocks/>
              </p:cNvCxnSpPr>
              <p:nvPr/>
            </p:nvCxnSpPr>
            <p:spPr bwMode="auto">
              <a:xfrm flipV="1">
                <a:off x="4469597" y="5232400"/>
                <a:ext cx="0" cy="429750"/>
              </a:xfrm>
              <a:prstGeom prst="line">
                <a:avLst/>
              </a:prstGeom>
              <a:grpFill/>
              <a:ln w="76200" cap="flat" cmpd="sng" algn="ctr">
                <a:solidFill>
                  <a:srgbClr val="C00000"/>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66D27412-01B6-411D-8CB4-43BE43351C11}"/>
                  </a:ext>
                </a:extLst>
              </p:cNvPr>
              <p:cNvCxnSpPr>
                <a:cxnSpLocks/>
              </p:cNvCxnSpPr>
              <p:nvPr/>
            </p:nvCxnSpPr>
            <p:spPr bwMode="auto">
              <a:xfrm flipV="1">
                <a:off x="3383747" y="5447276"/>
                <a:ext cx="0" cy="207241"/>
              </a:xfrm>
              <a:prstGeom prst="line">
                <a:avLst/>
              </a:prstGeom>
              <a:grpFill/>
              <a:ln w="76200" cap="flat" cmpd="sng" algn="ctr">
                <a:solidFill>
                  <a:srgbClr val="C00000"/>
                </a:solidFill>
                <a:prstDash val="solid"/>
                <a:round/>
                <a:headEnd type="none" w="med" len="med"/>
                <a:tailEnd type="none" w="med" len="med"/>
              </a:ln>
              <a:effectLst/>
            </p:spPr>
          </p:cxnSp>
          <p:sp>
            <p:nvSpPr>
              <p:cNvPr id="52" name="Rectangle 51">
                <a:extLst>
                  <a:ext uri="{FF2B5EF4-FFF2-40B4-BE49-F238E27FC236}">
                    <a16:creationId xmlns:a16="http://schemas.microsoft.com/office/drawing/2014/main" id="{8CB1CDCE-9E69-4400-BE74-B07B8B9E485A}"/>
                  </a:ext>
                </a:extLst>
              </p:cNvPr>
              <p:cNvSpPr/>
              <p:nvPr/>
            </p:nvSpPr>
            <p:spPr>
              <a:xfrm>
                <a:off x="1650404" y="2357852"/>
                <a:ext cx="4645032" cy="1036152"/>
              </a:xfrm>
              <a:prstGeom prst="rect">
                <a:avLst/>
              </a:prstGeom>
              <a:grp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sz="4000" b="1" i="0" u="none" strike="noStrike" kern="1200" spc="0" baseline="0">
                    <a:solidFill>
                      <a:prstClr val="black">
                        <a:lumMod val="65000"/>
                        <a:lumOff val="35000"/>
                      </a:prstClr>
                    </a:solidFill>
                    <a:latin typeface="+mn-lt"/>
                    <a:ea typeface="+mn-ea"/>
                    <a:cs typeface="+mn-cs"/>
                  </a:defRPr>
                </a:pPr>
                <a:r>
                  <a:rPr kumimoji="0" lang="en-US" sz="4000" b="1" i="0" u="none" strike="noStrike" kern="1200" cap="none" spc="0" normalizeH="0" baseline="0" noProof="0" dirty="0">
                    <a:ln>
                      <a:noFill/>
                    </a:ln>
                    <a:solidFill>
                      <a:srgbClr val="FFFFFF"/>
                    </a:solidFill>
                    <a:effectLst/>
                    <a:uLnTx/>
                    <a:uFillTx/>
                    <a:latin typeface="Arial"/>
                    <a:ea typeface="+mn-ea"/>
                    <a:cs typeface="Arial" charset="0"/>
                  </a:rPr>
                  <a:t>Power of Multiplication</a:t>
                </a:r>
              </a:p>
            </p:txBody>
          </p:sp>
          <p:cxnSp>
            <p:nvCxnSpPr>
              <p:cNvPr id="63" name="Straight Connector 62">
                <a:extLst>
                  <a:ext uri="{FF2B5EF4-FFF2-40B4-BE49-F238E27FC236}">
                    <a16:creationId xmlns:a16="http://schemas.microsoft.com/office/drawing/2014/main" id="{0DD9E204-0B9D-4790-AA98-618F8CC2289D}"/>
                  </a:ext>
                </a:extLst>
              </p:cNvPr>
              <p:cNvCxnSpPr>
                <a:cxnSpLocks/>
              </p:cNvCxnSpPr>
              <p:nvPr/>
            </p:nvCxnSpPr>
            <p:spPr bwMode="auto">
              <a:xfrm flipV="1">
                <a:off x="2288833" y="5540152"/>
                <a:ext cx="0" cy="114365"/>
              </a:xfrm>
              <a:prstGeom prst="line">
                <a:avLst/>
              </a:prstGeom>
              <a:grpFill/>
              <a:ln w="76200" cap="flat" cmpd="sng" algn="ctr">
                <a:solidFill>
                  <a:srgbClr val="C00000"/>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2A9DE87B-A5C0-4130-ADF5-93821E7C5BF3}"/>
                  </a:ext>
                </a:extLst>
              </p:cNvPr>
              <p:cNvCxnSpPr/>
              <p:nvPr/>
            </p:nvCxnSpPr>
            <p:spPr bwMode="auto">
              <a:xfrm flipV="1">
                <a:off x="1198511" y="5540151"/>
                <a:ext cx="1090322" cy="47432"/>
              </a:xfrm>
              <a:prstGeom prst="line">
                <a:avLst/>
              </a:prstGeom>
              <a:grpFill/>
              <a:ln w="76200" cap="flat" cmpd="sng" algn="ctr">
                <a:solidFill>
                  <a:srgbClr val="0070C0"/>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C395AA47-7384-4768-8FDC-26D23D419D05}"/>
                  </a:ext>
                </a:extLst>
              </p:cNvPr>
              <p:cNvCxnSpPr>
                <a:cxnSpLocks/>
              </p:cNvCxnSpPr>
              <p:nvPr/>
            </p:nvCxnSpPr>
            <p:spPr bwMode="auto">
              <a:xfrm flipV="1">
                <a:off x="2288833" y="5447276"/>
                <a:ext cx="1094914" cy="92875"/>
              </a:xfrm>
              <a:prstGeom prst="line">
                <a:avLst/>
              </a:prstGeom>
              <a:grpFill/>
              <a:ln w="76200" cap="flat" cmpd="sng" algn="ctr">
                <a:solidFill>
                  <a:srgbClr val="0070C0"/>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1BB5F7E6-1DA9-41F0-A1D8-AAA8EF208B3B}"/>
                  </a:ext>
                </a:extLst>
              </p:cNvPr>
              <p:cNvCxnSpPr>
                <a:cxnSpLocks/>
              </p:cNvCxnSpPr>
              <p:nvPr/>
            </p:nvCxnSpPr>
            <p:spPr bwMode="auto">
              <a:xfrm flipV="1">
                <a:off x="3383747" y="5232400"/>
                <a:ext cx="1085850" cy="214876"/>
              </a:xfrm>
              <a:prstGeom prst="line">
                <a:avLst/>
              </a:prstGeom>
              <a:grpFill/>
              <a:ln w="76200" cap="flat" cmpd="sng" algn="ctr">
                <a:solidFill>
                  <a:srgbClr val="0070C0"/>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D37A5F68-FE1F-40F0-85FB-664F7AC52491}"/>
                  </a:ext>
                </a:extLst>
              </p:cNvPr>
              <p:cNvCxnSpPr>
                <a:cxnSpLocks/>
              </p:cNvCxnSpPr>
              <p:nvPr/>
            </p:nvCxnSpPr>
            <p:spPr bwMode="auto">
              <a:xfrm flipV="1">
                <a:off x="4469597" y="4853266"/>
                <a:ext cx="1066800" cy="379134"/>
              </a:xfrm>
              <a:prstGeom prst="line">
                <a:avLst/>
              </a:prstGeom>
              <a:grpFill/>
              <a:ln w="76200" cap="flat" cmpd="sng" algn="ctr">
                <a:solidFill>
                  <a:srgbClr val="0070C0"/>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8021E58F-BF12-488F-BC09-1FE59E92C308}"/>
                  </a:ext>
                </a:extLst>
              </p:cNvPr>
              <p:cNvCxnSpPr>
                <a:cxnSpLocks/>
              </p:cNvCxnSpPr>
              <p:nvPr/>
            </p:nvCxnSpPr>
            <p:spPr bwMode="auto">
              <a:xfrm flipV="1">
                <a:off x="5536397" y="4012247"/>
                <a:ext cx="1097384" cy="841019"/>
              </a:xfrm>
              <a:prstGeom prst="line">
                <a:avLst/>
              </a:prstGeom>
              <a:grpFill/>
              <a:ln w="76200" cap="flat" cmpd="sng" algn="ctr">
                <a:solidFill>
                  <a:srgbClr val="0070C0"/>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0F03207D-964D-45A4-BC99-55D11F740989}"/>
                  </a:ext>
                </a:extLst>
              </p:cNvPr>
              <p:cNvCxnSpPr>
                <a:cxnSpLocks/>
              </p:cNvCxnSpPr>
              <p:nvPr/>
            </p:nvCxnSpPr>
            <p:spPr bwMode="auto">
              <a:xfrm flipV="1">
                <a:off x="6633781" y="2369977"/>
                <a:ext cx="1082351" cy="1642270"/>
              </a:xfrm>
              <a:prstGeom prst="line">
                <a:avLst/>
              </a:prstGeom>
              <a:grpFill/>
              <a:ln w="76200" cap="flat" cmpd="sng" algn="ctr">
                <a:solidFill>
                  <a:srgbClr val="0070C0"/>
                </a:solidFill>
                <a:prstDash val="solid"/>
                <a:round/>
                <a:headEnd type="none" w="med" len="med"/>
                <a:tailEnd type="none" w="med" len="med"/>
              </a:ln>
              <a:effectLst/>
            </p:spPr>
          </p:cxnSp>
        </p:grpSp>
        <p:sp>
          <p:nvSpPr>
            <p:cNvPr id="37" name="TextBox 36">
              <a:extLst>
                <a:ext uri="{FF2B5EF4-FFF2-40B4-BE49-F238E27FC236}">
                  <a16:creationId xmlns:a16="http://schemas.microsoft.com/office/drawing/2014/main" id="{10EEFEE6-54F9-4B8C-96D3-00FAC3C5C979}"/>
                </a:ext>
              </a:extLst>
            </p:cNvPr>
            <p:cNvSpPr txBox="1"/>
            <p:nvPr/>
          </p:nvSpPr>
          <p:spPr>
            <a:xfrm>
              <a:off x="5082873" y="3589370"/>
              <a:ext cx="1349828"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mn-ea"/>
                  <a:cs typeface="Arial" charset="0"/>
                </a:rPr>
                <a:t>512</a:t>
              </a:r>
            </a:p>
          </p:txBody>
        </p:sp>
        <p:sp>
          <p:nvSpPr>
            <p:cNvPr id="46" name="TextBox 45">
              <a:extLst>
                <a:ext uri="{FF2B5EF4-FFF2-40B4-BE49-F238E27FC236}">
                  <a16:creationId xmlns:a16="http://schemas.microsoft.com/office/drawing/2014/main" id="{18E474B6-6AAE-4E2F-898F-4B2129D15CDE}"/>
                </a:ext>
              </a:extLst>
            </p:cNvPr>
            <p:cNvSpPr txBox="1"/>
            <p:nvPr/>
          </p:nvSpPr>
          <p:spPr>
            <a:xfrm>
              <a:off x="1821571" y="4530458"/>
              <a:ext cx="582527"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mn-ea"/>
                  <a:cs typeface="Arial" charset="0"/>
                </a:rPr>
                <a:t>4</a:t>
              </a:r>
            </a:p>
          </p:txBody>
        </p:sp>
        <p:sp>
          <p:nvSpPr>
            <p:cNvPr id="47" name="TextBox 46">
              <a:extLst>
                <a:ext uri="{FF2B5EF4-FFF2-40B4-BE49-F238E27FC236}">
                  <a16:creationId xmlns:a16="http://schemas.microsoft.com/office/drawing/2014/main" id="{60E00DA5-9AD6-45E8-8DB2-322E9EDD831A}"/>
                </a:ext>
              </a:extLst>
            </p:cNvPr>
            <p:cNvSpPr txBox="1"/>
            <p:nvPr/>
          </p:nvSpPr>
          <p:spPr>
            <a:xfrm>
              <a:off x="4097677" y="4142037"/>
              <a:ext cx="894166"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mn-ea"/>
                  <a:cs typeface="Arial" charset="0"/>
                </a:rPr>
                <a:t>128</a:t>
              </a:r>
            </a:p>
          </p:txBody>
        </p:sp>
        <p:sp>
          <p:nvSpPr>
            <p:cNvPr id="48" name="TextBox 47">
              <a:extLst>
                <a:ext uri="{FF2B5EF4-FFF2-40B4-BE49-F238E27FC236}">
                  <a16:creationId xmlns:a16="http://schemas.microsoft.com/office/drawing/2014/main" id="{05421BD7-1DC6-4476-A85C-64D0CEA2961F}"/>
                </a:ext>
              </a:extLst>
            </p:cNvPr>
            <p:cNvSpPr txBox="1"/>
            <p:nvPr/>
          </p:nvSpPr>
          <p:spPr>
            <a:xfrm>
              <a:off x="6215431" y="2491422"/>
              <a:ext cx="1428341"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mn-ea"/>
                  <a:cs typeface="Arial" charset="0"/>
                </a:rPr>
                <a:t>4,000</a:t>
              </a:r>
            </a:p>
          </p:txBody>
        </p:sp>
      </p:grpSp>
      <p:sp>
        <p:nvSpPr>
          <p:cNvPr id="32" name="Slide Number Placeholder 3">
            <a:extLst>
              <a:ext uri="{FF2B5EF4-FFF2-40B4-BE49-F238E27FC236}">
                <a16:creationId xmlns:a16="http://schemas.microsoft.com/office/drawing/2014/main" id="{D445F3ED-316C-4043-A929-17BC4BE49081}"/>
              </a:ext>
            </a:extLst>
          </p:cNvPr>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3</a:t>
            </a:r>
          </a:p>
        </p:txBody>
      </p:sp>
    </p:spTree>
    <p:extLst>
      <p:ext uri="{BB962C8B-B14F-4D97-AF65-F5344CB8AC3E}">
        <p14:creationId xmlns:p14="http://schemas.microsoft.com/office/powerpoint/2010/main" val="334399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02F343-8BF1-41A7-9DD3-F4AF2232024A}"/>
              </a:ext>
            </a:extLst>
          </p:cNvPr>
          <p:cNvSpPr>
            <a:spLocks noGrp="1"/>
          </p:cNvSpPr>
          <p:nvPr>
            <p:ph type="sldNum" sz="quarter" idx="12"/>
          </p:nvPr>
        </p:nvSpPr>
        <p:spPr/>
        <p:txBody>
          <a:bodyPr/>
          <a:lstStyle/>
          <a:p>
            <a:pPr>
              <a:defRPr/>
            </a:pPr>
            <a:r>
              <a:rPr lang="en-US" sz="1800" dirty="0"/>
              <a:t>24</a:t>
            </a:r>
          </a:p>
        </p:txBody>
      </p:sp>
      <p:sp>
        <p:nvSpPr>
          <p:cNvPr id="3" name="Rectangle 2">
            <a:extLst>
              <a:ext uri="{FF2B5EF4-FFF2-40B4-BE49-F238E27FC236}">
                <a16:creationId xmlns:a16="http://schemas.microsoft.com/office/drawing/2014/main" id="{9F89014C-9B31-49EE-BA77-F0618FB84D0C}"/>
              </a:ext>
            </a:extLst>
          </p:cNvPr>
          <p:cNvSpPr/>
          <p:nvPr/>
        </p:nvSpPr>
        <p:spPr>
          <a:xfrm>
            <a:off x="788276" y="1158690"/>
            <a:ext cx="8355724" cy="4001095"/>
          </a:xfrm>
          <a:prstGeom prst="rect">
            <a:avLst/>
          </a:prstGeom>
        </p:spPr>
        <p:txBody>
          <a:bodyPr wrap="square">
            <a:spAutoFit/>
          </a:bodyPr>
          <a:lstStyle/>
          <a:p>
            <a:pPr marL="457200" marR="0" lvl="0" indent="-457200">
              <a:spcBef>
                <a:spcPts val="0"/>
              </a:spcBef>
              <a:spcAft>
                <a:spcPts val="1200"/>
              </a:spcAft>
              <a:buFont typeface="Arial" panose="020B0604020202020204" pitchFamily="34" charset="0"/>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You can’t rush growth</a:t>
            </a:r>
          </a:p>
          <a:p>
            <a:pPr marL="457200" marR="0" lvl="0" indent="-457200">
              <a:spcBef>
                <a:spcPts val="0"/>
              </a:spcBef>
              <a:spcAft>
                <a:spcPts val="1200"/>
              </a:spcAft>
              <a:buFont typeface="Arial" panose="020B0604020202020204" pitchFamily="34" charset="0"/>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You will reach your city in a reasonable length of time by multiplying Foundations Groups</a:t>
            </a:r>
          </a:p>
          <a:p>
            <a:pPr marL="457200" marR="0" lvl="0" indent="-457200">
              <a:spcBef>
                <a:spcPts val="0"/>
              </a:spcBef>
              <a:spcAft>
                <a:spcPts val="1200"/>
              </a:spcAft>
              <a:buFont typeface="Arial" panose="020B0604020202020204" pitchFamily="34" charset="0"/>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Growth by addition hasn’t worked yet to reach your city </a:t>
            </a:r>
          </a:p>
          <a:p>
            <a:pPr marL="914400" lvl="1" indent="-457200">
              <a:spcBef>
                <a:spcPts val="0"/>
              </a:spcBef>
              <a:spcAft>
                <a:spcPts val="1200"/>
              </a:spcAft>
              <a:buFont typeface="Arial" panose="020B0604020202020204" pitchFamily="34" charset="0"/>
              <a:buChar cha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and it never will</a:t>
            </a:r>
            <a:endParaRPr lang="en-US" sz="32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40560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53026E-7541-4ECE-841C-C634C555C6F1}"/>
              </a:ext>
            </a:extLst>
          </p:cNvPr>
          <p:cNvSpPr/>
          <p:nvPr/>
        </p:nvSpPr>
        <p:spPr>
          <a:xfrm>
            <a:off x="723900" y="1045366"/>
            <a:ext cx="8420100" cy="4154984"/>
          </a:xfrm>
          <a:prstGeom prst="rect">
            <a:avLst/>
          </a:prstGeom>
        </p:spPr>
        <p:txBody>
          <a:bodyPr wrap="square">
            <a:spAutoFit/>
          </a:bodyPr>
          <a:lstStyle/>
          <a:p>
            <a:pPr marL="3175" lvl="1" indent="0">
              <a:spcAft>
                <a:spcPts val="1200"/>
              </a:spcAft>
              <a:buFont typeface="Arial" panose="020B0604020202020204" pitchFamily="34" charset="0"/>
              <a:buNone/>
            </a:pPr>
            <a:r>
              <a:rPr lang="en-US" sz="3200" dirty="0">
                <a:solidFill>
                  <a:schemeClr val="bg1"/>
                </a:solidFill>
              </a:rPr>
              <a:t>In your groups </a:t>
            </a:r>
          </a:p>
          <a:p>
            <a:pPr marL="3175" lvl="1">
              <a:spcAft>
                <a:spcPts val="1200"/>
              </a:spcAft>
            </a:pPr>
            <a:r>
              <a:rPr lang="en-US" sz="3200" b="0" dirty="0">
                <a:solidFill>
                  <a:schemeClr val="bg1"/>
                </a:solidFill>
              </a:rPr>
              <a:t>Talk about the principle of church growth</a:t>
            </a:r>
          </a:p>
          <a:p>
            <a:pPr marL="914400" lvl="1" indent="-457200">
              <a:spcAft>
                <a:spcPts val="1200"/>
              </a:spcAft>
              <a:buFont typeface="Arial" panose="020B0604020202020204" pitchFamily="34" charset="0"/>
              <a:buChar char="•"/>
            </a:pPr>
            <a:r>
              <a:rPr lang="en-US" sz="3200" b="0" dirty="0">
                <a:solidFill>
                  <a:schemeClr val="bg1"/>
                </a:solidFill>
              </a:rPr>
              <a:t>God wants you to make multiplying disciples just as a seed multiplies, </a:t>
            </a:r>
          </a:p>
          <a:p>
            <a:pPr marL="1371600" lvl="2" indent="-457200">
              <a:spcAft>
                <a:spcPts val="1200"/>
              </a:spcAft>
              <a:buFont typeface="Arial" panose="020B0604020202020204" pitchFamily="34" charset="0"/>
              <a:buChar char="•"/>
            </a:pPr>
            <a:r>
              <a:rPr lang="en-US" sz="3200" b="0" dirty="0">
                <a:solidFill>
                  <a:schemeClr val="bg1"/>
                </a:solidFill>
              </a:rPr>
              <a:t>not just add them</a:t>
            </a:r>
          </a:p>
          <a:p>
            <a:pPr marL="225425" lvl="1">
              <a:spcAft>
                <a:spcPts val="1200"/>
              </a:spcAft>
            </a:pPr>
            <a:r>
              <a:rPr lang="en-US" sz="3200" b="0" dirty="0">
                <a:solidFill>
                  <a:schemeClr val="bg1"/>
                </a:solidFill>
              </a:rPr>
              <a:t>Talk about how you can plant churches by multiplying Foundations groups</a:t>
            </a:r>
          </a:p>
        </p:txBody>
      </p:sp>
    </p:spTree>
    <p:extLst>
      <p:ext uri="{BB962C8B-B14F-4D97-AF65-F5344CB8AC3E}">
        <p14:creationId xmlns:p14="http://schemas.microsoft.com/office/powerpoint/2010/main" val="14992606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488731" y="2074298"/>
            <a:ext cx="8655269" cy="4307452"/>
          </a:xfrm>
        </p:spPr>
        <p:txBody>
          <a:bodyPr/>
          <a:lstStyle/>
          <a:p>
            <a:pPr marL="0" lvl="0" indent="0">
              <a:lnSpc>
                <a:spcPct val="115000"/>
              </a:lnSpc>
              <a:spcBef>
                <a:spcPts val="0"/>
              </a:spcBef>
              <a:spcAft>
                <a:spcPts val="600"/>
              </a:spcAft>
              <a:buNone/>
              <a:tabLst>
                <a:tab pos="457200" algn="l"/>
              </a:tabLst>
            </a:pPr>
            <a:r>
              <a:rPr lang="en-US" dirty="0">
                <a:ea typeface="Calibri"/>
                <a:cs typeface="Arial"/>
              </a:rPr>
              <a:t>1. Problem – Pastors are over-worked</a:t>
            </a:r>
          </a:p>
          <a:p>
            <a:pPr marL="457200" indent="-231775">
              <a:lnSpc>
                <a:spcPct val="115000"/>
              </a:lnSpc>
              <a:spcBef>
                <a:spcPts val="0"/>
              </a:spcBef>
              <a:spcAft>
                <a:spcPts val="600"/>
              </a:spcAft>
            </a:pPr>
            <a:r>
              <a:rPr lang="en-US" dirty="0">
                <a:ea typeface="Calibri"/>
                <a:cs typeface="Arial"/>
              </a:rPr>
              <a:t>Pastors are too busy doing ministry tasks</a:t>
            </a:r>
          </a:p>
          <a:p>
            <a:pPr marL="457200" indent="-231775">
              <a:lnSpc>
                <a:spcPct val="115000"/>
              </a:lnSpc>
              <a:spcBef>
                <a:spcPts val="0"/>
              </a:spcBef>
              <a:spcAft>
                <a:spcPts val="600"/>
              </a:spcAft>
            </a:pPr>
            <a:endParaRPr lang="en-US" dirty="0">
              <a:ea typeface="Calibri"/>
              <a:cs typeface="Arial"/>
            </a:endParaRPr>
          </a:p>
          <a:p>
            <a:pPr marL="1938338" marR="0" indent="-1938338">
              <a:lnSpc>
                <a:spcPct val="115000"/>
              </a:lnSpc>
              <a:spcBef>
                <a:spcPts val="0"/>
              </a:spcBef>
              <a:spcAft>
                <a:spcPts val="600"/>
              </a:spcAft>
              <a:buNone/>
            </a:pPr>
            <a:r>
              <a:rPr lang="en-US" dirty="0">
                <a:ea typeface="Calibri"/>
                <a:cs typeface="Arial"/>
              </a:rPr>
              <a:t> Solution – Train church members to do the work of the ministry</a:t>
            </a:r>
          </a:p>
          <a:p>
            <a:pPr marL="682625" indent="-457200">
              <a:lnSpc>
                <a:spcPct val="115000"/>
              </a:lnSpc>
              <a:spcBef>
                <a:spcPts val="0"/>
              </a:spcBef>
              <a:spcAft>
                <a:spcPts val="600"/>
              </a:spcAft>
            </a:pPr>
            <a:r>
              <a:rPr lang="en-US" dirty="0">
                <a:ea typeface="Calibri"/>
                <a:cs typeface="Arial"/>
              </a:rPr>
              <a:t>We have seen that this is God’s will from Ephesians 4:11-13</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25</a:t>
            </a:r>
          </a:p>
        </p:txBody>
      </p:sp>
      <p:sp>
        <p:nvSpPr>
          <p:cNvPr id="4" name="Title 1">
            <a:extLst>
              <a:ext uri="{FF2B5EF4-FFF2-40B4-BE49-F238E27FC236}">
                <a16:creationId xmlns:a16="http://schemas.microsoft.com/office/drawing/2014/main" id="{C3011129-5BE2-4625-B620-7A4591D20197}"/>
              </a:ext>
            </a:extLst>
          </p:cNvPr>
          <p:cNvSpPr>
            <a:spLocks noGrp="1"/>
          </p:cNvSpPr>
          <p:nvPr>
            <p:ph type="title"/>
          </p:nvPr>
        </p:nvSpPr>
        <p:spPr>
          <a:xfrm>
            <a:off x="0" y="9566"/>
            <a:ext cx="9144000" cy="1130300"/>
          </a:xfrm>
        </p:spPr>
        <p:txBody>
          <a:bodyPr/>
          <a:lstStyle/>
          <a:p>
            <a:r>
              <a:rPr lang="en-US" sz="3200" dirty="0"/>
              <a:t>How to Reach Your Country for Christ </a:t>
            </a:r>
            <a:br>
              <a:rPr lang="en-US" dirty="0"/>
            </a:br>
            <a:r>
              <a:rPr lang="en-US" altLang="en-US" sz="2800" b="0" dirty="0"/>
              <a:t>Lesson 7</a:t>
            </a:r>
            <a:endParaRPr lang="en-US" altLang="en-US" b="0" dirty="0"/>
          </a:p>
        </p:txBody>
      </p:sp>
      <p:sp>
        <p:nvSpPr>
          <p:cNvPr id="6" name="TextBox 5">
            <a:extLst>
              <a:ext uri="{FF2B5EF4-FFF2-40B4-BE49-F238E27FC236}">
                <a16:creationId xmlns:a16="http://schemas.microsoft.com/office/drawing/2014/main" id="{F02FA8EC-41F1-49F3-A3B5-66E0D939C251}"/>
              </a:ext>
            </a:extLst>
          </p:cNvPr>
          <p:cNvSpPr txBox="1"/>
          <p:nvPr/>
        </p:nvSpPr>
        <p:spPr>
          <a:xfrm>
            <a:off x="657726" y="1314694"/>
            <a:ext cx="7828547" cy="584775"/>
          </a:xfrm>
          <a:prstGeom prst="rect">
            <a:avLst/>
          </a:prstGeom>
          <a:noFill/>
        </p:spPr>
        <p:txBody>
          <a:bodyPr wrap="square">
            <a:spAutoFit/>
          </a:bodyPr>
          <a:lstStyle/>
          <a:p>
            <a:pPr algn="ctr"/>
            <a:r>
              <a:rPr lang="en-US" sz="3200" dirty="0">
                <a:solidFill>
                  <a:schemeClr val="bg1"/>
                </a:solidFill>
              </a:rPr>
              <a:t>Problems Our Training Will Solve</a:t>
            </a:r>
          </a:p>
        </p:txBody>
      </p:sp>
    </p:spTree>
    <p:extLst>
      <p:ext uri="{BB962C8B-B14F-4D97-AF65-F5344CB8AC3E}">
        <p14:creationId xmlns:p14="http://schemas.microsoft.com/office/powerpoint/2010/main" val="41664059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256674" y="1055687"/>
            <a:ext cx="8887326" cy="4746625"/>
          </a:xfrm>
        </p:spPr>
        <p:txBody>
          <a:bodyPr/>
          <a:lstStyle/>
          <a:p>
            <a:pPr marL="2522538" lvl="0" indent="-2522538">
              <a:lnSpc>
                <a:spcPct val="115000"/>
              </a:lnSpc>
              <a:spcBef>
                <a:spcPts val="0"/>
              </a:spcBef>
              <a:spcAft>
                <a:spcPts val="0"/>
              </a:spcAft>
              <a:buNone/>
            </a:pPr>
            <a:r>
              <a:rPr lang="en-US" dirty="0">
                <a:ea typeface="Calibri"/>
                <a:cs typeface="Arial"/>
              </a:rPr>
              <a:t>2. Problem – Not able to reach our communities</a:t>
            </a:r>
          </a:p>
          <a:p>
            <a:pPr marL="914400" indent="-457200">
              <a:lnSpc>
                <a:spcPct val="115000"/>
              </a:lnSpc>
              <a:spcBef>
                <a:spcPts val="0"/>
              </a:spcBef>
              <a:spcAft>
                <a:spcPts val="0"/>
              </a:spcAft>
            </a:pPr>
            <a:r>
              <a:rPr lang="en-US" dirty="0">
                <a:ea typeface="Calibri"/>
                <a:cs typeface="Arial"/>
              </a:rPr>
              <a:t>Our churches are growing by addition</a:t>
            </a:r>
          </a:p>
          <a:p>
            <a:pPr marL="914400" indent="-457200">
              <a:lnSpc>
                <a:spcPct val="115000"/>
              </a:lnSpc>
              <a:spcBef>
                <a:spcPts val="0"/>
              </a:spcBef>
              <a:spcAft>
                <a:spcPts val="0"/>
              </a:spcAft>
            </a:pPr>
            <a:r>
              <a:rPr lang="en-US" dirty="0">
                <a:ea typeface="Calibri"/>
                <a:cs typeface="Arial"/>
              </a:rPr>
              <a:t>Sometimes we lose more than we add</a:t>
            </a:r>
          </a:p>
          <a:p>
            <a:pPr marL="736600" indent="-457200">
              <a:lnSpc>
                <a:spcPct val="115000"/>
              </a:lnSpc>
              <a:spcBef>
                <a:spcPts val="0"/>
              </a:spcBef>
              <a:spcAft>
                <a:spcPts val="0"/>
              </a:spcAft>
            </a:pPr>
            <a:endParaRPr lang="en-US" dirty="0">
              <a:ea typeface="Calibri"/>
              <a:cs typeface="Arial"/>
            </a:endParaRPr>
          </a:p>
          <a:p>
            <a:pPr marL="0" marR="0" indent="0">
              <a:lnSpc>
                <a:spcPct val="115000"/>
              </a:lnSpc>
              <a:spcBef>
                <a:spcPts val="0"/>
              </a:spcBef>
              <a:spcAft>
                <a:spcPts val="0"/>
              </a:spcAft>
              <a:buNone/>
            </a:pPr>
            <a:r>
              <a:rPr lang="en-US" dirty="0">
                <a:ea typeface="Calibri"/>
                <a:cs typeface="Arial"/>
              </a:rPr>
              <a:t>Solution – Train multiplying disciples</a:t>
            </a:r>
          </a:p>
          <a:p>
            <a:pPr marL="914400" indent="-441325">
              <a:lnSpc>
                <a:spcPct val="115000"/>
              </a:lnSpc>
              <a:spcBef>
                <a:spcPts val="0"/>
              </a:spcBef>
              <a:spcAft>
                <a:spcPts val="0"/>
              </a:spcAft>
            </a:pPr>
            <a:r>
              <a:rPr lang="en-US" dirty="0">
                <a:ea typeface="Calibri"/>
                <a:cs typeface="Arial"/>
              </a:rPr>
              <a:t> We train you how to make multiplying disciples</a:t>
            </a:r>
          </a:p>
          <a:p>
            <a:pPr marL="279400" indent="0">
              <a:lnSpc>
                <a:spcPct val="115000"/>
              </a:lnSpc>
              <a:spcBef>
                <a:spcPts val="0"/>
              </a:spcBef>
              <a:spcAft>
                <a:spcPts val="0"/>
              </a:spcAft>
              <a:buNone/>
            </a:pPr>
            <a:endParaRPr lang="en-US" dirty="0">
              <a:ea typeface="Calibri"/>
              <a:cs typeface="Arial"/>
            </a:endParaRP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25</a:t>
            </a:r>
          </a:p>
        </p:txBody>
      </p:sp>
    </p:spTree>
    <p:extLst>
      <p:ext uri="{BB962C8B-B14F-4D97-AF65-F5344CB8AC3E}">
        <p14:creationId xmlns:p14="http://schemas.microsoft.com/office/powerpoint/2010/main" val="5367115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204952" y="1135318"/>
            <a:ext cx="8939048" cy="4224284"/>
          </a:xfrm>
        </p:spPr>
        <p:txBody>
          <a:bodyPr/>
          <a:lstStyle/>
          <a:p>
            <a:pPr marL="0" indent="0" algn="ctr">
              <a:spcBef>
                <a:spcPts val="0"/>
              </a:spcBef>
              <a:spcAft>
                <a:spcPts val="1200"/>
              </a:spcAft>
              <a:buNone/>
            </a:pPr>
            <a:endParaRPr lang="en-US" sz="400" dirty="0"/>
          </a:p>
          <a:p>
            <a:pPr marL="2397125" indent="-2397125">
              <a:spcBef>
                <a:spcPts val="0"/>
              </a:spcBef>
              <a:spcAft>
                <a:spcPts val="1200"/>
              </a:spcAft>
              <a:buNone/>
            </a:pPr>
            <a:r>
              <a:rPr lang="en-US" altLang="en-US" dirty="0"/>
              <a:t>3. Problem – Not enough pastors making multiplying disciples</a:t>
            </a:r>
          </a:p>
          <a:p>
            <a:pPr marL="687388" lvl="1" indent="-457200">
              <a:spcBef>
                <a:spcPts val="0"/>
              </a:spcBef>
              <a:spcAft>
                <a:spcPts val="1200"/>
              </a:spcAft>
              <a:buFont typeface="Arial" panose="020B0604020202020204" pitchFamily="34" charset="0"/>
              <a:buChar char="•"/>
            </a:pPr>
            <a:endParaRPr lang="en-US" sz="1800" dirty="0">
              <a:ea typeface="Calibri"/>
              <a:cs typeface="Arial"/>
            </a:endParaRPr>
          </a:p>
          <a:p>
            <a:pPr marL="2397125" indent="-1939925">
              <a:spcBef>
                <a:spcPts val="0"/>
              </a:spcBef>
              <a:spcAft>
                <a:spcPts val="1200"/>
              </a:spcAft>
              <a:buNone/>
            </a:pPr>
            <a:r>
              <a:rPr lang="en-US" dirty="0">
                <a:ea typeface="Calibri"/>
                <a:cs typeface="Arial"/>
              </a:rPr>
              <a:t>Solution – Train pastors to train other pastors  to make multiplying disciples</a:t>
            </a:r>
          </a:p>
          <a:p>
            <a:pPr marL="0" indent="-169862">
              <a:spcBef>
                <a:spcPts val="0"/>
              </a:spcBef>
              <a:spcAft>
                <a:spcPts val="1200"/>
              </a:spcAft>
              <a:buNone/>
            </a:pPr>
            <a:endParaRPr lang="en-US" dirty="0">
              <a:ea typeface="Calibri"/>
              <a:cs typeface="Arial"/>
            </a:endParaRP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25</a:t>
            </a:r>
          </a:p>
        </p:txBody>
      </p:sp>
    </p:spTree>
    <p:extLst>
      <p:ext uri="{BB962C8B-B14F-4D97-AF65-F5344CB8AC3E}">
        <p14:creationId xmlns:p14="http://schemas.microsoft.com/office/powerpoint/2010/main" val="39357026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267630" y="1308154"/>
            <a:ext cx="8671418" cy="2727818"/>
          </a:xfrm>
          <a:solidFill>
            <a:srgbClr val="FFFF00"/>
          </a:solidFill>
          <a:ln w="19050">
            <a:solidFill>
              <a:schemeClr val="bg1"/>
            </a:solidFill>
          </a:ln>
        </p:spPr>
        <p:txBody>
          <a:bodyPr/>
          <a:lstStyle/>
          <a:p>
            <a:pPr marL="0" indent="0" algn="ctr">
              <a:spcBef>
                <a:spcPts val="0"/>
              </a:spcBef>
              <a:spcAft>
                <a:spcPts val="1200"/>
              </a:spcAft>
              <a:buNone/>
            </a:pPr>
            <a:r>
              <a:rPr lang="en-US" b="1" dirty="0">
                <a:solidFill>
                  <a:schemeClr val="tx1"/>
                </a:solidFill>
              </a:rPr>
              <a:t>Summary</a:t>
            </a:r>
          </a:p>
          <a:p>
            <a:pPr>
              <a:spcBef>
                <a:spcPts val="0"/>
              </a:spcBef>
              <a:spcAft>
                <a:spcPts val="1200"/>
              </a:spcAft>
            </a:pPr>
            <a:r>
              <a:rPr lang="en-US" dirty="0">
                <a:solidFill>
                  <a:schemeClr val="tx1"/>
                </a:solidFill>
              </a:rPr>
              <a:t>There are not enough pastors and workers </a:t>
            </a:r>
          </a:p>
          <a:p>
            <a:pPr>
              <a:spcBef>
                <a:spcPts val="0"/>
              </a:spcBef>
              <a:spcAft>
                <a:spcPts val="1200"/>
              </a:spcAft>
            </a:pPr>
            <a:r>
              <a:rPr lang="en-US" dirty="0">
                <a:solidFill>
                  <a:schemeClr val="tx1"/>
                </a:solidFill>
              </a:rPr>
              <a:t>Start multiplying pastors and workers </a:t>
            </a:r>
          </a:p>
          <a:p>
            <a:pPr>
              <a:spcBef>
                <a:spcPts val="0"/>
              </a:spcBef>
              <a:spcAft>
                <a:spcPts val="1200"/>
              </a:spcAft>
            </a:pPr>
            <a:r>
              <a:rPr lang="en-US" dirty="0">
                <a:solidFill>
                  <a:schemeClr val="tx1"/>
                </a:solidFill>
              </a:rPr>
              <a:t>Do what Jesus did and what He told us to do</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25</a:t>
            </a:r>
          </a:p>
        </p:txBody>
      </p:sp>
    </p:spTree>
    <p:extLst>
      <p:ext uri="{BB962C8B-B14F-4D97-AF65-F5344CB8AC3E}">
        <p14:creationId xmlns:p14="http://schemas.microsoft.com/office/powerpoint/2010/main" val="32460975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
            <a:ext cx="9144000" cy="1056290"/>
          </a:xfrm>
        </p:spPr>
        <p:txBody>
          <a:bodyPr/>
          <a:lstStyle/>
          <a:p>
            <a:pPr marL="571500" indent="-571500">
              <a:lnSpc>
                <a:spcPts val="3838"/>
              </a:lnSpc>
            </a:pPr>
            <a:r>
              <a:rPr lang="en-US" altLang="en-US" sz="3200" dirty="0"/>
              <a:t>Training Stages </a:t>
            </a:r>
            <a:br>
              <a:rPr lang="en-US" altLang="en-US" sz="3200" dirty="0"/>
            </a:br>
            <a:r>
              <a:rPr lang="en-US" altLang="en-US" sz="3200" dirty="0"/>
              <a:t>to Reach Your Country for Christ</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26</a:t>
            </a:r>
          </a:p>
        </p:txBody>
      </p:sp>
      <p:sp>
        <p:nvSpPr>
          <p:cNvPr id="8" name="Text Box 23"/>
          <p:cNvSpPr txBox="1"/>
          <p:nvPr/>
        </p:nvSpPr>
        <p:spPr>
          <a:xfrm>
            <a:off x="-1" y="1056291"/>
            <a:ext cx="9144000" cy="118677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R="0" algn="ctr">
              <a:lnSpc>
                <a:spcPct val="115000"/>
              </a:lnSpc>
              <a:spcBef>
                <a:spcPts val="0"/>
              </a:spcBef>
              <a:spcAft>
                <a:spcPts val="0"/>
              </a:spcAft>
            </a:pPr>
            <a:r>
              <a:rPr lang="en-US" sz="3200" u="sng" dirty="0">
                <a:solidFill>
                  <a:schemeClr val="bg1"/>
                </a:solidFill>
                <a:latin typeface="Arial"/>
                <a:ea typeface="Calibri"/>
                <a:cs typeface="Arial"/>
              </a:rPr>
              <a:t>Stage 1 (First City)</a:t>
            </a:r>
          </a:p>
          <a:p>
            <a:pPr marR="0" algn="ctr">
              <a:lnSpc>
                <a:spcPct val="115000"/>
              </a:lnSpc>
              <a:spcBef>
                <a:spcPts val="0"/>
              </a:spcBef>
              <a:spcAft>
                <a:spcPts val="0"/>
              </a:spcAft>
            </a:pPr>
            <a:r>
              <a:rPr lang="en-US" sz="3200" b="0" dirty="0">
                <a:solidFill>
                  <a:schemeClr val="bg1"/>
                </a:solidFill>
                <a:effectLst/>
                <a:latin typeface="Arial"/>
                <a:ea typeface="Calibri"/>
                <a:cs typeface="Arial"/>
              </a:rPr>
              <a:t>Pastors learn how to recruit </a:t>
            </a:r>
            <a:r>
              <a:rPr lang="en-US" sz="3200" b="0" dirty="0">
                <a:solidFill>
                  <a:schemeClr val="bg1"/>
                </a:solidFill>
                <a:latin typeface="Arial"/>
                <a:ea typeface="Calibri"/>
                <a:cs typeface="Arial"/>
              </a:rPr>
              <a:t>&amp;</a:t>
            </a:r>
            <a:r>
              <a:rPr lang="en-US" sz="3200" b="0" dirty="0">
                <a:solidFill>
                  <a:schemeClr val="bg1"/>
                </a:solidFill>
                <a:effectLst/>
                <a:latin typeface="Arial"/>
                <a:ea typeface="Calibri"/>
                <a:cs typeface="Arial"/>
              </a:rPr>
              <a:t> train other pastors</a:t>
            </a:r>
          </a:p>
        </p:txBody>
      </p:sp>
      <p:pic>
        <p:nvPicPr>
          <p:cNvPr id="3" name="Picture 2">
            <a:extLst>
              <a:ext uri="{FF2B5EF4-FFF2-40B4-BE49-F238E27FC236}">
                <a16:creationId xmlns:a16="http://schemas.microsoft.com/office/drawing/2014/main" id="{2F0EF981-3597-4181-955B-D4AC551C28E8}"/>
              </a:ext>
            </a:extLst>
          </p:cNvPr>
          <p:cNvPicPr>
            <a:picLocks noChangeAspect="1"/>
          </p:cNvPicPr>
          <p:nvPr/>
        </p:nvPicPr>
        <p:blipFill>
          <a:blip r:embed="rId3"/>
          <a:stretch>
            <a:fillRect/>
          </a:stretch>
        </p:blipFill>
        <p:spPr>
          <a:xfrm>
            <a:off x="2651011" y="2477993"/>
            <a:ext cx="3841978" cy="4380007"/>
          </a:xfrm>
          <a:prstGeom prst="rect">
            <a:avLst/>
          </a:prstGeom>
        </p:spPr>
      </p:pic>
    </p:spTree>
    <p:extLst>
      <p:ext uri="{BB962C8B-B14F-4D97-AF65-F5344CB8AC3E}">
        <p14:creationId xmlns:p14="http://schemas.microsoft.com/office/powerpoint/2010/main" val="3963511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10359"/>
            <a:ext cx="9144000" cy="903642"/>
          </a:xfrm>
        </p:spPr>
        <p:txBody>
          <a:bodyPr/>
          <a:lstStyle/>
          <a:p>
            <a:pPr marL="571500" indent="-571500">
              <a:lnSpc>
                <a:spcPts val="3838"/>
              </a:lnSpc>
            </a:pPr>
            <a:r>
              <a:rPr lang="en-US" altLang="en-US" sz="3200" u="sng" dirty="0"/>
              <a:t>Stage 2 (Local Area)</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26</a:t>
            </a:r>
          </a:p>
        </p:txBody>
      </p:sp>
      <p:sp>
        <p:nvSpPr>
          <p:cNvPr id="8" name="Text Box 23"/>
          <p:cNvSpPr txBox="1"/>
          <p:nvPr/>
        </p:nvSpPr>
        <p:spPr>
          <a:xfrm>
            <a:off x="0" y="694260"/>
            <a:ext cx="9143999" cy="8763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R="0" algn="ctr">
              <a:spcBef>
                <a:spcPts val="0"/>
              </a:spcBef>
              <a:spcAft>
                <a:spcPts val="0"/>
              </a:spcAft>
            </a:pPr>
            <a:r>
              <a:rPr lang="en-US" sz="3200" b="0" dirty="0">
                <a:solidFill>
                  <a:schemeClr val="bg1"/>
                </a:solidFill>
                <a:latin typeface="Arial"/>
                <a:ea typeface="Calibri"/>
                <a:cs typeface="Arial"/>
              </a:rPr>
              <a:t>Pastors trained in Stage 1 teach </a:t>
            </a:r>
          </a:p>
          <a:p>
            <a:pPr marR="0" algn="ctr">
              <a:spcBef>
                <a:spcPts val="0"/>
              </a:spcBef>
              <a:spcAft>
                <a:spcPts val="0"/>
              </a:spcAft>
            </a:pPr>
            <a:r>
              <a:rPr lang="en-US" sz="3200" b="0" dirty="0">
                <a:solidFill>
                  <a:schemeClr val="bg1"/>
                </a:solidFill>
                <a:latin typeface="Arial"/>
                <a:ea typeface="Calibri"/>
                <a:cs typeface="Arial"/>
              </a:rPr>
              <a:t>these workshops in their local area</a:t>
            </a:r>
            <a:endParaRPr lang="en-US" sz="3200" b="0" dirty="0">
              <a:solidFill>
                <a:schemeClr val="bg1"/>
              </a:solidFill>
              <a:effectLst/>
              <a:latin typeface="Arial"/>
              <a:ea typeface="Calibri"/>
              <a:cs typeface="Arial"/>
            </a:endParaRPr>
          </a:p>
        </p:txBody>
      </p:sp>
      <p:pic>
        <p:nvPicPr>
          <p:cNvPr id="5" name="Picture 4">
            <a:extLst>
              <a:ext uri="{FF2B5EF4-FFF2-40B4-BE49-F238E27FC236}">
                <a16:creationId xmlns:a16="http://schemas.microsoft.com/office/drawing/2014/main" id="{52AA4F53-1F6A-41E3-93BB-4D375382A2E0}"/>
              </a:ext>
            </a:extLst>
          </p:cNvPr>
          <p:cNvPicPr>
            <a:picLocks noChangeAspect="1"/>
          </p:cNvPicPr>
          <p:nvPr/>
        </p:nvPicPr>
        <p:blipFill>
          <a:blip r:embed="rId3"/>
          <a:stretch>
            <a:fillRect/>
          </a:stretch>
        </p:blipFill>
        <p:spPr>
          <a:xfrm>
            <a:off x="2377919" y="1855322"/>
            <a:ext cx="4388162" cy="5002678"/>
          </a:xfrm>
          <a:prstGeom prst="rect">
            <a:avLst/>
          </a:prstGeom>
        </p:spPr>
      </p:pic>
    </p:spTree>
    <p:extLst>
      <p:ext uri="{BB962C8B-B14F-4D97-AF65-F5344CB8AC3E}">
        <p14:creationId xmlns:p14="http://schemas.microsoft.com/office/powerpoint/2010/main" val="29210470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 y="-35947"/>
            <a:ext cx="9144000" cy="767435"/>
          </a:xfrm>
        </p:spPr>
        <p:txBody>
          <a:bodyPr/>
          <a:lstStyle/>
          <a:p>
            <a:pPr marL="571500" indent="-571500">
              <a:lnSpc>
                <a:spcPts val="3838"/>
              </a:lnSpc>
            </a:pPr>
            <a:r>
              <a:rPr lang="en-US" altLang="en-US" sz="3200" u="sng" dirty="0"/>
              <a:t>Stage 3 (States</a:t>
            </a:r>
            <a:r>
              <a:rPr lang="en-US" altLang="en-US" sz="3200" dirty="0"/>
              <a:t>)</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27</a:t>
            </a:r>
          </a:p>
        </p:txBody>
      </p:sp>
      <p:sp>
        <p:nvSpPr>
          <p:cNvPr id="2" name="Rectangle 1">
            <a:extLst>
              <a:ext uri="{FF2B5EF4-FFF2-40B4-BE49-F238E27FC236}">
                <a16:creationId xmlns:a16="http://schemas.microsoft.com/office/drawing/2014/main" id="{BC825D28-643C-4528-9A8B-41B9D8CC097B}"/>
              </a:ext>
            </a:extLst>
          </p:cNvPr>
          <p:cNvSpPr/>
          <p:nvPr/>
        </p:nvSpPr>
        <p:spPr>
          <a:xfrm>
            <a:off x="149772" y="600860"/>
            <a:ext cx="8844455" cy="1077218"/>
          </a:xfrm>
          <a:prstGeom prst="rect">
            <a:avLst/>
          </a:prstGeom>
        </p:spPr>
        <p:txBody>
          <a:bodyPr wrap="square">
            <a:spAutoFit/>
          </a:bodyPr>
          <a:lstStyle/>
          <a:p>
            <a:pPr marR="0" algn="ctr">
              <a:spcBef>
                <a:spcPts val="0"/>
              </a:spcBef>
              <a:spcAft>
                <a:spcPts val="0"/>
              </a:spcAft>
            </a:pPr>
            <a:r>
              <a:rPr lang="en-US" sz="3200" b="0" dirty="0">
                <a:solidFill>
                  <a:schemeClr val="bg1"/>
                </a:solidFill>
                <a:latin typeface="Arial"/>
                <a:ea typeface="Calibri"/>
                <a:cs typeface="Arial"/>
              </a:rPr>
              <a:t>Pastors trained in Stages 1 and 2 teach these workshops in a key city in each state</a:t>
            </a:r>
          </a:p>
        </p:txBody>
      </p:sp>
      <p:grpSp>
        <p:nvGrpSpPr>
          <p:cNvPr id="4" name="Group 3">
            <a:extLst>
              <a:ext uri="{FF2B5EF4-FFF2-40B4-BE49-F238E27FC236}">
                <a16:creationId xmlns:a16="http://schemas.microsoft.com/office/drawing/2014/main" id="{4545C53A-4574-4756-B3D0-28F2625D00DC}"/>
              </a:ext>
            </a:extLst>
          </p:cNvPr>
          <p:cNvGrpSpPr/>
          <p:nvPr/>
        </p:nvGrpSpPr>
        <p:grpSpPr>
          <a:xfrm>
            <a:off x="2377154" y="1861214"/>
            <a:ext cx="4389691" cy="5006116"/>
            <a:chOff x="2377154" y="1861214"/>
            <a:chExt cx="4389691" cy="5006116"/>
          </a:xfrm>
        </p:grpSpPr>
        <p:pic>
          <p:nvPicPr>
            <p:cNvPr id="9" name="Picture 8">
              <a:extLst>
                <a:ext uri="{FF2B5EF4-FFF2-40B4-BE49-F238E27FC236}">
                  <a16:creationId xmlns:a16="http://schemas.microsoft.com/office/drawing/2014/main" id="{AC16B230-1A41-401E-877B-D0ADC71E5F38}"/>
                </a:ext>
              </a:extLst>
            </p:cNvPr>
            <p:cNvPicPr>
              <a:picLocks noChangeAspect="1"/>
            </p:cNvPicPr>
            <p:nvPr/>
          </p:nvPicPr>
          <p:blipFill>
            <a:blip r:embed="rId3"/>
            <a:stretch>
              <a:fillRect/>
            </a:stretch>
          </p:blipFill>
          <p:spPr>
            <a:xfrm>
              <a:off x="2377154" y="1861214"/>
              <a:ext cx="4389691" cy="5006116"/>
            </a:xfrm>
            <a:prstGeom prst="rect">
              <a:avLst/>
            </a:prstGeom>
          </p:spPr>
        </p:pic>
        <p:sp>
          <p:nvSpPr>
            <p:cNvPr id="3" name="TextBox 2">
              <a:extLst>
                <a:ext uri="{FF2B5EF4-FFF2-40B4-BE49-F238E27FC236}">
                  <a16:creationId xmlns:a16="http://schemas.microsoft.com/office/drawing/2014/main" id="{D8CEFD10-F3FA-4C13-8B67-F2838F16D66F}"/>
                </a:ext>
              </a:extLst>
            </p:cNvPr>
            <p:cNvSpPr txBox="1"/>
            <p:nvPr/>
          </p:nvSpPr>
          <p:spPr>
            <a:xfrm>
              <a:off x="4450700" y="2408868"/>
              <a:ext cx="1520891" cy="338554"/>
            </a:xfrm>
            <a:prstGeom prst="rect">
              <a:avLst/>
            </a:prstGeom>
            <a:solidFill>
              <a:schemeClr val="bg1"/>
            </a:solidFill>
          </p:spPr>
          <p:txBody>
            <a:bodyPr wrap="square" rtlCol="0">
              <a:spAutoFit/>
            </a:bodyPr>
            <a:lstStyle/>
            <a:p>
              <a:r>
                <a:rPr lang="en-US" sz="1600" b="0" dirty="0"/>
                <a:t>State Borders</a:t>
              </a:r>
            </a:p>
          </p:txBody>
        </p:sp>
      </p:grpSp>
    </p:spTree>
    <p:extLst>
      <p:ext uri="{BB962C8B-B14F-4D97-AF65-F5344CB8AC3E}">
        <p14:creationId xmlns:p14="http://schemas.microsoft.com/office/powerpoint/2010/main" val="31451802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685707"/>
          </a:xfrm>
        </p:spPr>
        <p:txBody>
          <a:bodyPr/>
          <a:lstStyle/>
          <a:p>
            <a:pPr marL="571500" indent="-571500">
              <a:lnSpc>
                <a:spcPts val="3838"/>
              </a:lnSpc>
            </a:pPr>
            <a:r>
              <a:rPr lang="en-US" altLang="en-US" sz="3200" u="sng" dirty="0"/>
              <a:t>Stage 4 (Cities)</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3200">
                <a:solidFill>
                  <a:schemeClr val="bg1"/>
                </a:solidFill>
                <a:latin typeface="Arial" charset="0"/>
              </a:defRPr>
            </a:lvl2pPr>
            <a:lvl3pPr marL="1143000" indent="-228600" eaLnBrk="0" hangingPunct="0">
              <a:spcBef>
                <a:spcPct val="20000"/>
              </a:spcBef>
              <a:buChar char="•"/>
              <a:defRPr sz="3200">
                <a:solidFill>
                  <a:schemeClr val="bg1"/>
                </a:solidFill>
                <a:latin typeface="Arial" charset="0"/>
              </a:defRPr>
            </a:lvl3pPr>
            <a:lvl4pPr marL="1600200" indent="-228600" eaLnBrk="0" hangingPunct="0">
              <a:spcBef>
                <a:spcPct val="20000"/>
              </a:spcBef>
              <a:buChar char="–"/>
              <a:defRPr sz="3200">
                <a:solidFill>
                  <a:schemeClr val="bg1"/>
                </a:solidFill>
                <a:latin typeface="Arial" charset="0"/>
              </a:defRPr>
            </a:lvl4pPr>
            <a:lvl5pPr marL="2057400" indent="-228600" eaLnBrk="0" hangingPunct="0">
              <a:spcBef>
                <a:spcPct val="20000"/>
              </a:spcBef>
              <a:buChar char="»"/>
              <a:defRPr sz="3200">
                <a:solidFill>
                  <a:schemeClr val="bg1"/>
                </a:solidFill>
                <a:latin typeface="Arial" charset="0"/>
              </a:defRPr>
            </a:lvl5pPr>
            <a:lvl6pPr marL="2514600" indent="-228600" eaLnBrk="0" fontAlgn="base" hangingPunct="0">
              <a:spcBef>
                <a:spcPct val="20000"/>
              </a:spcBef>
              <a:spcAft>
                <a:spcPct val="0"/>
              </a:spcAft>
              <a:buChar char="»"/>
              <a:defRPr sz="3200">
                <a:solidFill>
                  <a:schemeClr val="bg1"/>
                </a:solidFill>
                <a:latin typeface="Arial" charset="0"/>
              </a:defRPr>
            </a:lvl6pPr>
            <a:lvl7pPr marL="2971800" indent="-228600" eaLnBrk="0" fontAlgn="base" hangingPunct="0">
              <a:spcBef>
                <a:spcPct val="20000"/>
              </a:spcBef>
              <a:spcAft>
                <a:spcPct val="0"/>
              </a:spcAft>
              <a:buChar char="»"/>
              <a:defRPr sz="3200">
                <a:solidFill>
                  <a:schemeClr val="bg1"/>
                </a:solidFill>
                <a:latin typeface="Arial" charset="0"/>
              </a:defRPr>
            </a:lvl7pPr>
            <a:lvl8pPr marL="3429000" indent="-228600" eaLnBrk="0" fontAlgn="base" hangingPunct="0">
              <a:spcBef>
                <a:spcPct val="20000"/>
              </a:spcBef>
              <a:spcAft>
                <a:spcPct val="0"/>
              </a:spcAft>
              <a:buChar char="»"/>
              <a:defRPr sz="3200">
                <a:solidFill>
                  <a:schemeClr val="bg1"/>
                </a:solidFill>
                <a:latin typeface="Arial" charset="0"/>
              </a:defRPr>
            </a:lvl8pPr>
            <a:lvl9pPr marL="3886200" indent="-228600" eaLnBrk="0" fontAlgn="base" hangingPunct="0">
              <a:spcBef>
                <a:spcPct val="20000"/>
              </a:spcBef>
              <a:spcAft>
                <a:spcPct val="0"/>
              </a:spcAft>
              <a:buChar char="»"/>
              <a:defRPr sz="3200">
                <a:solidFill>
                  <a:schemeClr val="bg1"/>
                </a:solidFill>
                <a:latin typeface="Arial" charset="0"/>
              </a:defRPr>
            </a:lvl9pPr>
          </a:lstStyle>
          <a:p>
            <a:pPr eaLnBrk="1" hangingPunct="1">
              <a:spcBef>
                <a:spcPct val="0"/>
              </a:spcBef>
              <a:buFontTx/>
              <a:buNone/>
            </a:pPr>
            <a:r>
              <a:rPr lang="en-US" altLang="en-US" sz="1800" dirty="0"/>
              <a:t>27</a:t>
            </a:r>
          </a:p>
        </p:txBody>
      </p:sp>
      <p:sp>
        <p:nvSpPr>
          <p:cNvPr id="7" name="Text Box 2943"/>
          <p:cNvSpPr txBox="1"/>
          <p:nvPr/>
        </p:nvSpPr>
        <p:spPr>
          <a:xfrm>
            <a:off x="0" y="564409"/>
            <a:ext cx="9144000" cy="113493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0"/>
              </a:spcBef>
              <a:spcAft>
                <a:spcPts val="0"/>
              </a:spcAft>
            </a:pPr>
            <a:r>
              <a:rPr lang="en-US" sz="3200" b="0" dirty="0">
                <a:solidFill>
                  <a:schemeClr val="bg1"/>
                </a:solidFill>
              </a:rPr>
              <a:t>Pastors trained in Stages 1-3 </a:t>
            </a:r>
          </a:p>
          <a:p>
            <a:pPr algn="ctr">
              <a:spcBef>
                <a:spcPts val="0"/>
              </a:spcBef>
              <a:spcAft>
                <a:spcPts val="0"/>
              </a:spcAft>
            </a:pPr>
            <a:r>
              <a:rPr lang="en-US" sz="3200" b="0" dirty="0">
                <a:solidFill>
                  <a:schemeClr val="bg1"/>
                </a:solidFill>
              </a:rPr>
              <a:t>teach these workshops in every city</a:t>
            </a:r>
          </a:p>
        </p:txBody>
      </p:sp>
      <p:grpSp>
        <p:nvGrpSpPr>
          <p:cNvPr id="2" name="Group 1">
            <a:extLst>
              <a:ext uri="{FF2B5EF4-FFF2-40B4-BE49-F238E27FC236}">
                <a16:creationId xmlns:a16="http://schemas.microsoft.com/office/drawing/2014/main" id="{83C341F7-56BF-449D-98AD-056A019874AC}"/>
              </a:ext>
            </a:extLst>
          </p:cNvPr>
          <p:cNvGrpSpPr/>
          <p:nvPr/>
        </p:nvGrpSpPr>
        <p:grpSpPr>
          <a:xfrm>
            <a:off x="897854" y="1850073"/>
            <a:ext cx="7437406" cy="4542893"/>
            <a:chOff x="897854" y="1850073"/>
            <a:chExt cx="7437406" cy="4542893"/>
          </a:xfrm>
        </p:grpSpPr>
        <p:grpSp>
          <p:nvGrpSpPr>
            <p:cNvPr id="11" name="Group 10">
              <a:extLst>
                <a:ext uri="{FF2B5EF4-FFF2-40B4-BE49-F238E27FC236}">
                  <a16:creationId xmlns:a16="http://schemas.microsoft.com/office/drawing/2014/main" id="{054F5750-0D16-4D35-ADB3-6207861957FF}"/>
                </a:ext>
              </a:extLst>
            </p:cNvPr>
            <p:cNvGrpSpPr/>
            <p:nvPr/>
          </p:nvGrpSpPr>
          <p:grpSpPr>
            <a:xfrm>
              <a:off x="897854" y="1850073"/>
              <a:ext cx="7437406" cy="4542893"/>
              <a:chOff x="897854" y="1850073"/>
              <a:chExt cx="7437406" cy="4542893"/>
            </a:xfrm>
          </p:grpSpPr>
          <p:pic>
            <p:nvPicPr>
              <p:cNvPr id="5" name="Picture 4">
                <a:extLst>
                  <a:ext uri="{FF2B5EF4-FFF2-40B4-BE49-F238E27FC236}">
                    <a16:creationId xmlns:a16="http://schemas.microsoft.com/office/drawing/2014/main" id="{578D78E8-0B34-4844-B7C9-6F973572375B}"/>
                  </a:ext>
                </a:extLst>
              </p:cNvPr>
              <p:cNvPicPr>
                <a:picLocks noChangeAspect="1"/>
              </p:cNvPicPr>
              <p:nvPr/>
            </p:nvPicPr>
            <p:blipFill>
              <a:blip r:embed="rId3"/>
              <a:stretch>
                <a:fillRect/>
              </a:stretch>
            </p:blipFill>
            <p:spPr>
              <a:xfrm>
                <a:off x="5905881" y="2617051"/>
                <a:ext cx="2429379" cy="2686332"/>
              </a:xfrm>
              <a:prstGeom prst="rect">
                <a:avLst/>
              </a:prstGeom>
            </p:spPr>
          </p:pic>
          <p:pic>
            <p:nvPicPr>
              <p:cNvPr id="8" name="Picture 7">
                <a:extLst>
                  <a:ext uri="{FF2B5EF4-FFF2-40B4-BE49-F238E27FC236}">
                    <a16:creationId xmlns:a16="http://schemas.microsoft.com/office/drawing/2014/main" id="{920F016C-637F-4E37-B19C-7165EB7C3978}"/>
                  </a:ext>
                </a:extLst>
              </p:cNvPr>
              <p:cNvPicPr>
                <a:picLocks noChangeAspect="1"/>
              </p:cNvPicPr>
              <p:nvPr/>
            </p:nvPicPr>
            <p:blipFill>
              <a:blip r:embed="rId4"/>
              <a:stretch>
                <a:fillRect/>
              </a:stretch>
            </p:blipFill>
            <p:spPr>
              <a:xfrm>
                <a:off x="897854" y="1850073"/>
                <a:ext cx="3637051" cy="4147787"/>
              </a:xfrm>
              <a:prstGeom prst="rect">
                <a:avLst/>
              </a:prstGeom>
            </p:spPr>
          </p:pic>
          <p:sp>
            <p:nvSpPr>
              <p:cNvPr id="9" name="Arc 8">
                <a:extLst>
                  <a:ext uri="{FF2B5EF4-FFF2-40B4-BE49-F238E27FC236}">
                    <a16:creationId xmlns:a16="http://schemas.microsoft.com/office/drawing/2014/main" id="{D9AED4B1-0B19-4164-B03C-433E41C37D52}"/>
                  </a:ext>
                </a:extLst>
              </p:cNvPr>
              <p:cNvSpPr/>
              <p:nvPr/>
            </p:nvSpPr>
            <p:spPr bwMode="auto">
              <a:xfrm rot="15548372" flipH="1">
                <a:off x="3405410" y="2660904"/>
                <a:ext cx="1928517" cy="5535607"/>
              </a:xfrm>
              <a:prstGeom prst="arc">
                <a:avLst>
                  <a:gd name="adj1" fmla="val 16352121"/>
                  <a:gd name="adj2" fmla="val 4845827"/>
                </a:avLst>
              </a:prstGeom>
              <a:noFill/>
              <a:ln w="76200" cap="flat" cmpd="sng" algn="ctr">
                <a:solidFill>
                  <a:schemeClr val="bg1"/>
                </a:solidFill>
                <a:prstDash val="solid"/>
                <a:round/>
                <a:headEnd type="none" w="med" len="med"/>
                <a:tailEnd type="triangle" w="med" len="lg"/>
              </a:ln>
              <a:effectLst/>
            </p:spPr>
            <p:txBody>
              <a:bodyPr vert="horz" wrap="square" lIns="91440" tIns="45720" rIns="91440" bIns="45720" numCol="1" rtlCol="0" anchor="t" anchorCtr="0" compatLnSpc="1">
                <a:prstTxWarp prst="textNoShape">
                  <a:avLst/>
                </a:prstTxWarp>
                <a:noAutofit/>
              </a:bodyPr>
              <a:lstStyle/>
              <a:p>
                <a:endParaRPr lang="en-US"/>
              </a:p>
            </p:txBody>
          </p:sp>
        </p:grpSp>
        <p:sp>
          <p:nvSpPr>
            <p:cNvPr id="10" name="TextBox 9">
              <a:extLst>
                <a:ext uri="{FF2B5EF4-FFF2-40B4-BE49-F238E27FC236}">
                  <a16:creationId xmlns:a16="http://schemas.microsoft.com/office/drawing/2014/main" id="{5F9845A1-8B84-4951-9E1B-FA2F64001957}"/>
                </a:ext>
              </a:extLst>
            </p:cNvPr>
            <p:cNvSpPr txBox="1"/>
            <p:nvPr/>
          </p:nvSpPr>
          <p:spPr>
            <a:xfrm>
              <a:off x="2623073" y="2277693"/>
              <a:ext cx="1520891" cy="307777"/>
            </a:xfrm>
            <a:prstGeom prst="rect">
              <a:avLst/>
            </a:prstGeom>
            <a:solidFill>
              <a:schemeClr val="bg1"/>
            </a:solidFill>
          </p:spPr>
          <p:txBody>
            <a:bodyPr wrap="square" rtlCol="0">
              <a:spAutoFit/>
            </a:bodyPr>
            <a:lstStyle/>
            <a:p>
              <a:r>
                <a:rPr lang="en-US" sz="1400" b="0" dirty="0"/>
                <a:t>State Borders</a:t>
              </a:r>
            </a:p>
          </p:txBody>
        </p:sp>
      </p:grpSp>
    </p:spTree>
    <p:extLst>
      <p:ext uri="{BB962C8B-B14F-4D97-AF65-F5344CB8AC3E}">
        <p14:creationId xmlns:p14="http://schemas.microsoft.com/office/powerpoint/2010/main" val="64784791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50963</TotalTime>
  <Words>11628</Words>
  <Application>Microsoft Office PowerPoint</Application>
  <PresentationFormat>On-screen Show (4:3)</PresentationFormat>
  <Paragraphs>1971</Paragraphs>
  <Slides>110</Slides>
  <Notes>110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110</vt:i4>
      </vt:variant>
    </vt:vector>
  </HeadingPairs>
  <TitlesOfParts>
    <vt:vector size="122" baseType="lpstr">
      <vt:lpstr>Arial</vt:lpstr>
      <vt:lpstr>Calibri</vt:lpstr>
      <vt:lpstr>Courier New</vt:lpstr>
      <vt:lpstr>Symbol</vt:lpstr>
      <vt:lpstr>Times New Roman</vt:lpstr>
      <vt:lpstr>Default Design</vt:lpstr>
      <vt:lpstr>5_Custom Design</vt:lpstr>
      <vt:lpstr>4_Custom Design</vt:lpstr>
      <vt:lpstr>3_Custom Design</vt:lpstr>
      <vt:lpstr>2_Custom Design</vt:lpstr>
      <vt:lpstr>1_Custom Design</vt:lpstr>
      <vt:lpstr>Custom Design</vt:lpstr>
      <vt:lpstr>PowerPoint Presentation</vt:lpstr>
      <vt:lpstr>Workshops</vt:lpstr>
      <vt:lpstr> The Great Commission The Mission of Every Church and Every Believer Matthew 28:19-20</vt:lpstr>
      <vt:lpstr>PowerPoint Presentation</vt:lpstr>
      <vt:lpstr>Great Commission Timeline</vt:lpstr>
      <vt:lpstr>PowerPoint Presentation</vt:lpstr>
      <vt:lpstr>PowerPoint Presentation</vt:lpstr>
      <vt:lpstr>PowerPoint Presentation</vt:lpstr>
      <vt:lpstr>PowerPoint Presentation</vt:lpstr>
      <vt:lpstr>PowerPoint Presentation</vt:lpstr>
      <vt:lpstr>How to Reach  Your Community, City, and Country for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Create and Lead a  Foundations Leader Team Lesson 2 </vt:lpstr>
      <vt:lpstr>PowerPoint Presentation</vt:lpstr>
      <vt:lpstr>Forming Your Foundations Leader Team</vt:lpstr>
      <vt:lpstr>PowerPoint Presentation</vt:lpstr>
      <vt:lpstr>PowerPoint Presentation</vt:lpstr>
      <vt:lpstr>PowerPoint Presentation</vt:lpstr>
      <vt:lpstr>Elements of a Foundations  Leader Team Meeting</vt:lpstr>
      <vt:lpstr>Vision</vt:lpstr>
      <vt:lpstr>Foundations Essentials</vt:lpstr>
      <vt:lpstr>PowerPoint Presentation</vt:lpstr>
      <vt:lpstr>Continuing Growth as a Disciple</vt:lpstr>
      <vt:lpstr>Ongoing Leader Training</vt:lpstr>
      <vt:lpstr>PowerPoint Presentation</vt:lpstr>
      <vt:lpstr>PowerPoint Presentation</vt:lpstr>
      <vt:lpstr>How to Evaluate Your Ministries  Lesson 3</vt:lpstr>
      <vt:lpstr>Why Evaluating Ministries is Necessary</vt:lpstr>
      <vt:lpstr>PowerPoint Presentation</vt:lpstr>
      <vt:lpstr>PowerPoint Presentation</vt:lpstr>
      <vt:lpstr>PowerPoint Presentation</vt:lpstr>
      <vt:lpstr>PowerPoint Presentation</vt:lpstr>
      <vt:lpstr>PowerPoint Presentation</vt:lpstr>
      <vt:lpstr>Basis for Evaluating Church Ministries</vt:lpstr>
      <vt:lpstr>PowerPoint Presentation</vt:lpstr>
      <vt:lpstr>PowerPoint Presentation</vt:lpstr>
      <vt:lpstr>Church Ministries</vt:lpstr>
      <vt:lpstr>Church Ministries</vt:lpstr>
      <vt:lpstr>The Problem with Church Ministries</vt:lpstr>
      <vt:lpstr>PowerPoint Presentation</vt:lpstr>
      <vt:lpstr>PowerPoint Presentation</vt:lpstr>
      <vt:lpstr>PowerPoint Presentation</vt:lpstr>
      <vt:lpstr>PowerPoint Presentation</vt:lpstr>
      <vt:lpstr>MINISTRY EVALUATION INSTRUCTIONS</vt:lpstr>
      <vt:lpstr>PowerPoint Presentation</vt:lpstr>
      <vt:lpstr>Further Review and Evaluation</vt:lpstr>
      <vt:lpstr>PowerPoint Presentation</vt:lpstr>
      <vt:lpstr>PowerPoint Presentation</vt:lpstr>
      <vt:lpstr>PowerPoint Presentation</vt:lpstr>
      <vt:lpstr>Organizational Structure of a Church that Makes Multiplying Disciples Lesson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Create a Church Structure  that Makes Multiplying Disciples Lesson 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Reach Your City for Christ  Lesson 6</vt:lpstr>
      <vt:lpstr>PowerPoint Presentation</vt:lpstr>
      <vt:lpstr>PowerPoint Presentation</vt:lpstr>
      <vt:lpstr>PowerPoint Presentation</vt:lpstr>
      <vt:lpstr>PowerPoint Presentation</vt:lpstr>
      <vt:lpstr>Planting Churches that Have  Multiplying Foundations Groups</vt:lpstr>
      <vt:lpstr>PowerPoint Presentation</vt:lpstr>
      <vt:lpstr>PowerPoint Presentation</vt:lpstr>
      <vt:lpstr>PowerPoint Presentation</vt:lpstr>
      <vt:lpstr>PowerPoint Presentation</vt:lpstr>
      <vt:lpstr>PowerPoint Presentation</vt:lpstr>
      <vt:lpstr>PowerPoint Presentation</vt:lpstr>
      <vt:lpstr>How to Reach Your Country for Christ  Lesson 7</vt:lpstr>
      <vt:lpstr>PowerPoint Presentation</vt:lpstr>
      <vt:lpstr>PowerPoint Presentation</vt:lpstr>
      <vt:lpstr>PowerPoint Presentation</vt:lpstr>
      <vt:lpstr>Training Stages  to Reach Your Country for Christ</vt:lpstr>
      <vt:lpstr>Stage 2 (Local Area)</vt:lpstr>
      <vt:lpstr>Stage 3 (States)</vt:lpstr>
      <vt:lpstr>Stage 4 (Cities)</vt:lpstr>
      <vt:lpstr>Stage 5 (Towns)</vt:lpstr>
      <vt:lpstr>PowerPoint Presentation</vt:lpstr>
      <vt:lpstr>PowerPoint Presentation</vt:lpstr>
      <vt:lpstr>PowerPoint Presentation</vt:lpstr>
      <vt:lpstr>Starting Your Own Training Center Lesson 8 </vt:lpstr>
      <vt:lpstr>PowerPoint Presentation</vt:lpstr>
      <vt:lpstr>Ideas for Pastors to Recruit</vt:lpstr>
      <vt:lpstr>PowerPoint Presentation</vt:lpstr>
      <vt:lpstr>Implementation</vt:lpstr>
      <vt:lpstr>Implementation</vt:lpstr>
      <vt:lpstr>Congratulations!  You have finished  Workshop 4   Finish the Great Commission!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dc:creator>
  <cp:lastModifiedBy>Robert Fike</cp:lastModifiedBy>
  <cp:revision>1310</cp:revision>
  <cp:lastPrinted>2016-06-30T14:54:43Z</cp:lastPrinted>
  <dcterms:created xsi:type="dcterms:W3CDTF">2007-01-24T23:57:19Z</dcterms:created>
  <dcterms:modified xsi:type="dcterms:W3CDTF">2020-12-18T18:35:32Z</dcterms:modified>
</cp:coreProperties>
</file>