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sldIdLst>
    <p:sldId id="275" r:id="rId2"/>
    <p:sldId id="274" r:id="rId3"/>
    <p:sldId id="257" r:id="rId4"/>
    <p:sldId id="260" r:id="rId5"/>
    <p:sldId id="261" r:id="rId6"/>
    <p:sldId id="262" r:id="rId7"/>
    <p:sldId id="264" r:id="rId8"/>
    <p:sldId id="265" r:id="rId9"/>
    <p:sldId id="267" r:id="rId10"/>
    <p:sldId id="268" r:id="rId11"/>
    <p:sldId id="269" r:id="rId12"/>
    <p:sldId id="271" r:id="rId13"/>
    <p:sldId id="272" r:id="rId14"/>
    <p:sldId id="273" r:id="rId15"/>
    <p:sldId id="276" r:id="rId16"/>
    <p:sldId id="277" r:id="rId17"/>
    <p:sldId id="278" r:id="rId18"/>
    <p:sldId id="279" r:id="rId19"/>
    <p:sldId id="287" r:id="rId20"/>
    <p:sldId id="281" r:id="rId21"/>
    <p:sldId id="282" r:id="rId22"/>
    <p:sldId id="283" r:id="rId23"/>
    <p:sldId id="284" r:id="rId24"/>
    <p:sldId id="285" r:id="rId25"/>
    <p:sldId id="286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204"/>
      </p:cViewPr>
      <p:guideLst>
        <p:guide orient="horz" pos="2160"/>
        <p:guide pos="288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8574F-D820-4B4C-8D95-AEB879F26714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DE912-5764-40B0-9D03-6E12C31BC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29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912-5764-40B0-9D03-6E12C31BC2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43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912-5764-40B0-9D03-6E12C31BC2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70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E912-5764-40B0-9D03-6E12C31BC2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0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C439-99CA-4251-9C22-094C5E34717F}" type="datetimeFigureOut">
              <a:rPr lang="id-ID" smtClean="0"/>
              <a:t>02/10/2013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21D7-0B43-4B79-AD0A-B4D129F6D19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C439-99CA-4251-9C22-094C5E34717F}" type="datetimeFigureOut">
              <a:rPr lang="id-ID" smtClean="0"/>
              <a:t>02/10/2013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21D7-0B43-4B79-AD0A-B4D129F6D19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C439-99CA-4251-9C22-094C5E34717F}" type="datetimeFigureOut">
              <a:rPr lang="id-ID" smtClean="0"/>
              <a:t>02/10/2013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21D7-0B43-4B79-AD0A-B4D129F6D19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C439-99CA-4251-9C22-094C5E34717F}" type="datetimeFigureOut">
              <a:rPr lang="id-ID" smtClean="0"/>
              <a:t>02/10/2013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21D7-0B43-4B79-AD0A-B4D129F6D19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C439-99CA-4251-9C22-094C5E34717F}" type="datetimeFigureOut">
              <a:rPr lang="id-ID" smtClean="0"/>
              <a:t>02/10/2013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21D7-0B43-4B79-AD0A-B4D129F6D19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C439-99CA-4251-9C22-094C5E34717F}" type="datetimeFigureOut">
              <a:rPr lang="id-ID" smtClean="0"/>
              <a:t>02/10/2013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21D7-0B43-4B79-AD0A-B4D129F6D19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C439-99CA-4251-9C22-094C5E34717F}" type="datetimeFigureOut">
              <a:rPr lang="id-ID" smtClean="0"/>
              <a:t>02/10/2013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21D7-0B43-4B79-AD0A-B4D129F6D19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C439-99CA-4251-9C22-094C5E34717F}" type="datetimeFigureOut">
              <a:rPr lang="id-ID" smtClean="0"/>
              <a:t>02/10/2013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21D7-0B43-4B79-AD0A-B4D129F6D19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C439-99CA-4251-9C22-094C5E34717F}" type="datetimeFigureOut">
              <a:rPr lang="id-ID" smtClean="0"/>
              <a:t>02/10/2013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21D7-0B43-4B79-AD0A-B4D129F6D19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C439-99CA-4251-9C22-094C5E34717F}" type="datetimeFigureOut">
              <a:rPr lang="id-ID" smtClean="0"/>
              <a:t>02/10/2013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21D7-0B43-4B79-AD0A-B4D129F6D19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C439-99CA-4251-9C22-094C5E34717F}" type="datetimeFigureOut">
              <a:rPr lang="id-ID" smtClean="0"/>
              <a:t>02/10/2013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D21D7-0B43-4B79-AD0A-B4D129F6D19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C439-99CA-4251-9C22-094C5E34717F}" type="datetimeFigureOut">
              <a:rPr lang="id-ID" smtClean="0"/>
              <a:t>02/10/2013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D21D7-0B43-4B79-AD0A-B4D129F6D193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Sistem Informasi Untuk  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Keu</a:t>
            </a:r>
            <a:r>
              <a:rPr lang="id-ID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nggulan Kompetiti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2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BAB 2</a:t>
            </a:r>
          </a:p>
          <a:p>
            <a:pPr algn="ctr"/>
            <a:endParaRPr lang="id-ID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id-ID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Sistem </a:t>
            </a:r>
          </a:p>
          <a:p>
            <a:pPr marL="0" indent="0" algn="ctr">
              <a:buNone/>
            </a:pPr>
            <a:r>
              <a:rPr lang="id-ID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Informasi 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id-ID" sz="28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anajemen</a:t>
            </a:r>
            <a:endParaRPr lang="id-ID" sz="2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d-ID" sz="2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id-ID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Dr. Wonny A. Ridwan, MM., SE</a:t>
            </a:r>
          </a:p>
          <a:p>
            <a:pPr marL="0" indent="0" algn="ctr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29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Perusahaan di </a:t>
            </a:r>
            <a:r>
              <a:rPr lang="en-US" u="sng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u="sng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Lingkungan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“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Sebuah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perusahaan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tercipta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atas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dasar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tujuan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untuk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memberikan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produk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dan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jasa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memenuhi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kebutuhan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lingkungannya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Sebuah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perusahaan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tidak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akan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dapat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berfungsi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tanpa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sumber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daya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diberikan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oleh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lingkungannya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Lingkungan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ini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dapat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bervariasi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dari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satu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perusahaan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ke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perusahaan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lainnya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Lingkungan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juga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memiliki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delapan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unsur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terdapat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di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dalam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suatu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sistem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lebih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besar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disebut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masyarakat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.”</a:t>
            </a:r>
          </a:p>
          <a:p>
            <a:pPr marL="0" indent="0" algn="just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10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0" y="1628800"/>
            <a:ext cx="3888432" cy="432048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528" y="1628800"/>
            <a:ext cx="4032448" cy="432048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Aliran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sumber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daya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lingkungan</a:t>
            </a:r>
            <a:endParaRPr lang="en-US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teradi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pelanggan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baku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pelanggan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pemegang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saham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baku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pemasok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terjadi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pemerintah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baku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pemasok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pegawai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pesaing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15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Delapan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Unsur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Lingkungan</a:t>
            </a:r>
            <a:endParaRPr lang="en-US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429000" y="1371600"/>
            <a:ext cx="2438400" cy="1447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Arial Narrow" pitchFamily="34" charset="0"/>
              </a:rPr>
              <a:t>Pemerintah</a:t>
            </a: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3276600"/>
            <a:ext cx="2590800" cy="1295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Arial Narrow" pitchFamily="34" charset="0"/>
              </a:rPr>
              <a:t>Perusahaan</a:t>
            </a:r>
            <a:endParaRPr lang="en-US" sz="2800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505200" y="5029200"/>
            <a:ext cx="2438400" cy="1447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Arial Narrow" pitchFamily="34" charset="0"/>
              </a:rPr>
              <a:t>Pemegang</a:t>
            </a: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Narrow" pitchFamily="34" charset="0"/>
              </a:rPr>
              <a:t>saham</a:t>
            </a: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324600" y="1447800"/>
            <a:ext cx="2438400" cy="1447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Arial Narrow" pitchFamily="34" charset="0"/>
              </a:rPr>
              <a:t>Komunitas</a:t>
            </a: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 Global</a:t>
            </a: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400800" y="5005536"/>
            <a:ext cx="2438400" cy="1447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Arial Narrow" pitchFamily="34" charset="0"/>
              </a:rPr>
              <a:t>Pesaing</a:t>
            </a: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372200" y="3205336"/>
            <a:ext cx="2438400" cy="1447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Arial Narrow" pitchFamily="34" charset="0"/>
              </a:rPr>
              <a:t>Pelanggan</a:t>
            </a: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" y="1600200"/>
            <a:ext cx="2438400" cy="1447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Arial Narrow" pitchFamily="34" charset="0"/>
              </a:rPr>
              <a:t>Komunitas</a:t>
            </a: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Narrow" pitchFamily="34" charset="0"/>
              </a:rPr>
              <a:t>Keuangan</a:t>
            </a: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33400" y="4953000"/>
            <a:ext cx="2438400" cy="1447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Arial Narrow" pitchFamily="34" charset="0"/>
              </a:rPr>
              <a:t>Serikat</a:t>
            </a:r>
            <a:r>
              <a:rPr lang="en-US" sz="28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 Narrow" pitchFamily="34" charset="0"/>
              </a:rPr>
              <a:t>Pekerja</a:t>
            </a: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09600" y="3276600"/>
            <a:ext cx="2438400" cy="1447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Arial Narrow" pitchFamily="34" charset="0"/>
              </a:rPr>
              <a:t>Pemasok</a:t>
            </a:r>
            <a:endParaRPr lang="en-US" sz="28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1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DoubleWave1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rgbClr val="FFFF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8333" y="2132856"/>
            <a:ext cx="7162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Jalur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yang 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memfasilitasi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aliran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sumber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daya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fisik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pemasok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kepada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perusahaan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melanjuktan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kepada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pelanggan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aliran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sumber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daya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melalui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rantai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pasokan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harus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dikelola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untuk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memastikan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bahwa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aliran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tersebut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terjadi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cara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tepat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waktu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efesien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”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6103" y="764704"/>
            <a:ext cx="66303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Manajemen</a:t>
            </a:r>
            <a:r>
              <a:rPr lang="en-US" sz="4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Rantai</a:t>
            </a:r>
            <a:r>
              <a:rPr lang="en-US" sz="4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40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Pasokan</a:t>
            </a:r>
            <a:endParaRPr lang="en-US" sz="4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946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8372" y="3011507"/>
            <a:ext cx="2753428" cy="35858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59832" y="3011507"/>
            <a:ext cx="2928664" cy="35858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096000" y="3011507"/>
            <a:ext cx="2940496" cy="35858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 w="10160">
                  <a:solidFill>
                    <a:srgbClr val="4F81BD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Dimensi-dimensi</a:t>
            </a:r>
            <a:r>
              <a:rPr kumimoji="0" lang="en-US" sz="4000" b="0" i="0" u="none" strike="noStrike" kern="1200" cap="none" spc="0" normalizeH="0" baseline="0" noProof="0" dirty="0" smtClean="0">
                <a:ln w="10160">
                  <a:solidFill>
                    <a:srgbClr val="4F81BD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 w="10160">
                  <a:solidFill>
                    <a:srgbClr val="4F81BD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keunggulan</a:t>
            </a:r>
            <a:r>
              <a:rPr kumimoji="0" lang="en-US" sz="4000" b="0" i="0" u="none" strike="noStrike" kern="1200" cap="none" spc="0" normalizeH="0" baseline="0" noProof="0" dirty="0" smtClean="0">
                <a:ln w="10160">
                  <a:solidFill>
                    <a:srgbClr val="4F81BD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 w="10160">
                  <a:solidFill>
                    <a:srgbClr val="4F81BD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Kompetitif</a:t>
            </a:r>
            <a:endParaRPr kumimoji="0" lang="en-US" sz="4000" b="0" i="0" u="none" strike="noStrike" kern="1200" cap="none" spc="0" normalizeH="0" baseline="0" noProof="0" dirty="0">
              <a:ln w="10160">
                <a:solidFill>
                  <a:srgbClr val="4F81BD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1700808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Keunggulan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komtetiif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direalisasikan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hal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keunggulan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strategis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taktis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maupun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operasional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28600" y="4072570"/>
            <a:ext cx="274320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5" name="Straight Connector 24"/>
          <p:cNvCxnSpPr/>
          <p:nvPr/>
        </p:nvCxnSpPr>
        <p:spPr>
          <a:xfrm>
            <a:off x="3124200" y="4114800"/>
            <a:ext cx="281940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>
            <a:off x="6096000" y="4114800"/>
            <a:ext cx="281940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18372" y="3011507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Tingkat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manajerial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tertinggi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24200" y="2996952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Tingkat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manajerial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menengah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96000" y="2996952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</a:rPr>
              <a:t>Tingkat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</a:rPr>
              <a:t>manajerial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</a:rPr>
              <a:t>lebih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</a:rPr>
              <a:t>rendah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5386" y="4106688"/>
            <a:ext cx="28523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Digunakan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mengubah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arah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sebuah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perusahaan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mendapatkan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keunggulan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92742" y="4035991"/>
            <a:ext cx="281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Memberikan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spesifikasi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mengenai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rencana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strategis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diimplementasikan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42248" y="4000996"/>
            <a:ext cx="3101752" cy="2728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Mengumpulkan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data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informasi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menggunakan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teknologi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informasi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sehingga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mencapai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keunggulan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operasional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200" y="3645024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0070C0"/>
                </a:solidFill>
                <a:latin typeface="Arial Narrow" pitchFamily="34" charset="0"/>
              </a:rPr>
              <a:t>(</a:t>
            </a:r>
            <a:r>
              <a:rPr lang="en-US" sz="2400" i="1" dirty="0" err="1" smtClean="0">
                <a:solidFill>
                  <a:srgbClr val="0070C0"/>
                </a:solidFill>
                <a:latin typeface="Arial Narrow" pitchFamily="34" charset="0"/>
              </a:rPr>
              <a:t>Keunggulan</a:t>
            </a:r>
            <a:r>
              <a:rPr lang="en-US" sz="2400" i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Arial Narrow" pitchFamily="34" charset="0"/>
              </a:rPr>
              <a:t>strategis</a:t>
            </a:r>
            <a:r>
              <a:rPr lang="en-US" sz="2400" i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i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00400" y="3645024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0070C0"/>
                </a:solidFill>
                <a:latin typeface="Arial Narrow" pitchFamily="34" charset="0"/>
              </a:rPr>
              <a:t>(</a:t>
            </a:r>
            <a:r>
              <a:rPr lang="en-US" sz="2400" i="1" dirty="0" err="1" smtClean="0">
                <a:solidFill>
                  <a:srgbClr val="0070C0"/>
                </a:solidFill>
                <a:latin typeface="Arial Narrow" pitchFamily="34" charset="0"/>
              </a:rPr>
              <a:t>Keunggulan</a:t>
            </a:r>
            <a:r>
              <a:rPr lang="en-US" sz="2400" i="1" dirty="0" smtClean="0">
                <a:solidFill>
                  <a:srgbClr val="0070C0"/>
                </a:solidFill>
                <a:latin typeface="Arial Narrow" pitchFamily="34" charset="0"/>
              </a:rPr>
              <a:t>  </a:t>
            </a:r>
            <a:r>
              <a:rPr lang="en-US" sz="2400" i="1" dirty="0" err="1" smtClean="0">
                <a:solidFill>
                  <a:srgbClr val="0070C0"/>
                </a:solidFill>
                <a:latin typeface="Arial Narrow" pitchFamily="34" charset="0"/>
              </a:rPr>
              <a:t>taktis</a:t>
            </a:r>
            <a:r>
              <a:rPr lang="en-US" sz="2400" i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i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80112" y="3645023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0070C0"/>
                </a:solidFill>
                <a:latin typeface="Arial Narrow" pitchFamily="34" charset="0"/>
              </a:rPr>
              <a:t>(</a:t>
            </a:r>
            <a:r>
              <a:rPr lang="en-US" sz="2400" i="1" dirty="0" err="1" smtClean="0">
                <a:solidFill>
                  <a:srgbClr val="0070C0"/>
                </a:solidFill>
                <a:latin typeface="Arial Narrow" pitchFamily="34" charset="0"/>
              </a:rPr>
              <a:t>Keunggulan</a:t>
            </a:r>
            <a:r>
              <a:rPr lang="en-US" sz="2400" i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Arial Narrow" pitchFamily="34" charset="0"/>
              </a:rPr>
              <a:t>Operasional</a:t>
            </a:r>
            <a:r>
              <a:rPr lang="en-US" sz="2400" i="1" dirty="0" smtClean="0">
                <a:solidFill>
                  <a:srgbClr val="0070C0"/>
                </a:solidFill>
                <a:latin typeface="Arial Narrow" pitchFamily="34" charset="0"/>
              </a:rPr>
              <a:t>)</a:t>
            </a:r>
            <a:endParaRPr lang="en-US" sz="2400" i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53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0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Tantangan</a:t>
            </a:r>
            <a:r>
              <a:rPr lang="en-US" sz="40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dalam</a:t>
            </a:r>
            <a:r>
              <a:rPr lang="en-US" sz="40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Mengembangkan</a:t>
            </a:r>
            <a:r>
              <a:rPr lang="en-US" sz="40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Sistem</a:t>
            </a:r>
            <a:r>
              <a:rPr lang="en-US" sz="40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4000" dirty="0" err="1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Informasi</a:t>
            </a:r>
            <a:r>
              <a:rPr lang="en-US" sz="4000" dirty="0">
                <a:solidFill>
                  <a:prstClr val="white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Global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Global (</a:t>
            </a:r>
            <a:r>
              <a:rPr lang="en-US" sz="24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global information system-GIS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diberikan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terdiri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melintasi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batas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negara</a:t>
            </a: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kendala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diatasi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GIS </a:t>
            </a: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Arial Narrow" pitchFamily="34" charset="0"/>
              <a:buChar char="→"/>
            </a:pP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Kendala-kendala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politisi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Arial Narrow" pitchFamily="34" charset="0"/>
              <a:buChar char="→"/>
            </a:pP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Rintangan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Budaya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Komunikasi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Arial Narrow" pitchFamily="34" charset="0"/>
              <a:buChar char="→"/>
            </a:pP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Masalah-masalah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teknologi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Arial Narrow" pitchFamily="34" charset="0"/>
              <a:buChar char="→"/>
            </a:pP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Kurangnya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dukungan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anak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perusahaan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7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pengetahuan</a:t>
            </a:r>
            <a:endParaRPr lang="en-US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mengakuisisi</a:t>
            </a:r>
            <a:r>
              <a:rPr lang="en-US" dirty="0"/>
              <a:t> data , </a:t>
            </a:r>
            <a:r>
              <a:rPr lang="en-US" dirty="0" err="1"/>
              <a:t>memproses</a:t>
            </a:r>
            <a:r>
              <a:rPr lang="en-US" dirty="0"/>
              <a:t> data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mengkomunikasikan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paling </a:t>
            </a:r>
            <a:r>
              <a:rPr lang="en-US" dirty="0" err="1"/>
              <a:t>efektif</a:t>
            </a:r>
            <a:r>
              <a:rPr lang="en-US" dirty="0"/>
              <a:t> 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mengahapus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“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2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Gambar</a:t>
            </a:r>
            <a:endParaRPr lang="en-US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peranti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menerjemahkan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data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numerik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file  </a:t>
            </a:r>
            <a:r>
              <a:rPr lang="en-US" dirty="0" err="1"/>
              <a:t>pengolah</a:t>
            </a:r>
            <a:r>
              <a:rPr lang="en-US" dirty="0"/>
              <a:t> data. </a:t>
            </a:r>
            <a:r>
              <a:rPr lang="en-US" dirty="0" err="1"/>
              <a:t>Foto-foto</a:t>
            </a:r>
            <a:r>
              <a:rPr lang="en-US" dirty="0"/>
              <a:t> digital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cetakan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sebgai</a:t>
            </a:r>
            <a:r>
              <a:rPr lang="en-US" dirty="0"/>
              <a:t> file-file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referensi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50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 spcFirstLastPara="1" numCol="1">
            <a:prstTxWarp prst="textArchUp">
              <a:avLst/>
            </a:prstTxWarp>
            <a:scene3d>
              <a:camera prst="perspectiveLeft"/>
              <a:lightRig rig="threePt" dir="t"/>
            </a:scene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Manajemen Gambar</a:t>
            </a:r>
            <a:endParaRPr lang="en-US" b="1" dirty="0"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pic>
        <p:nvPicPr>
          <p:cNvPr id="3" name="Picture 2" descr="jpg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8800"/>
            <a:ext cx="1981200" cy="1981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4" name="Picture 3" descr="Filetype-BMP-ic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5181600"/>
            <a:ext cx="1524000" cy="152400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5" name="Picture 4" descr="Filetype-GIF-ic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648200"/>
            <a:ext cx="1676400" cy="167640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6" name="Picture 5" descr="Filetype-TIFF-ic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67200" y="1828800"/>
            <a:ext cx="1600200" cy="16002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34000" y="3581400"/>
            <a:ext cx="1485900" cy="16383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8" name="TextBox 7"/>
          <p:cNvSpPr txBox="1"/>
          <p:nvPr/>
        </p:nvSpPr>
        <p:spPr>
          <a:xfrm>
            <a:off x="76200" y="914400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Arial Narrow" pitchFamily="34" charset="0"/>
              </a:rPr>
              <a:t>Format-format </a:t>
            </a:r>
            <a:r>
              <a:rPr lang="en-US" sz="2800" dirty="0" err="1" smtClean="0">
                <a:solidFill>
                  <a:srgbClr val="FFFF00"/>
                </a:solidFill>
                <a:latin typeface="Arial Narrow" pitchFamily="34" charset="0"/>
              </a:rPr>
              <a:t>umum</a:t>
            </a:r>
            <a:r>
              <a:rPr lang="en-US" sz="2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 Narrow" pitchFamily="34" charset="0"/>
              </a:rPr>
              <a:t>manajemen</a:t>
            </a:r>
            <a:r>
              <a:rPr lang="en-US" sz="2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 Narrow" pitchFamily="34" charset="0"/>
              </a:rPr>
              <a:t>gambar</a:t>
            </a:r>
            <a:endParaRPr lang="en-US" sz="2800" dirty="0" smtClean="0">
              <a:solidFill>
                <a:srgbClr val="FFFF00"/>
              </a:solidFill>
              <a:latin typeface="Arial Narrow" pitchFamily="34" charset="0"/>
            </a:endParaRPr>
          </a:p>
          <a:p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2362200"/>
            <a:ext cx="17526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 Narrow" pitchFamily="34" charset="0"/>
              </a:rPr>
              <a:t>Joint Photographic Group</a:t>
            </a:r>
            <a:endParaRPr lang="en-US" sz="24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4343400"/>
            <a:ext cx="1752600" cy="1200329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 Narrow" pitchFamily="34" charset="0"/>
              </a:rPr>
              <a:t>Graphics Interchange Format</a:t>
            </a:r>
            <a:endParaRPr lang="en-US" sz="24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1600200"/>
            <a:ext cx="1752600" cy="120032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 Narrow" pitchFamily="34" charset="0"/>
              </a:rPr>
              <a:t>Tagged Image File Format</a:t>
            </a:r>
            <a:endParaRPr lang="en-US" sz="24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5798403"/>
            <a:ext cx="2209800" cy="830997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Arial Narrow" pitchFamily="34" charset="0"/>
              </a:rPr>
              <a:t>Standar</a:t>
            </a:r>
            <a:r>
              <a:rPr lang="en-US" sz="2400" dirty="0" smtClean="0">
                <a:solidFill>
                  <a:srgbClr val="0070C0"/>
                </a:solidFill>
                <a:latin typeface="Arial Narrow" pitchFamily="34" charset="0"/>
              </a:rPr>
              <a:t> Format </a:t>
            </a:r>
            <a:r>
              <a:rPr lang="en-US" sz="2400" i="1" dirty="0" err="1" smtClean="0">
                <a:solidFill>
                  <a:srgbClr val="0070C0"/>
                </a:solidFill>
                <a:latin typeface="Arial Narrow" pitchFamily="34" charset="0"/>
              </a:rPr>
              <a:t>Bip</a:t>
            </a:r>
            <a:r>
              <a:rPr lang="en-US" sz="2400" i="1" dirty="0" smtClean="0">
                <a:solidFill>
                  <a:srgbClr val="0070C0"/>
                </a:solidFill>
                <a:latin typeface="Arial Narrow" pitchFamily="34" charset="0"/>
              </a:rPr>
              <a:t> Map </a:t>
            </a:r>
            <a:endParaRPr lang="en-US" sz="24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3733800"/>
            <a:ext cx="2362200" cy="954107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 Narrow" pitchFamily="34" charset="0"/>
              </a:rPr>
              <a:t>Windows Metafile Format</a:t>
            </a:r>
            <a:endParaRPr lang="en-US" sz="2800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71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4800" y="90872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meluas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munculnya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situs-situs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web.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Situs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web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visual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foto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logo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karyawan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gambar-gambar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lain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pengguna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menavigasi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situs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web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tertentu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3645024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Gambar-gambar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membutuhkan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teks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numerik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 Perusahaan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memerlukan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format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konsisten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seluruh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memanfaatkan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86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FFFF00"/>
                </a:solidFill>
              </a:rPr>
              <a:t>Nama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kelompok</a:t>
            </a:r>
            <a:r>
              <a:rPr lang="en-US" dirty="0" smtClean="0">
                <a:solidFill>
                  <a:srgbClr val="FFFF00"/>
                </a:solidFill>
              </a:rPr>
              <a:t> 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Denih </a:t>
            </a:r>
            <a:r>
              <a:rPr lang="id-ID" dirty="0">
                <a:latin typeface="Arial" pitchFamily="34" charset="0"/>
                <a:cs typeface="Arial" pitchFamily="34" charset="0"/>
              </a:rPr>
              <a:t>Darma Wijaya	</a:t>
            </a:r>
            <a:r>
              <a:rPr lang="id-ID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0211-12-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133</a:t>
            </a:r>
          </a:p>
          <a:p>
            <a:pPr>
              <a:buNone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Uswatun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Khasanah</a:t>
            </a:r>
            <a:r>
              <a:rPr lang="en-US" dirty="0">
                <a:latin typeface="Arial" pitchFamily="34" charset="0"/>
                <a:cs typeface="Arial" pitchFamily="34" charset="0"/>
              </a:rPr>
              <a:t>		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0211-12-136</a:t>
            </a:r>
          </a:p>
          <a:p>
            <a:pPr>
              <a:buNone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Dwi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Purwanti</a:t>
            </a:r>
            <a:r>
              <a:rPr lang="en-US" dirty="0">
                <a:latin typeface="Arial" pitchFamily="34" charset="0"/>
                <a:cs typeface="Arial" pitchFamily="34" charset="0"/>
              </a:rPr>
              <a:t>			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0211-12-140</a:t>
            </a:r>
            <a:endParaRPr lang="id-ID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Muhamad Ruyani</a:t>
            </a:r>
            <a:r>
              <a:rPr lang="en-US" dirty="0">
                <a:latin typeface="Arial" pitchFamily="34" charset="0"/>
                <a:cs typeface="Arial" pitchFamily="34" charset="0"/>
              </a:rPr>
              <a:t>		</a:t>
            </a:r>
            <a:r>
              <a:rPr lang="id-ID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0211-12-161</a:t>
            </a:r>
            <a:endParaRPr lang="id-ID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02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Perencanaan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Strategis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untuk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Sumber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Daya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Informasi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strategis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paralel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bagi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layanan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mencerminkan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dukungan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diberikan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layanan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layanan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mencerminkan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permintaan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dukungan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masa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mendatang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2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2133600"/>
            <a:ext cx="2362200" cy="434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rial Narrow" pitchFamily="34" charset="0"/>
              </a:rPr>
              <a:t>Strategi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Bisnis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24600" y="2133600"/>
            <a:ext cx="2362200" cy="434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rial Narrow" pitchFamily="34" charset="0"/>
              </a:rPr>
              <a:t>Sumber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daya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informasi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strategi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layanan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informasi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124200" y="2057400"/>
            <a:ext cx="3048000" cy="2362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endParaRPr lang="en-US" sz="2400" dirty="0"/>
          </a:p>
        </p:txBody>
      </p:sp>
      <p:sp>
        <p:nvSpPr>
          <p:cNvPr id="6" name="Left Arrow 5"/>
          <p:cNvSpPr/>
          <p:nvPr/>
        </p:nvSpPr>
        <p:spPr>
          <a:xfrm>
            <a:off x="2971800" y="4495800"/>
            <a:ext cx="2971800" cy="2286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Pengaruh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381000" y="620688"/>
            <a:ext cx="85114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Strategis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Sumber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Daya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Informasi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33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Perencanaan</a:t>
            </a:r>
            <a:r>
              <a:rPr lang="en-US" u="sng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strategis</a:t>
            </a:r>
            <a:r>
              <a:rPr lang="en-US" u="sng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u="sng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sng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perusahaan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Perusahaan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mengorganisasikan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para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eksekutifnya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ke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dalam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suatu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komite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eksekutif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kelompok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ini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biasanya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akan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bertanggung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jawab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atas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perencanaan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strategis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bagi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keseluruhan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perusahaan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Pada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tingkat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yang minimum,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komite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ini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akan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menentukan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rencana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bisnis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strategis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organisasi</a:t>
            </a:r>
            <a:r>
              <a:rPr lang="en-US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7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72344" y="1772816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Sebuah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komitmen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strategis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5408" y="2852936"/>
            <a:ext cx="7239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Perusahaan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melihat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adanya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kebutuhan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bagi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masing-masing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area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bisnis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untuk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mengembangkan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rencana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strategisnya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Yang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mana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area-area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bisnis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harus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bekerja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mengembangkan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rencana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strategisnya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Rencana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area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bisnis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merinci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bagaimana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area-area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tersebut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mendukung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setiap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usaha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yang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dilakukan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dalam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mencapai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sasaran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strategisnya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1" y="332656"/>
            <a:ext cx="871296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Rencana-rencana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strategis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untuk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daerah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bisnis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7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2700" dirty="0" err="1">
                <a:latin typeface="Arial" pitchFamily="34" charset="0"/>
                <a:cs typeface="Arial" pitchFamily="34" charset="0"/>
              </a:rPr>
              <a:t>Organisai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berbeda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menciptakan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rencana-rencana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strategis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berbeda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pula,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namun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terdapat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dua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topik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inti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terdapat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>
                <a:latin typeface="Arial" pitchFamily="34" charset="0"/>
                <a:cs typeface="Arial" pitchFamily="34" charset="0"/>
              </a:rPr>
              <a:t>rencana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342900" indent="-342900" algn="just">
              <a:buAutoNum type="arabicPeriod"/>
            </a:pP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Sasaran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di 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dicapai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setiap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kategori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sepanjang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periode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dicakup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rencana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sumber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daya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dibutuhkan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mencapai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sasaran</a:t>
            </a:r>
            <a:r>
              <a:rPr lang="en-US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tersebut</a:t>
            </a:r>
            <a:endParaRPr lang="en-US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606" y="404664"/>
            <a:ext cx="756084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Inti</a:t>
            </a:r>
            <a:r>
              <a:rPr lang="en-US" sz="4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Renncana</a:t>
            </a:r>
            <a:r>
              <a:rPr lang="en-US" sz="4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Strategis</a:t>
            </a:r>
            <a:r>
              <a:rPr lang="en-US" sz="4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Sumber</a:t>
            </a:r>
            <a:r>
              <a:rPr lang="en-US" sz="4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Daya</a:t>
            </a:r>
            <a:r>
              <a:rPr lang="en-US" sz="4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Informasi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07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2492896"/>
            <a:ext cx="64807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solidFill>
                  <a:srgbClr val="FFFF00"/>
                </a:solidFill>
              </a:rPr>
              <a:t>TERIMA KASIH</a:t>
            </a:r>
          </a:p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468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Tujuan Belajar</a:t>
            </a:r>
            <a:endParaRPr lang="id-ID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Clr>
                <a:srgbClr val="0070C0"/>
              </a:buCl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*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Mengetahui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model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Clr>
                <a:srgbClr val="0070C0"/>
              </a:buClr>
              <a:buFont typeface="+mj-lt"/>
              <a:buAutoNum type="arabicParenR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Clr>
                <a:srgbClr val="0070C0"/>
              </a:buCl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*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model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delapan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unsur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kerangka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just">
              <a:buClr>
                <a:srgbClr val="0070C0"/>
              </a:buClr>
              <a:buFont typeface="+mj-lt"/>
              <a:buAutoNum type="arabicParenR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Clr>
                <a:srgbClr val="0070C0"/>
              </a:buClr>
              <a:buNone/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*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rantai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pasokan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supply chain management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melibatkan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koordinasi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sumber-sumber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mengalir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pemasok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pelanggan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5072098"/>
          </a:xfrm>
        </p:spPr>
        <p:txBody>
          <a:bodyPr>
            <a:noAutofit/>
          </a:bodyPr>
          <a:lstStyle/>
          <a:p>
            <a:pPr marL="514350" indent="-514350"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      * 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Menyadari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keunggulan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kompetitif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dicapai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virtual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sekaligus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id-ID" sz="2400" dirty="0" smtClean="0">
                <a:latin typeface="Arial" pitchFamily="34" charset="0"/>
                <a:cs typeface="Arial" pitchFamily="34" charset="0"/>
              </a:rPr>
              <a:t>*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konsep-konsep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rantai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Michael  E. Porter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id-ID" sz="2400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Mengetahui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dimensi-dimensi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keunggulan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kompetitif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id-ID" sz="2400" dirty="0" smtClean="0">
                <a:latin typeface="Arial" pitchFamily="34" charset="0"/>
                <a:cs typeface="Arial" pitchFamily="34" charset="0"/>
              </a:rPr>
              <a:t>*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Menyadari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meningkatnya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tantangan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pesaing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global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pentingnya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koordinasi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memenuhi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tantangan-tantangan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Model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Umum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Perusahaan</a:t>
            </a:r>
            <a:endParaRPr lang="id-ID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Model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fisik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Aliran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virtual</a:t>
            </a:r>
          </a:p>
          <a:p>
            <a:pPr marL="514350" indent="-514350"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Mekanisme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Lingkaran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umpan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balik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Aliran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sumber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daya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fisik</a:t>
            </a:r>
            <a:endParaRPr lang="en-US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221089"/>
            <a:ext cx="8219256" cy="19442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pegawai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baku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mesin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dijadikan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input,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 proses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output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orang lain.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 descr="cat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72816"/>
            <a:ext cx="8208912" cy="20162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189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Aliran</a:t>
            </a:r>
            <a:r>
              <a:rPr lang="en-US" sz="4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sumber</a:t>
            </a:r>
            <a:r>
              <a:rPr lang="en-US" sz="4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daya</a:t>
            </a:r>
            <a:r>
              <a:rPr lang="en-US" sz="4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virtual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Aliran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sumber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virtual-data,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32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Mekanisme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pengendalian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perusahaan</a:t>
            </a:r>
            <a:endParaRPr lang="en-US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Mekanisme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unsur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Font typeface="Arial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Standar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kinerja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penuhi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ingin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mencapai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keseluruhan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pemrosesan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mengubah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34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Lingkaran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umpan</a:t>
            </a:r>
            <a:r>
              <a:rPr lang="en-US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balik</a:t>
            </a:r>
            <a:endParaRPr lang="en-US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lingkaran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umpan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(feedback loop)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terdiri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sumber-sumber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virtual, data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dikumpulkan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lalu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dimasukan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pemroses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30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933</Words>
  <Application>Microsoft Office PowerPoint</Application>
  <PresentationFormat>On-screen Show (4:3)</PresentationFormat>
  <Paragraphs>116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Sistem Informasi Untuk  Keunggulan Kompetitif</vt:lpstr>
      <vt:lpstr>Nama kelompok :</vt:lpstr>
      <vt:lpstr>Tujuan Belajar</vt:lpstr>
      <vt:lpstr>      *  Menyadari bahwa keunggulan kompetitif dapat dicapai  melalui sumber daya virtual  sekaligus sumber daya fisik *   Memahami konsep-konsep rantai nilai Michael  E. Porter dan      sistem nilai  * Mengetahui dimensi-dimensi keunggulan kompetitif  *    Menyadari meningkatnya tantangan dari para pesaing global dan pentingnya informasi dan koordinasi dalam memenuhi tantangan-tantangan tersebut. </vt:lpstr>
      <vt:lpstr>Model Sistem Umum Perusahaan</vt:lpstr>
      <vt:lpstr>Aliran sumber daya fisik</vt:lpstr>
      <vt:lpstr>Aliran sumber daya virtual</vt:lpstr>
      <vt:lpstr>Mekanisme pengendalian perusahaan</vt:lpstr>
      <vt:lpstr>Lingkaran umpan balik</vt:lpstr>
      <vt:lpstr>Perusahaan di dalam Lingkungan</vt:lpstr>
      <vt:lpstr>Aliran sumber daya lingkungan</vt:lpstr>
      <vt:lpstr>PowerPoint Presentation</vt:lpstr>
      <vt:lpstr>PowerPoint Presentation</vt:lpstr>
      <vt:lpstr>PowerPoint Presentation</vt:lpstr>
      <vt:lpstr>Tantangan dalam Mengembangkan Sistem Informasi Global</vt:lpstr>
      <vt:lpstr>Manajemen pengetahuan</vt:lpstr>
      <vt:lpstr>Manajemen Gambar</vt:lpstr>
      <vt:lpstr>PowerPoint Presentation</vt:lpstr>
      <vt:lpstr>PowerPoint Presentation</vt:lpstr>
      <vt:lpstr>Perencanaan Strategis untuk Sumber Daya Informasi</vt:lpstr>
      <vt:lpstr>PowerPoint Presentation</vt:lpstr>
      <vt:lpstr>Perencanaan strategis untuk perusahaan</vt:lpstr>
      <vt:lpstr>PowerPoint Presentation</vt:lpstr>
      <vt:lpstr>Organisai yang berbeda akan menciptakan rencana-rencana strategis sumber daya informasi yang berbeda pula, namun terdapat dua topik inti yang terdapat di setiap rencana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 Untuk ke Unggulan Kompetitip</dc:title>
  <dc:creator>Acer</dc:creator>
  <cp:lastModifiedBy>INTEL</cp:lastModifiedBy>
  <cp:revision>42</cp:revision>
  <dcterms:created xsi:type="dcterms:W3CDTF">2013-09-30T16:11:52Z</dcterms:created>
  <dcterms:modified xsi:type="dcterms:W3CDTF">2013-10-01T17:57:27Z</dcterms:modified>
</cp:coreProperties>
</file>