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60" r:id="rId2"/>
    <p:sldId id="267" r:id="rId3"/>
    <p:sldId id="256" r:id="rId4"/>
    <p:sldId id="263" r:id="rId5"/>
    <p:sldId id="266" r:id="rId6"/>
    <p:sldId id="258" r:id="rId7"/>
    <p:sldId id="269" r:id="rId8"/>
    <p:sldId id="308" r:id="rId9"/>
    <p:sldId id="297" r:id="rId10"/>
    <p:sldId id="289" r:id="rId11"/>
    <p:sldId id="296" r:id="rId12"/>
    <p:sldId id="301" r:id="rId13"/>
    <p:sldId id="307" r:id="rId14"/>
    <p:sldId id="304" r:id="rId15"/>
    <p:sldId id="294" r:id="rId16"/>
    <p:sldId id="299" r:id="rId17"/>
    <p:sldId id="291" r:id="rId18"/>
    <p:sldId id="293" r:id="rId19"/>
    <p:sldId id="310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00"/>
    <a:srgbClr val="CCFF99"/>
    <a:srgbClr val="800000"/>
    <a:srgbClr val="996600"/>
    <a:srgbClr val="FFFF99"/>
    <a:srgbClr val="003300"/>
    <a:srgbClr val="FFCC66"/>
    <a:srgbClr val="CCCC00"/>
    <a:srgbClr val="C0C0C0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51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E518E8-B4AA-45DA-9C62-CA5C2FF46349}" type="datetimeFigureOut">
              <a:rPr lang="ru-RU" smtClean="0"/>
              <a:pPr/>
              <a:t>08.04.2015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082C24-CF06-4142-A300-850384CC907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44139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08.04.2015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08.04.2015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08.04.2015</a:t>
            </a:fld>
            <a:endParaRPr lang="ru-RU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08.04.2015</a:t>
            </a:fld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08.04.2015</a:t>
            </a:fld>
            <a:endParaRPr lang="ru-RU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08.04.2015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08.04.2015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5B106E36-FD25-4E2D-B0AA-010F637433A0}" type="datetimeFigureOut">
              <a:rPr lang="ru-RU" smtClean="0"/>
              <a:pPr/>
              <a:t>08.04.2015</a:t>
            </a:fld>
            <a:endParaRPr lang="ru-RU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08.04.2015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1234\Desktop\&#1050;&#1054;&#1053;&#1050;&#1059;&#1056;&#1057;_&#1058;&#1040;&#1056;&#1061;&#1040;&#1053;&#1067;_&#1043;&#1041;&#1054;&#1059;_&#1057;&#1054;&#1064;%20&#8470;%20825\Chaykovskiy_Vremena_goda_Osen__-_Bez_nazvaniya_muzofon.com.mp3" TargetMode="Externa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1234\Desktop\&#1050;&#1054;&#1053;&#1050;&#1059;&#1056;&#1057;_&#1058;&#1040;&#1056;&#1061;&#1040;&#1053;&#1067;_&#1043;&#1041;&#1054;&#1059;_&#1057;&#1054;&#1064;%20&#8470;%20825\P-&#1048;-Chaykovskiy-Barkarola-Vremena-goda-&#1048;yun_(muzofon.com).mp3" TargetMode="Externa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11" Type="http://schemas.openxmlformats.org/officeDocument/2006/relationships/image" Target="../media/image67.jpeg"/><Relationship Id="rId5" Type="http://schemas.openxmlformats.org/officeDocument/2006/relationships/image" Target="../media/image61.jpeg"/><Relationship Id="rId10" Type="http://schemas.openxmlformats.org/officeDocument/2006/relationships/image" Target="../media/image66.jpeg"/><Relationship Id="rId4" Type="http://schemas.openxmlformats.org/officeDocument/2006/relationships/image" Target="../media/image60.jpeg"/><Relationship Id="rId9" Type="http://schemas.openxmlformats.org/officeDocument/2006/relationships/image" Target="../media/image6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6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12" Type="http://schemas.openxmlformats.org/officeDocument/2006/relationships/image" Target="../media/image25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jpeg"/><Relationship Id="rId15" Type="http://schemas.openxmlformats.org/officeDocument/2006/relationships/image" Target="../media/image2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Relationship Id="rId14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 descr="G:\МО словесников\ТАРХАНЫ\DSC05255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 l="24006" r="18005" b="26247"/>
          <a:stretch>
            <a:fillRect/>
          </a:stretch>
        </p:blipFill>
        <p:spPr bwMode="auto">
          <a:xfrm>
            <a:off x="5857884" y="4112448"/>
            <a:ext cx="2629494" cy="2225616"/>
          </a:xfrm>
          <a:prstGeom prst="rect">
            <a:avLst/>
          </a:prstGeom>
          <a:noFill/>
          <a:ln>
            <a:solidFill>
              <a:srgbClr val="663300"/>
            </a:solidFill>
          </a:ln>
        </p:spPr>
      </p:pic>
      <p:pic>
        <p:nvPicPr>
          <p:cNvPr id="20" name="Picture 2" descr="G:\МО словесников\ТАРХАНЫ\Тарханы 1\IMG_8236.JPG"/>
          <p:cNvPicPr>
            <a:picLocks noChangeAspect="1" noChangeArrowheads="1"/>
          </p:cNvPicPr>
          <p:nvPr/>
        </p:nvPicPr>
        <p:blipFill>
          <a:blip r:embed="rId4" cstate="print"/>
          <a:srcRect l="13670"/>
          <a:stretch>
            <a:fillRect/>
          </a:stretch>
        </p:blipFill>
        <p:spPr bwMode="auto">
          <a:xfrm>
            <a:off x="3000364" y="3643314"/>
            <a:ext cx="2578038" cy="1990846"/>
          </a:xfrm>
          <a:prstGeom prst="rect">
            <a:avLst/>
          </a:prstGeom>
          <a:noFill/>
          <a:ln>
            <a:solidFill>
              <a:srgbClr val="663300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0" y="1857364"/>
            <a:ext cx="91440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900" b="1" i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«И вижу я себя ребенком, и кругом  </a:t>
            </a:r>
          </a:p>
          <a:p>
            <a:r>
              <a:rPr lang="ru-RU" sz="2900" b="1" i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                                            родные всё места…»</a:t>
            </a:r>
            <a:endParaRPr lang="ru-RU" sz="2900" b="1" i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8" name="Picture 4" descr="C:\Users\1234\Desktop\Новая папка\DSC05377.JPG"/>
          <p:cNvPicPr>
            <a:picLocks noChangeAspect="1" noChangeArrowheads="1"/>
          </p:cNvPicPr>
          <p:nvPr/>
        </p:nvPicPr>
        <p:blipFill>
          <a:blip r:embed="rId5" cstate="print"/>
          <a:srcRect r="15604"/>
          <a:stretch>
            <a:fillRect/>
          </a:stretch>
        </p:blipFill>
        <p:spPr bwMode="auto">
          <a:xfrm>
            <a:off x="0" y="2643182"/>
            <a:ext cx="2717845" cy="2143140"/>
          </a:xfrm>
          <a:prstGeom prst="rect">
            <a:avLst/>
          </a:prstGeom>
          <a:noFill/>
          <a:ln>
            <a:solidFill>
              <a:srgbClr val="663300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8829490" y="6457890"/>
            <a:ext cx="314510" cy="400110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1</a:t>
            </a:r>
            <a:endParaRPr lang="ru-RU" sz="2000" b="1" dirty="0"/>
          </a:p>
        </p:txBody>
      </p:sp>
      <p:pic>
        <p:nvPicPr>
          <p:cNvPr id="14" name="Picture 5" descr="G:\МО словесников\ТАРХАНЫ\Тарханы (Федотова)\DSC_080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214422"/>
            <a:ext cx="9144000" cy="6072206"/>
          </a:xfrm>
          <a:prstGeom prst="rect">
            <a:avLst/>
          </a:prstGeom>
          <a:noFill/>
        </p:spPr>
      </p:pic>
      <p:sp>
        <p:nvSpPr>
          <p:cNvPr id="19" name="Заголовок 1"/>
          <p:cNvSpPr txBox="1">
            <a:spLocks/>
          </p:cNvSpPr>
          <p:nvPr/>
        </p:nvSpPr>
        <p:spPr>
          <a:xfrm>
            <a:off x="0" y="0"/>
            <a:ext cx="9144000" cy="121442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00" b="1" i="0" u="none" strike="noStrike" kern="600" cap="none" normalizeH="0" noProof="0" dirty="0" smtClean="0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По материалам литературно-краеведческой экспедиции </a:t>
            </a:r>
            <a:br>
              <a:rPr kumimoji="0" lang="ru-RU" sz="1900" b="1" i="0" u="none" strike="noStrike" kern="600" cap="none" normalizeH="0" noProof="0" dirty="0" smtClean="0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kumimoji="0" lang="ru-RU" sz="1900" b="1" i="0" u="none" strike="noStrike" kern="600" cap="none" normalizeH="0" noProof="0" dirty="0" smtClean="0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учащихся ГБОУ СОШ № 825 г. Москвы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900" b="1" kern="600" spc="150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в Государственный </a:t>
            </a:r>
            <a:r>
              <a:rPr lang="ru-RU" sz="1900" b="1" kern="600" spc="150" dirty="0" err="1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Лермонтовский</a:t>
            </a:r>
            <a:r>
              <a:rPr lang="ru-RU" sz="1900" b="1" kern="600" spc="150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музей-заповедник «Тарханы»</a:t>
            </a:r>
            <a:r>
              <a:rPr kumimoji="0" lang="ru-RU" sz="1900" b="1" i="0" u="none" strike="noStrike" kern="600" cap="none" spc="150" normalizeH="0" noProof="0" dirty="0" smtClean="0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endParaRPr kumimoji="0" lang="ru-RU" sz="1900" b="1" i="0" u="none" strike="noStrike" kern="600" cap="none" spc="150" normalizeH="0" noProof="0" dirty="0">
              <a:ln>
                <a:noFill/>
              </a:ln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3" name="Chaykovskiy_Vremena_goda_Osen__-_Bez_nazvaniya_muzofon.com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9429784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C:\Users\1234\Desktop\9-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155682">
            <a:off x="2714613" y="4995146"/>
            <a:ext cx="3071833" cy="1862853"/>
          </a:xfrm>
          <a:prstGeom prst="rect">
            <a:avLst/>
          </a:prstGeom>
          <a:noFill/>
          <a:ln>
            <a:solidFill>
              <a:srgbClr val="996600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0" y="1285860"/>
            <a:ext cx="4786314" cy="3214710"/>
          </a:xfrm>
          <a:gradFill>
            <a:gsLst>
              <a:gs pos="50000">
                <a:schemeClr val="bg2">
                  <a:lumMod val="75000"/>
                  <a:alpha val="36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</a:gradFill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rgbClr val="6633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В детской  Лермонтова – изразцовая лежанка, обитые желтым шелком диванчик и кресла, стены тоже желтые, так что в солнечный день она светилась, как фонарик. </a:t>
            </a:r>
          </a:p>
          <a:p>
            <a:pPr marL="0" indent="0">
              <a:buNone/>
            </a:pPr>
            <a:endParaRPr lang="ru-RU" b="1" i="1" dirty="0" smtClean="0">
              <a:solidFill>
                <a:srgbClr val="6633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rgbClr val="6633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Пол в комнате был покрыт сукном. </a:t>
            </a:r>
            <a:r>
              <a:rPr lang="ru-RU" b="1" i="1" dirty="0" smtClean="0">
                <a:solidFill>
                  <a:srgbClr val="6633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«Величайшим удовольствием мальчика было ползать по нем и чертить мелом»,  - </a:t>
            </a:r>
            <a:r>
              <a:rPr lang="ru-RU" b="1" dirty="0" smtClean="0">
                <a:solidFill>
                  <a:srgbClr val="6633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вспоминал С.А. Раевский.</a:t>
            </a:r>
          </a:p>
          <a:p>
            <a:pPr marL="0" indent="0">
              <a:buNone/>
            </a:pPr>
            <a:endParaRPr lang="ru-RU" b="1" dirty="0" smtClean="0">
              <a:solidFill>
                <a:srgbClr val="6633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rgbClr val="6633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Здесь маленький Лермонтов играл «в Кавказ», рисовал первые горные пейзажи, лепил из крашеного воска, мастерил марионеток для кукольного театра, писал первые пьесы.</a:t>
            </a:r>
            <a:endParaRPr lang="ru-RU" dirty="0"/>
          </a:p>
        </p:txBody>
      </p:sp>
      <p:pic>
        <p:nvPicPr>
          <p:cNvPr id="6" name="Picture 2" descr="C:\Users\1234\Desktop\псалтырь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650051">
            <a:off x="5288127" y="3186410"/>
            <a:ext cx="3996134" cy="3186917"/>
          </a:xfrm>
          <a:prstGeom prst="rect">
            <a:avLst/>
          </a:prstGeom>
          <a:noFill/>
          <a:ln>
            <a:solidFill>
              <a:srgbClr val="996600"/>
            </a:solidFill>
          </a:ln>
        </p:spPr>
      </p:pic>
      <p:pic>
        <p:nvPicPr>
          <p:cNvPr id="7" name="Picture 3" descr="G:\МО словесников\ТАРХАНЫ\Тарханы фото\IMG_1362.JPG"/>
          <p:cNvPicPr>
            <a:picLocks noChangeAspect="1" noChangeArrowheads="1"/>
          </p:cNvPicPr>
          <p:nvPr/>
        </p:nvPicPr>
        <p:blipFill>
          <a:blip r:embed="rId4" cstate="print"/>
          <a:srcRect b="9843"/>
          <a:stretch>
            <a:fillRect/>
          </a:stretch>
        </p:blipFill>
        <p:spPr bwMode="auto">
          <a:xfrm>
            <a:off x="4906953" y="0"/>
            <a:ext cx="4237047" cy="2864913"/>
          </a:xfrm>
          <a:prstGeom prst="rect">
            <a:avLst/>
          </a:prstGeom>
          <a:noFill/>
          <a:ln>
            <a:solidFill>
              <a:srgbClr val="996600"/>
            </a:solidFill>
          </a:ln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0" y="0"/>
            <a:ext cx="4857752" cy="928670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txBody>
          <a:bodyPr vert="horz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7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В усадебном доме.</a:t>
            </a:r>
            <a:r>
              <a:rPr kumimoji="0" lang="ru-RU" sz="2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Детская.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Picture 4" descr="C:\Users\1234\Desktop\p070812140459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028642"/>
            <a:ext cx="2725743" cy="1829358"/>
          </a:xfrm>
          <a:prstGeom prst="rect">
            <a:avLst/>
          </a:prstGeom>
          <a:noFill/>
          <a:ln>
            <a:solidFill>
              <a:srgbClr val="996600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8501090" y="6457890"/>
            <a:ext cx="444352" cy="400110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10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G:\МО словесников\ТАРХАНЫ\DSC05291.JPG"/>
          <p:cNvPicPr>
            <a:picLocks noChangeAspect="1" noChangeArrowheads="1"/>
          </p:cNvPicPr>
          <p:nvPr/>
        </p:nvPicPr>
        <p:blipFill>
          <a:blip r:embed="rId3" cstate="print">
            <a:lum bright="17000"/>
          </a:blip>
          <a:srcRect l="18005" t="22545" r="42011" b="13527"/>
          <a:stretch>
            <a:fillRect/>
          </a:stretch>
        </p:blipFill>
        <p:spPr bwMode="auto">
          <a:xfrm rot="846272">
            <a:off x="3302017" y="2218304"/>
            <a:ext cx="1385785" cy="1474532"/>
          </a:xfrm>
          <a:prstGeom prst="rect">
            <a:avLst/>
          </a:prstGeom>
          <a:noFill/>
          <a:ln>
            <a:solidFill>
              <a:srgbClr val="CC9900"/>
            </a:solidFill>
          </a:ln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0" y="0"/>
            <a:ext cx="6143636" cy="628632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txBody>
          <a:bodyPr vert="horz" anchor="ctr">
            <a:normAutofit fontScale="92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7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В усадебном доме.</a:t>
            </a:r>
            <a:r>
              <a:rPr kumimoji="0" lang="ru-RU" sz="2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Классная комната.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1" name="Picture 3" descr="C:\Users\1234\Desktop\8B-V3hx4uA8 (1)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929066"/>
            <a:ext cx="3428992" cy="2628787"/>
          </a:xfrm>
          <a:prstGeom prst="rect">
            <a:avLst/>
          </a:prstGeom>
          <a:noFill/>
          <a:ln>
            <a:solidFill>
              <a:srgbClr val="CC9900"/>
            </a:solidFill>
          </a:ln>
        </p:spPr>
      </p:pic>
      <p:pic>
        <p:nvPicPr>
          <p:cNvPr id="12" name="Picture 4" descr="C:\Users\1234\Desktop\MXcBGvoNtFM 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72198" y="4143380"/>
            <a:ext cx="2803335" cy="2285992"/>
          </a:xfrm>
          <a:prstGeom prst="rect">
            <a:avLst/>
          </a:prstGeom>
          <a:noFill/>
          <a:ln>
            <a:solidFill>
              <a:srgbClr val="CC9900"/>
            </a:solidFill>
          </a:ln>
        </p:spPr>
      </p:pic>
      <p:pic>
        <p:nvPicPr>
          <p:cNvPr id="13" name="Picture 5" descr="C:\Users\1234\Desktop\NQOnI-JLyCU (1) (1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15074" y="0"/>
            <a:ext cx="2928926" cy="1901275"/>
          </a:xfrm>
          <a:prstGeom prst="rect">
            <a:avLst/>
          </a:prstGeom>
          <a:noFill/>
          <a:ln>
            <a:solidFill>
              <a:srgbClr val="CC9900"/>
            </a:solidFill>
          </a:ln>
        </p:spPr>
      </p:pic>
      <p:sp>
        <p:nvSpPr>
          <p:cNvPr id="14" name="Прямоугольник 13"/>
          <p:cNvSpPr/>
          <p:nvPr/>
        </p:nvSpPr>
        <p:spPr>
          <a:xfrm>
            <a:off x="4572000" y="2071678"/>
            <a:ext cx="4572000" cy="2031325"/>
          </a:xfrm>
          <a:prstGeom prst="rect">
            <a:avLst/>
          </a:prstGeom>
          <a:gradFill flip="none" rotWithShape="1">
            <a:gsLst>
              <a:gs pos="50000">
                <a:schemeClr val="bg2">
                  <a:lumMod val="75000"/>
                  <a:alpha val="46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</p:spPr>
        <p:txBody>
          <a:bodyPr>
            <a:spAutoFit/>
          </a:bodyPr>
          <a:lstStyle/>
          <a:p>
            <a:r>
              <a:rPr lang="ru-RU" b="1" i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«Учился он прилежно, но не любил сидеть за уроками музыки. В нем обнаруживался нрав добрый, чувствительный, с товарищами детства был обязателен и услужлив, но вместе с этими качествами в нем особенно выказывалась настойчивость</a:t>
            </a:r>
            <a:r>
              <a:rPr lang="ru-RU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». Н. </a:t>
            </a:r>
            <a:r>
              <a:rPr lang="ru-RU" b="1" dirty="0" err="1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Погожин-Отрашкевич</a:t>
            </a:r>
            <a:endParaRPr lang="ru-RU" b="1" dirty="0" smtClean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428992" y="4286256"/>
            <a:ext cx="2714644" cy="2585323"/>
          </a:xfrm>
          <a:prstGeom prst="rect">
            <a:avLst/>
          </a:prstGeom>
          <a:gradFill flip="none" rotWithShape="1">
            <a:gsLst>
              <a:gs pos="50000">
                <a:schemeClr val="bg2">
                  <a:lumMod val="75000"/>
                  <a:alpha val="46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классной экспонируются школьные принадлежности, учебники русского языка и латыни, географические атласы, «Новейшая детская энциклопедия»…</a:t>
            </a:r>
            <a:endParaRPr lang="ru-RU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642918"/>
            <a:ext cx="6215074" cy="1077218"/>
          </a:xfrm>
          <a:prstGeom prst="rect">
            <a:avLst/>
          </a:prstGeom>
          <a:gradFill>
            <a:gsLst>
              <a:gs pos="50000">
                <a:schemeClr val="bg2">
                  <a:lumMod val="75000"/>
                  <a:alpha val="6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</a:gradFill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«Я думаю, что вам приятно будет узнать, что я в русской грамматике учу синтаксис… в географии я учу математическую; по небесному глобусу градусы, планеты ход их, и прочее…»              </a:t>
            </a:r>
            <a:r>
              <a:rPr lang="ru-RU" sz="16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Из письма «тетеньке» М.А. </a:t>
            </a:r>
            <a:r>
              <a:rPr lang="ru-RU" sz="1600" b="1" dirty="0" err="1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Шан-Гирей</a:t>
            </a:r>
            <a:endParaRPr lang="ru-RU" sz="1600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1857364"/>
            <a:ext cx="3428992" cy="1815882"/>
          </a:xfrm>
          <a:prstGeom prst="rect">
            <a:avLst/>
          </a:prstGeom>
          <a:gradFill>
            <a:gsLst>
              <a:gs pos="50000">
                <a:schemeClr val="bg2">
                  <a:lumMod val="75000"/>
                  <a:alpha val="46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</a:gradFill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От гувернера Жана </a:t>
            </a:r>
            <a:r>
              <a:rPr lang="ru-RU" sz="1600" b="1" dirty="0" err="1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Капэ</a:t>
            </a:r>
            <a:r>
              <a:rPr lang="ru-RU" sz="16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Мишель слышал рассказы о Наполеоне. Поэтические рассуждения о судьбе </a:t>
            </a:r>
            <a:r>
              <a:rPr lang="ru-RU" sz="1600" b="1" i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«героя дивного», «побежденного московскими стенами»,</a:t>
            </a:r>
            <a:r>
              <a:rPr lang="ru-RU" sz="16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прошли через всё творчество поэта.</a:t>
            </a:r>
            <a:endParaRPr lang="ru-RU" sz="1600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699648" y="6457890"/>
            <a:ext cx="444352" cy="400110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11</a:t>
            </a:r>
            <a:endParaRPr lang="ru-RU" sz="2000" b="1" dirty="0"/>
          </a:p>
        </p:txBody>
      </p:sp>
      <p:pic>
        <p:nvPicPr>
          <p:cNvPr id="15" name="P-И-Chaykovskiy-Barkarola-Vremena-goda-Иyun_(muzofon.co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9429784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0">
                <p:cTn id="4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4" grpId="0" animBg="1"/>
      <p:bldP spid="17" grpId="0" animBg="1"/>
      <p:bldP spid="18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0" y="0"/>
            <a:ext cx="5429256" cy="628632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txBody>
          <a:bodyPr vert="horz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7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В усадебном доме.</a:t>
            </a:r>
            <a:r>
              <a:rPr kumimoji="0" lang="ru-RU" sz="2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Девичья.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4549676"/>
            <a:ext cx="5857884" cy="2308324"/>
          </a:xfrm>
          <a:prstGeom prst="rect">
            <a:avLst/>
          </a:prstGeom>
          <a:gradFill flip="none" rotWithShape="1">
            <a:gsLst>
              <a:gs pos="50000">
                <a:schemeClr val="bg2">
                  <a:lumMod val="75000"/>
                  <a:alpha val="46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В доме ключника жил слуга поэта - Андрей Иванович Соколов. Он был подарен маленькому Лермонтову и всегда находился рядом со своим питомцем. </a:t>
            </a:r>
          </a:p>
          <a:p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В доме, восстановленном на прежнем фундаменте в 1968 году, размещена экспозиция </a:t>
            </a:r>
            <a:r>
              <a:rPr lang="ru-RU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"Русский народ, этот сторукий исполин…"</a:t>
            </a: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рассказывающая о крестьянском окружении поэта. </a:t>
            </a:r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642918"/>
            <a:ext cx="5429256" cy="1323439"/>
          </a:xfrm>
          <a:prstGeom prst="rect">
            <a:avLst/>
          </a:prstGeom>
          <a:gradFill>
            <a:gsLst>
              <a:gs pos="50000">
                <a:schemeClr val="bg2">
                  <a:lumMod val="75000"/>
                  <a:alpha val="46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</a:gradFill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Важное  влияние на маленького Лермонтова оказывал  мир дворовых. В  «сказках  про волжских разбойников», преданиях о Степане Разине и Емельяне Пугачеве  маленького Лермонтова привлекала извечная мечта народа о воле…</a:t>
            </a:r>
            <a:endParaRPr lang="ru-RU" sz="1600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0" y="2071678"/>
            <a:ext cx="3071802" cy="628632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txBody>
          <a:bodyPr vert="horz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Дом ключника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1" name="Picture 3" descr="G:\МО словесников\ТАРХАНЫ\DSC053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00891"/>
            <a:ext cx="2285952" cy="1521313"/>
          </a:xfrm>
          <a:prstGeom prst="rect">
            <a:avLst/>
          </a:prstGeom>
          <a:noFill/>
          <a:ln>
            <a:solidFill>
              <a:srgbClr val="CC9900"/>
            </a:solidFill>
          </a:ln>
        </p:spPr>
      </p:pic>
      <p:pic>
        <p:nvPicPr>
          <p:cNvPr id="26" name="Picture 8" descr="G:\МО словесников\ТАРХАНЫ\Тарханы (Федотова)\DSC_08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6" y="3500438"/>
            <a:ext cx="2954886" cy="1971676"/>
          </a:xfrm>
          <a:prstGeom prst="rect">
            <a:avLst/>
          </a:prstGeom>
          <a:noFill/>
          <a:ln>
            <a:solidFill>
              <a:srgbClr val="CC9900"/>
            </a:solidFill>
          </a:ln>
        </p:spPr>
      </p:pic>
      <p:pic>
        <p:nvPicPr>
          <p:cNvPr id="27" name="Picture 11" descr="C:\Users\1234\Desktop\39899_900.jpg"/>
          <p:cNvPicPr>
            <a:picLocks noChangeAspect="1" noChangeArrowheads="1"/>
          </p:cNvPicPr>
          <p:nvPr/>
        </p:nvPicPr>
        <p:blipFill>
          <a:blip r:embed="rId4" cstate="print"/>
          <a:srcRect l="4409" t="13250" b="2839"/>
          <a:stretch>
            <a:fillRect/>
          </a:stretch>
        </p:blipFill>
        <p:spPr bwMode="auto">
          <a:xfrm>
            <a:off x="5467294" y="0"/>
            <a:ext cx="3676706" cy="2147976"/>
          </a:xfrm>
          <a:prstGeom prst="rect">
            <a:avLst/>
          </a:prstGeom>
          <a:noFill/>
          <a:ln>
            <a:solidFill>
              <a:srgbClr val="CC9900"/>
            </a:solidFill>
          </a:ln>
        </p:spPr>
      </p:pic>
      <p:sp>
        <p:nvSpPr>
          <p:cNvPr id="30" name="Прямоугольник 29"/>
          <p:cNvSpPr/>
          <p:nvPr/>
        </p:nvSpPr>
        <p:spPr>
          <a:xfrm>
            <a:off x="5715008" y="2143116"/>
            <a:ext cx="3428992" cy="1323439"/>
          </a:xfrm>
          <a:prstGeom prst="rect">
            <a:avLst/>
          </a:prstGeom>
          <a:gradFill>
            <a:gsLst>
              <a:gs pos="50000">
                <a:schemeClr val="bg2">
                  <a:lumMod val="75000"/>
                  <a:alpha val="74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</a:gradFill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С рождения Михаила к нему была приставлена крепостная кормилица Лукерья Алексеевна </a:t>
            </a:r>
            <a:r>
              <a:rPr lang="ru-RU" sz="1600" b="1" dirty="0" err="1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Шубенина</a:t>
            </a:r>
            <a:r>
              <a:rPr lang="ru-RU" sz="16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 Её семью с годами стали называть Кормилицыными.</a:t>
            </a:r>
            <a:endParaRPr lang="ru-RU" sz="1600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25" name="Picture 7" descr="G:\МО словесников\ТАРХАНЫ\Тарханы 1\IMG_8237.JPG"/>
          <p:cNvPicPr>
            <a:picLocks noChangeAspect="1" noChangeArrowheads="1"/>
          </p:cNvPicPr>
          <p:nvPr/>
        </p:nvPicPr>
        <p:blipFill>
          <a:blip r:embed="rId5" cstate="print"/>
          <a:srcRect l="25350" t="19013" r="22534" b="40138"/>
          <a:stretch>
            <a:fillRect/>
          </a:stretch>
        </p:blipFill>
        <p:spPr bwMode="auto">
          <a:xfrm>
            <a:off x="2435025" y="2643182"/>
            <a:ext cx="3007636" cy="1571636"/>
          </a:xfrm>
          <a:prstGeom prst="rect">
            <a:avLst/>
          </a:prstGeom>
          <a:noFill/>
          <a:ln>
            <a:solidFill>
              <a:srgbClr val="CC9900"/>
            </a:solidFill>
          </a:ln>
        </p:spPr>
      </p:pic>
      <p:pic>
        <p:nvPicPr>
          <p:cNvPr id="23" name="Picture 5" descr="G:\МО словесников\ТАРХАНЫ\Тарханы фото\IMG_14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24739" y="5143512"/>
            <a:ext cx="1619261" cy="1214446"/>
          </a:xfrm>
          <a:prstGeom prst="rect">
            <a:avLst/>
          </a:prstGeom>
          <a:noFill/>
          <a:ln>
            <a:solidFill>
              <a:srgbClr val="CC9900"/>
            </a:solidFill>
          </a:ln>
        </p:spPr>
      </p:pic>
      <p:pic>
        <p:nvPicPr>
          <p:cNvPr id="32" name="Picture 2" descr="G:\МО словесников\ТАРХАНЫ\Тарханы 1\Фото 12.09.14, 12 31 59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00760" y="5119694"/>
            <a:ext cx="1303730" cy="1738306"/>
          </a:xfrm>
          <a:prstGeom prst="rect">
            <a:avLst/>
          </a:prstGeom>
          <a:noFill/>
          <a:ln>
            <a:solidFill>
              <a:srgbClr val="CC9900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8699648" y="6457890"/>
            <a:ext cx="444352" cy="400110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12</a:t>
            </a:r>
            <a:endParaRPr lang="ru-RU" sz="2000" b="1" dirty="0"/>
          </a:p>
        </p:txBody>
      </p:sp>
      <p:pic>
        <p:nvPicPr>
          <p:cNvPr id="16" name="Picture 2" descr="G:\МО словесников\ТАРХАНЫ\Тарханы 1\IMG_840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5400000">
            <a:off x="4458894" y="1327528"/>
            <a:ext cx="1535889" cy="1023926"/>
          </a:xfrm>
          <a:prstGeom prst="rect">
            <a:avLst/>
          </a:prstGeom>
          <a:noFill/>
          <a:ln>
            <a:solidFill>
              <a:srgbClr val="CC99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7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000"/>
                            </p:stCondLst>
                            <p:childTnLst>
                              <p:par>
                                <p:cTn id="41" presetID="17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1" animBg="1"/>
      <p:bldP spid="18" grpId="1" animBg="1"/>
      <p:bldP spid="3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G:\МО словесников\ТАРХАНЫ\Тарханы (Федотова)\DSC_0162.JPG"/>
          <p:cNvPicPr>
            <a:picLocks noChangeAspect="1" noChangeArrowheads="1"/>
          </p:cNvPicPr>
          <p:nvPr/>
        </p:nvPicPr>
        <p:blipFill>
          <a:blip r:embed="rId2" cstate="print">
            <a:lum bright="57000"/>
          </a:blip>
          <a:srcRect r="10508"/>
          <a:stretch>
            <a:fillRect/>
          </a:stretch>
        </p:blipFill>
        <p:spPr bwMode="auto">
          <a:xfrm>
            <a:off x="0" y="0"/>
            <a:ext cx="9197858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G:\МО словесников\ТАРХАНЫ\Тарханы 1\Фото 12.09.14, 13 15 57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0"/>
            <a:ext cx="4857752" cy="3643314"/>
          </a:xfrm>
          <a:prstGeom prst="rect">
            <a:avLst/>
          </a:prstGeom>
          <a:noFill/>
          <a:ln>
            <a:solidFill>
              <a:srgbClr val="CC9900"/>
            </a:solidFill>
          </a:ln>
        </p:spPr>
      </p:pic>
      <p:pic>
        <p:nvPicPr>
          <p:cNvPr id="2051" name="Picture 3" descr="G:\МО словесников\ТАРХАНЫ\DSC05244.JPG"/>
          <p:cNvPicPr>
            <a:picLocks noChangeAspect="1" noChangeArrowheads="1"/>
          </p:cNvPicPr>
          <p:nvPr/>
        </p:nvPicPr>
        <p:blipFill>
          <a:blip r:embed="rId4" cstate="print"/>
          <a:srcRect l="15004" t="9018" r="9002" b="13527"/>
          <a:stretch>
            <a:fillRect/>
          </a:stretch>
        </p:blipFill>
        <p:spPr bwMode="auto">
          <a:xfrm>
            <a:off x="0" y="3714752"/>
            <a:ext cx="4634100" cy="3143248"/>
          </a:xfrm>
          <a:prstGeom prst="rect">
            <a:avLst/>
          </a:prstGeom>
          <a:noFill/>
          <a:ln>
            <a:solidFill>
              <a:srgbClr val="CC9900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214282" y="928670"/>
            <a:ext cx="407196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000" b="1" i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С отрадой, многим незнакомой, </a:t>
            </a:r>
          </a:p>
          <a:p>
            <a:pPr>
              <a:buNone/>
            </a:pPr>
            <a:r>
              <a:rPr lang="ru-RU" sz="2000" b="1" i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Я вижу полное гумно, </a:t>
            </a:r>
          </a:p>
          <a:p>
            <a:pPr>
              <a:buNone/>
            </a:pPr>
            <a:r>
              <a:rPr lang="ru-RU" sz="2000" b="1" i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Избу, покрытую соломой, </a:t>
            </a:r>
          </a:p>
          <a:p>
            <a:pPr>
              <a:buNone/>
            </a:pPr>
            <a:r>
              <a:rPr lang="ru-RU" sz="2000" b="1" i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С резными ставнями окно;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714876" y="4500570"/>
            <a:ext cx="421481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000" b="1" i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И в праздник, вечером росистым, </a:t>
            </a:r>
          </a:p>
          <a:p>
            <a:pPr>
              <a:buNone/>
            </a:pPr>
            <a:r>
              <a:rPr lang="ru-RU" sz="2000" b="1" i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Смотреть до полночи готов </a:t>
            </a:r>
          </a:p>
          <a:p>
            <a:pPr>
              <a:buNone/>
            </a:pPr>
            <a:r>
              <a:rPr lang="ru-RU" sz="2000" b="1" i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На пляску с топаньем и свистом</a:t>
            </a:r>
          </a:p>
          <a:p>
            <a:pPr>
              <a:buNone/>
            </a:pPr>
            <a:r>
              <a:rPr lang="ru-RU" sz="2000" b="1" i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Под говор пьяных мужичков.</a:t>
            </a:r>
            <a:endParaRPr lang="ru-RU" sz="2000" b="1" i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699648" y="6457890"/>
            <a:ext cx="444352" cy="400110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13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55" decel="100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155" decel="100000"/>
                                        <p:tgtEl>
                                          <p:spTgt spid="205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155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155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155" decel="100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155" decel="100000"/>
                                        <p:tgtEl>
                                          <p:spTgt spid="205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" dur="1155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1155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2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G:\МО словесников\ТАРХАНЫ\2014_09_12_Тарханы\100___09\IMG_0110.JPG"/>
          <p:cNvPicPr>
            <a:picLocks noChangeAspect="1" noChangeArrowheads="1"/>
          </p:cNvPicPr>
          <p:nvPr/>
        </p:nvPicPr>
        <p:blipFill>
          <a:blip r:embed="rId2" cstate="print"/>
          <a:srcRect r="10630"/>
          <a:stretch>
            <a:fillRect/>
          </a:stretch>
        </p:blipFill>
        <p:spPr bwMode="auto">
          <a:xfrm>
            <a:off x="0" y="0"/>
            <a:ext cx="9501223" cy="708045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2226" name="Picture 2" descr="G:\МО словесников\ТАРХАНЫ\Тарханы фото\IMG_133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4" descr="C:\Users\1234\Desktop\КОНКУРС ТАРХАНЫ\DSC05264.JPG"/>
          <p:cNvPicPr>
            <a:picLocks noChangeAspect="1" noChangeArrowheads="1"/>
          </p:cNvPicPr>
          <p:nvPr/>
        </p:nvPicPr>
        <p:blipFill>
          <a:blip r:embed="rId4" cstate="print"/>
          <a:srcRect l="6880" r="4587"/>
          <a:stretch>
            <a:fillRect/>
          </a:stretch>
        </p:blipFill>
        <p:spPr bwMode="auto">
          <a:xfrm>
            <a:off x="0" y="0"/>
            <a:ext cx="9123391" cy="6858000"/>
          </a:xfrm>
          <a:prstGeom prst="rect">
            <a:avLst/>
          </a:prstGeom>
          <a:noFill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0" y="0"/>
            <a:ext cx="1928794" cy="628632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txBody>
          <a:bodyPr vert="horz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700" b="1" i="0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Парк.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4" descr="G:\МО словесников\ТАРХАНЫ\Тарханы 1\Фото 13.09.14, 17 32 5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52227" name="Picture 3" descr="G:\МО словесников\ТАРХАНЫ\DSC05425.JPG"/>
          <p:cNvPicPr>
            <a:picLocks noChangeAspect="1" noChangeArrowheads="1"/>
          </p:cNvPicPr>
          <p:nvPr/>
        </p:nvPicPr>
        <p:blipFill>
          <a:blip r:embed="rId6" cstate="print"/>
          <a:srcRect l="-300" r="11403"/>
          <a:stretch>
            <a:fillRect/>
          </a:stretch>
        </p:blipFill>
        <p:spPr bwMode="auto">
          <a:xfrm>
            <a:off x="-30653" y="1"/>
            <a:ext cx="9160864" cy="6858000"/>
          </a:xfrm>
          <a:prstGeom prst="rect">
            <a:avLst/>
          </a:prstGeom>
          <a:noFill/>
        </p:spPr>
      </p:pic>
      <p:pic>
        <p:nvPicPr>
          <p:cNvPr id="9" name="Picture 2" descr="G:\МО словесников\ТАРХАНЫ\Тарханы (Федотова)\DSC_0841.JPG"/>
          <p:cNvPicPr>
            <a:picLocks noChangeAspect="1" noChangeArrowheads="1"/>
          </p:cNvPicPr>
          <p:nvPr/>
        </p:nvPicPr>
        <p:blipFill>
          <a:blip r:embed="rId7" cstate="print"/>
          <a:srcRect l="5254" r="5254"/>
          <a:stretch>
            <a:fillRect/>
          </a:stretch>
        </p:blipFill>
        <p:spPr bwMode="auto">
          <a:xfrm>
            <a:off x="0" y="0"/>
            <a:ext cx="9197905" cy="6858000"/>
          </a:xfrm>
          <a:prstGeom prst="rect">
            <a:avLst/>
          </a:prstGeom>
          <a:noFill/>
        </p:spPr>
      </p:pic>
      <p:pic>
        <p:nvPicPr>
          <p:cNvPr id="10" name="Picture 3" descr="G:\МО словесников\ТАРХАНЫ\Тарханы фото\IMG_148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9358346" cy="7018760"/>
          </a:xfrm>
          <a:prstGeom prst="rect">
            <a:avLst/>
          </a:prstGeom>
          <a:noFill/>
        </p:spPr>
      </p:pic>
      <p:pic>
        <p:nvPicPr>
          <p:cNvPr id="11" name="Picture 4" descr="G:\МО словесников\ТАРХАНЫ\Тарханы фото\IMG_1475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9429784" cy="7072338"/>
          </a:xfrm>
          <a:prstGeom prst="rect">
            <a:avLst/>
          </a:prstGeom>
          <a:noFill/>
        </p:spPr>
      </p:pic>
      <p:pic>
        <p:nvPicPr>
          <p:cNvPr id="12" name="Picture 5" descr="G:\МО словесников\ТАРХАНЫ\Тарханы фото\IMG_1578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0"/>
            <a:ext cx="9429784" cy="7072338"/>
          </a:xfrm>
          <a:prstGeom prst="rect">
            <a:avLst/>
          </a:prstGeom>
          <a:noFill/>
        </p:spPr>
      </p:pic>
      <p:pic>
        <p:nvPicPr>
          <p:cNvPr id="13" name="Picture 2" descr="C:\Users\1234\Desktop\КОНКУРС ТАРХАНЫ\DSC05250.JPG"/>
          <p:cNvPicPr>
            <a:picLocks noChangeAspect="1" noChangeArrowheads="1"/>
          </p:cNvPicPr>
          <p:nvPr/>
        </p:nvPicPr>
        <p:blipFill>
          <a:blip r:embed="rId11" cstate="print"/>
          <a:srcRect l="7741" r="2580"/>
          <a:stretch>
            <a:fillRect/>
          </a:stretch>
        </p:blipFill>
        <p:spPr bwMode="auto">
          <a:xfrm>
            <a:off x="0" y="0"/>
            <a:ext cx="9530414" cy="7072314"/>
          </a:xfrm>
          <a:prstGeom prst="rect">
            <a:avLst/>
          </a:prstGeom>
          <a:noFill/>
        </p:spPr>
      </p:pic>
      <p:pic>
        <p:nvPicPr>
          <p:cNvPr id="14" name="Picture 2" descr="C:\Users\1234\Desktop\КОНКУРС ТАРХАНЫ\DSC05250.JPG"/>
          <p:cNvPicPr>
            <a:picLocks noChangeAspect="1" noChangeArrowheads="1"/>
          </p:cNvPicPr>
          <p:nvPr/>
        </p:nvPicPr>
        <p:blipFill>
          <a:blip r:embed="rId11" cstate="print">
            <a:lum bright="43000"/>
          </a:blip>
          <a:srcRect l="7741" r="2580"/>
          <a:stretch>
            <a:fillRect/>
          </a:stretch>
        </p:blipFill>
        <p:spPr bwMode="auto">
          <a:xfrm>
            <a:off x="0" y="0"/>
            <a:ext cx="9501222" cy="7050651"/>
          </a:xfrm>
          <a:prstGeom prst="rect">
            <a:avLst/>
          </a:prstGeom>
          <a:noFill/>
        </p:spPr>
      </p:pic>
      <p:sp>
        <p:nvSpPr>
          <p:cNvPr id="15" name="Содержимое 3"/>
          <p:cNvSpPr txBox="1">
            <a:spLocks/>
          </p:cNvSpPr>
          <p:nvPr/>
        </p:nvSpPr>
        <p:spPr>
          <a:xfrm>
            <a:off x="428532" y="285728"/>
            <a:ext cx="8715468" cy="636071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"Тарханы" – это образец усадебного садово-паркового искусства.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В декоративное оформление  усадьбы были включены естественные природные объекты. Пруды, рощи и поля, обрамляя парк, подчеркивали его строгость.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В овраге и русле реки </a:t>
            </a:r>
            <a:r>
              <a:rPr kumimoji="0" lang="ru-RU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Марарайки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был создан каскад прудов: Верхний, или Барский; Нижний, Средний.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На юге Круглый сад соединялся с дубовой рощей и образовывал единый зеленый массив. На востоке Дальний сад контрастировал с широкой равниной.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По западному склону от барского дома террасами пролегали аллеи парка. </a:t>
            </a:r>
            <a:b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Художественные элементы оформления парка сочетались с практической необходимостью: декоративные кустарники выступали в ансамбле с фруктовыми насаждениями.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699648" y="6457890"/>
            <a:ext cx="444352" cy="400110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14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52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52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8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3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8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3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8000"/>
                            </p:stCondLst>
                            <p:childTnLst>
                              <p:par>
                                <p:cTn id="45" presetID="53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10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alpha val="5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G:\МО словесников\ТАРХАНЫ\DSC05463.JPG"/>
          <p:cNvPicPr>
            <a:picLocks noChangeAspect="1" noChangeArrowheads="1"/>
          </p:cNvPicPr>
          <p:nvPr/>
        </p:nvPicPr>
        <p:blipFill>
          <a:blip r:embed="rId2" cstate="print"/>
          <a:srcRect l="9602"/>
          <a:stretch>
            <a:fillRect/>
          </a:stretch>
        </p:blipFill>
        <p:spPr bwMode="auto">
          <a:xfrm>
            <a:off x="3071802" y="1928802"/>
            <a:ext cx="2857520" cy="2103733"/>
          </a:xfrm>
          <a:prstGeom prst="rect">
            <a:avLst/>
          </a:prstGeom>
          <a:noFill/>
          <a:ln>
            <a:solidFill>
              <a:srgbClr val="CC9900"/>
            </a:solidFill>
          </a:ln>
        </p:spPr>
      </p:pic>
      <p:pic>
        <p:nvPicPr>
          <p:cNvPr id="22" name="Picture 2" descr="G:\МО словесников\ТАРХАНЫ\DSC052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434971" cy="2285992"/>
          </a:xfrm>
          <a:prstGeom prst="rect">
            <a:avLst/>
          </a:prstGeom>
          <a:noFill/>
          <a:ln>
            <a:solidFill>
              <a:srgbClr val="CC9900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571736" y="642918"/>
            <a:ext cx="4214842" cy="1400172"/>
          </a:xfrm>
          <a:solidFill>
            <a:schemeClr val="accent2">
              <a:lumMod val="60000"/>
              <a:lumOff val="40000"/>
              <a:alpha val="74000"/>
            </a:schemeClr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15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Зеленой сетью трав подернут спящий пруд, </a:t>
            </a:r>
            <a:br>
              <a:rPr lang="ru-RU" sz="15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ru-RU" sz="15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А за прудом село дымится — и встают </a:t>
            </a:r>
            <a:br>
              <a:rPr lang="ru-RU" sz="15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ru-RU" sz="15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     Вдали туманы над полями. </a:t>
            </a:r>
            <a:br>
              <a:rPr lang="ru-RU" sz="15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ru-RU" sz="15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В аллею темную вхожу я; сквозь кусты </a:t>
            </a:r>
            <a:br>
              <a:rPr lang="ru-RU" sz="15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ru-RU" sz="15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Глядит вечерний луч, и желтые листы </a:t>
            </a:r>
            <a:br>
              <a:rPr lang="ru-RU" sz="15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ru-RU" sz="15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     Шумят под робкими шагами.</a:t>
            </a:r>
          </a:p>
          <a:p>
            <a:endParaRPr lang="ru-RU" dirty="0"/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5000628" y="2786058"/>
            <a:ext cx="4143372" cy="1571636"/>
          </a:xfrm>
          <a:prstGeom prst="rect">
            <a:avLst/>
          </a:prstGeom>
          <a:solidFill>
            <a:schemeClr val="accent2">
              <a:lumMod val="60000"/>
              <a:lumOff val="40000"/>
              <a:alpha val="62000"/>
            </a:schemeClr>
          </a:solidFill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r>
              <a:rPr kumimoji="0" lang="ru-RU" sz="1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На склоне гор, близ вод, прохожий, зрел ли ты</a:t>
            </a: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r>
              <a:rPr kumimoji="0" lang="ru-RU" sz="1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Беседку тайную, где грустные мечты</a:t>
            </a: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r>
              <a:rPr kumimoji="0" lang="ru-RU" sz="1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Сидят задумавшись? Над ними свод акаций:</a:t>
            </a: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r>
              <a:rPr kumimoji="0" lang="ru-RU" sz="1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Там некогда стоял алтарь и муз и граций,</a:t>
            </a: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r>
              <a:rPr kumimoji="0" lang="ru-RU" sz="1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И куст прелестных роз, взлелеянных весной…</a:t>
            </a:r>
          </a:p>
        </p:txBody>
      </p:sp>
      <p:pic>
        <p:nvPicPr>
          <p:cNvPr id="9" name="Picture 2" descr="G:\МО словесников\ТАРХАНЫ\Тарханы фото\IMG_1480.JPG"/>
          <p:cNvPicPr>
            <a:picLocks noChangeAspect="1" noChangeArrowheads="1"/>
          </p:cNvPicPr>
          <p:nvPr/>
        </p:nvPicPr>
        <p:blipFill>
          <a:blip r:embed="rId4" cstate="print"/>
          <a:srcRect l="18916" r="7689"/>
          <a:stretch>
            <a:fillRect/>
          </a:stretch>
        </p:blipFill>
        <p:spPr bwMode="auto">
          <a:xfrm>
            <a:off x="6487475" y="0"/>
            <a:ext cx="2656525" cy="2714620"/>
          </a:xfrm>
          <a:prstGeom prst="rect">
            <a:avLst/>
          </a:prstGeom>
          <a:noFill/>
          <a:ln>
            <a:solidFill>
              <a:srgbClr val="CC9900"/>
            </a:solidFill>
          </a:ln>
        </p:spPr>
      </p:pic>
      <p:sp>
        <p:nvSpPr>
          <p:cNvPr id="17" name="Заголовок 1"/>
          <p:cNvSpPr txBox="1">
            <a:spLocks/>
          </p:cNvSpPr>
          <p:nvPr/>
        </p:nvSpPr>
        <p:spPr>
          <a:xfrm>
            <a:off x="4143372" y="0"/>
            <a:ext cx="1357322" cy="628632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txBody>
          <a:bodyPr vert="horz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Парк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8" name="Picture 2" descr="G:\МО словесников\ТАРХАНЫ\DSC0543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4524963"/>
            <a:ext cx="3505662" cy="2333037"/>
          </a:xfrm>
          <a:prstGeom prst="rect">
            <a:avLst/>
          </a:prstGeom>
          <a:noFill/>
          <a:ln>
            <a:solidFill>
              <a:srgbClr val="CC9900"/>
            </a:solidFill>
          </a:ln>
        </p:spPr>
      </p:pic>
      <p:sp>
        <p:nvSpPr>
          <p:cNvPr id="21" name="Прямоугольник 20"/>
          <p:cNvSpPr/>
          <p:nvPr/>
        </p:nvSpPr>
        <p:spPr>
          <a:xfrm>
            <a:off x="0" y="5103674"/>
            <a:ext cx="4643406" cy="1754326"/>
          </a:xfrm>
          <a:prstGeom prst="rect">
            <a:avLst/>
          </a:prstGeom>
          <a:solidFill>
            <a:srgbClr val="CCFF99">
              <a:alpha val="60000"/>
            </a:srgbClr>
          </a:solidFill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Место детских игр Лермонтова  и его сверстников сохранилось и до сих пор. Это так называемые траншеи — два насыпанных холма, окруженные канавой. Выскакивая из-за холмов, играющие атаковали друг друга. </a:t>
            </a:r>
            <a:endParaRPr lang="ru-RU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501090" y="6286520"/>
            <a:ext cx="444352" cy="400110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15</a:t>
            </a:r>
            <a:endParaRPr lang="ru-RU" sz="2000" b="1" dirty="0"/>
          </a:p>
        </p:txBody>
      </p:sp>
      <p:pic>
        <p:nvPicPr>
          <p:cNvPr id="13" name="Picture 2" descr="G:\МО словесников\ТАРХАНЫ\Тарханы фото\IMG_149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8" y="3000372"/>
            <a:ext cx="2628901" cy="197167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000"/>
                            </p:stCondLst>
                            <p:childTnLst>
                              <p:par>
                                <p:cTn id="34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8" grpId="0" animBg="1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C:\Users\1234\Desktop\331.jpg"/>
          <p:cNvPicPr>
            <a:picLocks noChangeAspect="1" noChangeArrowheads="1"/>
          </p:cNvPicPr>
          <p:nvPr/>
        </p:nvPicPr>
        <p:blipFill>
          <a:blip r:embed="rId2" cstate="print">
            <a:lum bright="35000"/>
          </a:blip>
          <a:srcRect l="9449"/>
          <a:stretch>
            <a:fillRect/>
          </a:stretch>
        </p:blipFill>
        <p:spPr bwMode="auto">
          <a:xfrm>
            <a:off x="-34802" y="0"/>
            <a:ext cx="9178802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144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«У бабушки было три сада, большой пруд перед домом, а за прудом роща; летом простору вдоволь. Зимой немного теснее, зато на пруду мы разбивались на два стана и перекидывались снежными комьями; на плотине с сердечным замиранием смотрели, как православный люд, стена на стену… сходился на кулачки, и я помню, как раз расплакался Мишель, когда Василий-садовник выбрался из свалки с губой, рассеченной до крови»,- </a:t>
            </a:r>
            <a:r>
              <a:rPr lang="ru-RU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вспоминал друг детства Лермонтова А.П. </a:t>
            </a:r>
            <a:r>
              <a:rPr lang="ru-RU" sz="16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Шан-Гирей</a:t>
            </a:r>
            <a:r>
              <a:rPr lang="ru-RU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 </a:t>
            </a:r>
            <a:endParaRPr lang="ru-RU" sz="1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714744" y="4919008"/>
            <a:ext cx="442912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Как </a:t>
            </a:r>
            <a:r>
              <a:rPr lang="ru-RU" sz="20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сходилися</a:t>
            </a:r>
            <a:r>
              <a:rPr lang="ru-RU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</a:t>
            </a:r>
            <a:r>
              <a:rPr lang="ru-RU" sz="20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собиралися</a:t>
            </a:r>
            <a:endParaRPr lang="ru-RU" sz="2000" b="1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ru-RU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Удалые бойцы московские</a:t>
            </a:r>
          </a:p>
          <a:p>
            <a:r>
              <a:rPr lang="ru-RU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На Москву-реку, на кулачный бой,</a:t>
            </a:r>
          </a:p>
          <a:p>
            <a:r>
              <a:rPr lang="ru-RU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Разгуляться для праздника, потешиться…</a:t>
            </a:r>
          </a:p>
          <a:p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«Песня про…купца Калашникова»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501090" y="6457890"/>
            <a:ext cx="444352" cy="40011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16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321455" y="1547427"/>
            <a:ext cx="3929058" cy="1200329"/>
          </a:xfrm>
          <a:prstGeom prst="rect">
            <a:avLst/>
          </a:prstGeom>
          <a:solidFill>
            <a:schemeClr val="accent1">
              <a:lumMod val="60000"/>
              <a:lumOff val="40000"/>
              <a:alpha val="52000"/>
            </a:schemeClr>
          </a:solidFill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Под опекой дядьки А. И. Соколова и гувернера Жана </a:t>
            </a:r>
            <a:r>
              <a:rPr lang="ru-RU" b="1" i="1" dirty="0" err="1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Капэ</a:t>
            </a:r>
            <a:r>
              <a:rPr lang="ru-RU" b="1" i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дети отправлялись в поход по окрестностям. </a:t>
            </a:r>
            <a:endParaRPr lang="ru-RU" b="1" i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6" name="Picture 10" descr="G:\МО словесников\ТАРХАНЫ\Тарханы 1\IMG_7843.JPG"/>
          <p:cNvPicPr>
            <a:picLocks noChangeAspect="1" noChangeArrowheads="1"/>
          </p:cNvPicPr>
          <p:nvPr/>
        </p:nvPicPr>
        <p:blipFill>
          <a:blip r:embed="rId2" cstate="print"/>
          <a:srcRect l="32808" t="32808" r="21872" b="16404"/>
          <a:stretch>
            <a:fillRect/>
          </a:stretch>
        </p:blipFill>
        <p:spPr bwMode="auto">
          <a:xfrm rot="19849740">
            <a:off x="2963429" y="2172916"/>
            <a:ext cx="2698848" cy="2016356"/>
          </a:xfrm>
          <a:prstGeom prst="rect">
            <a:avLst/>
          </a:prstGeom>
          <a:noFill/>
          <a:ln>
            <a:solidFill>
              <a:srgbClr val="CC9900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0" y="0"/>
            <a:ext cx="7072330" cy="1214398"/>
          </a:xfr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24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В Тарханах Лермонтов познал неброскую красоту </a:t>
            </a:r>
            <a:br>
              <a:rPr lang="ru-RU" sz="24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ru-RU" sz="24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среднерусской природы, приобщился к поэзии  </a:t>
            </a:r>
            <a:br>
              <a:rPr lang="ru-RU" sz="24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ru-RU" sz="24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деревенского быта. </a:t>
            </a:r>
            <a:endParaRPr lang="ru-RU" sz="2400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6" name="Picture 3" descr="G:\МО словесников\ТАРХАНЫ\Тарханы (Федотова)\DSC_0157.JPG"/>
          <p:cNvPicPr>
            <a:picLocks noChangeAspect="1" noChangeArrowheads="1"/>
          </p:cNvPicPr>
          <p:nvPr/>
        </p:nvPicPr>
        <p:blipFill>
          <a:blip r:embed="rId3" cstate="print"/>
          <a:srcRect l="10508" t="16535"/>
          <a:stretch>
            <a:fillRect/>
          </a:stretch>
        </p:blipFill>
        <p:spPr bwMode="auto">
          <a:xfrm>
            <a:off x="-1" y="2786058"/>
            <a:ext cx="2869751" cy="1785950"/>
          </a:xfrm>
          <a:prstGeom prst="rect">
            <a:avLst/>
          </a:prstGeom>
          <a:noFill/>
          <a:ln>
            <a:solidFill>
              <a:srgbClr val="CC9900"/>
            </a:solidFill>
          </a:ln>
        </p:spPr>
      </p:pic>
      <p:pic>
        <p:nvPicPr>
          <p:cNvPr id="9" name="Picture 6" descr="G:\МО словесников\ТАРХАНЫ\Тарханы 1\IMG_84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214950"/>
            <a:ext cx="2464576" cy="1643050"/>
          </a:xfrm>
          <a:prstGeom prst="rect">
            <a:avLst/>
          </a:prstGeom>
          <a:noFill/>
          <a:ln>
            <a:solidFill>
              <a:srgbClr val="CC9900"/>
            </a:solidFill>
          </a:ln>
        </p:spPr>
      </p:pic>
      <p:pic>
        <p:nvPicPr>
          <p:cNvPr id="12" name="Picture 8" descr="G:\МО словесников\ТАРХАНЫ\Тарханы (Федотова)\DSC_0263.JPG"/>
          <p:cNvPicPr>
            <a:picLocks noChangeAspect="1" noChangeArrowheads="1"/>
          </p:cNvPicPr>
          <p:nvPr/>
        </p:nvPicPr>
        <p:blipFill>
          <a:blip r:embed="rId5" cstate="print"/>
          <a:srcRect r="9276"/>
          <a:stretch>
            <a:fillRect/>
          </a:stretch>
        </p:blipFill>
        <p:spPr bwMode="auto">
          <a:xfrm>
            <a:off x="5744665" y="4357694"/>
            <a:ext cx="3399335" cy="2500306"/>
          </a:xfrm>
          <a:prstGeom prst="rect">
            <a:avLst/>
          </a:prstGeom>
          <a:noFill/>
          <a:ln>
            <a:solidFill>
              <a:srgbClr val="CC9900"/>
            </a:solidFill>
          </a:ln>
        </p:spPr>
      </p:pic>
      <p:sp>
        <p:nvSpPr>
          <p:cNvPr id="13" name="Прямоугольник 12"/>
          <p:cNvSpPr/>
          <p:nvPr/>
        </p:nvSpPr>
        <p:spPr>
          <a:xfrm>
            <a:off x="321455" y="1500174"/>
            <a:ext cx="4643438" cy="1200329"/>
          </a:xfrm>
          <a:prstGeom prst="rect">
            <a:avLst/>
          </a:prstGeom>
          <a:solidFill>
            <a:schemeClr val="accent1">
              <a:lumMod val="60000"/>
              <a:lumOff val="40000"/>
              <a:alpha val="63000"/>
            </a:schemeClr>
          </a:solidFill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Когда волнуется желтеющая нива,</a:t>
            </a:r>
          </a:p>
          <a:p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И свежий лес шумит при звуке ветерка,</a:t>
            </a:r>
          </a:p>
          <a:p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И прячется в саду малиновая слива</a:t>
            </a:r>
          </a:p>
          <a:p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Под тенью сладостной зеленого листка…</a:t>
            </a:r>
            <a:endParaRPr lang="ru-RU" b="1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786314" y="3500438"/>
            <a:ext cx="4357686" cy="1200329"/>
          </a:xfrm>
          <a:prstGeom prst="rect">
            <a:avLst/>
          </a:prstGeom>
          <a:solidFill>
            <a:schemeClr val="accent1">
              <a:lumMod val="60000"/>
              <a:lumOff val="40000"/>
              <a:alpha val="57000"/>
            </a:schemeClr>
          </a:solidFill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Тогда смиряется души моей тревога,</a:t>
            </a:r>
          </a:p>
          <a:p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Тогда расходятся морщины на челе,—</a:t>
            </a:r>
          </a:p>
          <a:p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И счастье я могу постигнуть на земле,</a:t>
            </a:r>
          </a:p>
          <a:p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И в небесах я вижу бога.</a:t>
            </a:r>
            <a:endParaRPr lang="ru-RU" b="1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5" name="Picture 2" descr="G:\МО словесников\ТАРХАНЫ\Тарханы (Федотова)\DSC_016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15074" y="1571612"/>
            <a:ext cx="2928926" cy="1954354"/>
          </a:xfrm>
          <a:prstGeom prst="rect">
            <a:avLst/>
          </a:prstGeom>
          <a:noFill/>
          <a:ln>
            <a:solidFill>
              <a:srgbClr val="CC9900"/>
            </a:solidFill>
          </a:ln>
        </p:spPr>
      </p:pic>
      <p:sp>
        <p:nvSpPr>
          <p:cNvPr id="20" name="Прямоугольник 19"/>
          <p:cNvSpPr/>
          <p:nvPr/>
        </p:nvSpPr>
        <p:spPr>
          <a:xfrm>
            <a:off x="1928794" y="4500570"/>
            <a:ext cx="4214842" cy="1477328"/>
          </a:xfrm>
          <a:prstGeom prst="rect">
            <a:avLst/>
          </a:prstGeom>
          <a:solidFill>
            <a:schemeClr val="accent1">
              <a:lumMod val="60000"/>
              <a:lumOff val="40000"/>
              <a:alpha val="49000"/>
            </a:schemeClr>
          </a:solidFill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Мальчикам разрешалось даже залезать в </a:t>
            </a:r>
            <a:r>
              <a:rPr lang="ru-RU" b="1" i="1" dirty="0" err="1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полуобвалившиеся</a:t>
            </a:r>
            <a:r>
              <a:rPr lang="ru-RU" b="1" i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пещеры, где, как рассказывала бабушка, прятались от пугачевских войск помещики. </a:t>
            </a:r>
            <a:endParaRPr lang="ru-RU" b="1" i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699648" y="6457890"/>
            <a:ext cx="444352" cy="400110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17</a:t>
            </a:r>
            <a:endParaRPr lang="ru-RU" sz="2000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214546" y="5000636"/>
            <a:ext cx="3714776" cy="1200329"/>
          </a:xfrm>
          <a:prstGeom prst="rect">
            <a:avLst/>
          </a:prstGeom>
          <a:solidFill>
            <a:schemeClr val="accent1">
              <a:lumMod val="60000"/>
              <a:lumOff val="40000"/>
              <a:alpha val="62000"/>
            </a:schemeClr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b="1" i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Люблю дымок спаленной жнивы, </a:t>
            </a:r>
          </a:p>
          <a:p>
            <a:pPr>
              <a:buNone/>
            </a:pPr>
            <a:r>
              <a:rPr lang="ru-RU" b="1" i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В степи ночующий обоз </a:t>
            </a:r>
          </a:p>
          <a:p>
            <a:pPr>
              <a:buNone/>
            </a:pPr>
            <a:r>
              <a:rPr lang="ru-RU" b="1" i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И на холме средь желтой нивы </a:t>
            </a:r>
          </a:p>
          <a:p>
            <a:pPr>
              <a:buNone/>
            </a:pPr>
            <a:r>
              <a:rPr lang="ru-RU" b="1" i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Чету белеющих берез. </a:t>
            </a:r>
          </a:p>
        </p:txBody>
      </p:sp>
      <p:pic>
        <p:nvPicPr>
          <p:cNvPr id="21" name="Picture 2" descr="G:\МО словесников\ТАРХАНЫ\Тарханы 1\Фото 12.09.14, 13 15 22.jpg"/>
          <p:cNvPicPr>
            <a:picLocks noChangeAspect="1" noChangeArrowheads="1"/>
          </p:cNvPicPr>
          <p:nvPr/>
        </p:nvPicPr>
        <p:blipFill>
          <a:blip r:embed="rId7" cstate="print"/>
          <a:srcRect l="28949" t="23159" r="23159" b="30878"/>
          <a:stretch>
            <a:fillRect/>
          </a:stretch>
        </p:blipFill>
        <p:spPr bwMode="auto">
          <a:xfrm>
            <a:off x="7189538" y="14"/>
            <a:ext cx="1954462" cy="1406767"/>
          </a:xfrm>
          <a:prstGeom prst="rect">
            <a:avLst/>
          </a:prstGeom>
          <a:noFill/>
          <a:ln>
            <a:solidFill>
              <a:srgbClr val="CC99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000"/>
                            </p:stCondLst>
                            <p:childTnLst>
                              <p:par>
                                <p:cTn id="31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1000"/>
                            </p:stCondLst>
                            <p:childTnLst>
                              <p:par>
                                <p:cTn id="60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13" grpId="0" animBg="1"/>
      <p:bldP spid="14" grpId="0" animBg="1"/>
      <p:bldP spid="20" grpId="0" animBg="1"/>
      <p:bldP spid="20" grpId="1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1234\Desktop\КОНКУРС ТАРХАНЫ\DSC05469.JPG"/>
          <p:cNvPicPr>
            <a:picLocks noChangeAspect="1" noChangeArrowheads="1"/>
          </p:cNvPicPr>
          <p:nvPr/>
        </p:nvPicPr>
        <p:blipFill>
          <a:blip r:embed="rId2" cstate="print"/>
          <a:srcRect t="12174" r="22206"/>
          <a:stretch>
            <a:fillRect/>
          </a:stretch>
        </p:blipFill>
        <p:spPr bwMode="auto">
          <a:xfrm>
            <a:off x="6269893" y="2643182"/>
            <a:ext cx="2874107" cy="2159312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</p:pic>
      <p:pic>
        <p:nvPicPr>
          <p:cNvPr id="14" name="Picture 12" descr="G:\МО словесников\ТАРХАНЫ\DSC05474.JPG"/>
          <p:cNvPicPr>
            <a:picLocks noChangeAspect="1" noChangeArrowheads="1"/>
          </p:cNvPicPr>
          <p:nvPr/>
        </p:nvPicPr>
        <p:blipFill>
          <a:blip r:embed="rId3" cstate="print"/>
          <a:srcRect l="9002" t="4509"/>
          <a:stretch>
            <a:fillRect/>
          </a:stretch>
        </p:blipFill>
        <p:spPr bwMode="auto">
          <a:xfrm>
            <a:off x="3714744" y="2000240"/>
            <a:ext cx="2794975" cy="1951904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0" y="0"/>
            <a:ext cx="9144000" cy="128586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6" name="Picture 2" descr="G:\МО словесников\ТАРХАНЫ\Тарханы 1\Фото 13.09.14, 11 58 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143248"/>
            <a:ext cx="4953002" cy="3714752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</p:pic>
      <p:pic>
        <p:nvPicPr>
          <p:cNvPr id="8" name="Picture 3" descr="G:\МО словесников\ТАРХАНЫ\Тарханы (Федотова)\DSC_005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15074" y="1"/>
            <a:ext cx="2928926" cy="1954354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0" y="1643050"/>
            <a:ext cx="3571868" cy="1200329"/>
          </a:xfrm>
          <a:prstGeom prst="rect">
            <a:avLst/>
          </a:prstGeom>
          <a:solidFill>
            <a:schemeClr val="accent1">
              <a:lumMod val="60000"/>
              <a:lumOff val="40000"/>
              <a:alpha val="52000"/>
            </a:schemeClr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память приходят строки из стихотворений «Тростник», </a:t>
            </a:r>
          </a:p>
          <a:p>
            <a:pPr>
              <a:buNone/>
            </a:pPr>
            <a:r>
              <a:rPr lang="ru-RU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«Русалка…», «Морская царевна», «Незабудка»…</a:t>
            </a:r>
            <a:endParaRPr lang="ru-RU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Содержимое 2"/>
          <p:cNvSpPr txBox="1">
            <a:spLocks/>
          </p:cNvSpPr>
          <p:nvPr/>
        </p:nvSpPr>
        <p:spPr>
          <a:xfrm>
            <a:off x="0" y="0"/>
            <a:ext cx="6215074" cy="142873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txBody>
          <a:bodyPr vert="horz">
            <a:normAutofit fontScale="47500" lnSpcReduction="20000"/>
          </a:bodyPr>
          <a:lstStyle/>
          <a:p>
            <a:pPr>
              <a:spcBef>
                <a:spcPts val="700"/>
              </a:spcBef>
              <a:buClr>
                <a:schemeClr val="accent2"/>
              </a:buClr>
              <a:buSzPct val="60000"/>
            </a:pPr>
            <a:r>
              <a:rPr lang="ru-RU" sz="55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Река </a:t>
            </a:r>
            <a:r>
              <a:rPr lang="ru-RU" sz="5500" b="1" dirty="0" err="1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Милорайка</a:t>
            </a:r>
            <a:r>
              <a:rPr lang="ru-RU" sz="55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ru-RU" sz="5500" b="1" dirty="0" err="1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Марарайка</a:t>
            </a:r>
            <a:r>
              <a:rPr lang="ru-RU" sz="55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в окрестностях Тархан. Какие песни и рассказы услышал в детстве под говор этой луговой речки  Лермонтов?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6000768"/>
            <a:ext cx="4929190" cy="923330"/>
          </a:xfrm>
          <a:prstGeom prst="rect">
            <a:avLst/>
          </a:prstGeom>
          <a:solidFill>
            <a:schemeClr val="accent2">
              <a:alpha val="55000"/>
            </a:schemeClr>
          </a:solidFill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«В шуме родной реки есть что-то схожее с колыбельной песнью, с рассказами старой няни».                                         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М.Ю. Лермонтов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29190" y="4786322"/>
            <a:ext cx="4214810" cy="1754326"/>
          </a:xfrm>
          <a:prstGeom prst="rect">
            <a:avLst/>
          </a:prstGeom>
          <a:solidFill>
            <a:schemeClr val="accent2">
              <a:alpha val="59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Чудились здесь будущему поэту на ярких подводных песках неживые витязи, прекрасные русалки… </a:t>
            </a:r>
            <a:br>
              <a:rPr lang="ru-RU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здесь ли впервые была услышана сказка о печальном цветке незабудке? Что пропел ему срезанный тростник?</a:t>
            </a:r>
            <a:endParaRPr lang="ru-RU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501090" y="6457890"/>
            <a:ext cx="444352" cy="400110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18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2" name="Picture 4" descr="G:\МО словесников\ТАРХАНЫ\Тарханы 1\IMG_8348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5119694"/>
            <a:ext cx="2607459" cy="1738306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285720" y="3000372"/>
            <a:ext cx="5214942" cy="1938992"/>
          </a:xfrm>
          <a:prstGeom prst="rect">
            <a:avLst/>
          </a:prstGeom>
          <a:solidFill>
            <a:schemeClr val="accent2">
              <a:lumMod val="40000"/>
              <a:lumOff val="60000"/>
              <a:alpha val="62000"/>
            </a:schemeClr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000" b="1" i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…я родину люблю </a:t>
            </a:r>
          </a:p>
          <a:p>
            <a:pPr>
              <a:buNone/>
            </a:pPr>
            <a:r>
              <a:rPr lang="ru-RU" sz="2000" b="1" i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И больше многих: средь ее полей</a:t>
            </a:r>
          </a:p>
          <a:p>
            <a:pPr>
              <a:buNone/>
            </a:pPr>
            <a:r>
              <a:rPr lang="ru-RU" sz="2000" b="1" i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Есть место, где я горесть начал знать, </a:t>
            </a:r>
          </a:p>
          <a:p>
            <a:pPr>
              <a:buNone/>
            </a:pPr>
            <a:r>
              <a:rPr lang="ru-RU" sz="2000" b="1" i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Есть место, где я буду отдыхать, </a:t>
            </a:r>
          </a:p>
          <a:p>
            <a:pPr>
              <a:buNone/>
            </a:pPr>
            <a:r>
              <a:rPr lang="ru-RU" sz="2000" b="1" i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Когда мой прах, </a:t>
            </a:r>
            <a:r>
              <a:rPr lang="ru-RU" sz="2000" b="1" i="1" dirty="0" err="1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смешавшися</a:t>
            </a:r>
            <a:r>
              <a:rPr lang="ru-RU" sz="2000" b="1" i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с землей, </a:t>
            </a:r>
          </a:p>
          <a:p>
            <a:pPr>
              <a:buNone/>
            </a:pPr>
            <a:r>
              <a:rPr lang="ru-RU" sz="2000" b="1" i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Навеки прежний вид оставит свой.</a:t>
            </a:r>
            <a:endParaRPr lang="ru-RU" sz="2000" b="1" i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0" name="Picture 3" descr="C:\Users\1234\Desktop\DSC054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2362200"/>
            <a:ext cx="2991978" cy="4495800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</p:pic>
      <p:pic>
        <p:nvPicPr>
          <p:cNvPr id="12" name="Picture 5" descr="G:\МО словесников\ТАРХАНЫ\Тарханы (Федотова)\DSC_0255.JPG"/>
          <p:cNvPicPr>
            <a:picLocks noChangeAspect="1" noChangeArrowheads="1"/>
          </p:cNvPicPr>
          <p:nvPr/>
        </p:nvPicPr>
        <p:blipFill>
          <a:blip r:embed="rId4" cstate="print"/>
          <a:srcRect r="19177" b="16535"/>
          <a:stretch>
            <a:fillRect/>
          </a:stretch>
        </p:blipFill>
        <p:spPr bwMode="auto">
          <a:xfrm>
            <a:off x="857224" y="642918"/>
            <a:ext cx="3286116" cy="2264356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</p:pic>
      <p:sp>
        <p:nvSpPr>
          <p:cNvPr id="14" name="Прямоугольник 13"/>
          <p:cNvSpPr/>
          <p:nvPr/>
        </p:nvSpPr>
        <p:spPr>
          <a:xfrm>
            <a:off x="4929190" y="1"/>
            <a:ext cx="4214810" cy="2308324"/>
          </a:xfrm>
          <a:prstGeom prst="rect">
            <a:avLst/>
          </a:prstGeom>
          <a:solidFill>
            <a:schemeClr val="accent2">
              <a:alpha val="41000"/>
            </a:schemeClr>
          </a:solidFill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В её ограде находится часовня-усыпальница поэта. Сюда был доставлен из Пятигорска гроб с телом М.Ю. Лермонтова для последнего прощания. 23 апреля 1842 года состоялось погребение. Сбылись слова шестнадцатилетнего поэта:</a:t>
            </a:r>
            <a:endParaRPr lang="ru-RU" dirty="0" smtClean="0"/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0" y="0"/>
            <a:ext cx="4857752" cy="628632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txBody>
          <a:bodyPr vert="horz" anchor="ctr">
            <a:normAutofit fontScale="850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Церковь Михаила Архангела.</a:t>
            </a:r>
            <a:endParaRPr kumimoji="0" lang="ru-RU" sz="3200" b="1" i="0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6" name="Picture 2" descr="G:\МО словесников\ТАРХАНЫ\2014_09_12_Тарханы\100___09\IMG_0178.JPG"/>
          <p:cNvPicPr>
            <a:picLocks noChangeAspect="1" noChangeArrowheads="1"/>
          </p:cNvPicPr>
          <p:nvPr/>
        </p:nvPicPr>
        <p:blipFill>
          <a:blip r:embed="rId5" cstate="print"/>
          <a:srcRect l="10630"/>
          <a:stretch>
            <a:fillRect/>
          </a:stretch>
        </p:blipFill>
        <p:spPr bwMode="auto">
          <a:xfrm>
            <a:off x="0" y="0"/>
            <a:ext cx="9202676" cy="6858000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0" y="214290"/>
            <a:ext cx="9144000" cy="2062103"/>
          </a:xfrm>
          <a:prstGeom prst="rect">
            <a:avLst/>
          </a:prstGeom>
          <a:solidFill>
            <a:schemeClr val="accent3">
              <a:lumMod val="75000"/>
              <a:alpha val="14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2700" b="1" i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«Многое было узнано в Тарханах, увидено, услышано. Увидено взором будущего поэта, услышано ухом, которому позже так привычен сделался бой рифмы и бег по стихотворной строке ритма».</a:t>
            </a:r>
          </a:p>
          <a:p>
            <a:pPr algn="just"/>
            <a:r>
              <a:rPr lang="ru-RU" sz="2000" b="1" i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                                                                                    </a:t>
            </a:r>
            <a:r>
              <a:rPr lang="ru-RU" b="1" dirty="0" smtClean="0">
                <a:solidFill>
                  <a:srgbClr val="6633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(С.А. Андреев-Кривич)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G:\МО словесников\ТАРХАНЫ\DSC05327.JPG"/>
          <p:cNvPicPr>
            <a:picLocks noChangeAspect="1" noChangeArrowheads="1"/>
          </p:cNvPicPr>
          <p:nvPr/>
        </p:nvPicPr>
        <p:blipFill>
          <a:blip r:embed="rId2" cstate="print"/>
          <a:srcRect l="11103"/>
          <a:stretch>
            <a:fillRect/>
          </a:stretch>
        </p:blipFill>
        <p:spPr bwMode="auto">
          <a:xfrm>
            <a:off x="-17050" y="0"/>
            <a:ext cx="916105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0" y="3786166"/>
            <a:ext cx="6143636" cy="307183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endParaRPr kumimoji="0" lang="ru-RU" sz="1700" b="0" i="1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7" name="Picture 2" descr="C:\Users\1234\Desktop\1360946906_2pih0xr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 l="15118" t="8216" r="12850" b="10112"/>
          <a:stretch>
            <a:fillRect/>
          </a:stretch>
        </p:blipFill>
        <p:spPr bwMode="auto">
          <a:xfrm rot="5400000">
            <a:off x="955919" y="-1236993"/>
            <a:ext cx="6951088" cy="9425075"/>
          </a:xfrm>
          <a:prstGeom prst="rect">
            <a:avLst/>
          </a:prstGeom>
          <a:noFill/>
        </p:spPr>
      </p:pic>
      <p:sp>
        <p:nvSpPr>
          <p:cNvPr id="6" name="Содержимое 2"/>
          <p:cNvSpPr txBox="1">
            <a:spLocks/>
          </p:cNvSpPr>
          <p:nvPr/>
        </p:nvSpPr>
        <p:spPr>
          <a:xfrm>
            <a:off x="214282" y="0"/>
            <a:ext cx="8929718" cy="2975689"/>
          </a:xfrm>
          <a:prstGeom prst="rect">
            <a:avLst/>
          </a:prstGeom>
          <a:noFill/>
        </p:spPr>
        <p:txBody>
          <a:bodyPr vert="horz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r>
              <a:rPr kumimoji="0" lang="ru-RU" sz="2600" b="1" u="none" strike="noStrike" kern="120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М. Лермонтов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r>
              <a:rPr kumimoji="0" lang="ru-RU" sz="2600" b="1" u="none" strike="noStrike" kern="120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1-е января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r>
              <a:rPr kumimoji="0" lang="ru-RU" sz="2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Как часто, пестрою толпою окружен,</a:t>
            </a:r>
            <a:br>
              <a:rPr kumimoji="0" lang="ru-RU" sz="2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kumimoji="0" lang="ru-RU" sz="2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Когда передо мной, как будто бы сквозь сон,</a:t>
            </a:r>
            <a:br>
              <a:rPr kumimoji="0" lang="ru-RU" sz="2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kumimoji="0" lang="ru-RU" sz="2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      При шуме музыки и пляски,</a:t>
            </a:r>
            <a:br>
              <a:rPr kumimoji="0" lang="ru-RU" sz="2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kumimoji="0" lang="ru-RU" sz="2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При диком шепоте затверженных речей,</a:t>
            </a:r>
            <a:br>
              <a:rPr kumimoji="0" lang="ru-RU" sz="2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kumimoji="0" lang="ru-RU" sz="2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Мелькают образы бездушные людей,</a:t>
            </a:r>
            <a:br>
              <a:rPr kumimoji="0" lang="ru-RU" sz="2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kumimoji="0" lang="ru-RU" sz="2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      Приличьем стянутые маски,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endParaRPr kumimoji="0" lang="ru-RU" sz="2600" b="1" i="1" u="none" strike="noStrike" kern="1200" cap="none" spc="0" normalizeH="0" baseline="0" noProof="0" dirty="0" smtClean="0">
              <a:ln>
                <a:noFill/>
              </a:ln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lvl="0">
              <a:spcBef>
                <a:spcPts val="700"/>
              </a:spcBef>
              <a:buClr>
                <a:schemeClr val="accent2"/>
              </a:buClr>
              <a:buSzPct val="60000"/>
            </a:pPr>
            <a:r>
              <a:rPr lang="ru-RU" sz="2600" b="1" i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Когда касаются холодных рук моих</a:t>
            </a:r>
            <a:br>
              <a:rPr lang="ru-RU" sz="2600" b="1" i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ru-RU" sz="2600" b="1" i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С небрежной смелостью красавиц городских</a:t>
            </a:r>
            <a:br>
              <a:rPr lang="ru-RU" sz="2600" b="1" i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ru-RU" sz="2600" b="1" i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      Давно бестрепетные руки, —</a:t>
            </a:r>
            <a:br>
              <a:rPr lang="ru-RU" sz="2600" b="1" i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ru-RU" sz="2600" b="1" i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Наружно </a:t>
            </a:r>
            <a:r>
              <a:rPr lang="ru-RU" sz="2600" b="1" i="1" dirty="0" err="1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погружась</a:t>
            </a:r>
            <a:r>
              <a:rPr lang="ru-RU" sz="2600" b="1" i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в их блеск и суету,</a:t>
            </a:r>
            <a:br>
              <a:rPr lang="ru-RU" sz="2600" b="1" i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ru-RU" sz="2600" b="1" i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Ласкаю я в душе старинную мечту,</a:t>
            </a:r>
            <a:br>
              <a:rPr lang="ru-RU" sz="2600" b="1" i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ru-RU" sz="2600" b="1" i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      Погибших лет святые звуки…</a:t>
            </a:r>
            <a:endParaRPr kumimoji="0" lang="ru-RU" sz="2600" b="0" i="1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858280" y="6457890"/>
            <a:ext cx="285720" cy="4001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2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2054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>
            <a:alpha val="8902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1234\Desktop\1360946906_2pih0xr0.jpg"/>
          <p:cNvPicPr>
            <a:picLocks noChangeAspect="1" noChangeArrowheads="1"/>
          </p:cNvPicPr>
          <p:nvPr/>
        </p:nvPicPr>
        <p:blipFill>
          <a:blip r:embed="rId2" cstate="print"/>
          <a:srcRect l="15118" t="6320" r="12850" b="10112"/>
          <a:stretch>
            <a:fillRect/>
          </a:stretch>
        </p:blipFill>
        <p:spPr bwMode="auto">
          <a:xfrm rot="5400000">
            <a:off x="1143003" y="-1143000"/>
            <a:ext cx="6857999" cy="9144002"/>
          </a:xfrm>
          <a:prstGeom prst="rect">
            <a:avLst/>
          </a:prstGeom>
          <a:noFill/>
        </p:spPr>
      </p:pic>
      <p:pic>
        <p:nvPicPr>
          <p:cNvPr id="1026" name="Picture 2" descr="C:\Users\1234\Desktop\lermontov_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214290"/>
            <a:ext cx="3074298" cy="3714776"/>
          </a:xfrm>
          <a:prstGeom prst="rect">
            <a:avLst/>
          </a:prstGeom>
          <a:noFill/>
          <a:ln w="25400">
            <a:solidFill>
              <a:srgbClr val="663300"/>
            </a:solidFill>
          </a:ln>
        </p:spPr>
      </p:pic>
      <p:pic>
        <p:nvPicPr>
          <p:cNvPr id="1027" name="Picture 3" descr="C:\Users\1234\Desktop\96349053_66674040_lermontov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80" y="214290"/>
            <a:ext cx="2781485" cy="3693658"/>
          </a:xfrm>
          <a:prstGeom prst="rect">
            <a:avLst/>
          </a:prstGeom>
          <a:noFill/>
          <a:ln w="25400">
            <a:solidFill>
              <a:srgbClr val="6633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0" y="3929066"/>
            <a:ext cx="4357686" cy="877163"/>
          </a:xfrm>
          <a:prstGeom prst="rect">
            <a:avLst/>
          </a:prstGeom>
          <a:solidFill>
            <a:schemeClr val="accent1">
              <a:lumMod val="60000"/>
              <a:lumOff val="40000"/>
              <a:alpha val="6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700" b="1" dirty="0" smtClean="0">
                <a:solidFill>
                  <a:srgbClr val="6633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Самый ранний портрет М. Лермонтова</a:t>
            </a:r>
          </a:p>
          <a:p>
            <a:pPr algn="ctr"/>
            <a:r>
              <a:rPr lang="ru-RU" sz="1700" b="1" dirty="0" smtClean="0">
                <a:solidFill>
                  <a:srgbClr val="6633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Неизвестный художник</a:t>
            </a:r>
          </a:p>
          <a:p>
            <a:pPr algn="ctr"/>
            <a:r>
              <a:rPr lang="ru-RU" sz="1700" b="1" dirty="0" smtClean="0">
                <a:solidFill>
                  <a:srgbClr val="6633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1817 – 1818 </a:t>
            </a:r>
            <a:endParaRPr lang="ru-RU" sz="1700" b="1" dirty="0">
              <a:solidFill>
                <a:srgbClr val="6633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92515" y="3929066"/>
            <a:ext cx="4251485" cy="877163"/>
          </a:xfrm>
          <a:prstGeom prst="rect">
            <a:avLst/>
          </a:prstGeom>
          <a:solidFill>
            <a:schemeClr val="accent1">
              <a:lumMod val="60000"/>
              <a:lumOff val="40000"/>
              <a:alpha val="54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1700" b="1" dirty="0" smtClean="0">
                <a:solidFill>
                  <a:srgbClr val="6633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Второй детский портрет М. Лермонтова</a:t>
            </a:r>
          </a:p>
          <a:p>
            <a:pPr algn="ctr"/>
            <a:r>
              <a:rPr lang="ru-RU" sz="1700" b="1" dirty="0" smtClean="0">
                <a:solidFill>
                  <a:srgbClr val="6633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Неизвестный художник</a:t>
            </a:r>
          </a:p>
          <a:p>
            <a:pPr algn="ctr"/>
            <a:r>
              <a:rPr lang="ru-RU" sz="1700" b="1" dirty="0" smtClean="0">
                <a:solidFill>
                  <a:srgbClr val="6633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1820 – 1822</a:t>
            </a:r>
            <a:endParaRPr lang="ru-RU" sz="1700" b="1" dirty="0">
              <a:solidFill>
                <a:srgbClr val="6633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9" name="Содержимое 4"/>
          <p:cNvSpPr txBox="1">
            <a:spLocks/>
          </p:cNvSpPr>
          <p:nvPr/>
        </p:nvSpPr>
        <p:spPr>
          <a:xfrm>
            <a:off x="714348" y="928670"/>
            <a:ext cx="8715404" cy="2151871"/>
          </a:xfrm>
          <a:prstGeom prst="rect">
            <a:avLst/>
          </a:prstGeom>
          <a:noFill/>
        </p:spPr>
        <p:txBody>
          <a:bodyPr vert="horz"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endParaRPr lang="ru-RU" sz="3200" b="1" i="1" dirty="0" smtClean="0">
              <a:solidFill>
                <a:srgbClr val="6633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r>
              <a:rPr kumimoji="0" lang="ru-RU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…И если как-нибудь на миг удастся мне </a:t>
            </a:r>
            <a:br>
              <a:rPr kumimoji="0" lang="ru-RU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kumimoji="0" lang="ru-RU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Забыться, — памятью к недавней старине </a:t>
            </a:r>
            <a:br>
              <a:rPr kumimoji="0" lang="ru-RU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kumimoji="0" lang="ru-RU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     Лечу я вольной, вольной птицей;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5786" y="3000372"/>
            <a:ext cx="5320687" cy="584775"/>
          </a:xfrm>
          <a:prstGeom prst="rect">
            <a:avLst/>
          </a:prstGeom>
          <a:solidFill>
            <a:schemeClr val="accent1">
              <a:lumMod val="60000"/>
              <a:lumOff val="40000"/>
              <a:alpha val="56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663300"/>
                </a:solidFill>
              </a:rPr>
              <a:t> </a:t>
            </a:r>
            <a:r>
              <a:rPr lang="ru-RU" sz="3200" b="1" i="1" dirty="0" smtClean="0">
                <a:solidFill>
                  <a:srgbClr val="6633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И вижу я себя ребенком…</a:t>
            </a:r>
            <a:endParaRPr lang="ru-RU" sz="3200" b="1" i="1" dirty="0">
              <a:solidFill>
                <a:srgbClr val="6633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829490" y="6457890"/>
            <a:ext cx="314510" cy="400110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3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4071942"/>
            <a:ext cx="91440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 smtClean="0">
                <a:solidFill>
                  <a:srgbClr val="800000"/>
                </a:solidFill>
              </a:rPr>
              <a:t>М.Ю. Лермонтов признавал исключительно сильное влияние детства на формирование  его характера</a:t>
            </a:r>
            <a:r>
              <a:rPr lang="ru-RU" b="1" dirty="0" smtClean="0">
                <a:solidFill>
                  <a:srgbClr val="800000"/>
                </a:solidFill>
              </a:rPr>
              <a:t>: </a:t>
            </a:r>
            <a:r>
              <a:rPr lang="ru-RU" sz="2200" b="1" i="1" dirty="0" smtClean="0">
                <a:solidFill>
                  <a:srgbClr val="800000"/>
                </a:solidFill>
              </a:rPr>
              <a:t>«долго, долго ум хранит первоначальны впечатленья», </a:t>
            </a:r>
          </a:p>
          <a:p>
            <a:pPr algn="ctr"/>
            <a:r>
              <a:rPr lang="ru-RU" sz="2200" b="1" i="1" dirty="0" smtClean="0">
                <a:solidFill>
                  <a:srgbClr val="800000"/>
                </a:solidFill>
              </a:rPr>
              <a:t>«пылкий и суровый нрав меня грызет от колыбели», </a:t>
            </a:r>
          </a:p>
          <a:p>
            <a:pPr algn="ctr"/>
            <a:r>
              <a:rPr lang="ru-RU" sz="2200" b="1" i="1" dirty="0" smtClean="0">
                <a:solidFill>
                  <a:srgbClr val="800000"/>
                </a:solidFill>
              </a:rPr>
              <a:t>«хранится пламень неземной со дней младенчества во мне», </a:t>
            </a:r>
          </a:p>
          <a:p>
            <a:pPr algn="ctr"/>
            <a:r>
              <a:rPr lang="ru-RU" sz="2200" b="1" i="1" dirty="0" smtClean="0">
                <a:solidFill>
                  <a:srgbClr val="800000"/>
                </a:solidFill>
              </a:rPr>
              <a:t>«душа, я помню, с детских лет чудесного искала».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42775E-6 L 0.09948 0.41849 " pathEditMode="relative" rAng="0" ptsTypes="AA">
                                      <p:cBhvr>
                                        <p:cTn id="40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00" y="20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/>
      <p:bldP spid="9" grpId="1"/>
      <p:bldP spid="11" grpId="0" animBg="1"/>
      <p:bldP spid="11" grpId="1" animBg="1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1234\Desktop\map_bi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8677"/>
            <a:ext cx="9144000" cy="572932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85728"/>
            <a:ext cx="91440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Детские годы Михаила Юрьевича Лермонтова прошли в имении бабушки, Елизаветы Алексеевны Арсеньевой, в селе Тарханы </a:t>
            </a:r>
            <a:r>
              <a:rPr lang="ru-RU" sz="2200" b="1" dirty="0" err="1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Чембарского</a:t>
            </a:r>
            <a:r>
              <a:rPr lang="ru-RU" sz="22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уезда Пензенской области. Ныне это село </a:t>
            </a:r>
            <a:r>
              <a:rPr lang="ru-RU" sz="2200" b="1" dirty="0" err="1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Лермонтово</a:t>
            </a:r>
            <a:r>
              <a:rPr lang="ru-RU" sz="22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cxnSp>
        <p:nvCxnSpPr>
          <p:cNvPr id="6" name="Прямая со стрелкой 5"/>
          <p:cNvCxnSpPr/>
          <p:nvPr/>
        </p:nvCxnSpPr>
        <p:spPr>
          <a:xfrm rot="16200000" flipH="1">
            <a:off x="-35751" y="1821645"/>
            <a:ext cx="2786082" cy="2286016"/>
          </a:xfrm>
          <a:prstGeom prst="straightConnector1">
            <a:avLst/>
          </a:prstGeom>
          <a:ln w="635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 descr="C:\Users\1234\Desktop\КОНКУРС ТАРХАНЫ\DSC05371.JPG"/>
          <p:cNvPicPr>
            <a:picLocks noChangeAspect="1" noChangeArrowheads="1"/>
          </p:cNvPicPr>
          <p:nvPr/>
        </p:nvPicPr>
        <p:blipFill>
          <a:blip r:embed="rId3" cstate="print"/>
          <a:srcRect l="7502" t="3156" r="6602"/>
          <a:stretch>
            <a:fillRect/>
          </a:stretch>
        </p:blipFill>
        <p:spPr bwMode="auto">
          <a:xfrm>
            <a:off x="0" y="0"/>
            <a:ext cx="9144000" cy="6860680"/>
          </a:xfrm>
          <a:prstGeom prst="rect">
            <a:avLst/>
          </a:prstGeom>
          <a:noFill/>
        </p:spPr>
      </p:pic>
      <p:sp>
        <p:nvSpPr>
          <p:cNvPr id="12" name="Содержимое 1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8" name="Picture 2" descr="C:\Users\1234\Desktop\КОНКУРС ТАРХАНЫ\DSC05376.JPG"/>
          <p:cNvPicPr>
            <a:picLocks noChangeAspect="1" noChangeArrowheads="1"/>
          </p:cNvPicPr>
          <p:nvPr/>
        </p:nvPicPr>
        <p:blipFill>
          <a:blip r:embed="rId4" cstate="print"/>
          <a:srcRect l="-300" r="11103"/>
          <a:stretch>
            <a:fillRect/>
          </a:stretch>
        </p:blipFill>
        <p:spPr bwMode="auto">
          <a:xfrm>
            <a:off x="-47597" y="0"/>
            <a:ext cx="9191597" cy="6858000"/>
          </a:xfrm>
          <a:prstGeom prst="rect">
            <a:avLst/>
          </a:prstGeom>
          <a:noFill/>
        </p:spPr>
      </p:pic>
      <p:sp>
        <p:nvSpPr>
          <p:cNvPr id="19" name="Содержимое 4"/>
          <p:cNvSpPr txBox="1">
            <a:spLocks/>
          </p:cNvSpPr>
          <p:nvPr/>
        </p:nvSpPr>
        <p:spPr>
          <a:xfrm>
            <a:off x="1500166" y="4572008"/>
            <a:ext cx="2071702" cy="900106"/>
          </a:xfrm>
          <a:prstGeom prst="rect">
            <a:avLst/>
          </a:prstGeom>
          <a:solidFill>
            <a:schemeClr val="bg1">
              <a:lumMod val="85000"/>
              <a:alpha val="49000"/>
            </a:schemeClr>
          </a:solidFill>
        </p:spPr>
        <p:txBody>
          <a:bodyPr vert="horz">
            <a:normAutofit fontScale="92500" lnSpcReduction="10000"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r>
              <a:rPr lang="ru-RU" sz="16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се</a:t>
            </a:r>
            <a:r>
              <a:rPr kumimoji="0" lang="ru-RU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ло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0" lang="ru-RU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Лермонтово</a:t>
            </a: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Белинского района </a:t>
            </a: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Пензенской области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829490" y="6457890"/>
            <a:ext cx="314510" cy="400110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4</a:t>
            </a:r>
            <a:endParaRPr lang="ru-RU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286512" y="357166"/>
            <a:ext cx="2637260" cy="1569660"/>
          </a:xfrm>
          <a:prstGeom prst="rect">
            <a:avLst/>
          </a:prstGeom>
          <a:solidFill>
            <a:schemeClr val="accent1">
              <a:lumMod val="60000"/>
              <a:lumOff val="40000"/>
              <a:alpha val="43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ПРИГЛАШАЕМ</a:t>
            </a:r>
          </a:p>
          <a:p>
            <a:pPr algn="ctr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НА</a:t>
            </a:r>
          </a:p>
          <a:p>
            <a:pPr algn="ctr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ВИРТУАЛЬНУЮ </a:t>
            </a:r>
          </a:p>
          <a:p>
            <a:pPr algn="ctr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ЭКСКУРСИЮ!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1234\Desktop\karta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 l="1721" t="2210" r="8029" b="10314"/>
          <a:stretch>
            <a:fillRect/>
          </a:stretch>
        </p:blipFill>
        <p:spPr bwMode="auto">
          <a:xfrm>
            <a:off x="0" y="-41743"/>
            <a:ext cx="9144000" cy="6899743"/>
          </a:xfrm>
          <a:prstGeom prst="rect">
            <a:avLst/>
          </a:prstGeom>
          <a:noFill/>
        </p:spPr>
      </p:pic>
      <p:pic>
        <p:nvPicPr>
          <p:cNvPr id="8" name="Picture 2" descr="G:\МО словесников\ТАРХАНЫ\Тарханы фото\IMG_16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5600" y="0"/>
            <a:ext cx="2438400" cy="182880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6538800" y="0"/>
            <a:ext cx="2605200" cy="307777"/>
          </a:xfrm>
          <a:prstGeom prst="rect">
            <a:avLst/>
          </a:prstGeom>
          <a:solidFill>
            <a:schemeClr val="tx2">
              <a:lumMod val="50000"/>
              <a:alpha val="74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Церковь Михаила Архангела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3" name="Picture 4" descr="G:\МО словесников\ТАРХАНЫ\Тарханы (Федотова)\DSC_08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428868"/>
            <a:ext cx="2776421" cy="1852594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14" name="Picture 6" descr="G:\МО словесников\ТАРХАНЫ\Тарханы 1\IMG_823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57166"/>
            <a:ext cx="2325681" cy="1550454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15" name="Picture 7" descr="G:\МО словесников\ТАРХАНЫ\Тарханы 1\Фото 12.09.14, 12 37 3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86116" y="2143116"/>
            <a:ext cx="2000264" cy="1500198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16" name="Picture 8" descr="G:\МО словесников\ТАРХАНЫ\DSC0525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83872" y="3643314"/>
            <a:ext cx="2260128" cy="1504127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17" name="Picture 9" descr="G:\МО словесников\ТАРХАНЫ\DSC0543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63303" y="1928802"/>
            <a:ext cx="1780697" cy="1185063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18" name="Picture 10" descr="G:\МО словесников\ТАРХАНЫ\DSC0525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71736" y="3500438"/>
            <a:ext cx="2760942" cy="1837421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19" name="Picture 13" descr="C:\Users\1234\Desktop\Besedka_tainaya.jpg"/>
          <p:cNvPicPr>
            <a:picLocks noChangeAspect="1" noChangeArrowheads="1"/>
          </p:cNvPicPr>
          <p:nvPr/>
        </p:nvPicPr>
        <p:blipFill>
          <a:blip r:embed="rId10" cstate="print"/>
          <a:srcRect t="22677"/>
          <a:stretch>
            <a:fillRect/>
          </a:stretch>
        </p:blipFill>
        <p:spPr bwMode="auto">
          <a:xfrm>
            <a:off x="0" y="4545797"/>
            <a:ext cx="1988591" cy="2312203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20" name="Picture 2" descr="C:\Users\1234\Desktop\DSC05442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929190" y="0"/>
            <a:ext cx="1473813" cy="2214578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21" name="TextBox 20"/>
          <p:cNvSpPr txBox="1"/>
          <p:nvPr/>
        </p:nvSpPr>
        <p:spPr>
          <a:xfrm>
            <a:off x="357158" y="214290"/>
            <a:ext cx="1571636" cy="307777"/>
          </a:xfrm>
          <a:prstGeom prst="rect">
            <a:avLst/>
          </a:prstGeom>
          <a:solidFill>
            <a:schemeClr val="tx2">
              <a:lumMod val="50000"/>
              <a:alpha val="7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Барский дом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929322" y="2285992"/>
            <a:ext cx="2143108" cy="523220"/>
          </a:xfrm>
          <a:prstGeom prst="rect">
            <a:avLst/>
          </a:prstGeom>
          <a:solidFill>
            <a:schemeClr val="tx2">
              <a:lumMod val="50000"/>
              <a:alpha val="7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Место детских игр </a:t>
            </a:r>
            <a:br>
              <a:rPr lang="ru-RU" sz="14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ru-RU" sz="14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М. Лермонтова</a:t>
            </a:r>
            <a:endParaRPr lang="ru-RU" sz="14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0" y="2071678"/>
            <a:ext cx="2714644" cy="307777"/>
          </a:xfrm>
          <a:prstGeom prst="rect">
            <a:avLst/>
          </a:prstGeom>
          <a:solidFill>
            <a:schemeClr val="tx2">
              <a:lumMod val="50000"/>
              <a:alpha val="7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Памятник М.Ю. Лермонтову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85720" y="4572008"/>
            <a:ext cx="1428728" cy="307777"/>
          </a:xfrm>
          <a:prstGeom prst="rect">
            <a:avLst/>
          </a:prstGeom>
          <a:solidFill>
            <a:schemeClr val="tx2">
              <a:lumMod val="50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Беседка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286644" y="3286124"/>
            <a:ext cx="1643074" cy="523220"/>
          </a:xfrm>
          <a:prstGeom prst="rect">
            <a:avLst/>
          </a:prstGeom>
          <a:solidFill>
            <a:schemeClr val="tx2">
              <a:lumMod val="50000"/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Фундамент </a:t>
            </a: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каретного сарая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500562" y="1714488"/>
            <a:ext cx="3000396" cy="307777"/>
          </a:xfrm>
          <a:prstGeom prst="rect">
            <a:avLst/>
          </a:prstGeom>
          <a:solidFill>
            <a:schemeClr val="tx2">
              <a:lumMod val="50000"/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Семейный склеп Лермонтовых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071802" y="3143248"/>
            <a:ext cx="1714512" cy="307777"/>
          </a:xfrm>
          <a:prstGeom prst="rect">
            <a:avLst/>
          </a:prstGeom>
          <a:solidFill>
            <a:schemeClr val="tx2">
              <a:lumMod val="50000"/>
              <a:alpha val="7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Дом ключника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29" name="Picture 14" descr="G:\МО словесников\ТАРХАНЫ\Тарханы фото\IMG_1432.JPG"/>
          <p:cNvPicPr>
            <a:picLocks noChangeAspect="1" noChangeArrowheads="1"/>
          </p:cNvPicPr>
          <p:nvPr/>
        </p:nvPicPr>
        <p:blipFill>
          <a:blip r:embed="rId12" cstate="print"/>
          <a:srcRect t="2666" b="18007"/>
          <a:stretch>
            <a:fillRect/>
          </a:stretch>
        </p:blipFill>
        <p:spPr bwMode="auto">
          <a:xfrm>
            <a:off x="5857884" y="5271259"/>
            <a:ext cx="2667019" cy="1586741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30" name="TextBox 29"/>
          <p:cNvSpPr txBox="1"/>
          <p:nvPr/>
        </p:nvSpPr>
        <p:spPr>
          <a:xfrm>
            <a:off x="7286644" y="5214951"/>
            <a:ext cx="1857356" cy="307777"/>
          </a:xfrm>
          <a:prstGeom prst="rect">
            <a:avLst/>
          </a:prstGeom>
          <a:solidFill>
            <a:schemeClr val="tx2">
              <a:lumMod val="50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Ветряная мельница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31" name="Picture 15" descr="G:\МО словесников\ТАРХАНЫ\Тарханы (Федотова)\DSC_0862.JPG"/>
          <p:cNvPicPr>
            <a:picLocks noChangeAspect="1" noChangeArrowheads="1"/>
          </p:cNvPicPr>
          <p:nvPr/>
        </p:nvPicPr>
        <p:blipFill>
          <a:blip r:embed="rId13" cstate="print"/>
          <a:srcRect l="13135" t="8661" r="15762"/>
          <a:stretch>
            <a:fillRect/>
          </a:stretch>
        </p:blipFill>
        <p:spPr bwMode="auto">
          <a:xfrm>
            <a:off x="2571736" y="428604"/>
            <a:ext cx="1995625" cy="1710598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2357422" y="0"/>
            <a:ext cx="2714644" cy="307777"/>
          </a:xfrm>
          <a:prstGeom prst="rect">
            <a:avLst/>
          </a:prstGeom>
          <a:solidFill>
            <a:schemeClr val="tx2">
              <a:lumMod val="50000"/>
              <a:alpha val="7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Церковь Марии Египетской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32" name="Picture 16" descr="G:\МО словесников\ТАРХАНЫ\Тарханы фото\IMG_1478.JPG"/>
          <p:cNvPicPr>
            <a:picLocks noChangeAspect="1" noChangeArrowheads="1"/>
          </p:cNvPicPr>
          <p:nvPr/>
        </p:nvPicPr>
        <p:blipFill>
          <a:blip r:embed="rId14" cstate="print"/>
          <a:srcRect r="10765" b="16404"/>
          <a:stretch>
            <a:fillRect/>
          </a:stretch>
        </p:blipFill>
        <p:spPr bwMode="auto">
          <a:xfrm>
            <a:off x="2857488" y="5410816"/>
            <a:ext cx="2059718" cy="1447184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33" name="TextBox 32"/>
          <p:cNvSpPr txBox="1"/>
          <p:nvPr/>
        </p:nvSpPr>
        <p:spPr>
          <a:xfrm>
            <a:off x="2428860" y="6550223"/>
            <a:ext cx="3429024" cy="307777"/>
          </a:xfrm>
          <a:prstGeom prst="rect">
            <a:avLst/>
          </a:prstGeom>
          <a:solidFill>
            <a:schemeClr val="tx2">
              <a:lumMod val="50000"/>
              <a:alpha val="7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Посаженный Лермонтовым дуб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34" name="Picture 4" descr="G:\МО словесников\ТАРХАНЫ\Тарханы фото\IMG_1561.JPG"/>
          <p:cNvPicPr>
            <a:picLocks noChangeAspect="1" noChangeArrowheads="1"/>
          </p:cNvPicPr>
          <p:nvPr/>
        </p:nvPicPr>
        <p:blipFill>
          <a:blip r:embed="rId15" cstate="print"/>
          <a:srcRect l="12303" r="13841" b="8202"/>
          <a:stretch>
            <a:fillRect/>
          </a:stretch>
        </p:blipFill>
        <p:spPr bwMode="auto">
          <a:xfrm>
            <a:off x="5214942" y="2786058"/>
            <a:ext cx="1927914" cy="1797208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25" name="TextBox 24"/>
          <p:cNvSpPr txBox="1"/>
          <p:nvPr/>
        </p:nvSpPr>
        <p:spPr>
          <a:xfrm>
            <a:off x="2000232" y="5072074"/>
            <a:ext cx="2714644" cy="307777"/>
          </a:xfrm>
          <a:prstGeom prst="rect">
            <a:avLst/>
          </a:prstGeom>
          <a:solidFill>
            <a:schemeClr val="tx2">
              <a:lumMod val="50000"/>
              <a:alpha val="7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Барский пруд с купальней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572132" y="4643446"/>
            <a:ext cx="1071570" cy="523220"/>
          </a:xfrm>
          <a:prstGeom prst="rect">
            <a:avLst/>
          </a:prstGeom>
          <a:solidFill>
            <a:schemeClr val="tx2">
              <a:lumMod val="50000"/>
              <a:alpha val="7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Барский </a:t>
            </a: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сад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8829490" y="6457890"/>
            <a:ext cx="314510" cy="400110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5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1" grpId="0" animBg="1"/>
      <p:bldP spid="22" grpId="0" animBg="1"/>
      <p:bldP spid="23" grpId="0" animBg="1"/>
      <p:bldP spid="24" grpId="0" animBg="1"/>
      <p:bldP spid="26" grpId="0" animBg="1"/>
      <p:bldP spid="27" grpId="0" animBg="1"/>
      <p:bldP spid="28" grpId="0" animBg="1"/>
      <p:bldP spid="30" grpId="0" animBg="1"/>
      <p:bldP spid="11" grpId="0" animBg="1"/>
      <p:bldP spid="33" grpId="0" animBg="1"/>
      <p:bldP spid="25" grpId="0" animBg="1"/>
      <p:bldP spid="3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1234\Desktop\1360946906_2pih0xr0.jpg"/>
          <p:cNvPicPr>
            <a:picLocks noChangeAspect="1" noChangeArrowheads="1"/>
          </p:cNvPicPr>
          <p:nvPr/>
        </p:nvPicPr>
        <p:blipFill>
          <a:blip r:embed="rId2" cstate="print"/>
          <a:srcRect l="20409" t="6320" r="12850" b="19593"/>
          <a:stretch>
            <a:fillRect/>
          </a:stretch>
        </p:blipFill>
        <p:spPr bwMode="auto">
          <a:xfrm rot="5400000">
            <a:off x="1132685" y="-1127558"/>
            <a:ext cx="6883757" cy="9138873"/>
          </a:xfrm>
          <a:prstGeom prst="rect">
            <a:avLst/>
          </a:prstGeom>
          <a:noFill/>
        </p:spPr>
      </p:pic>
      <p:pic>
        <p:nvPicPr>
          <p:cNvPr id="1026" name="Picture 2" descr="G:\МО словесников\ТАРХАНЫ\Тарханы 1\IMG_8236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 l="20297" b="11549"/>
          <a:stretch>
            <a:fillRect/>
          </a:stretch>
        </p:blipFill>
        <p:spPr bwMode="auto">
          <a:xfrm>
            <a:off x="1285852" y="1643050"/>
            <a:ext cx="6712701" cy="4966339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142976" y="0"/>
            <a:ext cx="707236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rgbClr val="6633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                                          … кругом </a:t>
            </a:r>
            <a:br>
              <a:rPr lang="ru-RU" sz="2800" b="1" i="1" dirty="0" smtClean="0">
                <a:solidFill>
                  <a:srgbClr val="6633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ru-RU" sz="2800" b="1" i="1" dirty="0" smtClean="0">
                <a:solidFill>
                  <a:srgbClr val="6633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Родные всё места: высокий барский дом </a:t>
            </a:r>
            <a:br>
              <a:rPr lang="ru-RU" sz="2800" b="1" i="1" dirty="0" smtClean="0">
                <a:solidFill>
                  <a:srgbClr val="6633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ru-RU" sz="2800" b="1" i="1" dirty="0" smtClean="0">
                <a:solidFill>
                  <a:srgbClr val="6633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И сад с разрушенной теплицей…</a:t>
            </a:r>
            <a:endParaRPr lang="ru-RU" sz="2800" b="1" i="1" dirty="0">
              <a:solidFill>
                <a:srgbClr val="6633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7" name="Picture 2" descr="G:\МО словесников\ТАРХАНЫ\Тарханы 1\IMG_8236.JPG"/>
          <p:cNvPicPr>
            <a:picLocks noChangeAspect="1" noChangeArrowheads="1"/>
          </p:cNvPicPr>
          <p:nvPr/>
        </p:nvPicPr>
        <p:blipFill>
          <a:blip r:embed="rId4" cstate="print">
            <a:lum bright="52000"/>
          </a:blip>
          <a:srcRect l="10936"/>
          <a:stretch>
            <a:fillRect/>
          </a:stretch>
        </p:blipFill>
        <p:spPr bwMode="auto">
          <a:xfrm>
            <a:off x="0" y="0"/>
            <a:ext cx="9144000" cy="7645490"/>
          </a:xfrm>
          <a:prstGeom prst="rect">
            <a:avLst/>
          </a:prstGeom>
          <a:noFill/>
        </p:spPr>
      </p:pic>
      <p:sp>
        <p:nvSpPr>
          <p:cNvPr id="6" name="Содержимое 2"/>
          <p:cNvSpPr txBox="1">
            <a:spLocks/>
          </p:cNvSpPr>
          <p:nvPr/>
        </p:nvSpPr>
        <p:spPr>
          <a:xfrm>
            <a:off x="0" y="642918"/>
            <a:ext cx="9144000" cy="5357802"/>
          </a:xfrm>
          <a:prstGeom prst="rect">
            <a:avLst/>
          </a:prstGeom>
          <a:noFill/>
        </p:spPr>
        <p:txBody>
          <a:bodyPr vert="horz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r>
              <a:rPr kumimoji="0" lang="ru-RU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«Барский дом был похож на все барские дома: деревянный, с мезонином, выкрашенный желтой краской, а двор обстроен одноэтажными длинными флигелями, сараями, конюшнями и обведен валом, на котором качались и сохли жидкие вётлы».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r>
              <a:rPr kumimoji="0" lang="ru-RU" sz="2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М.Ю. Лермонтов</a:t>
            </a:r>
            <a:endParaRPr kumimoji="0" lang="ru-RU" sz="2900" b="1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829490" y="6457890"/>
            <a:ext cx="314510" cy="400110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6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53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000"/>
                            </p:stCondLst>
                            <p:childTnLst>
                              <p:par>
                                <p:cTn id="16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 txBox="1">
            <a:spLocks/>
          </p:cNvSpPr>
          <p:nvPr/>
        </p:nvSpPr>
        <p:spPr>
          <a:xfrm>
            <a:off x="4929190" y="2500306"/>
            <a:ext cx="4000496" cy="2857520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bg1"/>
            </a:solidFill>
          </a:ln>
        </p:spPr>
        <p:txBody>
          <a:bodyPr vert="horz" anchor="ctr"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785786" y="4214818"/>
            <a:ext cx="2928958" cy="714356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bg1"/>
            </a:solidFill>
          </a:ln>
        </p:spPr>
        <p:txBody>
          <a:bodyPr vert="horz" anchor="ctr"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5857884" cy="714356"/>
          </a:xfrm>
          <a:solidFill>
            <a:schemeClr val="accent2"/>
          </a:solidFill>
          <a:ln w="38100">
            <a:solidFill>
              <a:schemeClr val="bg1"/>
            </a:solidFill>
          </a:ln>
        </p:spPr>
        <p:txBody>
          <a:bodyPr>
            <a:normAutofit fontScale="90000"/>
          </a:bodyPr>
          <a:lstStyle/>
          <a:p>
            <a:r>
              <a:rPr lang="ru-RU" sz="27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В усадебном доме.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Большая зала.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026" name="Picture 2" descr="C:\Users\1234\Desktop\1cfc051afdeaf8c9ff178ee51b3135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2" y="857232"/>
            <a:ext cx="1012839" cy="1357322"/>
          </a:xfrm>
          <a:prstGeom prst="rect">
            <a:avLst/>
          </a:prstGeom>
          <a:noFill/>
          <a:ln>
            <a:solidFill>
              <a:srgbClr val="663300"/>
            </a:solidFill>
          </a:ln>
        </p:spPr>
      </p:pic>
      <p:pic>
        <p:nvPicPr>
          <p:cNvPr id="7" name="Picture 2" descr="C:\Users\1234\Desktop\отец_лермонтова_otec_lermontova.jpg"/>
          <p:cNvPicPr>
            <a:picLocks noChangeAspect="1" noChangeArrowheads="1"/>
          </p:cNvPicPr>
          <p:nvPr/>
        </p:nvPicPr>
        <p:blipFill>
          <a:blip r:embed="rId3" cstate="print"/>
          <a:srcRect l="6562"/>
          <a:stretch>
            <a:fillRect/>
          </a:stretch>
        </p:blipFill>
        <p:spPr bwMode="auto">
          <a:xfrm>
            <a:off x="214282" y="857232"/>
            <a:ext cx="1143023" cy="1397221"/>
          </a:xfrm>
          <a:prstGeom prst="rect">
            <a:avLst/>
          </a:prstGeom>
          <a:noFill/>
          <a:ln>
            <a:solidFill>
              <a:srgbClr val="663300"/>
            </a:solidFill>
          </a:ln>
        </p:spPr>
      </p:pic>
      <p:pic>
        <p:nvPicPr>
          <p:cNvPr id="1027" name="Picture 3" descr="C:\Users\1234\Desktop\0004-005-Marija-Mikhajlovna-Lermontova-1795-1817-urozhdennaja-Arseneva-mat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02" y="857232"/>
            <a:ext cx="1204623" cy="1357322"/>
          </a:xfrm>
          <a:prstGeom prst="rect">
            <a:avLst/>
          </a:prstGeom>
          <a:noFill/>
          <a:ln>
            <a:solidFill>
              <a:srgbClr val="6633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785786" y="4143380"/>
            <a:ext cx="3071802" cy="830997"/>
          </a:xfrm>
          <a:prstGeom prst="rect">
            <a:avLst/>
          </a:prstGeom>
          <a:gradFill flip="none" rotWithShape="1">
            <a:gsLst>
              <a:gs pos="50000">
                <a:schemeClr val="accent1">
                  <a:tint val="66000"/>
                  <a:satMod val="160000"/>
                  <a:alpha val="48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ru-RU" sz="1600" i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Я сын страданья. Мой отец</a:t>
            </a:r>
          </a:p>
          <a:p>
            <a:r>
              <a:rPr lang="ru-RU" sz="1600" i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Не знал покоя по конец,</a:t>
            </a:r>
          </a:p>
          <a:p>
            <a:r>
              <a:rPr lang="ru-RU" sz="1600" i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В слезах угасла мать моя. </a:t>
            </a:r>
            <a:endParaRPr lang="ru-RU" sz="1600" i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9" name="Picture 2" descr="C:\Users\1234\Desktop\lermontov_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43042" y="857232"/>
            <a:ext cx="1123301" cy="1357322"/>
          </a:xfrm>
          <a:prstGeom prst="rect">
            <a:avLst/>
          </a:prstGeom>
          <a:noFill/>
          <a:ln w="25400">
            <a:solidFill>
              <a:srgbClr val="663300"/>
            </a:solidFill>
          </a:ln>
        </p:spPr>
      </p:pic>
      <p:sp>
        <p:nvSpPr>
          <p:cNvPr id="10" name="Прямоугольник 9"/>
          <p:cNvSpPr/>
          <p:nvPr/>
        </p:nvSpPr>
        <p:spPr>
          <a:xfrm>
            <a:off x="0" y="2357430"/>
            <a:ext cx="4857752" cy="1754326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48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На одной из стен большой залы - семейные портреты: властная бабушка Елизавета Алексеевна, нежная и задумчивая мать Мария Михайловна, отец Юрий Петрович. Лермонтов рано остался без матери и был разлучен с отцом.</a:t>
            </a:r>
            <a:endParaRPr lang="ru-RU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929190" y="2500306"/>
            <a:ext cx="4000528" cy="2970044"/>
          </a:xfrm>
          <a:prstGeom prst="rect">
            <a:avLst/>
          </a:prstGeom>
          <a:gradFill>
            <a:gsLst>
              <a:gs pos="50000">
                <a:schemeClr val="accent1">
                  <a:tint val="66000"/>
                  <a:satMod val="160000"/>
                  <a:alpha val="48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0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ru-RU" sz="1700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К Арсеньевой </a:t>
            </a:r>
            <a:r>
              <a:rPr lang="ru-RU" sz="1700" i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«часто наезжали близкие родные с детьми и внучатами…, словом, дом был всегда битком набит</a:t>
            </a:r>
            <a:r>
              <a:rPr lang="ru-RU" sz="1700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- вспоминал А.П. </a:t>
            </a:r>
            <a:r>
              <a:rPr lang="ru-RU" sz="1700" dirty="0" err="1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Шан-Гирей</a:t>
            </a:r>
            <a:r>
              <a:rPr lang="ru-RU" sz="1700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 – </a:t>
            </a:r>
            <a:r>
              <a:rPr lang="ru-RU" sz="1700" i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Когда собирались соседки, устраивались танцы. Раза два был домашний спектакль</a:t>
            </a:r>
            <a:r>
              <a:rPr lang="ru-RU" sz="1700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». Здесь устраивалась ёлка, сюда приходили ряженые.</a:t>
            </a:r>
          </a:p>
          <a:p>
            <a:pPr algn="just"/>
            <a:r>
              <a:rPr lang="ru-RU" sz="1700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Большая зала была свидетелем первых игр Лермонтова. </a:t>
            </a:r>
          </a:p>
        </p:txBody>
      </p:sp>
      <p:pic>
        <p:nvPicPr>
          <p:cNvPr id="4098" name="Picture 2" descr="G:\МО словесников\ТАРХАНЫ\DSC05332.JPG"/>
          <p:cNvPicPr>
            <a:picLocks noChangeAspect="1" noChangeArrowheads="1"/>
          </p:cNvPicPr>
          <p:nvPr/>
        </p:nvPicPr>
        <p:blipFill>
          <a:blip r:embed="rId6" cstate="print"/>
          <a:srcRect l="10803" r="4201" b="6313"/>
          <a:stretch>
            <a:fillRect/>
          </a:stretch>
        </p:blipFill>
        <p:spPr bwMode="auto">
          <a:xfrm>
            <a:off x="5930211" y="0"/>
            <a:ext cx="3213789" cy="2357430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</p:pic>
      <p:sp>
        <p:nvSpPr>
          <p:cNvPr id="13" name="Прямоугольник 12"/>
          <p:cNvSpPr/>
          <p:nvPr/>
        </p:nvSpPr>
        <p:spPr>
          <a:xfrm>
            <a:off x="3000364" y="5457617"/>
            <a:ext cx="5929354" cy="1400383"/>
          </a:xfrm>
          <a:prstGeom prst="rect">
            <a:avLst/>
          </a:prstGeom>
          <a:gradFill flip="none" rotWithShape="1">
            <a:gsLst>
              <a:gs pos="50000">
                <a:schemeClr val="accent1">
                  <a:tint val="66000"/>
                  <a:satMod val="160000"/>
                  <a:alpha val="48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  <a:tileRect/>
          </a:gradFill>
          <a:ln w="254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ru-RU" sz="1700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Музыкально одаренная, мать часто, посадив сына себе на колени, играла на фортепиано. В доме звучали грустные мелодии.</a:t>
            </a:r>
          </a:p>
          <a:p>
            <a:r>
              <a:rPr lang="ru-RU" sz="1700" i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"Когда я был трех лет, то была песня, от которой я плакал... Ее певала мне покойная мать».</a:t>
            </a:r>
            <a:endParaRPr lang="ru-RU" sz="1700" i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4" name="Picture 2" descr="G:\МО словесников\ТАРХАНЫ\DSC0527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003869"/>
            <a:ext cx="2786050" cy="1854131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</p:pic>
      <p:sp>
        <p:nvSpPr>
          <p:cNvPr id="18" name="TextBox 17"/>
          <p:cNvSpPr txBox="1"/>
          <p:nvPr/>
        </p:nvSpPr>
        <p:spPr>
          <a:xfrm>
            <a:off x="8829490" y="6457890"/>
            <a:ext cx="314510" cy="400110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7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0"/>
                            </p:stCondLst>
                            <p:childTnLst>
                              <p:par>
                                <p:cTn id="4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6" grpId="0" animBg="1"/>
      <p:bldP spid="8" grpId="0" animBg="1"/>
      <p:bldP spid="10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4290"/>
            <a:ext cx="5857884" cy="990600"/>
          </a:xfrm>
          <a:solidFill>
            <a:schemeClr val="accent2">
              <a:alpha val="65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Елизавета Алексеевна Арсеньева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4" name="Picture 2" descr="C:\Users\1234\Desktop\1cfc051afdeaf8c9ff178ee51b313519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7400" y="0"/>
            <a:ext cx="3276600" cy="4391025"/>
          </a:xfrm>
          <a:prstGeom prst="rect">
            <a:avLst/>
          </a:prstGeom>
          <a:noFill/>
          <a:ln>
            <a:solidFill>
              <a:srgbClr val="6633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8829490" y="6286520"/>
            <a:ext cx="314510" cy="400110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8</a:t>
            </a:r>
            <a:endParaRPr lang="ru-RU" sz="20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0" y="4549676"/>
            <a:ext cx="4572000" cy="2308324"/>
          </a:xfrm>
          <a:prstGeom prst="rect">
            <a:avLst/>
          </a:prstGeom>
          <a:solidFill>
            <a:schemeClr val="accent1">
              <a:lumMod val="75000"/>
              <a:alpha val="56000"/>
            </a:schemeClr>
          </a:solidFill>
        </p:spPr>
        <p:txBody>
          <a:bodyPr>
            <a:spAutoFit/>
          </a:bodyPr>
          <a:lstStyle/>
          <a:p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«Не могу выразить, как меня печалит отъезд бабушки,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- сообщал в одном из писем Лермонтов. -</a:t>
            </a:r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Перспектива в первый раз в жизни остаться одиноким меня пугает. Во всем этом большом городе не останется ни одного существа, которое бы мною искренне интересовалось...»</a:t>
            </a:r>
            <a:endParaRPr lang="ru-RU" b="1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72000" y="4429132"/>
            <a:ext cx="4572000" cy="923330"/>
          </a:xfrm>
          <a:prstGeom prst="rect">
            <a:avLst/>
          </a:prstGeom>
          <a:solidFill>
            <a:srgbClr val="CCFF99">
              <a:alpha val="49000"/>
            </a:srgbClr>
          </a:solidFill>
        </p:spPr>
        <p:txBody>
          <a:bodyPr>
            <a:spAutoFit/>
          </a:bodyPr>
          <a:lstStyle/>
          <a:p>
            <a:pPr algn="ctr"/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«Он один свет очей моих, всё моё блаженство в нём». </a:t>
            </a:r>
            <a:br>
              <a:rPr lang="ru-RU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из письма Елизаветы Алексеевны родственнице)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500562" y="5500702"/>
            <a:ext cx="4214810" cy="1200329"/>
          </a:xfrm>
          <a:prstGeom prst="rect">
            <a:avLst/>
          </a:prstGeom>
          <a:solidFill>
            <a:schemeClr val="accent1">
              <a:lumMod val="50000"/>
              <a:alpha val="79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«В доме Елизаветы Алексеевны всё было рассчитано для пользы и удовольствия её внука».</a:t>
            </a:r>
            <a:r>
              <a:rPr lang="ru-RU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ru-RU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ru-RU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А.З. Зиновьев, учитель Лермонтова</a:t>
            </a:r>
            <a:endParaRPr lang="ru-RU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1571612"/>
            <a:ext cx="5357818" cy="2862322"/>
          </a:xfrm>
          <a:prstGeom prst="rect">
            <a:avLst/>
          </a:prstGeom>
          <a:solidFill>
            <a:schemeClr val="accent1">
              <a:lumMod val="75000"/>
              <a:alpha val="41000"/>
            </a:schemeClr>
          </a:solidFill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«…Елизавета Алексеевна была среднего роста, стройна, со строгими, решительными, но весьма симпатичными чертами лица. Важная осанка, спокойная, умная, неторопливая речь подчиняли ей общество и лиц, которым приходилось с нею сталкиваться… Строгий и повелительный вид бабушки молодого Михаила Юрьевича доставил ей имя Марфы Посадницы среди молодежи».                                  </a:t>
            </a:r>
          </a:p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                                               </a:t>
            </a:r>
            <a:r>
              <a:rPr lang="ru-RU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П.А. Висковатов</a:t>
            </a:r>
            <a:endParaRPr lang="ru-RU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000"/>
                            </p:stCondLst>
                            <p:childTnLst>
                              <p:par>
                                <p:cTn id="16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0"/>
                            </p:stCondLst>
                            <p:childTnLst>
                              <p:par>
                                <p:cTn id="23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000"/>
                            </p:stCondLst>
                            <p:childTnLst>
                              <p:par>
                                <p:cTn id="30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>
            <a:alpha val="5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4929190" cy="642918"/>
          </a:xfrm>
          <a:solidFill>
            <a:schemeClr val="accent2"/>
          </a:solidFill>
          <a:ln w="38100">
            <a:solidFill>
              <a:schemeClr val="bg1"/>
            </a:solidFill>
          </a:ln>
        </p:spPr>
        <p:txBody>
          <a:bodyPr>
            <a:normAutofit fontScale="90000"/>
          </a:bodyPr>
          <a:lstStyle/>
          <a:p>
            <a:r>
              <a:rPr lang="ru-RU" sz="27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В усадебном доме.</a:t>
            </a:r>
            <a: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Столовая.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0243" name="Picture 3" descr="G:\МО словесников\ТАРХАНЫ\Тарханы фото\IMG_1349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191" y="-1"/>
            <a:ext cx="4214810" cy="3161107"/>
          </a:xfrm>
          <a:prstGeom prst="rect">
            <a:avLst/>
          </a:prstGeom>
          <a:noFill/>
          <a:ln>
            <a:solidFill>
              <a:srgbClr val="6633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0" y="785794"/>
            <a:ext cx="4714908" cy="3139321"/>
          </a:xfrm>
          <a:prstGeom prst="rect">
            <a:avLst/>
          </a:prstGeom>
          <a:gradFill>
            <a:gsLst>
              <a:gs pos="50000">
                <a:schemeClr val="bg2">
                  <a:lumMod val="75000"/>
                  <a:alpha val="51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</a:gradFill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«Всё вокруг с детских лет говорило Лермонтову об Отечественной войне, всё напоминало о Бородинской победе: и ещё не отстроенная Москва, взорванные по приказу Наполеона стены Кремля, и… карикатура на отступление «великой армии» на стене помещичьей гостиной… рассказы множества очевидцев  - в Москве, Петербурге, а ещё ранее – в пензенских Тарханах», - </a:t>
            </a:r>
            <a:r>
              <a:rPr lang="ru-RU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писал </a:t>
            </a:r>
            <a:br>
              <a:rPr lang="ru-RU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ru-RU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И. Андроников.</a:t>
            </a:r>
            <a:endParaRPr lang="ru-RU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0244" name="Picture 4" descr="C:\Users\1234\Desktop\_MORcFceZf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3857628"/>
            <a:ext cx="3071802" cy="2474765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642910" y="6211669"/>
            <a:ext cx="7429552" cy="646331"/>
          </a:xfrm>
          <a:prstGeom prst="rect">
            <a:avLst/>
          </a:prstGeom>
          <a:gradFill flip="none" rotWithShape="1">
            <a:gsLst>
              <a:gs pos="50000">
                <a:schemeClr val="bg2">
                  <a:lumMod val="75000"/>
                  <a:alpha val="51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Тема войны 1812 года затрагивается в первой поэме «Черкесы», в стихотворении «Поле Бородина», в балладе «Бородино».</a:t>
            </a:r>
            <a:endParaRPr lang="ru-RU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0" y="3214686"/>
            <a:ext cx="4572000" cy="2862322"/>
          </a:xfrm>
          <a:prstGeom prst="rect">
            <a:avLst/>
          </a:prstGeom>
          <a:gradFill flip="none" rotWithShape="1">
            <a:gsLst>
              <a:gs pos="50000">
                <a:schemeClr val="bg2">
                  <a:lumMod val="75000"/>
                  <a:alpha val="51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В столовой Мишель слышал рассказы о войне 1812 года двоюродного дедушки, </a:t>
            </a:r>
            <a:br>
              <a:rPr lang="ru-RU" sz="20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ru-RU" sz="20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А.А. Столыпина. </a:t>
            </a:r>
          </a:p>
          <a:p>
            <a:r>
              <a:rPr lang="ru-RU" sz="20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В Тарханах жили вернувшиеся из заграничных походов солдаты и ополченцы. Главным героем войны с Наполеоном стал для Лермонтова простой народ, «</a:t>
            </a:r>
            <a:r>
              <a:rPr lang="ru-RU" sz="2000" b="1" i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сторукий исполин</a:t>
            </a:r>
            <a:r>
              <a:rPr lang="ru-RU" sz="20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».</a:t>
            </a:r>
            <a:endParaRPr lang="ru-RU" sz="2000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829490" y="6457890"/>
            <a:ext cx="314510" cy="400110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9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9" grpId="0" animBg="1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бычная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Обычная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1297</TotalTime>
  <Words>1653</Words>
  <Application>Microsoft Office PowerPoint</Application>
  <PresentationFormat>Экран (4:3)</PresentationFormat>
  <Paragraphs>162</Paragraphs>
  <Slides>19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5" baseType="lpstr">
      <vt:lpstr>Arial Unicode MS</vt:lpstr>
      <vt:lpstr>Calibri</vt:lpstr>
      <vt:lpstr>Tw Cen MT</vt:lpstr>
      <vt:lpstr>Wingdings</vt:lpstr>
      <vt:lpstr>Wingdings 2</vt:lpstr>
      <vt:lpstr>Обычная</vt:lpstr>
      <vt:lpstr>Презентация PowerPoint</vt:lpstr>
      <vt:lpstr>Презентация PowerPoint</vt:lpstr>
      <vt:lpstr>Презентация PowerPoint</vt:lpstr>
      <vt:lpstr>Детские годы Михаила Юрьевича Лермонтова прошли в имении бабушки, Елизаветы Алексеевны Арсеньевой, в селе Тарханы Чембарского уезда Пензенской области. Ныне это село Лермонтово. </vt:lpstr>
      <vt:lpstr>Презентация PowerPoint</vt:lpstr>
      <vt:lpstr>Презентация PowerPoint</vt:lpstr>
      <vt:lpstr>В усадебном доме. Большая зала.</vt:lpstr>
      <vt:lpstr>Елизавета Алексеевна Арсеньева</vt:lpstr>
      <vt:lpstr>В усадебном доме. Столовая.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1234</dc:creator>
  <cp:lastModifiedBy>User</cp:lastModifiedBy>
  <cp:revision>156</cp:revision>
  <dcterms:created xsi:type="dcterms:W3CDTF">2014-09-27T01:43:01Z</dcterms:created>
  <dcterms:modified xsi:type="dcterms:W3CDTF">2015-04-08T06:00:21Z</dcterms:modified>
</cp:coreProperties>
</file>