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2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5501" autoAdjust="0"/>
    <p:restoredTop sz="94660"/>
  </p:normalViewPr>
  <p:slideViewPr>
    <p:cSldViewPr>
      <p:cViewPr>
        <p:scale>
          <a:sx n="47" d="100"/>
          <a:sy n="47" d="100"/>
        </p:scale>
        <p:origin x="-1470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575077" y="110292"/>
            <a:ext cx="492723" cy="365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ound Single Corner Rectangle 10"/>
          <p:cNvSpPr/>
          <p:nvPr userDrawn="1"/>
        </p:nvSpPr>
        <p:spPr>
          <a:xfrm>
            <a:off x="228600" y="228600"/>
            <a:ext cx="8686800" cy="6400800"/>
          </a:xfrm>
          <a:prstGeom prst="round1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Relationship Id="rId9" Type="http://schemas.openxmlformats.org/officeDocument/2006/relationships/image" Target="../media/image7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7.png"/><Relationship Id="rId5" Type="http://schemas.openxmlformats.org/officeDocument/2006/relationships/image" Target="../media/image76.png"/><Relationship Id="rId4" Type="http://schemas.openxmlformats.org/officeDocument/2006/relationships/image" Target="../media/image7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75060"/>
            <a:chOff x="0" y="0"/>
            <a:chExt cx="9144000" cy="6875060"/>
          </a:xfrm>
        </p:grpSpPr>
        <p:sp>
          <p:nvSpPr>
            <p:cNvPr id="7" name="Rectangle 6"/>
            <p:cNvSpPr/>
            <p:nvPr/>
          </p:nvSpPr>
          <p:spPr>
            <a:xfrm>
              <a:off x="4800600" y="0"/>
              <a:ext cx="43434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 r="42500"/>
            <a:stretch>
              <a:fillRect/>
            </a:stretch>
          </p:blipFill>
          <p:spPr bwMode="auto">
            <a:xfrm>
              <a:off x="0" y="0"/>
              <a:ext cx="4800600" cy="6875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Rectangle 4"/>
            <p:cNvSpPr/>
            <p:nvPr/>
          </p:nvSpPr>
          <p:spPr>
            <a:xfrm>
              <a:off x="4876800" y="3962400"/>
              <a:ext cx="4191000" cy="17851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609600" indent="-609600">
                <a:lnSpc>
                  <a:spcPct val="90000"/>
                </a:lnSpc>
                <a:spcBef>
                  <a:spcPts val="600"/>
                </a:spcBef>
              </a:pPr>
              <a:r>
                <a:rPr lang="en-US" sz="2000" b="1" dirty="0" smtClean="0">
                  <a:solidFill>
                    <a:srgbClr val="339966"/>
                  </a:solidFill>
                </a:rPr>
                <a:t>A.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Posisi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,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Kecepatan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,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dan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Percepatan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</a:p>
            <a:p>
              <a:pPr marL="609600" indent="-609600">
                <a:lnSpc>
                  <a:spcPct val="90000"/>
                </a:lnSpc>
                <a:spcBef>
                  <a:spcPts val="600"/>
                </a:spcBef>
              </a:pPr>
              <a:r>
                <a:rPr lang="en-US" sz="2000" b="1" dirty="0" smtClean="0">
                  <a:solidFill>
                    <a:srgbClr val="339966"/>
                  </a:solidFill>
                </a:rPr>
                <a:t>    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pada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gerak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dalam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Bidang</a:t>
              </a:r>
              <a:endParaRPr lang="en-US" sz="2000" b="1" dirty="0" smtClean="0">
                <a:solidFill>
                  <a:srgbClr val="339966"/>
                </a:solidFill>
              </a:endParaRPr>
            </a:p>
            <a:p>
              <a:pPr marL="609600" indent="-609600">
                <a:lnSpc>
                  <a:spcPct val="90000"/>
                </a:lnSpc>
                <a:spcBef>
                  <a:spcPts val="600"/>
                </a:spcBef>
              </a:pPr>
              <a:r>
                <a:rPr lang="en-US" sz="2000" b="1" dirty="0" smtClean="0">
                  <a:solidFill>
                    <a:srgbClr val="339966"/>
                  </a:solidFill>
                </a:rPr>
                <a:t>B.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Posisi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,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Kecepatan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,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dan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Percepatan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</a:p>
            <a:p>
              <a:pPr marL="609600" indent="-609600">
                <a:lnSpc>
                  <a:spcPct val="90000"/>
                </a:lnSpc>
                <a:spcBef>
                  <a:spcPts val="600"/>
                </a:spcBef>
              </a:pPr>
              <a:r>
                <a:rPr lang="en-US" sz="2000" b="1" dirty="0" smtClean="0">
                  <a:solidFill>
                    <a:srgbClr val="339966"/>
                  </a:solidFill>
                </a:rPr>
                <a:t>    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pada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Gerak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Melingkar</a:t>
              </a:r>
              <a:endParaRPr lang="en-US" sz="2000" b="1" dirty="0" smtClean="0">
                <a:solidFill>
                  <a:srgbClr val="339966"/>
                </a:solidFill>
              </a:endParaRPr>
            </a:p>
            <a:p>
              <a:pPr marL="609600" indent="-609600">
                <a:lnSpc>
                  <a:spcPct val="90000"/>
                </a:lnSpc>
                <a:spcBef>
                  <a:spcPts val="600"/>
                </a:spcBef>
              </a:pPr>
              <a:r>
                <a:rPr lang="en-US" sz="2000" b="1" dirty="0" smtClean="0">
                  <a:solidFill>
                    <a:srgbClr val="339966"/>
                  </a:solidFill>
                </a:rPr>
                <a:t>C.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Gerak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Parabola</a:t>
              </a:r>
              <a:endParaRPr lang="en-US" sz="2000" b="1" dirty="0">
                <a:solidFill>
                  <a:srgbClr val="339966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953000" y="609600"/>
              <a:ext cx="41148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err="1" smtClean="0">
                  <a:solidFill>
                    <a:srgbClr val="339966"/>
                  </a:solidFill>
                </a:rPr>
                <a:t>Kemampuan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dasar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yg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akan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Anda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miliki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setelah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mempelajari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bab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ini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adalah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sebagai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berikut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: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2000" b="1" dirty="0" smtClean="0">
                  <a:solidFill>
                    <a:srgbClr val="339966"/>
                  </a:solidFill>
                </a:rPr>
                <a:t> 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Dapat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menganalisis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gerak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(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lurus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,   </a:t>
              </a:r>
            </a:p>
            <a:p>
              <a:r>
                <a:rPr lang="en-US" sz="2000" b="1" dirty="0" smtClean="0">
                  <a:solidFill>
                    <a:srgbClr val="339966"/>
                  </a:solidFill>
                </a:rPr>
                <a:t>   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melingkar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, parabola)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dengan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</a:p>
            <a:p>
              <a:r>
                <a:rPr lang="en-US" sz="2000" b="1" dirty="0" smtClean="0">
                  <a:solidFill>
                    <a:srgbClr val="339966"/>
                  </a:solidFill>
                </a:rPr>
                <a:t>   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menggunakan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vektor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)</a:t>
              </a:r>
              <a:endParaRPr lang="en-US" sz="2000" b="1" dirty="0">
                <a:solidFill>
                  <a:srgbClr val="339966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304800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Percepatan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Partikel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pada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Bidang</a:t>
            </a:r>
            <a:endParaRPr lang="en-US" sz="36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57200" y="1066800"/>
            <a:ext cx="8229600" cy="6858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a. </a:t>
            </a:r>
            <a:r>
              <a:rPr lang="en-US" sz="2800" b="1" dirty="0" err="1" smtClean="0"/>
              <a:t>Percepatan</a:t>
            </a:r>
            <a:r>
              <a:rPr lang="en-US" sz="2800" b="1" dirty="0" smtClean="0"/>
              <a:t> Rata-rata</a:t>
            </a:r>
            <a:endParaRPr lang="en-US" sz="2600" b="1" i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880" y="1905000"/>
            <a:ext cx="5486400" cy="788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240" y="4343400"/>
            <a:ext cx="5939637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18280" y="2761325"/>
            <a:ext cx="4155441" cy="74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35124" y="3581400"/>
            <a:ext cx="2160876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5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0828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	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Percepatan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Sesaat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sebagai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Kemiringan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Grafik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v(t)</a:t>
            </a:r>
            <a:endParaRPr lang="en-US" sz="36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57200" y="2950535"/>
            <a:ext cx="3886200" cy="11430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 smtClean="0"/>
              <a:t>Percepatan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sesaat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pada</a:t>
            </a:r>
            <a:r>
              <a:rPr lang="en-US" sz="2000" b="1" dirty="0" smtClean="0"/>
              <a:t> </a:t>
            </a:r>
            <a:r>
              <a:rPr lang="en-US" sz="2000" b="1" i="1" dirty="0" smtClean="0"/>
              <a:t>t = t</a:t>
            </a:r>
            <a:r>
              <a:rPr lang="en-US" sz="1200" b="1" i="1" dirty="0" smtClean="0"/>
              <a:t>1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adalah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kemiringan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garis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singgung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grafik</a:t>
            </a:r>
            <a:r>
              <a:rPr lang="en-US" sz="2000" b="1" dirty="0" smtClean="0"/>
              <a:t> </a:t>
            </a:r>
            <a:r>
              <a:rPr lang="en-US" sz="2000" b="1" i="1" dirty="0" smtClean="0"/>
              <a:t>v-t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saat</a:t>
            </a:r>
            <a:r>
              <a:rPr lang="en-US" sz="2000" b="1" dirty="0" smtClean="0"/>
              <a:t> </a:t>
            </a:r>
            <a:r>
              <a:rPr lang="en-US" sz="2000" b="1" i="1" dirty="0" smtClean="0"/>
              <a:t>t = t</a:t>
            </a:r>
            <a:r>
              <a:rPr lang="en-US" sz="1400" b="1" i="1" dirty="0" smtClean="0"/>
              <a:t>1</a:t>
            </a:r>
            <a:r>
              <a:rPr lang="en-US" sz="2000" b="1" dirty="0" smtClean="0"/>
              <a:t>.</a:t>
            </a:r>
            <a:endParaRPr lang="en-US" sz="2000" b="1" i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4238628"/>
            <a:ext cx="43083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Apakah</a:t>
            </a:r>
            <a:r>
              <a:rPr lang="en-US" sz="2800" b="1" i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800" b="1" i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tafsiran</a:t>
            </a:r>
            <a:r>
              <a:rPr lang="en-US" sz="2800" b="1" i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800" b="1" i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geometris</a:t>
            </a:r>
            <a:r>
              <a:rPr lang="en-US" sz="2800" b="1" i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?</a:t>
            </a:r>
            <a:endParaRPr lang="en-US" sz="2800" i="1" dirty="0"/>
          </a:p>
        </p:txBody>
      </p:sp>
      <p:sp>
        <p:nvSpPr>
          <p:cNvPr id="10" name="Rounded Rectangle 9"/>
          <p:cNvSpPr/>
          <p:nvPr/>
        </p:nvSpPr>
        <p:spPr>
          <a:xfrm>
            <a:off x="393405" y="4793293"/>
            <a:ext cx="8382000" cy="8382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/>
              <a:t>Percepatan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sesaat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turunan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pertama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fungsi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kecepatan</a:t>
            </a:r>
            <a:r>
              <a:rPr lang="en-US" sz="2400" b="1" dirty="0" smtClean="0"/>
              <a:t> v </a:t>
            </a:r>
            <a:r>
              <a:rPr lang="en-US" sz="2400" b="1" dirty="0" err="1" smtClean="0"/>
              <a:t>terhadap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waktu</a:t>
            </a:r>
            <a:r>
              <a:rPr lang="en-US" sz="2400" b="1" dirty="0" smtClean="0"/>
              <a:t> t.</a:t>
            </a:r>
            <a:endParaRPr lang="en-US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6560" y="1412240"/>
            <a:ext cx="3241040" cy="142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27880" y="907373"/>
            <a:ext cx="4191000" cy="3422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2400" y="5707693"/>
            <a:ext cx="1143000" cy="845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500"/>
                            </p:stCondLst>
                            <p:childTnLst>
                              <p:par>
                                <p:cTn id="24" presetID="5" presetClass="entr" presetSubtype="5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000"/>
                            </p:stCondLst>
                            <p:childTnLst>
                              <p:par>
                                <p:cTn id="28" presetID="5" presetClass="entr" presetSubtype="5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4500"/>
                            </p:stCondLst>
                            <p:childTnLst>
                              <p:par>
                                <p:cTn id="32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4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9" grpId="0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7460" y="542744"/>
            <a:ext cx="87754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Percepatan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sesaat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untuk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Gerak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pada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Bidang</a:t>
            </a:r>
            <a:endParaRPr lang="en-US" sz="36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6298" y="1185928"/>
            <a:ext cx="1262062" cy="795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2410" y="2057400"/>
            <a:ext cx="6076950" cy="83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 l="50000" b="65217"/>
          <a:stretch>
            <a:fillRect/>
          </a:stretch>
        </p:blipFill>
        <p:spPr bwMode="auto">
          <a:xfrm>
            <a:off x="1812984" y="3124200"/>
            <a:ext cx="39020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38400" y="5166360"/>
            <a:ext cx="3754120" cy="1072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0" name="Group 9"/>
          <p:cNvGrpSpPr/>
          <p:nvPr/>
        </p:nvGrpSpPr>
        <p:grpSpPr>
          <a:xfrm>
            <a:off x="609600" y="3962400"/>
            <a:ext cx="5582920" cy="990600"/>
            <a:chOff x="609600" y="3962400"/>
            <a:chExt cx="5582920" cy="990600"/>
          </a:xfrm>
        </p:grpSpPr>
        <p:sp>
          <p:nvSpPr>
            <p:cNvPr id="8" name="TextBox 7"/>
            <p:cNvSpPr txBox="1"/>
            <p:nvPr/>
          </p:nvSpPr>
          <p:spPr>
            <a:xfrm>
              <a:off x="609600" y="4338935"/>
              <a:ext cx="1371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/>
                <a:t>dengan</a:t>
              </a:r>
              <a:endParaRPr lang="en-US" sz="2400" b="1" dirty="0"/>
            </a:p>
          </p:txBody>
        </p:sp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4"/>
            <a:srcRect l="50000" t="43478"/>
            <a:stretch>
              <a:fillRect/>
            </a:stretch>
          </p:blipFill>
          <p:spPr bwMode="auto">
            <a:xfrm>
              <a:off x="2290504" y="3962400"/>
              <a:ext cx="3902016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2715" y="572869"/>
            <a:ext cx="78610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Menentukan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Kecepatan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dari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Grafik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a-t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7322" y="1562100"/>
            <a:ext cx="2743200" cy="679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 r="28225" b="68085"/>
          <a:stretch>
            <a:fillRect/>
          </a:stretch>
        </p:blipFill>
        <p:spPr bwMode="auto">
          <a:xfrm>
            <a:off x="374001" y="2581275"/>
            <a:ext cx="4959999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94522" y="4533900"/>
            <a:ext cx="25098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/>
          <a:srcRect l="38961" t="28369"/>
          <a:stretch>
            <a:fillRect/>
          </a:stretch>
        </p:blipFill>
        <p:spPr bwMode="auto">
          <a:xfrm>
            <a:off x="1384922" y="3314700"/>
            <a:ext cx="35814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62575" y="1525587"/>
            <a:ext cx="3400425" cy="472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9860" y="304800"/>
            <a:ext cx="78610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Kecepatan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Sudut</a:t>
            </a:r>
            <a:endParaRPr lang="en-US" sz="36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57200" y="1143000"/>
            <a:ext cx="8001000" cy="838200"/>
            <a:chOff x="457200" y="990600"/>
            <a:chExt cx="8001000" cy="838200"/>
          </a:xfrm>
        </p:grpSpPr>
        <p:sp>
          <p:nvSpPr>
            <p:cNvPr id="6" name="Rounded Rectangle 5"/>
            <p:cNvSpPr/>
            <p:nvPr/>
          </p:nvSpPr>
          <p:spPr>
            <a:xfrm>
              <a:off x="457200" y="990600"/>
              <a:ext cx="8001000" cy="838200"/>
            </a:xfrm>
            <a:prstGeom prst="round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err="1" smtClean="0"/>
                <a:t>Kecepatan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sudut</a:t>
              </a:r>
              <a:r>
                <a:rPr lang="en-US" sz="2400" dirty="0" smtClean="0"/>
                <a:t> rata-rata (</a:t>
              </a:r>
              <a:r>
                <a:rPr lang="el-GR" sz="2400" dirty="0" smtClean="0">
                  <a:cs typeface="Arial" pitchFamily="34" charset="0"/>
                </a:rPr>
                <a:t>ω</a:t>
              </a:r>
              <a:r>
                <a:rPr lang="en-US" sz="2400" dirty="0" smtClean="0">
                  <a:cs typeface="Arial" pitchFamily="34" charset="0"/>
                </a:rPr>
                <a:t>) </a:t>
              </a:r>
              <a:r>
                <a:rPr lang="en-US" sz="2400" dirty="0" err="1" smtClean="0">
                  <a:cs typeface="Arial" pitchFamily="34" charset="0"/>
                </a:rPr>
                <a:t>didefinisikan</a:t>
              </a:r>
              <a:r>
                <a:rPr lang="en-US" sz="2400" dirty="0" smtClean="0">
                  <a:cs typeface="Arial" pitchFamily="34" charset="0"/>
                </a:rPr>
                <a:t> </a:t>
              </a:r>
              <a:r>
                <a:rPr lang="en-US" sz="2400" dirty="0" err="1" smtClean="0">
                  <a:cs typeface="Arial" pitchFamily="34" charset="0"/>
                </a:rPr>
                <a:t>sebagai</a:t>
              </a:r>
              <a:r>
                <a:rPr lang="en-US" sz="2400" dirty="0" smtClean="0">
                  <a:cs typeface="Arial" pitchFamily="34" charset="0"/>
                </a:rPr>
                <a:t> </a:t>
              </a:r>
              <a:r>
                <a:rPr lang="en-US" sz="2400" dirty="0" err="1" smtClean="0">
                  <a:cs typeface="Arial" pitchFamily="34" charset="0"/>
                </a:rPr>
                <a:t>hasil</a:t>
              </a:r>
              <a:r>
                <a:rPr lang="en-US" sz="2400" dirty="0" smtClean="0">
                  <a:cs typeface="Arial" pitchFamily="34" charset="0"/>
                </a:rPr>
                <a:t> </a:t>
              </a:r>
              <a:r>
                <a:rPr lang="en-US" sz="2400" dirty="0" err="1" smtClean="0">
                  <a:cs typeface="Arial" pitchFamily="34" charset="0"/>
                </a:rPr>
                <a:t>bagi</a:t>
              </a:r>
              <a:r>
                <a:rPr lang="en-US" sz="2400" dirty="0" smtClean="0">
                  <a:cs typeface="Arial" pitchFamily="34" charset="0"/>
                </a:rPr>
                <a:t> </a:t>
              </a:r>
              <a:r>
                <a:rPr lang="en-US" sz="2400" dirty="0" err="1" smtClean="0">
                  <a:cs typeface="Arial" pitchFamily="34" charset="0"/>
                </a:rPr>
                <a:t>perpindahan</a:t>
              </a:r>
              <a:r>
                <a:rPr lang="en-US" sz="2400" dirty="0" smtClean="0">
                  <a:cs typeface="Arial" pitchFamily="34" charset="0"/>
                </a:rPr>
                <a:t> </a:t>
              </a:r>
              <a:r>
                <a:rPr lang="en-US" sz="2400" dirty="0" err="1" smtClean="0">
                  <a:cs typeface="Arial" pitchFamily="34" charset="0"/>
                </a:rPr>
                <a:t>sudut</a:t>
              </a:r>
              <a:r>
                <a:rPr lang="en-US" sz="2400" dirty="0" smtClean="0">
                  <a:cs typeface="Arial" pitchFamily="34" charset="0"/>
                </a:rPr>
                <a:t> (∆</a:t>
              </a:r>
              <a:r>
                <a:rPr lang="ru-RU" sz="2400" dirty="0" smtClean="0">
                  <a:cs typeface="Arial" pitchFamily="34" charset="0"/>
                </a:rPr>
                <a:t>ө</a:t>
              </a:r>
              <a:r>
                <a:rPr lang="en-US" sz="2400" dirty="0" smtClean="0">
                  <a:cs typeface="Arial" pitchFamily="34" charset="0"/>
                </a:rPr>
                <a:t>) </a:t>
              </a:r>
              <a:r>
                <a:rPr lang="en-US" sz="2400" dirty="0" err="1" smtClean="0">
                  <a:cs typeface="Arial" pitchFamily="34" charset="0"/>
                </a:rPr>
                <a:t>dengan</a:t>
              </a:r>
              <a:r>
                <a:rPr lang="en-US" sz="2400" dirty="0" smtClean="0">
                  <a:cs typeface="Arial" pitchFamily="34" charset="0"/>
                </a:rPr>
                <a:t> </a:t>
              </a:r>
              <a:r>
                <a:rPr lang="en-US" sz="2400" dirty="0" err="1" smtClean="0">
                  <a:cs typeface="Arial" pitchFamily="34" charset="0"/>
                </a:rPr>
                <a:t>selang</a:t>
              </a:r>
              <a:r>
                <a:rPr lang="en-US" sz="2400" dirty="0" smtClean="0">
                  <a:cs typeface="Arial" pitchFamily="34" charset="0"/>
                </a:rPr>
                <a:t> </a:t>
              </a:r>
              <a:r>
                <a:rPr lang="en-US" sz="2400" dirty="0" err="1" smtClean="0">
                  <a:cs typeface="Arial" pitchFamily="34" charset="0"/>
                </a:rPr>
                <a:t>waktu</a:t>
              </a:r>
              <a:r>
                <a:rPr lang="en-US" sz="2400" dirty="0" smtClean="0">
                  <a:cs typeface="Arial" pitchFamily="34" charset="0"/>
                </a:rPr>
                <a:t> </a:t>
              </a:r>
              <a:r>
                <a:rPr lang="en-US" sz="2400" dirty="0" err="1" smtClean="0">
                  <a:cs typeface="Arial" pitchFamily="34" charset="0"/>
                </a:rPr>
                <a:t>tempuhnya</a:t>
              </a:r>
              <a:r>
                <a:rPr lang="en-US" sz="2400" dirty="0" smtClean="0">
                  <a:cs typeface="Arial" pitchFamily="34" charset="0"/>
                </a:rPr>
                <a:t> (∆t).</a:t>
              </a:r>
              <a:endParaRPr lang="en-US" sz="2400" b="1" i="1" dirty="0">
                <a:solidFill>
                  <a:schemeClr val="bg1"/>
                </a:solidFill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3962400" y="1098882"/>
              <a:ext cx="15240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ounded Rectangle 15"/>
          <p:cNvSpPr/>
          <p:nvPr/>
        </p:nvSpPr>
        <p:spPr>
          <a:xfrm>
            <a:off x="457200" y="3927987"/>
            <a:ext cx="8001000" cy="8382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cs typeface="Arial" pitchFamily="34" charset="0"/>
              </a:rPr>
              <a:t>Kecepatan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sudut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sesaat</a:t>
            </a:r>
            <a:r>
              <a:rPr lang="en-US" sz="2400" dirty="0" smtClean="0">
                <a:cs typeface="Arial" pitchFamily="34" charset="0"/>
              </a:rPr>
              <a:t> (</a:t>
            </a:r>
            <a:r>
              <a:rPr lang="el-GR" sz="2400" dirty="0" smtClean="0">
                <a:cs typeface="Arial" pitchFamily="34" charset="0"/>
              </a:rPr>
              <a:t>ω</a:t>
            </a:r>
            <a:r>
              <a:rPr lang="en-US" sz="2400" dirty="0" smtClean="0">
                <a:cs typeface="Arial" pitchFamily="34" charset="0"/>
              </a:rPr>
              <a:t>) </a:t>
            </a:r>
            <a:r>
              <a:rPr lang="en-US" sz="2400" dirty="0" err="1" smtClean="0">
                <a:cs typeface="Arial" pitchFamily="34" charset="0"/>
              </a:rPr>
              <a:t>didefinisikan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sebagai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turunan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pertama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dari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fungsi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posisi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sudut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ru-RU" sz="2400" dirty="0" smtClean="0">
                <a:cs typeface="Arial" pitchFamily="34" charset="0"/>
              </a:rPr>
              <a:t>ө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terhadap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waktu</a:t>
            </a:r>
            <a:r>
              <a:rPr lang="en-US" sz="2400" dirty="0" smtClean="0">
                <a:cs typeface="Arial" pitchFamily="34" charset="0"/>
              </a:rPr>
              <a:t> t.</a:t>
            </a:r>
            <a:endParaRPr lang="en-US" sz="2400" b="1" i="1" dirty="0">
              <a:solidFill>
                <a:schemeClr val="bg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285999"/>
            <a:ext cx="3200400" cy="1019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5029200"/>
            <a:ext cx="1600200" cy="110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5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28600"/>
            <a:ext cx="78610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	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Menentukan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Besar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Kecepatan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Sudut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Sesaat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dari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Kemiringan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Grafik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ө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-t</a:t>
            </a:r>
            <a:endParaRPr lang="en-US" sz="36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3657600" y="3710947"/>
            <a:ext cx="1524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 l="11217" t="7692" r="14575" b="7100"/>
          <a:stretch>
            <a:fillRect/>
          </a:stretch>
        </p:blipFill>
        <p:spPr bwMode="auto">
          <a:xfrm>
            <a:off x="1600200" y="1828800"/>
            <a:ext cx="1981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7689" y="2833688"/>
            <a:ext cx="4371831" cy="957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0360" y="3733800"/>
            <a:ext cx="2567533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79586" y="1371600"/>
            <a:ext cx="3915494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" y="5443653"/>
            <a:ext cx="6096000" cy="978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5" presetClass="entr" presetSubtype="5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88389"/>
            <a:ext cx="78610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	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Percepatan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Sudut</a:t>
            </a:r>
            <a:endParaRPr lang="en-US" sz="36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3657600" y="3710947"/>
            <a:ext cx="1524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381000" y="1155405"/>
            <a:ext cx="8415670" cy="673395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cs typeface="Arial" pitchFamily="34" charset="0"/>
              </a:rPr>
              <a:t>Menentukan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Besar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Percepatan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Sudut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dari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Kemiringan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Grafik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l-GR" sz="2400" b="1" dirty="0" smtClean="0">
                <a:cs typeface="Arial" pitchFamily="34" charset="0"/>
              </a:rPr>
              <a:t>ω</a:t>
            </a:r>
            <a:r>
              <a:rPr lang="en-US" sz="2400" b="1" dirty="0" smtClean="0">
                <a:cs typeface="Arial" pitchFamily="34" charset="0"/>
              </a:rPr>
              <a:t>-t</a:t>
            </a:r>
            <a:endParaRPr lang="en-US" sz="2400" b="1" i="1" dirty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02265" y="3212805"/>
            <a:ext cx="6705600" cy="673395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US" sz="2400" b="1" dirty="0" smtClean="0">
                <a:cs typeface="Arial" pitchFamily="34" charset="0"/>
              </a:rPr>
              <a:t>ß </a:t>
            </a:r>
            <a:r>
              <a:rPr lang="en-US" sz="2400" b="1" dirty="0" err="1" smtClean="0">
                <a:cs typeface="Arial" pitchFamily="34" charset="0"/>
              </a:rPr>
              <a:t>adalah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sudut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antara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grafik</a:t>
            </a:r>
            <a:r>
              <a:rPr lang="en-US" sz="2400" b="1" i="1" dirty="0" smtClean="0">
                <a:cs typeface="Arial" pitchFamily="34" charset="0"/>
              </a:rPr>
              <a:t> </a:t>
            </a:r>
            <a:r>
              <a:rPr lang="el-GR" sz="2400" b="1" i="1" dirty="0" smtClean="0">
                <a:cs typeface="Arial" pitchFamily="34" charset="0"/>
              </a:rPr>
              <a:t>ω</a:t>
            </a:r>
            <a:r>
              <a:rPr lang="en-US" sz="2400" b="1" i="1" dirty="0" smtClean="0">
                <a:cs typeface="Arial" pitchFamily="34" charset="0"/>
              </a:rPr>
              <a:t>-t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terhadap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sumbu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i="1" dirty="0" smtClean="0">
                <a:cs typeface="Arial" pitchFamily="34" charset="0"/>
              </a:rPr>
              <a:t>t</a:t>
            </a:r>
            <a:r>
              <a:rPr lang="en-US" sz="2400" b="1" dirty="0" smtClean="0">
                <a:cs typeface="Arial" pitchFamily="34" charset="0"/>
              </a:rPr>
              <a:t>.</a:t>
            </a:r>
            <a:endParaRPr lang="el-GR" sz="2400" b="1" dirty="0">
              <a:cs typeface="Arial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2057400"/>
            <a:ext cx="2438400" cy="709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66110" y="4003040"/>
            <a:ext cx="239649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4520" y="5146040"/>
            <a:ext cx="2563454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46804"/>
            <a:ext cx="815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	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Menentukan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Kecepatan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Sudut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dari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Fungsi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Percepatan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Sudut</a:t>
            </a:r>
            <a:endParaRPr lang="en-US" sz="36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3657600" y="3710947"/>
            <a:ext cx="1524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81000" y="5496580"/>
            <a:ext cx="815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ω</a:t>
            </a:r>
            <a:r>
              <a:rPr lang="en-US" sz="16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0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adalah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kecepatan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sudut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awal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 (</a:t>
            </a:r>
            <a:r>
              <a:rPr lang="el-GR" sz="28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ω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pada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 t = 0).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600200"/>
            <a:ext cx="4524375" cy="1031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80204" y="2635688"/>
            <a:ext cx="2809876" cy="109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840" y="4038600"/>
            <a:ext cx="7467600" cy="105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46804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	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Gerak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Melingkar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Berubah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Beraturan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 (GMBB)</a:t>
            </a:r>
            <a:endParaRPr lang="en-US" sz="32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3657600" y="3710947"/>
            <a:ext cx="1524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381000" y="1460205"/>
            <a:ext cx="4648200" cy="597195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cs typeface="Arial" pitchFamily="34" charset="0"/>
              </a:rPr>
              <a:t>a. </a:t>
            </a:r>
            <a:r>
              <a:rPr lang="en-US" sz="2400" b="1" dirty="0" err="1" smtClean="0">
                <a:cs typeface="Arial" pitchFamily="34" charset="0"/>
              </a:rPr>
              <a:t>Percepatan</a:t>
            </a:r>
            <a:r>
              <a:rPr lang="en-US" sz="2400" b="1" dirty="0" smtClean="0">
                <a:cs typeface="Arial" pitchFamily="34" charset="0"/>
              </a:rPr>
              <a:t> Total </a:t>
            </a:r>
            <a:r>
              <a:rPr lang="en-US" sz="2400" b="1" dirty="0" err="1" smtClean="0">
                <a:cs typeface="Arial" pitchFamily="34" charset="0"/>
              </a:rPr>
              <a:t>pada</a:t>
            </a:r>
            <a:r>
              <a:rPr lang="en-US" sz="2400" b="1" dirty="0" smtClean="0">
                <a:cs typeface="Arial" pitchFamily="34" charset="0"/>
              </a:rPr>
              <a:t> GMBB</a:t>
            </a:r>
            <a:endParaRPr lang="en-US" sz="2400" b="1" i="1" dirty="0">
              <a:solidFill>
                <a:schemeClr val="bg1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" y="2362200"/>
            <a:ext cx="501856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912138"/>
            <a:ext cx="2362200" cy="238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9240" y="3398520"/>
            <a:ext cx="35909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80114" y="3733800"/>
            <a:ext cx="458288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14800" y="4724399"/>
            <a:ext cx="4648200" cy="53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30345" y="5562600"/>
            <a:ext cx="4730044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3" presetClass="entr" presetSubtype="5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5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000"/>
                            </p:stCondLst>
                            <p:childTnLst>
                              <p:par>
                                <p:cTn id="35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50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22982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	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Kinematika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Gerak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Melingkar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Berubah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latin typeface=""/>
                <a:cs typeface="Arial" pitchFamily="34" charset="0"/>
              </a:rPr>
              <a:t>Beraturan</a:t>
            </a:r>
            <a:endParaRPr lang="en-US" sz="32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3657600" y="3710947"/>
            <a:ext cx="1524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381000" y="1841205"/>
            <a:ext cx="8415670" cy="825795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cs typeface="Arial" pitchFamily="34" charset="0"/>
              </a:rPr>
              <a:t>Persamaan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kinematika</a:t>
            </a:r>
            <a:r>
              <a:rPr lang="en-US" sz="2400" b="1" dirty="0" smtClean="0">
                <a:cs typeface="Arial" pitchFamily="34" charset="0"/>
              </a:rPr>
              <a:t> GMBB </a:t>
            </a:r>
            <a:r>
              <a:rPr lang="en-US" sz="2400" b="1" dirty="0" err="1" smtClean="0">
                <a:cs typeface="Arial" pitchFamily="34" charset="0"/>
              </a:rPr>
              <a:t>akan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mirip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dengan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persamaan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kinematika</a:t>
            </a:r>
            <a:r>
              <a:rPr lang="en-US" sz="2400" b="1" dirty="0" smtClean="0">
                <a:cs typeface="Arial" pitchFamily="34" charset="0"/>
              </a:rPr>
              <a:t> GLBB.</a:t>
            </a:r>
            <a:endParaRPr lang="en-US" sz="2400" b="1" i="1" dirty="0">
              <a:solidFill>
                <a:schemeClr val="bg1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0"/>
            <a:ext cx="8458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07465" y="2465763"/>
            <a:ext cx="4960572" cy="3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271130" y="482025"/>
            <a:ext cx="64735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Posisi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Partikel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pada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suatu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Bidang</a:t>
            </a:r>
            <a:endParaRPr lang="en-US" sz="3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3405" y="1600199"/>
            <a:ext cx="4343400" cy="840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3200400"/>
            <a:ext cx="4267201" cy="882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497027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</a:rPr>
              <a:t>Gerak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 Parabola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3657600" y="3710947"/>
            <a:ext cx="1524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48725" y="1509713"/>
            <a:ext cx="6195075" cy="77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438400"/>
            <a:ext cx="7924800" cy="3886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301739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3600" b="1" i="1" dirty="0" err="1" smtClean="0">
                <a:solidFill>
                  <a:schemeClr val="accent4">
                    <a:lumMod val="50000"/>
                  </a:schemeClr>
                </a:solidFill>
              </a:rPr>
              <a:t>Bagaimana</a:t>
            </a:r>
            <a:r>
              <a:rPr lang="en-US" sz="36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i="1" dirty="0" err="1" smtClean="0">
                <a:solidFill>
                  <a:schemeClr val="accent4">
                    <a:lumMod val="50000"/>
                  </a:schemeClr>
                </a:solidFill>
              </a:rPr>
              <a:t>Gerak</a:t>
            </a:r>
            <a:r>
              <a:rPr lang="en-US" sz="3600" b="1" i="1" dirty="0" smtClean="0">
                <a:solidFill>
                  <a:schemeClr val="accent4">
                    <a:lumMod val="50000"/>
                  </a:schemeClr>
                </a:solidFill>
              </a:rPr>
              <a:t> Parabola </a:t>
            </a:r>
            <a:r>
              <a:rPr lang="en-US" sz="3600" b="1" i="1" dirty="0" err="1" smtClean="0">
                <a:solidFill>
                  <a:schemeClr val="accent4">
                    <a:lumMod val="50000"/>
                  </a:schemeClr>
                </a:solidFill>
              </a:rPr>
              <a:t>Terjadi</a:t>
            </a:r>
            <a:r>
              <a:rPr lang="en-US" sz="3600" b="1" i="1" dirty="0" smtClean="0">
                <a:solidFill>
                  <a:schemeClr val="accent4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81000" y="1143000"/>
            <a:ext cx="4648200" cy="31242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bg1"/>
                </a:solidFill>
              </a:rPr>
              <a:t>Galileo </a:t>
            </a:r>
            <a:r>
              <a:rPr lang="en-US" sz="2400" dirty="0" err="1" smtClean="0">
                <a:solidFill>
                  <a:schemeClr val="bg1"/>
                </a:solidFill>
              </a:rPr>
              <a:t>menyatakan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bahwa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kita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dapat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memandang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gerak</a:t>
            </a:r>
            <a:r>
              <a:rPr lang="en-US" sz="2400" dirty="0" smtClean="0">
                <a:solidFill>
                  <a:schemeClr val="bg1"/>
                </a:solidFill>
              </a:rPr>
              <a:t> parabola </a:t>
            </a:r>
            <a:r>
              <a:rPr lang="en-US" sz="2400" dirty="0" err="1" smtClean="0">
                <a:solidFill>
                  <a:schemeClr val="bg1"/>
                </a:solidFill>
              </a:rPr>
              <a:t>sebagai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gerak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lurus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beraturan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pada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sumbu</a:t>
            </a:r>
            <a:r>
              <a:rPr lang="en-US" sz="2400" dirty="0" smtClean="0">
                <a:solidFill>
                  <a:schemeClr val="bg1"/>
                </a:solidFill>
              </a:rPr>
              <a:t> horizontal (</a:t>
            </a:r>
            <a:r>
              <a:rPr lang="en-US" sz="2400" dirty="0" err="1" smtClean="0">
                <a:solidFill>
                  <a:schemeClr val="bg1"/>
                </a:solidFill>
              </a:rPr>
              <a:t>sumbu</a:t>
            </a:r>
            <a:r>
              <a:rPr lang="en-US" sz="2400" dirty="0" smtClean="0">
                <a:solidFill>
                  <a:schemeClr val="bg1"/>
                </a:solidFill>
              </a:rPr>
              <a:t> X) </a:t>
            </a:r>
            <a:r>
              <a:rPr lang="en-US" sz="2400" dirty="0" err="1" smtClean="0">
                <a:solidFill>
                  <a:schemeClr val="bg1"/>
                </a:solidFill>
              </a:rPr>
              <a:t>dan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gerak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lurus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berubah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beraturan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pada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sumbu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vertikal</a:t>
            </a:r>
            <a:r>
              <a:rPr lang="en-US" sz="2400" dirty="0" smtClean="0">
                <a:solidFill>
                  <a:schemeClr val="bg1"/>
                </a:solidFill>
              </a:rPr>
              <a:t> (</a:t>
            </a:r>
            <a:r>
              <a:rPr lang="en-US" sz="2400" dirty="0" err="1" smtClean="0">
                <a:solidFill>
                  <a:schemeClr val="bg1"/>
                </a:solidFill>
              </a:rPr>
              <a:t>sumbu</a:t>
            </a:r>
            <a:r>
              <a:rPr lang="en-US" sz="2400" dirty="0" smtClean="0">
                <a:solidFill>
                  <a:schemeClr val="bg1"/>
                </a:solidFill>
              </a:rPr>
              <a:t> Y) </a:t>
            </a:r>
            <a:r>
              <a:rPr lang="en-US" sz="2400" dirty="0" err="1" smtClean="0">
                <a:solidFill>
                  <a:schemeClr val="bg1"/>
                </a:solidFill>
              </a:rPr>
              <a:t>secara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terpisah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57200" y="4953000"/>
            <a:ext cx="8077200" cy="1676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Tiga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Asumsi</a:t>
            </a:r>
            <a:endParaRPr lang="en-US" sz="2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Percepatan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jatuh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bebas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, g,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memiliki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besar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yang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tetap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marL="342900" indent="-342900"/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2.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Pengaruh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hambatan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udara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atau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gesekan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udara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diabaikan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marL="342900" indent="-342900"/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3.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Rotasi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bumi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tidak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memmengaruhi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gerakan</a:t>
            </a:r>
            <a:endParaRPr lang="en-US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143000"/>
            <a:ext cx="3581400" cy="3944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" y="152400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Persamaan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Posisi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dan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Kecepatan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pada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Gerak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Parabola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Pada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sumbu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X</a:t>
            </a:r>
          </a:p>
        </p:txBody>
      </p:sp>
      <p:sp>
        <p:nvSpPr>
          <p:cNvPr id="7" name="Rectangle 6"/>
          <p:cNvSpPr/>
          <p:nvPr/>
        </p:nvSpPr>
        <p:spPr>
          <a:xfrm>
            <a:off x="410191" y="1343025"/>
            <a:ext cx="1653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err="1" smtClean="0">
                <a:solidFill>
                  <a:schemeClr val="accent4">
                    <a:lumMod val="50000"/>
                  </a:schemeClr>
                </a:solidFill>
              </a:rPr>
              <a:t>Pada</a:t>
            </a:r>
            <a:r>
              <a:rPr lang="en-US" sz="20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4">
                    <a:lumMod val="50000"/>
                  </a:schemeClr>
                </a:solidFill>
              </a:rPr>
              <a:t>sumbu</a:t>
            </a:r>
            <a:r>
              <a:rPr lang="en-US" sz="2000" i="1" dirty="0" smtClean="0">
                <a:solidFill>
                  <a:schemeClr val="accent4">
                    <a:lumMod val="50000"/>
                  </a:schemeClr>
                </a:solidFill>
              </a:rPr>
              <a:t> X</a:t>
            </a:r>
            <a:endParaRPr lang="en-US" sz="2000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524001"/>
            <a:ext cx="152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199" y="1447800"/>
            <a:ext cx="1752601" cy="6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401320" y="2129135"/>
            <a:ext cx="16451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err="1" smtClean="0">
                <a:solidFill>
                  <a:schemeClr val="accent4">
                    <a:lumMod val="50000"/>
                  </a:schemeClr>
                </a:solidFill>
              </a:rPr>
              <a:t>Pada</a:t>
            </a:r>
            <a:r>
              <a:rPr lang="en-US" sz="20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i="1" dirty="0" err="1" smtClean="0">
                <a:solidFill>
                  <a:schemeClr val="accent4">
                    <a:lumMod val="50000"/>
                  </a:schemeClr>
                </a:solidFill>
              </a:rPr>
              <a:t>sumbu</a:t>
            </a:r>
            <a:r>
              <a:rPr lang="en-US" sz="2000" i="1" dirty="0" smtClean="0">
                <a:solidFill>
                  <a:schemeClr val="accent4">
                    <a:lumMod val="50000"/>
                  </a:schemeClr>
                </a:solidFill>
              </a:rPr>
              <a:t> Y</a:t>
            </a:r>
            <a:endParaRPr lang="en-US" sz="2000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626360" y="2286000"/>
            <a:ext cx="4343400" cy="685800"/>
            <a:chOff x="2626360" y="2590800"/>
            <a:chExt cx="4343400" cy="685800"/>
          </a:xfrm>
        </p:grpSpPr>
        <p:pic>
          <p:nvPicPr>
            <p:cNvPr id="13316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666999" y="2667000"/>
              <a:ext cx="4298461" cy="60960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" name="Rectangle 9"/>
            <p:cNvSpPr/>
            <p:nvPr/>
          </p:nvSpPr>
          <p:spPr>
            <a:xfrm>
              <a:off x="2626360" y="2590800"/>
              <a:ext cx="4343400" cy="685800"/>
            </a:xfrm>
            <a:prstGeom prst="rect">
              <a:avLst/>
            </a:prstGeom>
            <a:noFill/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9240" y="3657600"/>
            <a:ext cx="5161280" cy="2851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53946" y="3352800"/>
            <a:ext cx="2194454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61125" y="3352800"/>
            <a:ext cx="23018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68891" y="4114800"/>
            <a:ext cx="3770309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029200" y="4953000"/>
            <a:ext cx="3810000" cy="64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0"/>
                            </p:stCondLst>
                            <p:childTnLst>
                              <p:par>
                                <p:cTn id="34" presetID="5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5" presetClass="entr" presetSubtype="5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7500"/>
                            </p:stCondLst>
                            <p:childTnLst>
                              <p:par>
                                <p:cTn id="44" presetID="5" presetClass="entr" presetSubtype="5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6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1000"/>
                            </p:stCondLst>
                            <p:childTnLst>
                              <p:par>
                                <p:cTn id="48" presetID="5" presetClass="entr" presetSubtype="5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0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4500"/>
                            </p:stCondLst>
                            <p:childTnLst>
                              <p:par>
                                <p:cTn id="52" presetID="5" presetClass="entr" presetSubtype="5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4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857071"/>
            <a:ext cx="815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600" b="1" i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	</a:t>
            </a:r>
            <a:r>
              <a:rPr lang="en-US" sz="3600" b="1" i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Bagaimana</a:t>
            </a:r>
            <a:r>
              <a:rPr lang="en-US" sz="3600" b="1" i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i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dengan</a:t>
            </a:r>
            <a:r>
              <a:rPr lang="en-US" sz="3600" b="1" i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i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kecepatan</a:t>
            </a:r>
            <a:r>
              <a:rPr lang="en-US" sz="3600" b="1" i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i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benda</a:t>
            </a:r>
            <a:r>
              <a:rPr lang="en-US" sz="3600" b="1" i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i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pada</a:t>
            </a:r>
            <a:r>
              <a:rPr lang="en-US" sz="3600" b="1" i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i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saat</a:t>
            </a:r>
            <a:r>
              <a:rPr lang="en-US" sz="3600" b="1" i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t?</a:t>
            </a:r>
            <a:endParaRPr lang="en-US" sz="3600" b="1" i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5111" y="2590800"/>
            <a:ext cx="7029689" cy="96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4133850"/>
            <a:ext cx="7526338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5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457200"/>
            <a:ext cx="88604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Menentukan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Tinggi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Maksimum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dan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Jarak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Terjauh</a:t>
            </a:r>
            <a:endParaRPr lang="en-US" sz="32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1143000"/>
            <a:ext cx="8382000" cy="9906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i="1" dirty="0" err="1" smtClean="0">
                <a:solidFill>
                  <a:schemeClr val="bg1"/>
                </a:solidFill>
              </a:rPr>
              <a:t>Apa</a:t>
            </a:r>
            <a:r>
              <a:rPr lang="en-US" sz="2800" b="1" i="1" dirty="0" smtClean="0">
                <a:solidFill>
                  <a:schemeClr val="bg1"/>
                </a:solidFill>
              </a:rPr>
              <a:t> </a:t>
            </a:r>
            <a:r>
              <a:rPr lang="en-US" sz="2800" b="1" i="1" dirty="0" err="1" smtClean="0">
                <a:solidFill>
                  <a:schemeClr val="bg1"/>
                </a:solidFill>
              </a:rPr>
              <a:t>syarat</a:t>
            </a:r>
            <a:r>
              <a:rPr lang="en-US" sz="2800" b="1" i="1" dirty="0" smtClean="0">
                <a:solidFill>
                  <a:schemeClr val="bg1"/>
                </a:solidFill>
              </a:rPr>
              <a:t> </a:t>
            </a:r>
            <a:r>
              <a:rPr lang="en-US" sz="2800" b="1" i="1" dirty="0" err="1" smtClean="0">
                <a:solidFill>
                  <a:schemeClr val="bg1"/>
                </a:solidFill>
              </a:rPr>
              <a:t>benda</a:t>
            </a:r>
            <a:r>
              <a:rPr lang="en-US" sz="2800" b="1" i="1" dirty="0" smtClean="0">
                <a:solidFill>
                  <a:schemeClr val="bg1"/>
                </a:solidFill>
              </a:rPr>
              <a:t> </a:t>
            </a:r>
            <a:r>
              <a:rPr lang="en-US" sz="2800" b="1" i="1" dirty="0" err="1" smtClean="0">
                <a:solidFill>
                  <a:schemeClr val="bg1"/>
                </a:solidFill>
              </a:rPr>
              <a:t>mencapai</a:t>
            </a:r>
            <a:r>
              <a:rPr lang="en-US" sz="2800" b="1" i="1" dirty="0" smtClean="0">
                <a:solidFill>
                  <a:schemeClr val="bg1"/>
                </a:solidFill>
              </a:rPr>
              <a:t> </a:t>
            </a:r>
            <a:r>
              <a:rPr lang="en-US" sz="2800" b="1" i="1" dirty="0" err="1" smtClean="0">
                <a:solidFill>
                  <a:schemeClr val="bg1"/>
                </a:solidFill>
              </a:rPr>
              <a:t>titik</a:t>
            </a:r>
            <a:r>
              <a:rPr lang="en-US" sz="2800" b="1" i="1" dirty="0" smtClean="0">
                <a:solidFill>
                  <a:schemeClr val="bg1"/>
                </a:solidFill>
              </a:rPr>
              <a:t> </a:t>
            </a:r>
            <a:r>
              <a:rPr lang="en-US" sz="2800" b="1" i="1" dirty="0" err="1" smtClean="0">
                <a:solidFill>
                  <a:schemeClr val="bg1"/>
                </a:solidFill>
              </a:rPr>
              <a:t>maksimum</a:t>
            </a:r>
            <a:r>
              <a:rPr lang="en-US" sz="2800" b="1" i="1" dirty="0" smtClean="0">
                <a:solidFill>
                  <a:schemeClr val="bg1"/>
                </a:solidFill>
              </a:rPr>
              <a:t>?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cs typeface="Arial" pitchFamily="34" charset="0"/>
              </a:rPr>
              <a:t>Syarat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suatu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benda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mencapai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titik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tertinggi</a:t>
            </a:r>
            <a:r>
              <a:rPr lang="en-US" sz="2400" dirty="0" smtClean="0">
                <a:cs typeface="Arial" pitchFamily="34" charset="0"/>
              </a:rPr>
              <a:t> (</a:t>
            </a:r>
            <a:r>
              <a:rPr lang="en-US" sz="2400" dirty="0" err="1" smtClean="0">
                <a:cs typeface="Arial" pitchFamily="34" charset="0"/>
              </a:rPr>
              <a:t>titik</a:t>
            </a:r>
            <a:r>
              <a:rPr lang="en-US" sz="2400" dirty="0" smtClean="0">
                <a:cs typeface="Arial" pitchFamily="34" charset="0"/>
              </a:rPr>
              <a:t> H) </a:t>
            </a:r>
            <a:r>
              <a:rPr lang="en-US" sz="2400" dirty="0" err="1" smtClean="0">
                <a:cs typeface="Arial" pitchFamily="34" charset="0"/>
              </a:rPr>
              <a:t>adalah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v</a:t>
            </a:r>
            <a:r>
              <a:rPr lang="en-US" sz="1600" dirty="0" err="1" smtClean="0">
                <a:cs typeface="Arial" pitchFamily="34" charset="0"/>
              </a:rPr>
              <a:t>y</a:t>
            </a:r>
            <a:r>
              <a:rPr lang="en-US" sz="2400" dirty="0" smtClean="0">
                <a:cs typeface="Arial" pitchFamily="34" charset="0"/>
              </a:rPr>
              <a:t> = 0.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2286000"/>
            <a:ext cx="2362200" cy="68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3138488"/>
            <a:ext cx="3261062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2600" y="4224205"/>
            <a:ext cx="2438400" cy="830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53000" y="4224204"/>
            <a:ext cx="2286000" cy="881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" y="5181600"/>
            <a:ext cx="7707457" cy="120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5" presetClass="entr" presetSubtype="5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0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5" presetClass="entr" presetSubtype="5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4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500"/>
                            </p:stCondLst>
                            <p:childTnLst>
                              <p:par>
                                <p:cTn id="26" presetID="5" presetClass="entr" presetSubtype="5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8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0"/>
                            </p:stCondLst>
                            <p:childTnLst>
                              <p:par>
                                <p:cTn id="30" presetID="5" presetClass="entr" presetSubtype="5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8500"/>
                            </p:stCondLst>
                            <p:childTnLst>
                              <p:par>
                                <p:cTn id="34" presetID="5" presetClass="entr" presetSubtype="5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6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3534" y="533400"/>
            <a:ext cx="88604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3600" b="1" i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Apa</a:t>
            </a:r>
            <a:r>
              <a:rPr lang="en-US" sz="3600" b="1" i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i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syarat</a:t>
            </a:r>
            <a:r>
              <a:rPr lang="en-US" sz="3600" b="1" i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i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benda</a:t>
            </a:r>
            <a:r>
              <a:rPr lang="en-US" sz="3600" b="1" i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i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mencapai</a:t>
            </a:r>
            <a:r>
              <a:rPr lang="en-US" sz="3600" b="1" i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i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jarak</a:t>
            </a:r>
            <a:r>
              <a:rPr lang="en-US" sz="3600" b="1" i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i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terjauh</a:t>
            </a:r>
            <a:r>
              <a:rPr lang="en-US" sz="3600" b="1" i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?</a:t>
            </a:r>
            <a:endParaRPr lang="en-US" sz="3600" b="1" i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371600"/>
            <a:ext cx="6182891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1236" y="2286000"/>
            <a:ext cx="6617044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200" y="5029200"/>
            <a:ext cx="6629400" cy="1397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5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9" presetID="55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3534" y="253425"/>
            <a:ext cx="88604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Sifat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Simetri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Grafik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Parabola</a:t>
            </a:r>
            <a:endParaRPr lang="en-US" sz="32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28600" y="685800"/>
            <a:ext cx="8382000" cy="990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Gesekan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angin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dalam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gerak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parabola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diabaikan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,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grafik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parabola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dapat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kita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analisis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secara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matematis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.</a:t>
            </a:r>
            <a:endParaRPr lang="en-US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599" y="1600200"/>
            <a:ext cx="5268367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1" y="4066664"/>
            <a:ext cx="6400800" cy="2542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304800"/>
            <a:ext cx="7848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Menentukan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Perpindahan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Partikel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pada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Bidang</a:t>
            </a:r>
            <a:endParaRPr lang="en-US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57200" y="1447800"/>
            <a:ext cx="8077200" cy="9906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</a:rPr>
              <a:t>Perpindahan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didefinisikan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sebagai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perubahan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posisi</a:t>
            </a:r>
            <a:r>
              <a:rPr lang="en-US" sz="2400" dirty="0" smtClean="0">
                <a:solidFill>
                  <a:schemeClr val="bg1"/>
                </a:solidFill>
              </a:rPr>
              <a:t> (</a:t>
            </a:r>
            <a:r>
              <a:rPr lang="en-US" sz="2400" dirty="0" err="1" smtClean="0">
                <a:solidFill>
                  <a:schemeClr val="bg1"/>
                </a:solidFill>
              </a:rPr>
              <a:t>kedudukan</a:t>
            </a:r>
            <a:r>
              <a:rPr lang="en-US" sz="2400" dirty="0" smtClean="0">
                <a:solidFill>
                  <a:schemeClr val="bg1"/>
                </a:solidFill>
              </a:rPr>
              <a:t>) </a:t>
            </a:r>
            <a:r>
              <a:rPr lang="en-US" sz="2400" dirty="0" err="1" smtClean="0">
                <a:solidFill>
                  <a:schemeClr val="bg1"/>
                </a:solidFill>
              </a:rPr>
              <a:t>suatu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partikel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dalam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suatu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selang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waktu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tertentu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2514601"/>
            <a:ext cx="3429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2905858"/>
            <a:ext cx="2514600" cy="725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599" y="3962400"/>
            <a:ext cx="314527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5029200"/>
            <a:ext cx="459797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249865"/>
            <a:ext cx="7848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Kecepatan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Partikel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pada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suatu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Bidang</a:t>
            </a:r>
            <a:endParaRPr lang="en-US" sz="36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59735" y="990600"/>
            <a:ext cx="3755065" cy="6096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Tx/>
              <a:buAutoNum type="alphaLcPeriod"/>
            </a:pPr>
            <a:r>
              <a:rPr lang="en-US" sz="2800" b="1" dirty="0" err="1" smtClean="0">
                <a:solidFill>
                  <a:schemeClr val="bg1"/>
                </a:solidFill>
              </a:rPr>
              <a:t>Kecepatan</a:t>
            </a:r>
            <a:r>
              <a:rPr lang="en-US" sz="2800" b="1" dirty="0" smtClean="0">
                <a:solidFill>
                  <a:schemeClr val="bg1"/>
                </a:solidFill>
              </a:rPr>
              <a:t> Rata-rata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600200"/>
            <a:ext cx="660082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048000"/>
            <a:ext cx="6589644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4267200"/>
            <a:ext cx="8153400" cy="1981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5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16195"/>
            <a:ext cx="8305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Kecepatan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Sesaat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sebagai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Kemiringan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Grafik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Komponen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r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terhadap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t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91553" y="1295400"/>
            <a:ext cx="5652247" cy="8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2133600"/>
            <a:ext cx="5943600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552271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	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Kecepatan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Sesaat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sebagai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Turunan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Fungsi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Posisi</a:t>
            </a:r>
            <a:endParaRPr lang="en-US" sz="36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14400" y="2057400"/>
            <a:ext cx="7239000" cy="19812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US" sz="3200" b="1" dirty="0" err="1" smtClean="0">
                <a:solidFill>
                  <a:schemeClr val="bg1"/>
                </a:solidFill>
                <a:cs typeface="Arial" pitchFamily="34" charset="0"/>
              </a:rPr>
              <a:t>Kecepatan</a:t>
            </a:r>
            <a:r>
              <a:rPr lang="en-US" sz="3200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cs typeface="Arial" pitchFamily="34" charset="0"/>
              </a:rPr>
              <a:t>sesaat</a:t>
            </a:r>
            <a:r>
              <a:rPr lang="en-US" sz="3200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cs typeface="Arial" pitchFamily="34" charset="0"/>
              </a:rPr>
              <a:t>adalah</a:t>
            </a:r>
            <a:r>
              <a:rPr lang="en-US" sz="3200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cs typeface="Arial" pitchFamily="34" charset="0"/>
              </a:rPr>
              <a:t>turunan</a:t>
            </a:r>
            <a:r>
              <a:rPr lang="en-US" sz="3200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cs typeface="Arial" pitchFamily="34" charset="0"/>
              </a:rPr>
              <a:t>pertama</a:t>
            </a:r>
            <a:r>
              <a:rPr lang="en-US" sz="3200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cs typeface="Arial" pitchFamily="34" charset="0"/>
              </a:rPr>
              <a:t>dari</a:t>
            </a:r>
            <a:r>
              <a:rPr lang="en-US" sz="3200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cs typeface="Arial" pitchFamily="34" charset="0"/>
              </a:rPr>
              <a:t>fungsi</a:t>
            </a:r>
            <a:r>
              <a:rPr lang="en-US" sz="3200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cs typeface="Arial" pitchFamily="34" charset="0"/>
              </a:rPr>
              <a:t>posisi</a:t>
            </a:r>
            <a:r>
              <a:rPr lang="en-US" sz="3200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3200" b="1" i="1" dirty="0" smtClean="0">
                <a:solidFill>
                  <a:schemeClr val="bg1"/>
                </a:solidFill>
                <a:cs typeface="Arial" pitchFamily="34" charset="0"/>
              </a:rPr>
              <a:t>x</a:t>
            </a:r>
            <a:r>
              <a:rPr lang="en-US" sz="3200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cs typeface="Arial" pitchFamily="34" charset="0"/>
              </a:rPr>
              <a:t>terhadap</a:t>
            </a:r>
            <a:r>
              <a:rPr lang="en-US" sz="3200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cs typeface="Arial" pitchFamily="34" charset="0"/>
              </a:rPr>
              <a:t>waktu</a:t>
            </a:r>
            <a:r>
              <a:rPr lang="en-US" sz="3200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3200" b="1" i="1" dirty="0" smtClean="0">
                <a:solidFill>
                  <a:schemeClr val="bg1"/>
                </a:solidFill>
                <a:cs typeface="Arial" pitchFamily="34" charset="0"/>
              </a:rPr>
              <a:t>t</a:t>
            </a:r>
            <a:r>
              <a:rPr lang="en-US" sz="3200" b="1" dirty="0" smtClean="0">
                <a:solidFill>
                  <a:schemeClr val="bg1"/>
                </a:solidFill>
                <a:cs typeface="Arial" pitchFamily="34" charset="0"/>
              </a:rPr>
              <a:t>.</a:t>
            </a:r>
            <a:endParaRPr 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5749" y="4291013"/>
            <a:ext cx="6985251" cy="127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54935" y="572869"/>
            <a:ext cx="876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	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Kecepatan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Sesaat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untuk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Gerak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pada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Bidang</a:t>
            </a:r>
            <a:endParaRPr lang="en-US" sz="36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1310867"/>
            <a:ext cx="2802436" cy="822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377667"/>
            <a:ext cx="8305800" cy="1127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33952" y="3629024"/>
            <a:ext cx="5428848" cy="94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3000" y="4648200"/>
            <a:ext cx="6782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572869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Menentukan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Posisi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dari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Fungsi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Kecepatan</a:t>
            </a:r>
            <a:endParaRPr lang="en-US" sz="36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524000"/>
            <a:ext cx="3581400" cy="4650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524000"/>
            <a:ext cx="3581400" cy="4693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57200" y="2438400"/>
            <a:ext cx="4419600" cy="4114800"/>
            <a:chOff x="457200" y="2362200"/>
            <a:chExt cx="4419600" cy="4114800"/>
          </a:xfrm>
        </p:grpSpPr>
        <p:pic>
          <p:nvPicPr>
            <p:cNvPr id="9220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7200" y="2362200"/>
              <a:ext cx="4390652" cy="411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Rectangle 8"/>
            <p:cNvSpPr/>
            <p:nvPr/>
          </p:nvSpPr>
          <p:spPr>
            <a:xfrm>
              <a:off x="3276600" y="2362200"/>
              <a:ext cx="1600200" cy="533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/>
          <p:cNvSpPr/>
          <p:nvPr/>
        </p:nvSpPr>
        <p:spPr>
          <a:xfrm>
            <a:off x="76200" y="228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Perpindahan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sebagai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Luas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di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bawah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Grafik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v-t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57200" y="1600200"/>
            <a:ext cx="8229600" cy="6858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b="1" i="1" dirty="0" err="1" smtClean="0">
                <a:solidFill>
                  <a:schemeClr val="bg1"/>
                </a:solidFill>
              </a:rPr>
              <a:t>Bagaimanakah</a:t>
            </a:r>
            <a:r>
              <a:rPr lang="en-US" sz="2600" b="1" i="1" dirty="0" smtClean="0">
                <a:solidFill>
                  <a:schemeClr val="bg1"/>
                </a:solidFill>
              </a:rPr>
              <a:t> </a:t>
            </a:r>
            <a:r>
              <a:rPr lang="en-US" sz="2600" b="1" i="1" dirty="0" err="1" smtClean="0">
                <a:solidFill>
                  <a:schemeClr val="bg1"/>
                </a:solidFill>
              </a:rPr>
              <a:t>dengan</a:t>
            </a:r>
            <a:r>
              <a:rPr lang="en-US" sz="2600" b="1" i="1" dirty="0" smtClean="0">
                <a:solidFill>
                  <a:schemeClr val="bg1"/>
                </a:solidFill>
              </a:rPr>
              <a:t> </a:t>
            </a:r>
            <a:r>
              <a:rPr lang="en-US" sz="2600" b="1" i="1" dirty="0" err="1" smtClean="0">
                <a:solidFill>
                  <a:schemeClr val="bg1"/>
                </a:solidFill>
              </a:rPr>
              <a:t>tafsiran</a:t>
            </a:r>
            <a:r>
              <a:rPr lang="en-US" sz="2600" b="1" i="1" dirty="0" smtClean="0">
                <a:solidFill>
                  <a:schemeClr val="bg1"/>
                </a:solidFill>
              </a:rPr>
              <a:t> </a:t>
            </a:r>
            <a:r>
              <a:rPr lang="en-US" sz="2600" b="1" i="1" dirty="0" err="1" smtClean="0">
                <a:solidFill>
                  <a:schemeClr val="bg1"/>
                </a:solidFill>
              </a:rPr>
              <a:t>geometris</a:t>
            </a:r>
            <a:r>
              <a:rPr lang="en-US" sz="2600" b="1" i="1" dirty="0" smtClean="0">
                <a:solidFill>
                  <a:schemeClr val="bg1"/>
                </a:solidFill>
              </a:rPr>
              <a:t> </a:t>
            </a:r>
            <a:r>
              <a:rPr lang="en-US" sz="2600" b="1" i="1" dirty="0" err="1" smtClean="0">
                <a:solidFill>
                  <a:schemeClr val="bg1"/>
                </a:solidFill>
              </a:rPr>
              <a:t>dari</a:t>
            </a:r>
            <a:r>
              <a:rPr lang="en-US" sz="2600" b="1" i="1" dirty="0" smtClean="0">
                <a:solidFill>
                  <a:schemeClr val="bg1"/>
                </a:solidFill>
              </a:rPr>
              <a:t> integral?</a:t>
            </a:r>
            <a:endParaRPr lang="en-US" sz="2600" b="1" i="1" dirty="0">
              <a:solidFill>
                <a:schemeClr val="bg1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2438400"/>
            <a:ext cx="4333194" cy="1072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429000"/>
            <a:ext cx="435428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747</TotalTime>
  <Words>397</Words>
  <Application>Microsoft Office PowerPoint</Application>
  <PresentationFormat>On-screen Show (4:3)</PresentationFormat>
  <Paragraphs>60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109</cp:revision>
  <dcterms:created xsi:type="dcterms:W3CDTF">2012-01-30T07:22:06Z</dcterms:created>
  <dcterms:modified xsi:type="dcterms:W3CDTF">2012-02-06T07:33:12Z</dcterms:modified>
</cp:coreProperties>
</file>