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83" r:id="rId3"/>
    <p:sldId id="292" r:id="rId4"/>
    <p:sldId id="284" r:id="rId5"/>
    <p:sldId id="280" r:id="rId6"/>
    <p:sldId id="260" r:id="rId7"/>
    <p:sldId id="287" r:id="rId8"/>
    <p:sldId id="257" r:id="rId9"/>
    <p:sldId id="258" r:id="rId10"/>
    <p:sldId id="259" r:id="rId11"/>
    <p:sldId id="261" r:id="rId12"/>
    <p:sldId id="281" r:id="rId13"/>
    <p:sldId id="263" r:id="rId14"/>
    <p:sldId id="264" r:id="rId15"/>
    <p:sldId id="265" r:id="rId16"/>
    <p:sldId id="268" r:id="rId17"/>
    <p:sldId id="296" r:id="rId18"/>
    <p:sldId id="266" r:id="rId19"/>
    <p:sldId id="267" r:id="rId20"/>
    <p:sldId id="269" r:id="rId21"/>
    <p:sldId id="271" r:id="rId22"/>
    <p:sldId id="277" r:id="rId23"/>
    <p:sldId id="285" r:id="rId24"/>
    <p:sldId id="297" r:id="rId25"/>
    <p:sldId id="288" r:id="rId26"/>
    <p:sldId id="289" r:id="rId27"/>
    <p:sldId id="291" r:id="rId28"/>
    <p:sldId id="298" r:id="rId29"/>
    <p:sldId id="301" r:id="rId30"/>
    <p:sldId id="282" r:id="rId31"/>
    <p:sldId id="276" r:id="rId32"/>
    <p:sldId id="295" r:id="rId3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CC66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3833479148439782"/>
          <c:y val="4.4861391929187228E-2"/>
          <c:w val="0.57771094585399052"/>
          <c:h val="0.8431732650045967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класс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Качество</c:v>
                </c:pt>
                <c:pt idx="1">
                  <c:v>Успеваемость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0.85</c:v>
                </c:pt>
                <c:pt idx="1">
                  <c:v>0.85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класс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ln w="12700"/>
              <a:scene3d>
                <a:camera prst="orthographicFront"/>
                <a:lightRig rig="threePt" dir="t"/>
              </a:scene3d>
              <a:sp3d>
                <a:bevelT w="0"/>
              </a:sp3d>
            </c:spPr>
          </c:dPt>
          <c:cat>
            <c:strRef>
              <c:f>Лист1!$A$2:$A$3</c:f>
              <c:strCache>
                <c:ptCount val="2"/>
                <c:pt idx="0">
                  <c:v>Качество</c:v>
                </c:pt>
                <c:pt idx="1">
                  <c:v>Успеваемость</c:v>
                </c:pt>
              </c:strCache>
            </c:strRef>
          </c:cat>
          <c:val>
            <c:numRef>
              <c:f>Лист1!$C$2:$C$3</c:f>
              <c:numCache>
                <c:formatCode>0%</c:formatCode>
                <c:ptCount val="2"/>
                <c:pt idx="0">
                  <c:v>0.95</c:v>
                </c:pt>
                <c:pt idx="1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42655104"/>
        <c:axId val="62542976"/>
        <c:axId val="0"/>
      </c:bar3DChart>
      <c:catAx>
        <c:axId val="42655104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 rot="0"/>
          <a:lstStyle/>
          <a:p>
            <a:pPr>
              <a:defRPr/>
            </a:pPr>
            <a:endParaRPr lang="ru-RU"/>
          </a:p>
        </c:txPr>
        <c:crossAx val="62542976"/>
        <c:crosses val="autoZero"/>
        <c:auto val="1"/>
        <c:lblAlgn val="ctr"/>
        <c:lblOffset val="100"/>
        <c:noMultiLvlLbl val="0"/>
      </c:catAx>
      <c:valAx>
        <c:axId val="6254297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ru-RU"/>
          </a:p>
        </c:txPr>
        <c:crossAx val="4265510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C55C8A-4AEC-4957-9B38-067313F19873}" type="datetimeFigureOut">
              <a:rPr lang="ru-RU" smtClean="0"/>
              <a:pPr/>
              <a:t>17.02.2017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745980-8B03-4AE4-B7EE-F5AA0FFAE8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058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745980-8B03-4AE4-B7EE-F5AA0FFAE87C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9081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745980-8B03-4AE4-B7EE-F5AA0FFAE87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4891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745980-8B03-4AE4-B7EE-F5AA0FFAE87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7308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745980-8B03-4AE4-B7EE-F5AA0FFAE87C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4847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745980-8B03-4AE4-B7EE-F5AA0FFAE87C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336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745980-8B03-4AE4-B7EE-F5AA0FFAE87C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2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sh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sh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sh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sh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sh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sh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sh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sh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sh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sh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sh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2/17/2017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sh dir="d"/>
  </p:transition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estival.1september.ru/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 txBox="1">
            <a:spLocks noGrp="1"/>
          </p:cNvSpPr>
          <p:nvPr>
            <p:ph type="subTitle" idx="1"/>
          </p:nvPr>
        </p:nvSpPr>
        <p:spPr>
          <a:xfrm>
            <a:off x="2743200" y="762000"/>
            <a:ext cx="6172200" cy="2862322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70C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читательской  грамотности  обучающихся  на уровне начального  общего образования</a:t>
            </a:r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10800000" flipV="1">
            <a:off x="4648200" y="4532531"/>
            <a:ext cx="3581400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Автор:  учитель начальных классов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МБОУ «СОШ №11 г. Ангарска» </a:t>
            </a:r>
          </a:p>
          <a:p>
            <a:pPr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Волкова Виктория Константиновна</a:t>
            </a:r>
          </a:p>
        </p:txBody>
      </p:sp>
    </p:spTree>
  </p:cSld>
  <p:clrMapOvr>
    <a:masterClrMapping/>
  </p:clrMapOvr>
  <p:transition spd="med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 txBox="1">
            <a:spLocks noGrp="1"/>
          </p:cNvSpPr>
          <p:nvPr>
            <p:ph idx="1"/>
          </p:nvPr>
        </p:nvSpPr>
        <p:spPr>
          <a:xfrm>
            <a:off x="2819400" y="457200"/>
            <a:ext cx="5943600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1.Технология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критического мышления 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71800" y="1752600"/>
            <a:ext cx="6019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на уроке трех этапов.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этап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«Вызов», на котором ребёнок ставит перед собой вопрос «Что я знаю?» по данной проблеме.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этап -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«Осмысление»: ответы на вопросы, которые сам поставил перед собой на первой стадии (что хочу знать).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этап -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«Рефлексия», предполагающая размышление и обобщение того, «что узнал» ребенок на уроке по данной проблеме.</a:t>
            </a:r>
          </a:p>
        </p:txBody>
      </p:sp>
    </p:spTree>
  </p:cSld>
  <p:clrMapOvr>
    <a:masterClrMapping/>
  </p:clrMapOvr>
  <p:transition spd="med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 txBox="1">
            <a:spLocks noGrp="1"/>
          </p:cNvSpPr>
          <p:nvPr>
            <p:ph idx="1"/>
          </p:nvPr>
        </p:nvSpPr>
        <p:spPr>
          <a:xfrm>
            <a:off x="2590800" y="304800"/>
            <a:ext cx="6096000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>
                <a:lumMod val="50000"/>
                <a:lumOff val="50000"/>
              </a:schemeClr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Здесь предлагаю использовать             следующие приёмы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работы: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19400" y="1080379"/>
            <a:ext cx="63246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Приём – «Чтение с остановками»</a:t>
            </a:r>
          </a:p>
          <a:p>
            <a:pPr>
              <a:lnSpc>
                <a:spcPct val="17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его проведения  служит повествовательный текст. На начальной стадии урока учащиеся по названию текста определяют, о чём пойдёт речь в произведении. На основной части урока текст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читаем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частям. После чтения каждого фрагмента ученики высказывают предположения о дальнейшем развитии сюжета. Данная стратегия способствует выработке у учащихся внимательного отношения к точке зрения другого человека и спокойного отказа от своей, если она недостаточно аргументирована или аргументы оказались несостоятельными.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</p:spTree>
  </p:cSld>
  <p:clrMapOvr>
    <a:masterClrMapping/>
  </p:clrMapOvr>
  <p:transition spd="med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6600" y="228600"/>
            <a:ext cx="4495800" cy="685800"/>
          </a:xfr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Приёмы работы: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90800" y="914400"/>
            <a:ext cx="6324600" cy="5638800"/>
          </a:xfrm>
          <a:solidFill>
            <a:schemeClr val="tx2">
              <a:lumMod val="10000"/>
              <a:lumOff val="9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noAutofit/>
          </a:bodyPr>
          <a:lstStyle/>
          <a:p>
            <a:pPr>
              <a:buAutoNum type="arabicPeriod" startAt="2"/>
            </a:pP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Приём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спользую 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творческой работе по выяснению   уровня осмысления текста. Этот приём предусматривает не только индивидуальную работу, но и работу в парах и группах.</a:t>
            </a:r>
          </a:p>
          <a:p>
            <a:pPr marL="0" indent="0">
              <a:buNone/>
            </a:pP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Приём «Работа с вопросником»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применяю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введении нового материала на  этапе самостоятельной работы с учебником. Детям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предлагаю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ряд вопросов к тексту, на которые они должны найти ответы. Причем вопросы и ответы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даю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только в прямой форме, но и в косвенной, требующей анализа и рассуждения, опоры на собственный опыт. После самостоятельного поиска обязательно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провожу фронтальную проверку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точности и правильности, найденных ответов, отсеивание лишнего.</a:t>
            </a:r>
            <a:endParaRPr lang="ru-RU" sz="1600" dirty="0">
              <a:solidFill>
                <a:srgbClr val="99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ransition spd="med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2743200" y="158234"/>
            <a:ext cx="6172200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Приём</a:t>
            </a:r>
            <a:b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«Знаю, узнал, хочу узнать».</a:t>
            </a:r>
            <a:b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i="1" dirty="0">
              <a:solidFill>
                <a:srgbClr val="C0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" name="Содержимое 4"/>
          <p:cNvSpPr txBox="1">
            <a:spLocks noGrp="1"/>
          </p:cNvSpPr>
          <p:nvPr>
            <p:ph idx="1"/>
          </p:nvPr>
        </p:nvSpPr>
        <p:spPr>
          <a:xfrm>
            <a:off x="2362200" y="1676400"/>
            <a:ext cx="6400800" cy="45981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Применяю на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стадии  объяснения нового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материала 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стадии закрепления. Например, при изучении творчества А.С.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Пушкина дети самостоятельно записывают в таблицу, что знали о Пушкине и его произведениях, что узнали нового, какие его стихи и что хотели бы узнать. Работа с этим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приемом чаще всего выходит за рамки одного урока. Графа «Хочу узнать» дает повод к поиску новой информации, работе с дополнительной литературой.</a:t>
            </a:r>
          </a:p>
          <a:p>
            <a:pPr>
              <a:buFont typeface="Wingdings" pitchFamily="2" charset="2"/>
              <a:buChar char="v"/>
            </a:pPr>
            <a:endParaRPr lang="ru-RU" sz="2400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8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2667000" y="582414"/>
            <a:ext cx="601980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/>
          <a:p>
            <a:pPr marL="0" indent="0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Приём «Мозговой штурм» </a:t>
            </a:r>
          </a:p>
        </p:txBody>
      </p:sp>
      <p:sp>
        <p:nvSpPr>
          <p:cNvPr id="5" name="Содержимое 4"/>
          <p:cNvSpPr txBox="1">
            <a:spLocks noGrp="1"/>
          </p:cNvSpPr>
          <p:nvPr>
            <p:ph idx="1"/>
          </p:nvPr>
        </p:nvSpPr>
        <p:spPr>
          <a:xfrm>
            <a:off x="2743200" y="1447800"/>
            <a:ext cx="6248400" cy="44873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активизировать младших школьников, помочь разрешить проблему, формирует нестандартное мышление. Такая методика не ставит ребёнка в рамки правильных и неправильных ответов. Ученики могут высказывать любое мнение, которое поможет найти выход из затруднительной ситуации. </a:t>
            </a:r>
          </a:p>
          <a:p>
            <a:pPr marL="0" inden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2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 txBox="1">
            <a:spLocks noGrp="1"/>
          </p:cNvSpPr>
          <p:nvPr>
            <p:ph idx="1"/>
          </p:nvPr>
        </p:nvSpPr>
        <p:spPr>
          <a:xfrm>
            <a:off x="2667000" y="533400"/>
            <a:ext cx="617220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Приём «Уголки»</a:t>
            </a:r>
            <a:endParaRPr lang="ru-RU" dirty="0" smtClean="0">
              <a:solidFill>
                <a:srgbClr val="C0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24200" y="1143001"/>
            <a:ext cx="5715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уроках литературного чтения при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 героев какого-либо произведения. Класс делится на две группы. Одна группа готовит доказательства положительных качеств героя, используя текст и свой жизненный опыт, другая - отрицательных, подкрепляя свой ответ цитатами из текста. Данный прием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чтения всего произведения. В конце урока делается совместный вывод. </a:t>
            </a:r>
          </a:p>
          <a:p>
            <a:pPr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3048000" y="158979"/>
            <a:ext cx="5334000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7</a:t>
            </a:r>
            <a:r>
              <a:rPr lang="ru-RU" sz="2800" dirty="0">
                <a:solidFill>
                  <a:srgbClr val="C00000"/>
                </a:solidFill>
              </a:rPr>
              <a:t>.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Приём «Написание творческих работ»</a:t>
            </a:r>
            <a:r>
              <a:rPr lang="ru-RU" sz="2800" dirty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ru-RU" sz="2800" dirty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ru-RU" sz="2800" b="1" i="1" dirty="0">
              <a:solidFill>
                <a:srgbClr val="C0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24200" y="2057400"/>
            <a:ext cx="5524500" cy="34163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Применяю на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изученной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темы по русскому языку или литературному чтению. Учащимся предлагаю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написать продолжение понравившегося произведения из раздела или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самим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написать сказку или стихотворение. Эта работа выполняется детьми, в зависимости от их уровня развития.    </a:t>
            </a:r>
            <a:r>
              <a:rPr lang="ru-RU" sz="2400" dirty="0"/>
              <a:t>                                                </a:t>
            </a:r>
          </a:p>
        </p:txBody>
      </p:sp>
    </p:spTree>
  </p:cSld>
  <p:clrMapOvr>
    <a:masterClrMapping/>
  </p:clrMapOvr>
  <p:transition spd="med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36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43200" y="304800"/>
            <a:ext cx="5410200" cy="11128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Сочинение – рассказ</a:t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 сказочном человечке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Admin\Downloads\20170213_181130_resized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2" t="2083" r="8333" b="13334"/>
          <a:stretch/>
        </p:blipFill>
        <p:spPr bwMode="auto">
          <a:xfrm>
            <a:off x="3429000" y="1524000"/>
            <a:ext cx="4006572" cy="4800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89857148"/>
      </p:ext>
    </p:extLst>
  </p:cSld>
  <p:clrMapOvr>
    <a:masterClrMapping/>
  </p:clrMapOvr>
  <p:transition spd="med">
    <p:push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3429000" y="739972"/>
            <a:ext cx="4572000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Приём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викторины». </a:t>
            </a:r>
            <a:b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i="1" dirty="0">
              <a:solidFill>
                <a:srgbClr val="C0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Содержимое 5"/>
          <p:cNvSpPr txBox="1">
            <a:spLocks noGrp="1"/>
          </p:cNvSpPr>
          <p:nvPr>
            <p:ph idx="1"/>
          </p:nvPr>
        </p:nvSpPr>
        <p:spPr>
          <a:xfrm>
            <a:off x="3124200" y="2286000"/>
            <a:ext cx="5410200" cy="424116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indent="0">
              <a:buNone/>
            </a:pPr>
            <a:endParaRPr lang="ru-RU" sz="2000" b="1" dirty="0"/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изучения темы или нескольких тем дети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пользуясь учебными текстами, готовят вопросы для викторины, потом объединяются в группы, и проводят соревнование.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Предлагаю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каждой группе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лучшего – «знатока», а потом задать ему вопросы(участвуют все желающие).</a:t>
            </a:r>
          </a:p>
          <a:p>
            <a:pPr marL="0" indent="0">
              <a:buNone/>
            </a:pPr>
            <a:r>
              <a:rPr lang="ru-RU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endParaRPr lang="ru-RU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ransition spd="med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12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2438400" y="274638"/>
            <a:ext cx="6248400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Приём «Логическая цепочка». </a:t>
            </a:r>
            <a:b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i="1" dirty="0">
              <a:solidFill>
                <a:srgbClr val="C0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" name="Содержимое 4"/>
          <p:cNvSpPr txBox="1">
            <a:spLocks noGrp="1"/>
          </p:cNvSpPr>
          <p:nvPr>
            <p:ph idx="1"/>
          </p:nvPr>
        </p:nvSpPr>
        <p:spPr>
          <a:xfrm>
            <a:off x="2743200" y="1447800"/>
            <a:ext cx="6019800" cy="414267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прочтения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текста предлагаю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учащимся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построить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события в логической последовательности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 помогает при пересказе текстов. Этот приём можно использовать при подготовке к пересказу большого по объёму произведения.</a:t>
            </a:r>
          </a:p>
          <a:p>
            <a:pPr>
              <a:buFont typeface="Wingdings" pitchFamily="2" charset="2"/>
              <a:buChar char="§"/>
            </a:pPr>
            <a:endParaRPr lang="ru-RU" sz="28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ransition spd="med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120"/>
                            </p:stCondLst>
                            <p:childTnLst>
                              <p:par>
                                <p:cTn id="1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533400"/>
            <a:ext cx="6781800" cy="5562600"/>
          </a:xfr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4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«Чтение - это окошко, через которое дети видят и познают мир и самих себя. Оно открывается перед ребенком лишь тогда, когда наряду с чтением, одновременно с ним и даже раньше, чем впервые раскрыта книга, начинается кропотливая работа над словом.» </a:t>
            </a:r>
          </a:p>
          <a:p>
            <a:pPr marL="0" indent="0" algn="ctr">
              <a:buNone/>
            </a:pPr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(В.А. Сухомлинский)</a:t>
            </a:r>
          </a:p>
          <a:p>
            <a:pPr marL="0" indent="0" algn="ctr">
              <a:buNone/>
            </a:pPr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 algn="ctr">
              <a:buNone/>
            </a:pPr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«Люди перестают мыслить,    когда перестают читать».     </a:t>
            </a:r>
            <a:r>
              <a:rPr lang="ru-RU" sz="2400" b="1" i="1" dirty="0">
                <a:solidFill>
                  <a:srgbClr val="C00000"/>
                </a:solidFill>
                <a:latin typeface="Century Schoolbook (Основной текст)"/>
              </a:rPr>
              <a:t>                              </a:t>
            </a:r>
          </a:p>
          <a:p>
            <a:pPr marL="0" indent="0" algn="ctr">
              <a:buNone/>
            </a:pPr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(Д. Дидро)                 </a:t>
            </a:r>
            <a:endParaRPr lang="ru-RU" sz="24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44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20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240"/>
                            </p:stCondLst>
                            <p:childTnLst>
                              <p:par>
                                <p:cTn id="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1040"/>
                            </p:stCondLst>
                            <p:childTnLst>
                              <p:par>
                                <p:cTn id="3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2590800" y="413266"/>
            <a:ext cx="632460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Приём «Тонкие и толстые вопросы». </a:t>
            </a:r>
          </a:p>
        </p:txBody>
      </p:sp>
      <p:sp>
        <p:nvSpPr>
          <p:cNvPr id="5" name="Содержимое 4"/>
          <p:cNvSpPr txBox="1">
            <a:spLocks noGrp="1"/>
          </p:cNvSpPr>
          <p:nvPr>
            <p:ph idx="1"/>
          </p:nvPr>
        </p:nvSpPr>
        <p:spPr>
          <a:xfrm>
            <a:off x="2667000" y="1066800"/>
            <a:ext cx="5791200" cy="51152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>
                <a:lumMod val="50000"/>
                <a:lumOff val="50000"/>
              </a:schemeClr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учатся  различать те вопросы, на которые можно дать однозначный ответ (тонкие вопросы), и те, на которые ответить  определенно невозможно, проблемные (толстые) вопросы.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работа способствует развитию мышления и внимания учащихся, а также развивает умение задавать ''умные'' вопросы. Классификация вопросов заставляет вдумываться в текст и помогает лучше усвоить его содержание.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32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2743200" y="88394"/>
            <a:ext cx="5715000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Игровая технология</a:t>
            </a:r>
            <a:b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  <p:sp>
        <p:nvSpPr>
          <p:cNvPr id="5" name="Содержимое 4"/>
          <p:cNvSpPr txBox="1">
            <a:spLocks noGrp="1"/>
          </p:cNvSpPr>
          <p:nvPr>
            <p:ph idx="1"/>
          </p:nvPr>
        </p:nvSpPr>
        <p:spPr>
          <a:xfrm>
            <a:off x="2971800" y="1136414"/>
            <a:ext cx="5867400" cy="486287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достижение единства  эмоционального и рационального в обучении.  Здесь происходит получение и обмен информацией, формируются навыки общения и взаимодействия. Включение в урок  игровых моментов делает обучение более интересным, создает у учащихся  хорошее настроение, облегчает процесс преодоления  трудностей в обучении.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Их использую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разных этапах урока. С целью активизации знаний, развития познавательного интереса и творческой активности в начале урока эффективно использовать загадки, ребусы, кроссворды.</a:t>
            </a:r>
          </a:p>
          <a:p>
            <a:pPr>
              <a:buFont typeface="Wingdings" pitchFamily="2" charset="2"/>
              <a:buChar char="§"/>
            </a:pPr>
            <a:endParaRPr lang="ru-RU" sz="2000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95600" y="457200"/>
            <a:ext cx="6096000" cy="6019800"/>
          </a:xfr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«Мим-театр» 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изобразить мимикой и жестами одного из героев произведения,  класс отгадывает. 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«Крестики-нолики»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проводится в парах: один ученик «крестик», а другой «нолик». После прочтения нового произведения на этапе закрепления или при проверке домашнего задания ученики задают друг другу вопросы. В случае правильного ответа ученик ставит в игровое поле соответствующий ему знак (нолик или крестик). Побеждает тот, кто первым выстроит полный ряд своих знаков (по горизонтали или вертикали). Наиболее рациональным, на мой взгляд, является игровое поле в 9 или 16 клеток.  </a:t>
            </a:r>
          </a:p>
        </p:txBody>
      </p:sp>
    </p:spTree>
  </p:cSld>
  <p:clrMapOvr>
    <a:masterClrMapping/>
  </p:clrMapOvr>
  <p:transition spd="med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381000"/>
            <a:ext cx="5486400" cy="6172200"/>
          </a:xfr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normAutofit fontScale="90000"/>
          </a:bodyPr>
          <a:lstStyle/>
          <a:p>
            <a:pPr marL="0" indent="0"/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2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«Древо мудрости»:</a:t>
            </a:r>
            <a:r>
              <a:rPr lang="ru-RU" sz="27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сначала быстро, но внимательно дети читают текст. Затем каждый</a:t>
            </a:r>
            <a:r>
              <a:rPr lang="ru-RU" sz="2700" dirty="0"/>
              <a:t>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пишет записку, в которой задается вопрос по тексту и крепит ее к нарисованному дереву (на доске). Далее по очереди каждый подходит к дереву, “срывает” записку и отвечает на вопрос вслух. Остальные оценивают вопрос и ответ. Прежде, чем срывать с дерева листочки-вопросы, дети еще раз прочитывают заданный текст. В конце определяются лучшие знатоки.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технология предусматривает проведение тематического урока в форме игры. </a:t>
            </a:r>
            <a:br>
              <a:rPr 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43200" y="274638"/>
            <a:ext cx="5791200" cy="1143000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«Древо мудрости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4" name="Объект 3" descr="C:\Users\Admin\Downloads\20170213_115330_resized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52" b="17508"/>
          <a:stretch/>
        </p:blipFill>
        <p:spPr bwMode="auto">
          <a:xfrm>
            <a:off x="3581400" y="1447800"/>
            <a:ext cx="4572000" cy="5181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39035035"/>
      </p:ext>
    </p:extLst>
  </p:cSld>
  <p:clrMapOvr>
    <a:masterClrMapping/>
  </p:clrMapOvr>
  <p:transition spd="med">
    <p:push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7000" y="381000"/>
            <a:ext cx="5715000" cy="914400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Информационно-коммуникационная технология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7400" y="1295400"/>
            <a:ext cx="6629400" cy="5334000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29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Информационно-коммуникационная технология</a:t>
            </a:r>
          </a:p>
          <a:p>
            <a:pPr marL="0" indent="0">
              <a:buNone/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прежде всего, работа с разными источниками информации. В словарной работе для объяснения незнакомых слов и понятий актуальны толковый и  энциклопедический словари.</a:t>
            </a: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Важным преимуществом технологии является 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наглядность,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 как большая доля информации для детей младшего школьного возраста усваивается  с помощью 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зрительной  памяти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и воздействие на неё  очень важно в  обучении. Наиболее популярным здесь является использование возможностей мультимедийной презентации (программа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Power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Point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Но здесь важно не увлекаться. Презентация не самоцель, она должна выделять основные моменты темы (при необходимости!).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8250343"/>
      </p:ext>
    </p:extLst>
  </p:cSld>
  <p:clrMapOvr>
    <a:masterClrMapping/>
  </p:clrMapOvr>
  <p:transition spd="med">
    <p:push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2200" y="274638"/>
            <a:ext cx="6324600" cy="1020762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 Личностно-ориентированная технология</a:t>
            </a:r>
            <a:b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143001"/>
            <a:ext cx="7772400" cy="5181600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ru-RU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уроке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создаю учебную ситуацию,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не только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излагаю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знания, но и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раскрываю, формирую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реализую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личностные особенности учащихся. Здесь важно создать эмоционально положительный настрой учащихся на работу. </a:t>
            </a:r>
          </a:p>
          <a:p>
            <a:pPr marL="0" indent="0" algn="ctr"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Особенностями этой технологии являются:</a:t>
            </a:r>
          </a:p>
          <a:p>
            <a:pPr marL="0" indent="0"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Продумывание  </a:t>
            </a:r>
            <a:r>
              <a:rPr lang="ru-RU" sz="8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возможностей </a:t>
            </a:r>
            <a:r>
              <a:rPr lang="ru-RU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самостоятельного проявления учеников; предоставления им возможности задавать вопросы, высказывать оригинальные идеи и гипотезы. </a:t>
            </a:r>
          </a:p>
          <a:p>
            <a:pPr marL="0" indent="0"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ru-RU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обмена мыслями, мнениями, оценками; стимулирование учащихся к дополнению и анализу ответов товарищей. </a:t>
            </a:r>
          </a:p>
          <a:p>
            <a:pPr marL="0" indent="0"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ru-RU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Стремление к созданию ситуации успеха для каждого обучаемого. </a:t>
            </a:r>
          </a:p>
          <a:p>
            <a:pPr marL="0" indent="0"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ru-RU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Побуждение учащихся к поиску альтернативной информации при подготовке к уроку. </a:t>
            </a:r>
          </a:p>
          <a:p>
            <a:pPr marL="0" indent="0">
              <a:buNone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приемов работы – вариативные домашние задания, что даёт возможность каждому ученику  проявить себя, свои сильные стороны, тем самым делая более позитивным отношение ребят к обучению в школе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398373"/>
      </p:ext>
    </p:extLst>
  </p:cSld>
  <p:clrMapOvr>
    <a:masterClrMapping/>
  </p:clrMapOvr>
  <p:transition spd="med">
    <p:push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43200" y="274638"/>
            <a:ext cx="5943600" cy="792162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00200" y="1219200"/>
            <a:ext cx="7086600" cy="502920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использовании на уроках литературного чтения указанных форм и методов работы у обучающихся формируются навыки мышления и рефлексии, которые являются важными составляющими понятия «читательская грамотность». 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заключении хочу отметить, что эффективность данной работы  прежде  всего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зависит от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педагога, задача которого, выступая организатором учебной деятельности, стать заинтересованным и интересным соучастником этого процесса. Тогда он уверенно может сказать: «Мои ученики будут узнавать новое не только от меня;  они будут открывать это новое сами»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(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И.Г. Песталоцци).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3025051"/>
      </p:ext>
    </p:extLst>
  </p:cSld>
  <p:clrMapOvr>
    <a:masterClrMapping/>
  </p:clrMapOvr>
  <p:transition spd="med">
    <p:push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44562"/>
          </a:xfrm>
        </p:spPr>
        <p:txBody>
          <a:bodyPr>
            <a:normAutofit fontScale="90000"/>
          </a:bodyPr>
          <a:lstStyle/>
          <a:p>
            <a: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уровня </a:t>
            </a:r>
            <a:r>
              <a:rPr lang="ru-RU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сформированности</a:t>
            </a:r>
            <a: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техники чтения</a:t>
            </a:r>
            <a:b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учащихся 2 «В» класса</a:t>
            </a:r>
            <a:r>
              <a:rPr lang="ru-RU" sz="2200" dirty="0">
                <a:solidFill>
                  <a:srgbClr val="FF0000"/>
                </a:solidFill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460038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67731937"/>
      </p:ext>
    </p:extLst>
  </p:cSld>
  <p:clrMapOvr>
    <a:masterClrMapping/>
  </p:clrMapOvr>
  <p:transition spd="med">
    <p:push dir="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94456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Читательский дневник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C:\Users\Admin\Downloads\chit.dnevnik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8" b="20603"/>
          <a:stretch/>
        </p:blipFill>
        <p:spPr bwMode="auto">
          <a:xfrm>
            <a:off x="1905000" y="1143000"/>
            <a:ext cx="6934200" cy="44060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34748123"/>
      </p:ext>
    </p:extLst>
  </p:cSld>
  <p:clrMapOvr>
    <a:masterClrMapping/>
  </p:clrMapOvr>
  <p:transition spd="med">
    <p:push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274638"/>
            <a:ext cx="6019800" cy="71596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52600" y="990600"/>
            <a:ext cx="6934200" cy="5410200"/>
          </a:xfrm>
        </p:spPr>
        <p:txBody>
          <a:bodyPr>
            <a:noAutofit/>
          </a:bodyPr>
          <a:lstStyle/>
          <a:p>
            <a:pPr marL="0" lvl="0" indent="0" algn="ctr" fontAlgn="base">
              <a:lnSpc>
                <a:spcPct val="80000"/>
              </a:lnSpc>
              <a:spcAft>
                <a:spcPct val="0"/>
              </a:spcAft>
              <a:buNone/>
              <a:defRPr/>
            </a:pPr>
            <a:r>
              <a:rPr lang="ru-RU" sz="2400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Одной </a:t>
            </a:r>
            <a:r>
              <a:rPr lang="ru-RU" sz="24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основных </a:t>
            </a:r>
            <a:r>
              <a:rPr lang="ru-RU" sz="24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</a:t>
            </a:r>
            <a:r>
              <a:rPr lang="ru-RU" sz="24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литературного образования в начальной школе является </a:t>
            </a:r>
            <a:r>
              <a:rPr lang="ru-RU" sz="2400" b="1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несформированность</a:t>
            </a:r>
            <a:r>
              <a:rPr lang="ru-RU" sz="24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читательской самостоятельности  школьников</a:t>
            </a:r>
            <a:r>
              <a:rPr lang="ru-RU" sz="24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ru-RU" sz="24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Причины </a:t>
            </a:r>
            <a:r>
              <a:rPr lang="ru-RU" sz="24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снижения интереса к чтению:</a:t>
            </a:r>
          </a:p>
          <a:p>
            <a:pPr lvl="0">
              <a:lnSpc>
                <a:spcPct val="80000"/>
              </a:lnSpc>
              <a:buFontTx/>
              <a:buChar char="•"/>
              <a:defRPr/>
            </a:pPr>
            <a:r>
              <a:rPr lang="ru-RU" sz="24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ускорение темпа жизни;</a:t>
            </a:r>
          </a:p>
          <a:p>
            <a:pPr lvl="0">
              <a:lnSpc>
                <a:spcPct val="80000"/>
              </a:lnSpc>
              <a:buFontTx/>
              <a:buChar char="•"/>
              <a:defRPr/>
            </a:pPr>
            <a:r>
              <a:rPr lang="ru-RU" sz="24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Интернета, </a:t>
            </a:r>
          </a:p>
          <a:p>
            <a:pPr lvl="0">
              <a:lnSpc>
                <a:spcPct val="80000"/>
              </a:lnSpc>
              <a:buFontTx/>
              <a:buChar char="•"/>
              <a:defRPr/>
            </a:pPr>
            <a:r>
              <a:rPr lang="ru-RU" sz="24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усиление влияния средств массовой информации.</a:t>
            </a:r>
          </a:p>
          <a:p>
            <a:pPr>
              <a:lnSpc>
                <a:spcPct val="80000"/>
              </a:lnSpc>
              <a:defRPr/>
            </a:pPr>
            <a:r>
              <a:rPr lang="ru-RU" sz="24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литературного образования  </a:t>
            </a:r>
            <a:r>
              <a:rPr lang="ru-RU" sz="24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начальной школе - </a:t>
            </a:r>
            <a:r>
              <a:rPr lang="ru-RU" sz="24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читательской компетентности младшего школьника</a:t>
            </a:r>
            <a:r>
              <a:rPr lang="ru-RU" sz="24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осознание себя, как грамотного читателя, способного к творческой деятельности. </a:t>
            </a:r>
            <a:r>
              <a:rPr lang="en-US" sz="24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400" kern="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lang="ru-RU" sz="24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задача- </a:t>
            </a:r>
            <a:r>
              <a:rPr lang="ru-RU" sz="24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приёмам работы с текстом.</a:t>
            </a:r>
          </a:p>
          <a:p>
            <a:pPr marL="0" lvl="0" indent="0" algn="ctr" fontAlgn="base">
              <a:lnSpc>
                <a:spcPct val="80000"/>
              </a:lnSpc>
              <a:spcAft>
                <a:spcPct val="0"/>
              </a:spcAft>
              <a:buNone/>
              <a:defRPr/>
            </a:pPr>
            <a:endParaRPr lang="ru-RU" sz="2400" kern="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688726"/>
      </p:ext>
    </p:extLst>
  </p:cSld>
  <p:clrMapOvr>
    <a:masterClrMapping/>
  </p:clrMapOvr>
  <p:transition spd="med">
    <p:push dir="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886200" y="304800"/>
            <a:ext cx="4724400" cy="58785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>
            <a:spAutoFit/>
          </a:bodyPr>
          <a:lstStyle/>
          <a:p>
            <a:pPr marL="269875" indent="0">
              <a:buNone/>
            </a:pPr>
            <a:r>
              <a:rPr lang="ru-RU" sz="20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Нам не дано предугадать,</a:t>
            </a:r>
            <a:br>
              <a:rPr lang="ru-RU" sz="20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Как наше слово отзовётся.</a:t>
            </a:r>
            <a:br>
              <a:rPr lang="ru-RU" sz="20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Посеять в душах благодать,</a:t>
            </a:r>
            <a:br>
              <a:rPr lang="ru-RU" sz="20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Увы, не всякий раз дается.</a:t>
            </a:r>
            <a:br>
              <a:rPr lang="ru-RU" sz="20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Но мы обязаны мечтать</a:t>
            </a:r>
            <a:br>
              <a:rPr lang="ru-RU" sz="20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 дивном времени, и веке,</a:t>
            </a:r>
            <a:br>
              <a:rPr lang="ru-RU" sz="20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Когда цветком прекрасным стать</a:t>
            </a:r>
            <a:br>
              <a:rPr lang="ru-RU" sz="20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Сумеет личность человека</a:t>
            </a:r>
            <a:br>
              <a:rPr lang="ru-RU" sz="20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 мы обязаны творить,</a:t>
            </a:r>
            <a:br>
              <a:rPr lang="ru-RU" sz="20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Презрев все тяготы мирские,</a:t>
            </a:r>
            <a:br>
              <a:rPr lang="ru-RU" sz="20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Чтоб истин светлых заложить</a:t>
            </a:r>
            <a:br>
              <a:rPr lang="ru-RU" sz="20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Задатки в души молодые,</a:t>
            </a:r>
            <a:br>
              <a:rPr lang="ru-RU" sz="20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Чтоб верный путь им указать,</a:t>
            </a:r>
            <a:br>
              <a:rPr lang="ru-RU" sz="20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Помочь в толпе не раствориться...</a:t>
            </a:r>
            <a:br>
              <a:rPr lang="ru-RU" sz="20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Нам не дано предугадать,</a:t>
            </a:r>
            <a:br>
              <a:rPr lang="ru-RU" sz="20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Но мы обязаны стремиться! </a:t>
            </a:r>
          </a:p>
          <a:p>
            <a:pPr>
              <a:buNone/>
            </a:pPr>
            <a:r>
              <a:rPr lang="ru-RU" sz="20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                                            Ф. И. Тютчев</a:t>
            </a:r>
          </a:p>
          <a:p>
            <a:pPr>
              <a:buNone/>
            </a:pPr>
            <a:r>
              <a:rPr lang="ru-RU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ru-RU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ru-RU" dirty="0"/>
          </a:p>
        </p:txBody>
      </p:sp>
    </p:spTree>
  </p:cSld>
  <p:clrMapOvr>
    <a:masterClrMapping/>
  </p:clrMapOvr>
  <p:transition spd="med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152400"/>
            <a:ext cx="6248400" cy="914400"/>
          </a:xfr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990000"/>
                </a:solidFill>
              </a:rPr>
              <a:t>Источники информации</a:t>
            </a:r>
            <a:endParaRPr lang="ru-RU" b="1" i="1" dirty="0">
              <a:solidFill>
                <a:srgbClr val="99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38400" y="1143000"/>
            <a:ext cx="6400800" cy="3505200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Зайцев В.Н. Резервы обучения чтению // Начальная школа – 1990г. - №8 – стр.52 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Оморкова</a:t>
            </a:r>
            <a:r>
              <a:rPr lang="ru-RU" sz="1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М.И., </a:t>
            </a:r>
            <a:r>
              <a:rPr lang="ru-RU" sz="1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Рапопорт</a:t>
            </a:r>
            <a:r>
              <a:rPr lang="ru-RU" sz="1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И.А., </a:t>
            </a:r>
            <a:r>
              <a:rPr lang="ru-RU" sz="1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Постоловский</a:t>
            </a:r>
            <a:r>
              <a:rPr lang="ru-RU" sz="1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И.З. Преодоление трудностей – М.Просвещение, 1990 г.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Поздеева</a:t>
            </a:r>
            <a:r>
              <a:rPr lang="ru-RU" sz="1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С.И. « Образовательное содержание совместной деятельности в начальной школе» – Томск; « Дельтаплан», 2004г.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Политова Н.И. «Развитие речи учащихся начальных классов» – М.: Просвещение, 1984г.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Светловская</a:t>
            </a:r>
            <a:r>
              <a:rPr lang="ru-RU" sz="1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Н.Н. « Основы науке о читателе» – М.: Просвещение, 1997г.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Выготский</a:t>
            </a:r>
            <a:r>
              <a:rPr lang="ru-RU" sz="1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Л.С. «Педагогическая психология»/ под ред. В.В. Давыдова – М., 1991г.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Евдокимова Н.Ф. « Как кроссворды помогают развитию интереса к чтению»// Начальная школа – 2005г. - №7, стр.88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Кузнецов О.А., Хромов Л.Н. «Техника быстрого чтения» – М.: Просвещение,1983г.</a:t>
            </a:r>
          </a:p>
          <a:p>
            <a:pPr>
              <a:buFont typeface="Wingdings" pitchFamily="2" charset="2"/>
              <a:buChar char="ü"/>
            </a:pPr>
            <a:endParaRPr lang="ru-RU" sz="1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86200" y="4724401"/>
            <a:ext cx="3657600" cy="2092881"/>
          </a:xfrm>
          <a:prstGeom prst="rect">
            <a:avLst/>
          </a:prstGeom>
          <a:solidFill>
            <a:schemeClr val="accent6">
              <a:lumMod val="75000"/>
            </a:schemeClr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slop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Интернет – ресурсы:</a:t>
            </a:r>
          </a:p>
          <a:p>
            <a:pPr>
              <a:buFont typeface="Wingdings" pitchFamily="2" charset="2"/>
              <a:buChar char="ü"/>
            </a:pPr>
            <a:r>
              <a:rPr lang="ru-RU" sz="1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1400" dirty="0" smtClean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  <a:hlinkClick r:id="rId2"/>
              </a:rPr>
              <a:t>www.festival.1september.ru</a:t>
            </a:r>
            <a:endParaRPr lang="en-US" sz="1400" dirty="0" smtClean="0">
              <a:solidFill>
                <a:schemeClr val="bg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buFont typeface="Wingdings" pitchFamily="2" charset="2"/>
              <a:buChar char="ü"/>
            </a:pPr>
            <a:r>
              <a:rPr lang="en-US" sz="1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14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www/referats.net</a:t>
            </a:r>
          </a:p>
          <a:p>
            <a:pPr>
              <a:buFont typeface="Wingdings" pitchFamily="2" charset="2"/>
              <a:buChar char="ü"/>
            </a:pPr>
            <a:r>
              <a:rPr lang="en-US" sz="14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www/referats.com</a:t>
            </a:r>
          </a:p>
          <a:p>
            <a:pPr>
              <a:buFont typeface="Wingdings" pitchFamily="2" charset="2"/>
              <a:buChar char="ü"/>
            </a:pPr>
            <a:r>
              <a:rPr lang="en-US" sz="14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www. </a:t>
            </a:r>
            <a:r>
              <a:rPr lang="en-US" sz="1400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Nachalka.Com</a:t>
            </a:r>
            <a:endParaRPr lang="en-US" sz="1400" dirty="0" smtClean="0">
              <a:solidFill>
                <a:schemeClr val="accent4">
                  <a:lumMod val="20000"/>
                  <a:lumOff val="80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buFont typeface="Wingdings" pitchFamily="2" charset="2"/>
              <a:buChar char="ü"/>
            </a:pPr>
            <a:r>
              <a:rPr lang="en-US" sz="14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www. hr-portal.ru</a:t>
            </a:r>
          </a:p>
          <a:p>
            <a:pPr>
              <a:buFont typeface="Wingdings" pitchFamily="2" charset="2"/>
              <a:buChar char="ü"/>
            </a:pPr>
            <a:r>
              <a:rPr lang="en-US" sz="14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www. clubook.ru</a:t>
            </a:r>
          </a:p>
          <a:p>
            <a:pPr>
              <a:buFont typeface="Wingdings" pitchFamily="2" charset="2"/>
              <a:buChar char="ü"/>
            </a:pPr>
            <a:r>
              <a:rPr lang="en-US" sz="14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www.erudites.ru</a:t>
            </a:r>
          </a:p>
          <a:p>
            <a:pPr>
              <a:buFont typeface="Wingdings" pitchFamily="2" charset="2"/>
              <a:buChar char="ü"/>
            </a:pPr>
            <a:endParaRPr lang="en-US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ransition spd="med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000"/>
                            </p:stCondLst>
                            <p:childTnLst>
                              <p:par>
                                <p:cTn id="5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0"/>
                            </p:stCondLst>
                            <p:childTnLst>
                              <p:par>
                                <p:cTn id="5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10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4600" y="274638"/>
            <a:ext cx="5943600" cy="1935162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  <a:r>
              <a:rPr lang="ru-RU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</a:t>
            </a:r>
            <a:b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C:\Users\Admin\Downloads\articol-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389909"/>
            <a:ext cx="5940425" cy="43110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14428056"/>
      </p:ext>
    </p:extLst>
  </p:cSld>
  <p:clrMapOvr>
    <a:masterClrMapping/>
  </p:clrMapOvr>
  <p:transition spd="med">
    <p:push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67000" y="304800"/>
            <a:ext cx="6019800" cy="5821363"/>
          </a:xfr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</a:t>
            </a:r>
            <a:endParaRPr lang="ru-RU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читательская грамотность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 algn="ctr">
              <a:buNone/>
            </a:pP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Читательская грамотность — способность человека понимать и использовать письменные тексты, размышлять о них и заниматься чтением для того, чтобы достигать своих целей, расширять свои знания и возможности, участвовать в социальной жизни». </a:t>
            </a:r>
          </a:p>
          <a:p>
            <a:pPr marL="0" indent="0">
              <a:buNone/>
            </a:pPr>
            <a:endParaRPr lang="ru-RU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ransition spd="med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152400"/>
            <a:ext cx="7010400" cy="1143000"/>
          </a:xfr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развитого  читателя должны быть сформированы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УУД: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76400" y="1295400"/>
            <a:ext cx="7010400" cy="5334000"/>
          </a:xfr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умения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целиком основанные на тексте, извлекать из текста информацию и строить на ее основании простейшие суждения:</a:t>
            </a:r>
          </a:p>
          <a:p>
            <a:pPr marL="0" indent="0">
              <a:buNone/>
            </a:pP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умения находить информацию и формулировать простые непосредственные 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найти в тексте информацию, представленную в явном виде; </a:t>
            </a:r>
          </a:p>
          <a:p>
            <a:pPr marL="0" indent="0">
              <a:buNone/>
            </a:pP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основываясь на тексте, сделать простые выводы;</a:t>
            </a:r>
          </a:p>
          <a:p>
            <a:pPr marL="0" indent="0">
              <a:buNone/>
            </a:pP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	умения, основанные на собственных размышления о прочитанном: интегрировать, интерпретировать и оценивать информацию текста в контексте собственных знаний читателя»:</a:t>
            </a:r>
          </a:p>
          <a:p>
            <a:pPr marL="0" indent="0">
              <a:buNone/>
            </a:pP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устанавливать связи, которые не высказаны автором напрямую; </a:t>
            </a:r>
          </a:p>
          <a:p>
            <a:pPr marL="0" indent="0">
              <a:buNone/>
            </a:pP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интерпретировать их, соотнося с общей идеей текста; </a:t>
            </a:r>
          </a:p>
          <a:p>
            <a:pPr marL="0" indent="0">
              <a:buNone/>
            </a:pP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реконструировать авторский замысел, опираясь не только на содержащуюся в тексте информацию, но и на формальные элементы текста (жанр, структуру, язык). </a:t>
            </a:r>
          </a:p>
          <a:p>
            <a:pPr lvl="0"/>
            <a:endParaRPr lang="ru-RU" sz="8000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 spd="med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0"/>
                            </p:stCondLst>
                            <p:childTnLst>
                              <p:par>
                                <p:cTn id="41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3276600" y="152400"/>
            <a:ext cx="5334000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/>
          <a:p>
            <a:pPr marL="0" indent="0"/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</p:txBody>
      </p:sp>
      <p:sp>
        <p:nvSpPr>
          <p:cNvPr id="5" name="Содержимое 4"/>
          <p:cNvSpPr txBox="1">
            <a:spLocks noGrp="1"/>
          </p:cNvSpPr>
          <p:nvPr>
            <p:ph idx="1"/>
          </p:nvPr>
        </p:nvSpPr>
        <p:spPr>
          <a:xfrm>
            <a:off x="2819400" y="1066800"/>
            <a:ext cx="6096000" cy="57061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-развитие мыслительных навыков учащихся, необходимых не только в учебе, но и в дальнейшей жизни (умение принимать взвешенные решения, анализировать различные стороны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явлений);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информацией, с текстом;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подготовка к Всероссийским проверочным работам.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4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7000" y="381000"/>
            <a:ext cx="4114800" cy="45720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  <a:b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38400" y="685800"/>
            <a:ext cx="6553200" cy="6019799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осознанно, правильно, выразительно читать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извлекать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текстов интересную и полезную информацию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выбирать книги для чтения;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разными источниками информации (словарями, справочниками, в том числе и на электронных носителях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-высказывать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оценочные суждения о прочитанном произведении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потребность в чтении (самостоятельном, инициативном) посредством использования р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азнообразных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 внеклассной деятельности;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читательскую компетентность учащихся через уроки литературного чтения и организацию внеклассной деятельности;</a:t>
            </a: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36493736"/>
      </p:ext>
    </p:extLst>
  </p:cSld>
  <p:clrMapOvr>
    <a:masterClrMapping/>
  </p:clrMapOvr>
  <p:transition spd="med">
    <p:push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2057400" y="402223"/>
            <a:ext cx="6629400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 я жду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своих учеников?</a:t>
            </a: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  <p:sp>
        <p:nvSpPr>
          <p:cNvPr id="5" name="Содержимое 4"/>
          <p:cNvSpPr txBox="1">
            <a:spLocks noGrp="1"/>
          </p:cNvSpPr>
          <p:nvPr>
            <p:ph idx="1"/>
          </p:nvPr>
        </p:nvSpPr>
        <p:spPr>
          <a:xfrm>
            <a:off x="2112818" y="1207222"/>
            <a:ext cx="7010400" cy="5650778"/>
          </a:xfrm>
          <a:prstGeom prst="rect">
            <a:avLst/>
          </a:prstGeom>
          <a:solidFill>
            <a:schemeClr val="bg2"/>
          </a:solidFill>
          <a:ln>
            <a:solidFill>
              <a:schemeClr val="tx2">
                <a:lumMod val="50000"/>
                <a:lumOff val="50000"/>
              </a:schemeClr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Освоение общекультурных навыков чтения и понимания текста, воспитания интереса к чтению и книге;</a:t>
            </a:r>
          </a:p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Овладение речевой, письменной и коммуникативной культурой;</a:t>
            </a:r>
          </a:p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эстетического отношения к действительности, отражённой в художественной литературе;</a:t>
            </a:r>
          </a:p>
          <a:p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Сформированность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нравственных ценностей и эстетического вкуса младшего школьника;</a:t>
            </a:r>
          </a:p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Освоение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общекультурных навыков чтения и понимания текста, воспитания интереса к чтению и книге;</a:t>
            </a:r>
          </a:p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Овладение речевой, письменной и коммуникативной культурой;</a:t>
            </a:r>
          </a:p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эстетического отношения к действительности, отражённой в художественной литературе;</a:t>
            </a:r>
          </a:p>
          <a:p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Сформированность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нравственных ценностей и эстетического вкуса младшего школьника;</a:t>
            </a:r>
          </a:p>
          <a:p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solidFill>
                <a:srgbClr val="CC6600"/>
              </a:solidFill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6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2590800" y="138870"/>
            <a:ext cx="5867400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/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формирования читательской грамотности очень важно организовать «читательское пространство»</a:t>
            </a: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  <p:sp>
        <p:nvSpPr>
          <p:cNvPr id="5" name="Содержимое 4"/>
          <p:cNvSpPr txBox="1">
            <a:spLocks noGrp="1"/>
          </p:cNvSpPr>
          <p:nvPr>
            <p:ph idx="1"/>
          </p:nvPr>
        </p:nvSpPr>
        <p:spPr>
          <a:xfrm>
            <a:off x="2743200" y="2286000"/>
            <a:ext cx="5943600" cy="35640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Это: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-Пробно-поисковые ситуации;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-Беседы-дискуссии;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-Сам задай вопрос;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-Личный пример учителя;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-Приём устного словесного рисования;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-Словарно-стилистическая работа;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-Элементы драматизации;</a:t>
            </a:r>
          </a:p>
        </p:txBody>
      </p:sp>
    </p:spTree>
  </p:cSld>
  <p:clrMapOvr>
    <a:masterClrMapping/>
  </p:clrMapOvr>
  <p:transition spd="med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48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Другая 1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D9EAD5"/>
      </a:hlink>
      <a:folHlink>
        <a:srgbClr val="B26B0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2286</TotalTime>
  <Words>1766</Words>
  <Application>Microsoft Office PowerPoint</Application>
  <PresentationFormat>Экран (4:3)</PresentationFormat>
  <Paragraphs>149</Paragraphs>
  <Slides>32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Office Theme</vt:lpstr>
      <vt:lpstr>Презентация PowerPoint</vt:lpstr>
      <vt:lpstr>Презентация PowerPoint</vt:lpstr>
      <vt:lpstr> Актуальность </vt:lpstr>
      <vt:lpstr>Презентация PowerPoint</vt:lpstr>
      <vt:lpstr>У развитого  читателя должны быть сформированы информационные УУД:</vt:lpstr>
      <vt:lpstr>Цель:</vt:lpstr>
      <vt:lpstr>ЗАДАЧИ:  </vt:lpstr>
      <vt:lpstr>Что  я жду от своих учеников? </vt:lpstr>
      <vt:lpstr>Для формирования читательской грамотности очень важно организовать «читательское пространство» </vt:lpstr>
      <vt:lpstr>Презентация PowerPoint</vt:lpstr>
      <vt:lpstr>Презентация PowerPoint</vt:lpstr>
      <vt:lpstr>Приёмы работы:</vt:lpstr>
      <vt:lpstr>4. Приём  «Знаю, узнал, хочу узнать». </vt:lpstr>
      <vt:lpstr>5. Приём «Мозговой штурм» </vt:lpstr>
      <vt:lpstr>Презентация PowerPoint</vt:lpstr>
      <vt:lpstr>7. Приём «Написание творческих работ» </vt:lpstr>
      <vt:lpstr>Сочинение – рассказ  о сказочном человечке</vt:lpstr>
      <vt:lpstr>8. Приём  «Создание викторины».  </vt:lpstr>
      <vt:lpstr>9. Приём «Логическая цепочка».  </vt:lpstr>
      <vt:lpstr>10. Приём «Тонкие и толстые вопросы». </vt:lpstr>
      <vt:lpstr>2. Игровая технология </vt:lpstr>
      <vt:lpstr>Презентация PowerPoint</vt:lpstr>
      <vt:lpstr> 3. «Древо мудрости»: сначала быстро, но внимательно дети читают текст. Затем каждый пишет записку, в которой задается вопрос по тексту и крепит ее к нарисованному дереву (на доске). Далее по очереди каждый подходит к дереву, “срывает” записку и отвечает на вопрос вслух. Остальные оценивают вопрос и ответ. Прежде, чем срывать с дерева листочки-вопросы, дети еще раз прочитывают заданный текст. В конце определяются лучшие знатоки. Данная технология предусматривает проведение тематического урока в форме игры.  </vt:lpstr>
      <vt:lpstr>«Древо мудрости»</vt:lpstr>
      <vt:lpstr>3. Информационно-коммуникационная технология </vt:lpstr>
      <vt:lpstr>4.  Личностно-ориентированная технология </vt:lpstr>
      <vt:lpstr>ЗАКЛЮЧЕНИЕ:</vt:lpstr>
      <vt:lpstr>Мониторинг уровня сформированности  техники чтения  учащихся 2 «В» класса. </vt:lpstr>
      <vt:lpstr>Читательский дневник</vt:lpstr>
      <vt:lpstr>Презентация PowerPoint</vt:lpstr>
      <vt:lpstr>Источники информации</vt:lpstr>
      <vt:lpstr> СПАСИБО ЗА ВНИМАНИЕ!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 использовании шаблона ссылка на Pedsovet.su обязательна</dc:title>
  <dc:creator>Катенок</dc:creator>
  <cp:lastModifiedBy>Admin</cp:lastModifiedBy>
  <cp:revision>103</cp:revision>
  <dcterms:created xsi:type="dcterms:W3CDTF">2013-10-20T14:43:13Z</dcterms:created>
  <dcterms:modified xsi:type="dcterms:W3CDTF">2017-02-16T23:48:38Z</dcterms:modified>
</cp:coreProperties>
</file>