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93455" r:id="rId1"/>
  </p:sldMasterIdLst>
  <p:notesMasterIdLst>
    <p:notesMasterId r:id="rId29"/>
  </p:notesMasterIdLst>
  <p:sldIdLst>
    <p:sldId id="586" r:id="rId2"/>
    <p:sldId id="659" r:id="rId3"/>
    <p:sldId id="683" r:id="rId4"/>
    <p:sldId id="678" r:id="rId5"/>
    <p:sldId id="684" r:id="rId6"/>
    <p:sldId id="685" r:id="rId7"/>
    <p:sldId id="686" r:id="rId8"/>
    <p:sldId id="687" r:id="rId9"/>
    <p:sldId id="688" r:id="rId10"/>
    <p:sldId id="689" r:id="rId11"/>
    <p:sldId id="690" r:id="rId12"/>
    <p:sldId id="691" r:id="rId13"/>
    <p:sldId id="692" r:id="rId14"/>
    <p:sldId id="693" r:id="rId15"/>
    <p:sldId id="694" r:id="rId16"/>
    <p:sldId id="695" r:id="rId17"/>
    <p:sldId id="696" r:id="rId18"/>
    <p:sldId id="697" r:id="rId19"/>
    <p:sldId id="698" r:id="rId20"/>
    <p:sldId id="699" r:id="rId21"/>
    <p:sldId id="700" r:id="rId22"/>
    <p:sldId id="701" r:id="rId23"/>
    <p:sldId id="702" r:id="rId24"/>
    <p:sldId id="703" r:id="rId25"/>
    <p:sldId id="704" r:id="rId26"/>
    <p:sldId id="705" r:id="rId27"/>
    <p:sldId id="706" r:id="rId2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EE21"/>
    <a:srgbClr val="C0C0C0"/>
    <a:srgbClr val="4682B4"/>
    <a:srgbClr val="C1AFA4"/>
    <a:srgbClr val="918D9C"/>
    <a:srgbClr val="DDDDDD"/>
    <a:srgbClr val="B34D18"/>
    <a:srgbClr val="B4541E"/>
    <a:srgbClr val="EA9601"/>
    <a:srgbClr val="9847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2" autoAdjust="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522" y="66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BCC4C8-D30A-8349-B2E2-D08225A4E359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D3A6F1-D137-EE4B-95B8-5064306DC0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7106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17868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4323" y="1305563"/>
            <a:ext cx="8137210" cy="9233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914400" lvl="0" indent="-914400">
              <a:buFont typeface="+mj-lt"/>
              <a:buAutoNum type="arabicPeriod" startAt="2"/>
            </a:pPr>
            <a:r>
              <a:rPr lang="en-US" sz="5400" dirty="0">
                <a:solidFill>
                  <a:schemeClr val="bg1"/>
                </a:solidFill>
              </a:rPr>
              <a:t>Excellence is a </a:t>
            </a:r>
            <a:r>
              <a:rPr lang="en-US" sz="5400" u="sng" dirty="0">
                <a:solidFill>
                  <a:srgbClr val="FEEE21"/>
                </a:solidFill>
              </a:rPr>
              <a:t>lifestyle.</a:t>
            </a:r>
            <a:endParaRPr lang="en-US" sz="5400" dirty="0">
              <a:solidFill>
                <a:srgbClr val="FEEE2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2146" y="263047"/>
            <a:ext cx="48496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A LIFE OF EXCELLENCE</a:t>
            </a:r>
          </a:p>
        </p:txBody>
      </p:sp>
    </p:spTree>
    <p:extLst>
      <p:ext uri="{BB962C8B-B14F-4D97-AF65-F5344CB8AC3E}">
        <p14:creationId xmlns:p14="http://schemas.microsoft.com/office/powerpoint/2010/main" val="6742783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1010590"/>
            <a:ext cx="8775700" cy="286232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But since you </a:t>
            </a:r>
            <a:r>
              <a:rPr lang="en-US" sz="3600" dirty="0">
                <a:solidFill>
                  <a:srgbClr val="FEEE21"/>
                </a:solidFill>
              </a:rPr>
              <a:t>excel in everything</a:t>
            </a:r>
            <a:r>
              <a:rPr lang="en-US" sz="3600" dirty="0">
                <a:solidFill>
                  <a:schemeClr val="bg1"/>
                </a:solidFill>
              </a:rPr>
              <a:t>—in faith, in speech, in knowledge, in complete earnestness and in the love we have kindled in you—see that you also </a:t>
            </a:r>
            <a:r>
              <a:rPr lang="en-US" sz="3600" dirty="0">
                <a:solidFill>
                  <a:srgbClr val="FEEE21"/>
                </a:solidFill>
              </a:rPr>
              <a:t>excel</a:t>
            </a:r>
            <a:r>
              <a:rPr lang="en-US" sz="3600" dirty="0">
                <a:solidFill>
                  <a:schemeClr val="bg1"/>
                </a:solidFill>
              </a:rPr>
              <a:t> in this grace </a:t>
            </a:r>
          </a:p>
          <a:p>
            <a:pPr algn="ctr"/>
            <a:r>
              <a:rPr lang="en-US" sz="3600" dirty="0">
                <a:solidFill>
                  <a:schemeClr val="bg1"/>
                </a:solidFill>
              </a:rPr>
              <a:t>of giving.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60074" y="4322566"/>
            <a:ext cx="5023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rgbClr val="C0C0C0"/>
                </a:solidFill>
              </a:rPr>
              <a:t>2 Corinthians 8:7 </a:t>
            </a:r>
          </a:p>
        </p:txBody>
      </p:sp>
    </p:spTree>
    <p:extLst>
      <p:ext uri="{BB962C8B-B14F-4D97-AF65-F5344CB8AC3E}">
        <p14:creationId xmlns:p14="http://schemas.microsoft.com/office/powerpoint/2010/main" val="14429101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1100109"/>
            <a:ext cx="8775700" cy="230832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We are allowed to do anything, but not everything is good for us to do. We are allowed to do anything, but not all things help us grow strong as Christians.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60074" y="4322566"/>
            <a:ext cx="5023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rgbClr val="C0C0C0"/>
                </a:solidFill>
              </a:rPr>
              <a:t>1 Corinthians 10:23 NLV </a:t>
            </a:r>
          </a:p>
        </p:txBody>
      </p:sp>
    </p:spTree>
    <p:extLst>
      <p:ext uri="{BB962C8B-B14F-4D97-AF65-F5344CB8AC3E}">
        <p14:creationId xmlns:p14="http://schemas.microsoft.com/office/powerpoint/2010/main" val="2884549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377548"/>
            <a:ext cx="8775700" cy="397031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May it be that when I say to a young woman, ‘Please let down your jar that I may have a drink,’ and she says, ‘Drink, and I’ll water your camels too’—let her be the one you have chosen for your servant Isaac. By this I will know that you have shown kindness to </a:t>
            </a:r>
          </a:p>
          <a:p>
            <a:pPr algn="ctr"/>
            <a:r>
              <a:rPr lang="en-US" sz="3600" dirty="0">
                <a:solidFill>
                  <a:schemeClr val="bg1"/>
                </a:solidFill>
              </a:rPr>
              <a:t>my master.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60074" y="4322566"/>
            <a:ext cx="5023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rgbClr val="C0C0C0"/>
                </a:solidFill>
              </a:rPr>
              <a:t>Genesis 24:14</a:t>
            </a:r>
            <a:r>
              <a:rPr lang="en-US" sz="3600" b="1" dirty="0">
                <a:solidFill>
                  <a:srgbClr val="C0C0C0"/>
                </a:solidFill>
              </a:rPr>
              <a:t> </a:t>
            </a:r>
            <a:endParaRPr lang="en-US" sz="3600" dirty="0">
              <a:solidFill>
                <a:srgbClr val="C0C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908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4323" y="1305563"/>
            <a:ext cx="8137210" cy="34163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685800" lvl="0" indent="-685800">
              <a:buFont typeface="Wingdings" panose="05000000000000000000" pitchFamily="2" charset="2"/>
              <a:buChar char="v"/>
            </a:pPr>
            <a:r>
              <a:rPr lang="en-US" sz="5400" dirty="0">
                <a:solidFill>
                  <a:schemeClr val="bg1"/>
                </a:solidFill>
              </a:rPr>
              <a:t>Excellence is the commitment to go beyond what is required or expected.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32146" y="263047"/>
            <a:ext cx="48496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A LIFE OF EXCELLENCE</a:t>
            </a:r>
          </a:p>
        </p:txBody>
      </p:sp>
    </p:spTree>
    <p:extLst>
      <p:ext uri="{BB962C8B-B14F-4D97-AF65-F5344CB8AC3E}">
        <p14:creationId xmlns:p14="http://schemas.microsoft.com/office/powerpoint/2010/main" val="13582974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4323" y="1305563"/>
            <a:ext cx="8137210" cy="175432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685800" lvl="0" indent="-685800">
              <a:buFont typeface="Wingdings" panose="05000000000000000000" pitchFamily="2" charset="2"/>
              <a:buChar char="v"/>
            </a:pPr>
            <a:r>
              <a:rPr lang="en-US" sz="5400" dirty="0">
                <a:solidFill>
                  <a:schemeClr val="bg1"/>
                </a:solidFill>
              </a:rPr>
              <a:t>Excellence paves the way for </a:t>
            </a:r>
            <a:r>
              <a:rPr lang="en-US" sz="5400" u="sng" dirty="0">
                <a:solidFill>
                  <a:srgbClr val="FEEE21"/>
                </a:solidFill>
              </a:rPr>
              <a:t>promotion.</a:t>
            </a:r>
            <a:endParaRPr lang="en-US" sz="5400" dirty="0">
              <a:solidFill>
                <a:srgbClr val="FEEE2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2146" y="263047"/>
            <a:ext cx="48496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A LIFE OF EXCELLENCE</a:t>
            </a:r>
          </a:p>
        </p:txBody>
      </p:sp>
    </p:spTree>
    <p:extLst>
      <p:ext uri="{BB962C8B-B14F-4D97-AF65-F5344CB8AC3E}">
        <p14:creationId xmlns:p14="http://schemas.microsoft.com/office/powerpoint/2010/main" val="20126531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4323" y="1305563"/>
            <a:ext cx="8137210" cy="175432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914400" lvl="0" indent="-914400">
              <a:buFont typeface="+mj-lt"/>
              <a:buAutoNum type="arabicPeriod" startAt="3"/>
            </a:pPr>
            <a:r>
              <a:rPr lang="en-US" sz="5400" dirty="0">
                <a:solidFill>
                  <a:schemeClr val="bg1"/>
                </a:solidFill>
              </a:rPr>
              <a:t>Excellence is won or lost in the </a:t>
            </a:r>
            <a:r>
              <a:rPr lang="en-US" sz="5400" u="sng" dirty="0">
                <a:solidFill>
                  <a:srgbClr val="FEEE21"/>
                </a:solidFill>
              </a:rPr>
              <a:t>details.</a:t>
            </a:r>
            <a:endParaRPr lang="en-US" sz="5400" dirty="0">
              <a:solidFill>
                <a:srgbClr val="FEEE2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2146" y="263047"/>
            <a:ext cx="48496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A LIFE OF EXCELLENCE</a:t>
            </a:r>
          </a:p>
        </p:txBody>
      </p:sp>
    </p:spTree>
    <p:extLst>
      <p:ext uri="{BB962C8B-B14F-4D97-AF65-F5344CB8AC3E}">
        <p14:creationId xmlns:p14="http://schemas.microsoft.com/office/powerpoint/2010/main" val="10272723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901880"/>
            <a:ext cx="8775700" cy="286232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His master replied, ‘Well done, good and faithful servant! You have been faithful with a few things; I will put you in charge of many things. Come and share your </a:t>
            </a:r>
          </a:p>
          <a:p>
            <a:pPr algn="ctr"/>
            <a:r>
              <a:rPr lang="en-US" sz="3600" dirty="0">
                <a:solidFill>
                  <a:schemeClr val="bg1"/>
                </a:solidFill>
              </a:rPr>
              <a:t>master’s happiness!’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60074" y="4322566"/>
            <a:ext cx="5023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rgbClr val="C0C0C0"/>
                </a:solidFill>
              </a:rPr>
              <a:t>Matthew 25:21</a:t>
            </a:r>
          </a:p>
        </p:txBody>
      </p:sp>
    </p:spTree>
    <p:extLst>
      <p:ext uri="{BB962C8B-B14F-4D97-AF65-F5344CB8AC3E}">
        <p14:creationId xmlns:p14="http://schemas.microsoft.com/office/powerpoint/2010/main" val="4757850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4323" y="1305563"/>
            <a:ext cx="8137210" cy="34163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685800" lvl="0" indent="-685800">
              <a:buFont typeface="Wingdings" panose="05000000000000000000" pitchFamily="2" charset="2"/>
              <a:buChar char="v"/>
            </a:pPr>
            <a:r>
              <a:rPr lang="en-US" sz="5400" dirty="0">
                <a:solidFill>
                  <a:schemeClr val="bg1"/>
                </a:solidFill>
              </a:rPr>
              <a:t>Excellence is the refusal to compromise my actions from the vision in my heart.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32146" y="263047"/>
            <a:ext cx="48496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A LIFE OF EXCELLENCE</a:t>
            </a:r>
          </a:p>
        </p:txBody>
      </p:sp>
    </p:spTree>
    <p:extLst>
      <p:ext uri="{BB962C8B-B14F-4D97-AF65-F5344CB8AC3E}">
        <p14:creationId xmlns:p14="http://schemas.microsoft.com/office/powerpoint/2010/main" val="22085924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4323" y="1305563"/>
            <a:ext cx="8137210" cy="258532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914400" lvl="0" indent="-914400">
              <a:buFont typeface="+mj-lt"/>
              <a:buAutoNum type="arabicPeriod" startAt="4"/>
            </a:pPr>
            <a:r>
              <a:rPr lang="en-US" sz="5400" dirty="0">
                <a:solidFill>
                  <a:schemeClr val="bg1"/>
                </a:solidFill>
              </a:rPr>
              <a:t>Excellence is motivated by the </a:t>
            </a:r>
            <a:r>
              <a:rPr lang="en-US" sz="5400" u="sng" dirty="0">
                <a:solidFill>
                  <a:srgbClr val="FEEE21"/>
                </a:solidFill>
              </a:rPr>
              <a:t>recipient</a:t>
            </a:r>
            <a:r>
              <a:rPr lang="en-US" sz="5400" dirty="0">
                <a:solidFill>
                  <a:schemeClr val="bg1"/>
                </a:solidFill>
              </a:rPr>
              <a:t> of our actions.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32146" y="263047"/>
            <a:ext cx="48496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A LIFE OF EXCELLENCE</a:t>
            </a:r>
          </a:p>
        </p:txBody>
      </p:sp>
    </p:spTree>
    <p:extLst>
      <p:ext uri="{BB962C8B-B14F-4D97-AF65-F5344CB8AC3E}">
        <p14:creationId xmlns:p14="http://schemas.microsoft.com/office/powerpoint/2010/main" val="3902830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his or That - Not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6625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761284"/>
            <a:ext cx="9143999" cy="923330"/>
          </a:xfrm>
          <a:prstGeom prst="rect">
            <a:avLst/>
          </a:prstGeom>
          <a:noFill/>
          <a:ln w="28575" cmpd="sng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latin typeface="Trade Gothic"/>
                <a:cs typeface="Arial Narrow"/>
              </a:rPr>
              <a:t>Part 7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" y="2772960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latin typeface="Trade Gothic"/>
              </a:rPr>
              <a:t>A LIFE OF EXCELLENCE</a:t>
            </a:r>
          </a:p>
        </p:txBody>
      </p:sp>
    </p:spTree>
    <p:extLst>
      <p:ext uri="{BB962C8B-B14F-4D97-AF65-F5344CB8AC3E}">
        <p14:creationId xmlns:p14="http://schemas.microsoft.com/office/powerpoint/2010/main" val="36390670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1771518"/>
            <a:ext cx="8775700" cy="120032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So whether you eat or drink or whatever you do, </a:t>
            </a:r>
            <a:r>
              <a:rPr lang="en-US" sz="3600" dirty="0">
                <a:solidFill>
                  <a:srgbClr val="FEEE21"/>
                </a:solidFill>
              </a:rPr>
              <a:t>do it all for the glory of God.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60074" y="4322566"/>
            <a:ext cx="5023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rgbClr val="C0C0C0"/>
                </a:solidFill>
              </a:rPr>
              <a:t>1 Corinthians 10:31 </a:t>
            </a:r>
          </a:p>
        </p:txBody>
      </p:sp>
    </p:spTree>
    <p:extLst>
      <p:ext uri="{BB962C8B-B14F-4D97-AF65-F5344CB8AC3E}">
        <p14:creationId xmlns:p14="http://schemas.microsoft.com/office/powerpoint/2010/main" val="37424780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908273"/>
            <a:ext cx="8775700" cy="286232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Whatever you do, work at it with all your heart, </a:t>
            </a:r>
            <a:r>
              <a:rPr lang="en-US" sz="3600" dirty="0">
                <a:solidFill>
                  <a:srgbClr val="FEEE21"/>
                </a:solidFill>
              </a:rPr>
              <a:t>as working for the Lord, </a:t>
            </a:r>
            <a:r>
              <a:rPr lang="en-US" sz="3600" dirty="0">
                <a:solidFill>
                  <a:schemeClr val="bg1"/>
                </a:solidFill>
              </a:rPr>
              <a:t>not for human masters, 24 since you know that you will receive an inheritance from the Lord as a reward. </a:t>
            </a:r>
            <a:r>
              <a:rPr lang="en-US" sz="3600" dirty="0">
                <a:solidFill>
                  <a:srgbClr val="FEEE21"/>
                </a:solidFill>
              </a:rPr>
              <a:t>It is the Lord Christ you are serving.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60074" y="4322566"/>
            <a:ext cx="5023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rgbClr val="C0C0C0"/>
                </a:solidFill>
              </a:rPr>
              <a:t>Colossians 3:23-24 </a:t>
            </a:r>
          </a:p>
        </p:txBody>
      </p:sp>
    </p:spTree>
    <p:extLst>
      <p:ext uri="{BB962C8B-B14F-4D97-AF65-F5344CB8AC3E}">
        <p14:creationId xmlns:p14="http://schemas.microsoft.com/office/powerpoint/2010/main" val="34066552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1784304"/>
            <a:ext cx="8775700" cy="120032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rgbClr val="FEEE21"/>
                </a:solidFill>
              </a:rPr>
              <a:t>Serve</a:t>
            </a:r>
            <a:r>
              <a:rPr lang="en-US" sz="3600" dirty="0">
                <a:solidFill>
                  <a:schemeClr val="bg1"/>
                </a:solidFill>
              </a:rPr>
              <a:t> </a:t>
            </a:r>
            <a:r>
              <a:rPr lang="en-US" sz="3600" dirty="0">
                <a:solidFill>
                  <a:srgbClr val="FEEE21"/>
                </a:solidFill>
              </a:rPr>
              <a:t>wholeheartedly, </a:t>
            </a:r>
            <a:r>
              <a:rPr lang="en-US" sz="3600" dirty="0">
                <a:solidFill>
                  <a:schemeClr val="bg1"/>
                </a:solidFill>
              </a:rPr>
              <a:t>as if you were serving the Lord, not people.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60074" y="4322566"/>
            <a:ext cx="5023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rgbClr val="C0C0C0"/>
                </a:solidFill>
              </a:rPr>
              <a:t>Ephesians 6:7 </a:t>
            </a:r>
          </a:p>
        </p:txBody>
      </p:sp>
    </p:spTree>
    <p:extLst>
      <p:ext uri="{BB962C8B-B14F-4D97-AF65-F5344CB8AC3E}">
        <p14:creationId xmlns:p14="http://schemas.microsoft.com/office/powerpoint/2010/main" val="19541452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4323" y="1305563"/>
            <a:ext cx="8137210" cy="175432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914400" lvl="0" indent="-914400">
              <a:buFont typeface="+mj-lt"/>
              <a:buAutoNum type="arabicPeriod" startAt="5"/>
            </a:pPr>
            <a:r>
              <a:rPr lang="en-US" sz="5400" dirty="0">
                <a:solidFill>
                  <a:schemeClr val="bg1"/>
                </a:solidFill>
              </a:rPr>
              <a:t>Excellence is achieved through </a:t>
            </a:r>
            <a:r>
              <a:rPr lang="en-US" sz="5400" u="sng" dirty="0">
                <a:solidFill>
                  <a:srgbClr val="FEEE21"/>
                </a:solidFill>
              </a:rPr>
              <a:t>completion.</a:t>
            </a:r>
            <a:endParaRPr lang="en-US" sz="5400" dirty="0">
              <a:solidFill>
                <a:srgbClr val="FEEE2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2146" y="263047"/>
            <a:ext cx="48496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A LIFE OF EXCELLENCE</a:t>
            </a:r>
          </a:p>
        </p:txBody>
      </p:sp>
    </p:spTree>
    <p:extLst>
      <p:ext uri="{BB962C8B-B14F-4D97-AF65-F5344CB8AC3E}">
        <p14:creationId xmlns:p14="http://schemas.microsoft.com/office/powerpoint/2010/main" val="20170041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1784304"/>
            <a:ext cx="8775700" cy="120032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I have fought the good fight, I have </a:t>
            </a:r>
            <a:r>
              <a:rPr lang="en-US" sz="3600" dirty="0">
                <a:solidFill>
                  <a:srgbClr val="FEEE21"/>
                </a:solidFill>
              </a:rPr>
              <a:t>finished the race,</a:t>
            </a:r>
            <a:r>
              <a:rPr lang="en-US" sz="3600" dirty="0">
                <a:solidFill>
                  <a:schemeClr val="bg1"/>
                </a:solidFill>
              </a:rPr>
              <a:t> I have kept the faith.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60074" y="4322566"/>
            <a:ext cx="5023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rgbClr val="C0C0C0"/>
                </a:solidFill>
              </a:rPr>
              <a:t>2 Timothy 4:7 </a:t>
            </a:r>
          </a:p>
        </p:txBody>
      </p:sp>
    </p:spTree>
    <p:extLst>
      <p:ext uri="{BB962C8B-B14F-4D97-AF65-F5344CB8AC3E}">
        <p14:creationId xmlns:p14="http://schemas.microsoft.com/office/powerpoint/2010/main" val="30935596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1566898"/>
            <a:ext cx="8775700" cy="175432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 </a:t>
            </a:r>
            <a:r>
              <a:rPr lang="en-US" sz="3600" dirty="0">
                <a:solidFill>
                  <a:schemeClr val="bg1"/>
                </a:solidFill>
              </a:rPr>
              <a:t>I press on toward the goal to win the prize for which God has called me heavenward in Christ Jesus.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60074" y="4322566"/>
            <a:ext cx="5023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rgbClr val="C0C0C0"/>
                </a:solidFill>
              </a:rPr>
              <a:t>Philippians 3:14</a:t>
            </a:r>
          </a:p>
        </p:txBody>
      </p:sp>
    </p:spTree>
    <p:extLst>
      <p:ext uri="{BB962C8B-B14F-4D97-AF65-F5344CB8AC3E}">
        <p14:creationId xmlns:p14="http://schemas.microsoft.com/office/powerpoint/2010/main" val="11422480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1566898"/>
            <a:ext cx="8775700" cy="175432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. . . being confident of this, that he who began a good work in you will carry it on to completion until the day of Christ Jesus.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60074" y="4322566"/>
            <a:ext cx="5023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rgbClr val="C0C0C0"/>
                </a:solidFill>
              </a:rPr>
              <a:t>Philippians 1:6</a:t>
            </a:r>
          </a:p>
        </p:txBody>
      </p:sp>
    </p:spTree>
    <p:extLst>
      <p:ext uri="{BB962C8B-B14F-4D97-AF65-F5344CB8AC3E}">
        <p14:creationId xmlns:p14="http://schemas.microsoft.com/office/powerpoint/2010/main" val="36096773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57820"/>
            <a:ext cx="8775700" cy="452431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Do not store up for yourselves treasures on earth, where moths and vermin destroy, and where thieves break in and steal. 20</a:t>
            </a:r>
            <a:r>
              <a:rPr lang="en-US" sz="3600" b="1" dirty="0">
                <a:solidFill>
                  <a:schemeClr val="bg1"/>
                </a:solidFill>
              </a:rPr>
              <a:t> </a:t>
            </a:r>
            <a:r>
              <a:rPr lang="en-US" sz="3600" dirty="0">
                <a:solidFill>
                  <a:schemeClr val="bg1"/>
                </a:solidFill>
              </a:rPr>
              <a:t>But store up for yourselves treasures in heaven, where moths and vermin do not destroy, and where thieves do not break in and steal. 21</a:t>
            </a:r>
            <a:r>
              <a:rPr lang="en-US" sz="3600" b="1" dirty="0">
                <a:solidFill>
                  <a:schemeClr val="bg1"/>
                </a:solidFill>
              </a:rPr>
              <a:t> </a:t>
            </a:r>
            <a:r>
              <a:rPr lang="en-US" sz="3600" dirty="0">
                <a:solidFill>
                  <a:schemeClr val="bg1"/>
                </a:solidFill>
              </a:rPr>
              <a:t>For where your treasure is, there your heart will be also.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60074" y="4322566"/>
            <a:ext cx="5023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rgbClr val="C0C0C0"/>
                </a:solidFill>
              </a:rPr>
              <a:t>Matthew 6:19-21 </a:t>
            </a:r>
          </a:p>
        </p:txBody>
      </p:sp>
    </p:spTree>
    <p:extLst>
      <p:ext uri="{BB962C8B-B14F-4D97-AF65-F5344CB8AC3E}">
        <p14:creationId xmlns:p14="http://schemas.microsoft.com/office/powerpoint/2010/main" val="1585552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185715"/>
            <a:ext cx="8775700" cy="397031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Therefore, my beloved brothers and sisters, be steadfast, immovable, </a:t>
            </a:r>
            <a:r>
              <a:rPr lang="en-US" sz="3600" dirty="0">
                <a:solidFill>
                  <a:srgbClr val="FEEE21"/>
                </a:solidFill>
              </a:rPr>
              <a:t>always excelling </a:t>
            </a:r>
            <a:r>
              <a:rPr lang="en-US" sz="3600" dirty="0">
                <a:solidFill>
                  <a:schemeClr val="bg1"/>
                </a:solidFill>
              </a:rPr>
              <a:t>in the work of the Lord </a:t>
            </a:r>
            <a:r>
              <a:rPr lang="en-US" sz="3600" dirty="0">
                <a:solidFill>
                  <a:srgbClr val="FEEE21"/>
                </a:solidFill>
              </a:rPr>
              <a:t>[always doing your best and doing more than is needed], </a:t>
            </a:r>
            <a:r>
              <a:rPr lang="en-US" sz="3600" dirty="0">
                <a:solidFill>
                  <a:schemeClr val="bg1"/>
                </a:solidFill>
              </a:rPr>
              <a:t>being </a:t>
            </a:r>
            <a:r>
              <a:rPr lang="en-US" sz="3600" i="1" dirty="0">
                <a:solidFill>
                  <a:schemeClr val="bg1"/>
                </a:solidFill>
              </a:rPr>
              <a:t>continually</a:t>
            </a:r>
            <a:r>
              <a:rPr lang="en-US" sz="3600" dirty="0">
                <a:solidFill>
                  <a:schemeClr val="bg1"/>
                </a:solidFill>
              </a:rPr>
              <a:t> aware that your labor [even to the point of exhaustion] in the Lord is not futile </a:t>
            </a:r>
            <a:r>
              <a:rPr lang="en-US" sz="3600" i="1" dirty="0">
                <a:solidFill>
                  <a:schemeClr val="bg1"/>
                </a:solidFill>
              </a:rPr>
              <a:t>nor</a:t>
            </a:r>
            <a:r>
              <a:rPr lang="en-US" sz="3600" dirty="0">
                <a:solidFill>
                  <a:schemeClr val="bg1"/>
                </a:solidFill>
              </a:rPr>
              <a:t> wasted [it is never without purpose]. 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60074" y="4322566"/>
            <a:ext cx="5023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rgbClr val="C0C0C0"/>
                </a:solidFill>
              </a:rPr>
              <a:t>1 Corinthians 15:58 AMP </a:t>
            </a:r>
          </a:p>
        </p:txBody>
      </p:sp>
    </p:spTree>
    <p:extLst>
      <p:ext uri="{BB962C8B-B14F-4D97-AF65-F5344CB8AC3E}">
        <p14:creationId xmlns:p14="http://schemas.microsoft.com/office/powerpoint/2010/main" val="41029088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4323" y="1305563"/>
            <a:ext cx="8137210" cy="258532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914400" lvl="0" indent="-914400">
              <a:buFont typeface="+mj-lt"/>
              <a:buAutoNum type="arabicPeriod"/>
            </a:pPr>
            <a:r>
              <a:rPr lang="en-US" sz="5400" dirty="0">
                <a:solidFill>
                  <a:schemeClr val="bg1"/>
                </a:solidFill>
              </a:rPr>
              <a:t>Success means being the best. Excellence means being </a:t>
            </a:r>
            <a:r>
              <a:rPr lang="en-US" sz="5400" u="sng" dirty="0">
                <a:solidFill>
                  <a:srgbClr val="FEEE21"/>
                </a:solidFill>
              </a:rPr>
              <a:t>your</a:t>
            </a:r>
            <a:r>
              <a:rPr lang="en-US" sz="5400" dirty="0">
                <a:solidFill>
                  <a:schemeClr val="bg1"/>
                </a:solidFill>
              </a:rPr>
              <a:t> best.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32146" y="263047"/>
            <a:ext cx="7634167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700" dirty="0">
                <a:solidFill>
                  <a:srgbClr val="FEEE21"/>
                </a:solidFill>
              </a:rPr>
              <a:t>PURSUE SUCCESS OR EXCELLENCE?</a:t>
            </a:r>
          </a:p>
        </p:txBody>
      </p:sp>
    </p:spTree>
    <p:extLst>
      <p:ext uri="{BB962C8B-B14F-4D97-AF65-F5344CB8AC3E}">
        <p14:creationId xmlns:p14="http://schemas.microsoft.com/office/powerpoint/2010/main" val="28409655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4323" y="999900"/>
            <a:ext cx="8137210" cy="378565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914400" lvl="0" indent="-914400">
              <a:buFont typeface="+mj-lt"/>
              <a:buAutoNum type="arabicPeriod" startAt="2"/>
            </a:pPr>
            <a:r>
              <a:rPr lang="en-US" sz="4800" dirty="0">
                <a:solidFill>
                  <a:schemeClr val="bg1"/>
                </a:solidFill>
              </a:rPr>
              <a:t>Success means being better than everyone else. Excellence means being better </a:t>
            </a:r>
            <a:r>
              <a:rPr lang="en-US" sz="4800" u="sng" dirty="0">
                <a:solidFill>
                  <a:srgbClr val="FEEE21"/>
                </a:solidFill>
              </a:rPr>
              <a:t>today</a:t>
            </a:r>
            <a:r>
              <a:rPr lang="en-US" sz="4800" dirty="0">
                <a:solidFill>
                  <a:schemeClr val="bg1"/>
                </a:solidFill>
              </a:rPr>
              <a:t> than you were yesterday.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32146" y="263047"/>
            <a:ext cx="7634167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700" dirty="0">
                <a:solidFill>
                  <a:srgbClr val="FEEE21"/>
                </a:solidFill>
              </a:rPr>
              <a:t>PURSUE SUCCESS OR EXCELLENCE?</a:t>
            </a:r>
          </a:p>
        </p:txBody>
      </p:sp>
    </p:spTree>
    <p:extLst>
      <p:ext uri="{BB962C8B-B14F-4D97-AF65-F5344CB8AC3E}">
        <p14:creationId xmlns:p14="http://schemas.microsoft.com/office/powerpoint/2010/main" val="4076112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4323" y="1056181"/>
            <a:ext cx="8137210" cy="378565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914400" lvl="0" indent="-914400">
              <a:buFont typeface="+mj-lt"/>
              <a:buAutoNum type="arabicPeriod" startAt="3"/>
            </a:pPr>
            <a:r>
              <a:rPr lang="en-US" sz="4800" dirty="0">
                <a:solidFill>
                  <a:schemeClr val="bg1"/>
                </a:solidFill>
              </a:rPr>
              <a:t>Success means exceeding the achievements of other people. Excellence means matching your </a:t>
            </a:r>
            <a:r>
              <a:rPr lang="en-US" sz="4800" u="sng" dirty="0">
                <a:solidFill>
                  <a:srgbClr val="FEEE21"/>
                </a:solidFill>
              </a:rPr>
              <a:t>practice</a:t>
            </a:r>
            <a:r>
              <a:rPr lang="en-US" sz="4800" dirty="0">
                <a:solidFill>
                  <a:schemeClr val="bg1"/>
                </a:solidFill>
              </a:rPr>
              <a:t> with your potential.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32146" y="263047"/>
            <a:ext cx="7634167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700" dirty="0">
                <a:solidFill>
                  <a:srgbClr val="FEEE21"/>
                </a:solidFill>
              </a:rPr>
              <a:t>PURSUE SUCCESS OR EXCELLENCE?</a:t>
            </a:r>
          </a:p>
        </p:txBody>
      </p:sp>
    </p:spTree>
    <p:extLst>
      <p:ext uri="{BB962C8B-B14F-4D97-AF65-F5344CB8AC3E}">
        <p14:creationId xmlns:p14="http://schemas.microsoft.com/office/powerpoint/2010/main" val="12412873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4323" y="1305563"/>
            <a:ext cx="8137210" cy="258532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914400" lvl="0" indent="-914400">
              <a:buFont typeface="+mj-lt"/>
              <a:buAutoNum type="arabicPeriod" startAt="4"/>
            </a:pPr>
            <a:r>
              <a:rPr lang="en-US" sz="5400" dirty="0">
                <a:solidFill>
                  <a:schemeClr val="bg1"/>
                </a:solidFill>
              </a:rPr>
              <a:t>Excellence is our goal.  Success is merely the </a:t>
            </a:r>
            <a:r>
              <a:rPr lang="en-US" sz="5400" u="sng" dirty="0">
                <a:solidFill>
                  <a:srgbClr val="FEEE21"/>
                </a:solidFill>
              </a:rPr>
              <a:t>reward.</a:t>
            </a:r>
            <a:endParaRPr lang="en-US" sz="5400" dirty="0">
              <a:solidFill>
                <a:srgbClr val="FEEE2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2146" y="263047"/>
            <a:ext cx="7634167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700" dirty="0">
                <a:solidFill>
                  <a:srgbClr val="FEEE21"/>
                </a:solidFill>
              </a:rPr>
              <a:t>PURSUE SUCCESS OR EXCELLENCE?</a:t>
            </a:r>
          </a:p>
        </p:txBody>
      </p:sp>
    </p:spTree>
    <p:extLst>
      <p:ext uri="{BB962C8B-B14F-4D97-AF65-F5344CB8AC3E}">
        <p14:creationId xmlns:p14="http://schemas.microsoft.com/office/powerpoint/2010/main" val="6710035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4323" y="1305563"/>
            <a:ext cx="8137210" cy="258532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914400" lvl="0" indent="-914400">
              <a:buFont typeface="+mj-lt"/>
              <a:buAutoNum type="arabicPeriod"/>
            </a:pPr>
            <a:r>
              <a:rPr lang="en-US" sz="5400" dirty="0">
                <a:solidFill>
                  <a:schemeClr val="bg1"/>
                </a:solidFill>
              </a:rPr>
              <a:t>Excellence is giving our absolute </a:t>
            </a:r>
            <a:r>
              <a:rPr lang="en-US" sz="5400" u="sng" dirty="0">
                <a:solidFill>
                  <a:srgbClr val="FEEE21"/>
                </a:solidFill>
              </a:rPr>
              <a:t>best</a:t>
            </a:r>
            <a:r>
              <a:rPr lang="en-US" sz="5400" dirty="0">
                <a:solidFill>
                  <a:schemeClr val="bg1"/>
                </a:solidFill>
              </a:rPr>
              <a:t>  . . . and then </a:t>
            </a:r>
            <a:r>
              <a:rPr lang="en-US" sz="5400" u="sng" dirty="0">
                <a:solidFill>
                  <a:srgbClr val="FEEE21"/>
                </a:solidFill>
              </a:rPr>
              <a:t>some.</a:t>
            </a:r>
            <a:r>
              <a:rPr lang="en-US" sz="5400" dirty="0">
                <a:solidFill>
                  <a:srgbClr val="FEEE21"/>
                </a:solidFill>
              </a:rPr>
              <a:t>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32146" y="263047"/>
            <a:ext cx="48496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A LIFE OF EXCELLENCE</a:t>
            </a:r>
          </a:p>
        </p:txBody>
      </p:sp>
    </p:spTree>
    <p:extLst>
      <p:ext uri="{BB962C8B-B14F-4D97-AF65-F5344CB8AC3E}">
        <p14:creationId xmlns:p14="http://schemas.microsoft.com/office/powerpoint/2010/main" val="34773705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556589"/>
            <a:ext cx="8775700" cy="366254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“Teacher, which is the greatest commandment in the Law?”  37 Jesus replied: “‘Love the Lord your God with </a:t>
            </a:r>
            <a:r>
              <a:rPr lang="en-US" sz="4400" dirty="0">
                <a:solidFill>
                  <a:srgbClr val="FEEE21"/>
                </a:solidFill>
              </a:rPr>
              <a:t>all</a:t>
            </a:r>
            <a:r>
              <a:rPr lang="en-US" sz="3600" dirty="0">
                <a:solidFill>
                  <a:schemeClr val="bg1"/>
                </a:solidFill>
              </a:rPr>
              <a:t> your heart and with </a:t>
            </a:r>
            <a:r>
              <a:rPr lang="en-US" sz="4400" dirty="0">
                <a:solidFill>
                  <a:srgbClr val="FEEE21"/>
                </a:solidFill>
              </a:rPr>
              <a:t>all</a:t>
            </a:r>
            <a:r>
              <a:rPr lang="en-US" sz="3600" dirty="0">
                <a:solidFill>
                  <a:schemeClr val="bg1"/>
                </a:solidFill>
              </a:rPr>
              <a:t> your soul and with </a:t>
            </a:r>
            <a:r>
              <a:rPr lang="en-US" sz="4400" dirty="0">
                <a:solidFill>
                  <a:srgbClr val="FEEE21"/>
                </a:solidFill>
              </a:rPr>
              <a:t>all</a:t>
            </a:r>
            <a:r>
              <a:rPr lang="en-US" sz="3600" dirty="0">
                <a:solidFill>
                  <a:schemeClr val="bg1"/>
                </a:solidFill>
              </a:rPr>
              <a:t> your mind.’ 38 This is the first and greatest commandment.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60074" y="4322566"/>
            <a:ext cx="50239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rgbClr val="C0C0C0"/>
                </a:solidFill>
              </a:rPr>
              <a:t>Matthew 22:36-38</a:t>
            </a:r>
          </a:p>
        </p:txBody>
      </p:sp>
    </p:spTree>
    <p:extLst>
      <p:ext uri="{BB962C8B-B14F-4D97-AF65-F5344CB8AC3E}">
        <p14:creationId xmlns:p14="http://schemas.microsoft.com/office/powerpoint/2010/main" val="27762614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0</TotalTime>
  <Words>611</Words>
  <Application>Microsoft Office PowerPoint</Application>
  <PresentationFormat>On-screen Show (16:9)</PresentationFormat>
  <Paragraphs>55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Arial Narrow</vt:lpstr>
      <vt:lpstr>Calibri</vt:lpstr>
      <vt:lpstr>Trade Gothic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2016-11-17T02:05:47Z</dcterms:created>
  <dcterms:modified xsi:type="dcterms:W3CDTF">2016-11-17T02:05:53Z</dcterms:modified>
  <cp:contentStatus/>
</cp:coreProperties>
</file>