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93455" r:id="rId1"/>
  </p:sldMasterIdLst>
  <p:notesMasterIdLst>
    <p:notesMasterId r:id="rId35"/>
  </p:notesMasterIdLst>
  <p:sldIdLst>
    <p:sldId id="586" r:id="rId2"/>
    <p:sldId id="659" r:id="rId3"/>
    <p:sldId id="660" r:id="rId4"/>
    <p:sldId id="618" r:id="rId5"/>
    <p:sldId id="615" r:id="rId6"/>
    <p:sldId id="637" r:id="rId7"/>
    <p:sldId id="638" r:id="rId8"/>
    <p:sldId id="639" r:id="rId9"/>
    <p:sldId id="640" r:id="rId10"/>
    <p:sldId id="641" r:id="rId11"/>
    <p:sldId id="619" r:id="rId12"/>
    <p:sldId id="642" r:id="rId13"/>
    <p:sldId id="643" r:id="rId14"/>
    <p:sldId id="644" r:id="rId15"/>
    <p:sldId id="613" r:id="rId16"/>
    <p:sldId id="645" r:id="rId17"/>
    <p:sldId id="646" r:id="rId18"/>
    <p:sldId id="647" r:id="rId19"/>
    <p:sldId id="648" r:id="rId20"/>
    <p:sldId id="649" r:id="rId21"/>
    <p:sldId id="650" r:id="rId22"/>
    <p:sldId id="651" r:id="rId23"/>
    <p:sldId id="652" r:id="rId24"/>
    <p:sldId id="653" r:id="rId25"/>
    <p:sldId id="654" r:id="rId26"/>
    <p:sldId id="655" r:id="rId27"/>
    <p:sldId id="656" r:id="rId28"/>
    <p:sldId id="657" r:id="rId29"/>
    <p:sldId id="658" r:id="rId30"/>
    <p:sldId id="633" r:id="rId31"/>
    <p:sldId id="634" r:id="rId32"/>
    <p:sldId id="635" r:id="rId33"/>
    <p:sldId id="636" r:id="rId3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E21"/>
    <a:srgbClr val="C0C0C0"/>
    <a:srgbClr val="4682B4"/>
    <a:srgbClr val="C1AFA4"/>
    <a:srgbClr val="918D9C"/>
    <a:srgbClr val="DDDDDD"/>
    <a:srgbClr val="B34D18"/>
    <a:srgbClr val="B4541E"/>
    <a:srgbClr val="EA9601"/>
    <a:srgbClr val="9847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2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522" y="7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CC4C8-D30A-8349-B2E2-D08225A4E359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D3A6F1-D137-EE4B-95B8-5064306DC0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1710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88E988-FB04-AB4E-BE5A-59F242AF7F7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31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7996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38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E7B99-7C3F-4BC3-B7B8-7E1F8C620B24}" type="datetime1">
              <a:rPr lang="en-US" smtClean="0"/>
              <a:pPr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F2B4D-6B12-4EDF-87BB-2B55CECB661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39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0594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82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92246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B1FF6-39B9-40F5-8B67-33C6354A3D4F}" type="slidenum">
              <a:rPr kumimoji="0" lang="en-US" smtClean="0"/>
              <a:pPr eaLnBrk="1" latinLnBrk="0" hangingPunct="1"/>
              <a:t>‹#›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22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983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C2560D-EC28-3B41-86E8-18F1CE0113B4}" type="datetimeFigureOut">
              <a:rPr lang="en-US" smtClean="0"/>
              <a:t>11/16/2016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57" r:id="rId2"/>
    <p:sldLayoutId id="2147493458" r:id="rId3"/>
    <p:sldLayoutId id="2147493459" r:id="rId4"/>
    <p:sldLayoutId id="2147493460" r:id="rId5"/>
    <p:sldLayoutId id="2147493461" r:id="rId6"/>
    <p:sldLayoutId id="2147493462" r:id="rId7"/>
    <p:sldLayoutId id="2147493463" r:id="rId8"/>
    <p:sldLayoutId id="2147493464" r:id="rId9"/>
    <p:sldLayoutId id="2147493465" r:id="rId10"/>
    <p:sldLayoutId id="2147493466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1786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251027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6"/>
            </a:pPr>
            <a:r>
              <a:rPr lang="en-US" sz="5400" dirty="0">
                <a:solidFill>
                  <a:schemeClr val="bg1"/>
                </a:solidFill>
              </a:rPr>
              <a:t>Has the potential to irritate as well as </a:t>
            </a:r>
            <a:r>
              <a:rPr lang="en-US" sz="5400" u="sng" dirty="0">
                <a:solidFill>
                  <a:srgbClr val="FEEE21"/>
                </a:solidFill>
              </a:rPr>
              <a:t>illuminate.</a:t>
            </a:r>
            <a:endParaRPr lang="en-US" sz="5400" dirty="0">
              <a:solidFill>
                <a:srgbClr val="FEEE2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8617" y="281836"/>
            <a:ext cx="5624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BEST QUESTION</a:t>
            </a:r>
          </a:p>
        </p:txBody>
      </p:sp>
    </p:spTree>
    <p:extLst>
      <p:ext uri="{BB962C8B-B14F-4D97-AF65-F5344CB8AC3E}">
        <p14:creationId xmlns:p14="http://schemas.microsoft.com/office/powerpoint/2010/main" val="1249670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797296"/>
            <a:ext cx="8775700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. . .I urge you to live a life worthy of the calling you have received.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Ephesians 4:1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5968" y="200416"/>
            <a:ext cx="2909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EEE21"/>
                </a:solidFill>
              </a:rPr>
              <a:t>INSIGHTS FROM EPHESIANS</a:t>
            </a:r>
          </a:p>
        </p:txBody>
      </p:sp>
    </p:spTree>
    <p:extLst>
      <p:ext uri="{BB962C8B-B14F-4D97-AF65-F5344CB8AC3E}">
        <p14:creationId xmlns:p14="http://schemas.microsoft.com/office/powerpoint/2010/main" val="2454608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488329"/>
            <a:ext cx="8775700" cy="397031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So I, the prisoner for the Lord, appeal to you to live a life worthy of the calling to which you have been called [that is, to live a life that exhibits godly character, moral courage, personal integrity, and mature behavior—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a life that expresses gratitude to God 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for your salvation]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Ephesians 4:1 AMP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5968" y="200416"/>
            <a:ext cx="2909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EEE21"/>
                </a:solidFill>
              </a:rPr>
              <a:t>INSIGHTS FROM EPHESIANS</a:t>
            </a:r>
          </a:p>
        </p:txBody>
      </p:sp>
    </p:spTree>
    <p:extLst>
      <p:ext uri="{BB962C8B-B14F-4D97-AF65-F5344CB8AC3E}">
        <p14:creationId xmlns:p14="http://schemas.microsoft.com/office/powerpoint/2010/main" val="3308132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715877"/>
            <a:ext cx="8775700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Therefore become imitators of God [copy Him and follow His example], as well-beloved children [imitate their father]. . 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Ephesians 5:1 AMP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5968" y="200416"/>
            <a:ext cx="2909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EEE21"/>
                </a:solidFill>
              </a:rPr>
              <a:t>INSIGHTS FROM EPHESIANS</a:t>
            </a:r>
          </a:p>
        </p:txBody>
      </p:sp>
    </p:spTree>
    <p:extLst>
      <p:ext uri="{BB962C8B-B14F-4D97-AF65-F5344CB8AC3E}">
        <p14:creationId xmlns:p14="http://schemas.microsoft.com/office/powerpoint/2010/main" val="6955295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133418"/>
            <a:ext cx="8775700" cy="286232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Be very careful, then, how you </a:t>
            </a:r>
            <a:r>
              <a:rPr lang="en-US" sz="3600" dirty="0">
                <a:solidFill>
                  <a:srgbClr val="FFFFFF"/>
                </a:solidFill>
              </a:rPr>
              <a:t>live—</a:t>
            </a:r>
            <a:r>
              <a:rPr lang="en-US" sz="3600" dirty="0">
                <a:solidFill>
                  <a:srgbClr val="FEEE21"/>
                </a:solidFill>
              </a:rPr>
              <a:t>not as unwise but as wise,</a:t>
            </a:r>
            <a:r>
              <a:rPr lang="en-US" sz="3600" dirty="0">
                <a:solidFill>
                  <a:schemeClr val="bg1"/>
                </a:solidFill>
              </a:rPr>
              <a:t> 16 making the most of every opportunity, because the days are evil. 17 Therefore do not be foolish, but understand what the Lord’s will is.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Ephesians 5:15-17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5968" y="200416"/>
            <a:ext cx="29096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EEE21"/>
                </a:solidFill>
              </a:rPr>
              <a:t>INSIGHTS FROM EPHESIANS</a:t>
            </a:r>
          </a:p>
        </p:txBody>
      </p:sp>
    </p:spTree>
    <p:extLst>
      <p:ext uri="{BB962C8B-B14F-4D97-AF65-F5344CB8AC3E}">
        <p14:creationId xmlns:p14="http://schemas.microsoft.com/office/powerpoint/2010/main" val="10376641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2537" y="2177564"/>
            <a:ext cx="4616245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ln>
                  <a:solidFill>
                    <a:schemeClr val="tx1"/>
                  </a:solidFill>
                </a:ln>
                <a:solidFill>
                  <a:sysClr val="windowText" lastClr="00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a:rPr>
              <a:t>Why did the chicken cross the road?</a:t>
            </a:r>
          </a:p>
        </p:txBody>
      </p:sp>
    </p:spTree>
    <p:extLst>
      <p:ext uri="{BB962C8B-B14F-4D97-AF65-F5344CB8AC3E}">
        <p14:creationId xmlns:p14="http://schemas.microsoft.com/office/powerpoint/2010/main" val="3512054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844" y="1712692"/>
            <a:ext cx="8642555" cy="280076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8800" dirty="0">
                <a:solidFill>
                  <a:srgbClr val="FEEE21"/>
                </a:solidFill>
              </a:rPr>
              <a:t>“</a:t>
            </a:r>
            <a:r>
              <a:rPr lang="en-US" sz="8800" u="sng" dirty="0">
                <a:solidFill>
                  <a:srgbClr val="FEEE21"/>
                </a:solidFill>
              </a:rPr>
              <a:t>What</a:t>
            </a:r>
            <a:r>
              <a:rPr lang="en-US" sz="8800" dirty="0">
                <a:solidFill>
                  <a:srgbClr val="FEEE21"/>
                </a:solidFill>
              </a:rPr>
              <a:t> </a:t>
            </a:r>
            <a:r>
              <a:rPr lang="en-US" sz="8800" dirty="0">
                <a:solidFill>
                  <a:schemeClr val="bg1"/>
                </a:solidFill>
              </a:rPr>
              <a:t>is the </a:t>
            </a:r>
            <a:r>
              <a:rPr lang="en-US" sz="8800" u="sng" dirty="0">
                <a:solidFill>
                  <a:srgbClr val="FEEE21"/>
                </a:solidFill>
              </a:rPr>
              <a:t>wise</a:t>
            </a:r>
            <a:r>
              <a:rPr lang="en-US" sz="8800" dirty="0">
                <a:solidFill>
                  <a:srgbClr val="FEEE21"/>
                </a:solidFill>
              </a:rPr>
              <a:t> </a:t>
            </a:r>
            <a:r>
              <a:rPr lang="en-US" sz="8800" dirty="0">
                <a:solidFill>
                  <a:schemeClr val="bg1"/>
                </a:solidFill>
              </a:rPr>
              <a:t>thing </a:t>
            </a:r>
            <a:r>
              <a:rPr lang="en-US" sz="8800" u="sng" dirty="0">
                <a:solidFill>
                  <a:srgbClr val="FEEE21"/>
                </a:solidFill>
              </a:rPr>
              <a:t>to do</a:t>
            </a:r>
            <a:r>
              <a:rPr lang="en-US" sz="8800" dirty="0">
                <a:solidFill>
                  <a:srgbClr val="FEEE21"/>
                </a:solidFill>
              </a:rPr>
              <a:t>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99056" y="283453"/>
            <a:ext cx="65922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WHAT IS THE BEST QUESTION?</a:t>
            </a:r>
          </a:p>
        </p:txBody>
      </p:sp>
    </p:spTree>
    <p:extLst>
      <p:ext uri="{BB962C8B-B14F-4D97-AF65-F5344CB8AC3E}">
        <p14:creationId xmlns:p14="http://schemas.microsoft.com/office/powerpoint/2010/main" val="28174187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715877"/>
            <a:ext cx="8775700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Getting wisdom is the wisest thing you </a:t>
            </a:r>
          </a:p>
          <a:p>
            <a:pPr algn="ctr"/>
            <a:r>
              <a:rPr lang="en-US" sz="3600" dirty="0">
                <a:solidFill>
                  <a:schemeClr val="bg1"/>
                </a:solidFill>
              </a:rPr>
              <a:t>can do!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Proverbs 4:7 NLT </a:t>
            </a:r>
          </a:p>
        </p:txBody>
      </p:sp>
    </p:spTree>
    <p:extLst>
      <p:ext uri="{BB962C8B-B14F-4D97-AF65-F5344CB8AC3E}">
        <p14:creationId xmlns:p14="http://schemas.microsoft.com/office/powerpoint/2010/main" val="30719954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72844" y="1439848"/>
            <a:ext cx="8642555" cy="193899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</a:rPr>
              <a:t>Turn in your Bibles to Proverbs 2:1-22</a:t>
            </a:r>
          </a:p>
        </p:txBody>
      </p:sp>
    </p:spTree>
    <p:extLst>
      <p:ext uri="{BB962C8B-B14F-4D97-AF65-F5344CB8AC3E}">
        <p14:creationId xmlns:p14="http://schemas.microsoft.com/office/powerpoint/2010/main" val="24767606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3258" y="1649232"/>
            <a:ext cx="8524267" cy="16312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5000" dirty="0">
                <a:solidFill>
                  <a:schemeClr val="bg1"/>
                </a:solidFill>
              </a:rPr>
              <a:t>“Is there anything </a:t>
            </a:r>
            <a:r>
              <a:rPr lang="en-US" sz="5000" u="sng" dirty="0">
                <a:solidFill>
                  <a:srgbClr val="FEEE21"/>
                </a:solidFill>
              </a:rPr>
              <a:t>wrong</a:t>
            </a:r>
            <a:r>
              <a:rPr lang="en-US" sz="5000" dirty="0">
                <a:solidFill>
                  <a:schemeClr val="bg1"/>
                </a:solidFill>
              </a:rPr>
              <a:t> with it?”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17" y="281836"/>
            <a:ext cx="7506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EEE21"/>
                </a:solidFill>
              </a:rPr>
              <a:t>WE USUALLY ASK THE WRONG QUESTIONS</a:t>
            </a:r>
          </a:p>
        </p:txBody>
      </p:sp>
    </p:spTree>
    <p:extLst>
      <p:ext uri="{BB962C8B-B14F-4D97-AF65-F5344CB8AC3E}">
        <p14:creationId xmlns:p14="http://schemas.microsoft.com/office/powerpoint/2010/main" val="36743532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893053"/>
            <a:ext cx="2861089" cy="3326149"/>
            <a:chOff x="2594235" y="1105270"/>
            <a:chExt cx="2861089" cy="3326149"/>
          </a:xfrm>
        </p:grpSpPr>
        <p:pic>
          <p:nvPicPr>
            <p:cNvPr id="4" name="Picture 3" descr="This or That - Notes.jp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50958" y="1105270"/>
              <a:ext cx="2296978" cy="417632"/>
            </a:xfrm>
            <a:prstGeom prst="rect">
              <a:avLst/>
            </a:prstGeom>
            <a:ln w="12700" cmpd="sng">
              <a:solidFill>
                <a:srgbClr val="FFFFFF"/>
              </a:solidFill>
            </a:ln>
          </p:spPr>
        </p:pic>
        <p:sp>
          <p:nvSpPr>
            <p:cNvPr id="5" name="TextBox 4"/>
            <p:cNvSpPr txBox="1"/>
            <p:nvPr/>
          </p:nvSpPr>
          <p:spPr>
            <a:xfrm>
              <a:off x="2594235" y="1594050"/>
              <a:ext cx="2861089" cy="2800766"/>
            </a:xfrm>
            <a:prstGeom prst="rect">
              <a:avLst/>
            </a:prstGeom>
            <a:solidFill>
              <a:schemeClr val="tx1"/>
            </a:solidFill>
            <a:ln w="28575" cmpd="sng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dirty="0">
                  <a:solidFill>
                    <a:srgbClr val="FFFFFF"/>
                  </a:solidFill>
                  <a:latin typeface="Helvetica Neue Thin"/>
                  <a:cs typeface="Helvetica Neue Thin"/>
                </a:rPr>
                <a:t>What </a:t>
              </a:r>
            </a:p>
            <a:p>
              <a:pPr algn="ctr"/>
              <a:r>
                <a:rPr lang="en-US" sz="3200" dirty="0">
                  <a:solidFill>
                    <a:srgbClr val="FFFFFF"/>
                  </a:solidFill>
                  <a:latin typeface="Helvetica Neue Thin"/>
                  <a:cs typeface="Helvetica Neue Thin"/>
                </a:rPr>
                <a:t>Is The</a:t>
              </a:r>
            </a:p>
            <a:p>
              <a:pPr algn="ctr"/>
              <a:r>
                <a:rPr lang="en-US" sz="4800" dirty="0">
                  <a:solidFill>
                    <a:srgbClr val="FFFFFF"/>
                  </a:solidFill>
                  <a:latin typeface="Helvetica Neue Thin"/>
                  <a:cs typeface="Helvetica Neue Thin"/>
                </a:rPr>
                <a:t>WISE</a:t>
              </a:r>
            </a:p>
            <a:p>
              <a:pPr algn="ctr"/>
              <a:r>
                <a:rPr lang="en-US" sz="3200" dirty="0">
                  <a:solidFill>
                    <a:srgbClr val="FFFFFF"/>
                  </a:solidFill>
                  <a:latin typeface="Helvetica Neue Thin"/>
                  <a:cs typeface="Helvetica Neue Thin"/>
                </a:rPr>
                <a:t>Thing</a:t>
              </a:r>
            </a:p>
            <a:p>
              <a:pPr algn="ctr"/>
              <a:r>
                <a:rPr lang="en-US" sz="3200" dirty="0">
                  <a:solidFill>
                    <a:srgbClr val="FFFFFF"/>
                  </a:solidFill>
                  <a:latin typeface="Helvetica Neue Thin"/>
                  <a:cs typeface="Helvetica Neue Thin"/>
                </a:rPr>
                <a:t>To Do?</a:t>
              </a:r>
            </a:p>
          </p:txBody>
        </p:sp>
        <p:cxnSp>
          <p:nvCxnSpPr>
            <p:cNvPr id="3" name="Straight Connector 2"/>
            <p:cNvCxnSpPr/>
            <p:nvPr/>
          </p:nvCxnSpPr>
          <p:spPr>
            <a:xfrm flipH="1">
              <a:off x="2850957" y="1522902"/>
              <a:ext cx="1" cy="2871914"/>
            </a:xfrm>
            <a:prstGeom prst="line">
              <a:avLst/>
            </a:prstGeom>
            <a:ln w="952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5167631" y="1522902"/>
              <a:ext cx="1" cy="2908517"/>
            </a:xfrm>
            <a:prstGeom prst="line">
              <a:avLst/>
            </a:prstGeom>
            <a:ln w="952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2850957" y="4394816"/>
              <a:ext cx="2343699" cy="36603"/>
            </a:xfrm>
            <a:prstGeom prst="line">
              <a:avLst/>
            </a:prstGeom>
            <a:ln w="9525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39067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3258" y="1066670"/>
            <a:ext cx="8524267" cy="31700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1143000" lvl="0" indent="-1143000">
              <a:buFont typeface="+mj-lt"/>
              <a:buAutoNum type="arabicPeriod" startAt="2"/>
            </a:pPr>
            <a:r>
              <a:rPr lang="en-US" sz="5000" dirty="0">
                <a:solidFill>
                  <a:schemeClr val="bg1"/>
                </a:solidFill>
              </a:rPr>
              <a:t>Leads to:  “How </a:t>
            </a:r>
            <a:r>
              <a:rPr lang="en-US" sz="5000" u="sng" dirty="0">
                <a:solidFill>
                  <a:srgbClr val="FEEE21"/>
                </a:solidFill>
              </a:rPr>
              <a:t>close</a:t>
            </a:r>
            <a:r>
              <a:rPr lang="en-US" sz="5000" dirty="0">
                <a:solidFill>
                  <a:schemeClr val="bg1"/>
                </a:solidFill>
              </a:rPr>
              <a:t> can I get to the line without actually doing something wrong?”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17" y="281836"/>
            <a:ext cx="7506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EEE21"/>
                </a:solidFill>
              </a:rPr>
              <a:t>WE USUALLY ASK THE WRONG QUESTIONS</a:t>
            </a:r>
          </a:p>
        </p:txBody>
      </p:sp>
    </p:spTree>
    <p:extLst>
      <p:ext uri="{BB962C8B-B14F-4D97-AF65-F5344CB8AC3E}">
        <p14:creationId xmlns:p14="http://schemas.microsoft.com/office/powerpoint/2010/main" val="28594326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4356" y="989384"/>
            <a:ext cx="8731048" cy="317009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3"/>
            </a:pPr>
            <a:r>
              <a:rPr lang="en-US" sz="5000" dirty="0">
                <a:solidFill>
                  <a:schemeClr val="bg1"/>
                </a:solidFill>
              </a:rPr>
              <a:t>Leads to:  “How far over the line between right and wrong can I go without experiencing </a:t>
            </a:r>
            <a:r>
              <a:rPr lang="en-US" sz="5000" u="sng" dirty="0">
                <a:solidFill>
                  <a:srgbClr val="FEEE21"/>
                </a:solidFill>
              </a:rPr>
              <a:t>consequences?”</a:t>
            </a:r>
            <a:endParaRPr lang="en-US" sz="5000" dirty="0">
              <a:solidFill>
                <a:srgbClr val="FEEE2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8617" y="281836"/>
            <a:ext cx="7506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EEE21"/>
                </a:solidFill>
              </a:rPr>
              <a:t>WE USUALLY ASK THE WRONG QUESTIONS</a:t>
            </a:r>
          </a:p>
        </p:txBody>
      </p:sp>
    </p:spTree>
    <p:extLst>
      <p:ext uri="{BB962C8B-B14F-4D97-AF65-F5344CB8AC3E}">
        <p14:creationId xmlns:p14="http://schemas.microsoft.com/office/powerpoint/2010/main" val="20572020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4355" y="1251027"/>
            <a:ext cx="8557178" cy="267765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lvl="0" indent="-685800">
              <a:buFont typeface="Wingdings" panose="05000000000000000000" pitchFamily="2" charset="2"/>
              <a:buChar char="v"/>
            </a:pPr>
            <a:r>
              <a:rPr lang="en-US" sz="5400" dirty="0">
                <a:solidFill>
                  <a:schemeClr val="bg1"/>
                </a:solidFill>
              </a:rPr>
              <a:t>The purpose of </a:t>
            </a:r>
            <a:r>
              <a:rPr lang="en-US" sz="6000" b="1" dirty="0">
                <a:solidFill>
                  <a:schemeClr val="bg1"/>
                </a:solidFill>
              </a:rPr>
              <a:t>GRACE</a:t>
            </a:r>
            <a:r>
              <a:rPr lang="en-US" sz="5400" dirty="0">
                <a:solidFill>
                  <a:schemeClr val="bg1"/>
                </a:solidFill>
              </a:rPr>
              <a:t> is to </a:t>
            </a:r>
            <a:r>
              <a:rPr lang="en-US" sz="5400" dirty="0">
                <a:solidFill>
                  <a:srgbClr val="FEEE21"/>
                </a:solidFill>
              </a:rPr>
              <a:t>empower</a:t>
            </a:r>
            <a:r>
              <a:rPr lang="en-US" sz="5400" dirty="0">
                <a:solidFill>
                  <a:schemeClr val="bg1"/>
                </a:solidFill>
              </a:rPr>
              <a:t> us not </a:t>
            </a:r>
            <a:r>
              <a:rPr lang="en-US" sz="5400" u="sng" dirty="0">
                <a:solidFill>
                  <a:srgbClr val="FEEE21"/>
                </a:solidFill>
              </a:rPr>
              <a:t>enable</a:t>
            </a:r>
            <a:r>
              <a:rPr lang="en-US" sz="5400" dirty="0">
                <a:solidFill>
                  <a:schemeClr val="bg1"/>
                </a:solidFill>
              </a:rPr>
              <a:t> us!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17" y="215470"/>
            <a:ext cx="5624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WALKING IN VICTORY</a:t>
            </a:r>
          </a:p>
        </p:txBody>
      </p:sp>
    </p:spTree>
    <p:extLst>
      <p:ext uri="{BB962C8B-B14F-4D97-AF65-F5344CB8AC3E}">
        <p14:creationId xmlns:p14="http://schemas.microsoft.com/office/powerpoint/2010/main" val="4238059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993208"/>
            <a:ext cx="8775700" cy="286232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For the grace of God has appeared that offers salvation to all people. 12 </a:t>
            </a:r>
            <a:r>
              <a:rPr lang="en-US" sz="3600" dirty="0">
                <a:solidFill>
                  <a:srgbClr val="FEEE21"/>
                </a:solidFill>
              </a:rPr>
              <a:t>It teaches us to say “No”</a:t>
            </a:r>
            <a:r>
              <a:rPr lang="en-US" sz="3600" dirty="0">
                <a:solidFill>
                  <a:schemeClr val="bg1"/>
                </a:solidFill>
              </a:rPr>
              <a:t> to ungodliness and worldly passions, and to live self-controlled, upright and godly lives in this present age. . 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Titus 2:11-12</a:t>
            </a:r>
          </a:p>
        </p:txBody>
      </p:sp>
    </p:spTree>
    <p:extLst>
      <p:ext uri="{BB962C8B-B14F-4D97-AF65-F5344CB8AC3E}">
        <p14:creationId xmlns:p14="http://schemas.microsoft.com/office/powerpoint/2010/main" val="2937221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3348" y="919193"/>
            <a:ext cx="8760541" cy="40934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lvl="0" indent="-685800">
              <a:buFont typeface="Wingdings" panose="05000000000000000000" pitchFamily="2" charset="2"/>
              <a:buChar char="v"/>
            </a:pPr>
            <a:r>
              <a:rPr lang="en-US" sz="5200" dirty="0">
                <a:solidFill>
                  <a:schemeClr val="bg1"/>
                </a:solidFill>
              </a:rPr>
              <a:t>Every </a:t>
            </a:r>
            <a:r>
              <a:rPr lang="en-US" sz="5200" u="sng" dirty="0">
                <a:solidFill>
                  <a:srgbClr val="FEEE21"/>
                </a:solidFill>
              </a:rPr>
              <a:t>bad decision</a:t>
            </a:r>
            <a:r>
              <a:rPr lang="en-US" sz="5200" dirty="0">
                <a:solidFill>
                  <a:srgbClr val="FEEE21"/>
                </a:solidFill>
              </a:rPr>
              <a:t> </a:t>
            </a:r>
            <a:r>
              <a:rPr lang="en-US" sz="5200" dirty="0">
                <a:solidFill>
                  <a:schemeClr val="bg1"/>
                </a:solidFill>
              </a:rPr>
              <a:t>could have been avoided if we asked the best question ever, “What is the wise thing to do?”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17" y="208096"/>
            <a:ext cx="5624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WALKING IN VICTORY</a:t>
            </a:r>
          </a:p>
        </p:txBody>
      </p:sp>
    </p:spTree>
    <p:extLst>
      <p:ext uri="{BB962C8B-B14F-4D97-AF65-F5344CB8AC3E}">
        <p14:creationId xmlns:p14="http://schemas.microsoft.com/office/powerpoint/2010/main" val="13838614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929731"/>
            <a:ext cx="8775700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. . .making the most of every opportunity, because the days are evil.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Ephesians 5:16 </a:t>
            </a:r>
          </a:p>
        </p:txBody>
      </p:sp>
    </p:spTree>
    <p:extLst>
      <p:ext uri="{BB962C8B-B14F-4D97-AF65-F5344CB8AC3E}">
        <p14:creationId xmlns:p14="http://schemas.microsoft.com/office/powerpoint/2010/main" val="39361698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929731"/>
            <a:ext cx="8775700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Make the best use of your time.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Ephesians 5:16 NLV </a:t>
            </a:r>
          </a:p>
        </p:txBody>
      </p:sp>
    </p:spTree>
    <p:extLst>
      <p:ext uri="{BB962C8B-B14F-4D97-AF65-F5344CB8AC3E}">
        <p14:creationId xmlns:p14="http://schemas.microsoft.com/office/powerpoint/2010/main" val="42559462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929731"/>
            <a:ext cx="8775700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The wisdom of the prudent is to give thought to their ways. . .</a:t>
            </a:r>
            <a:r>
              <a:rPr lang="en-US" sz="3600" u="sng" dirty="0">
                <a:solidFill>
                  <a:schemeClr val="bg1"/>
                </a:solidFill>
              </a:rPr>
              <a:t> 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Proverbs 14:8 </a:t>
            </a:r>
          </a:p>
        </p:txBody>
      </p:sp>
    </p:spTree>
    <p:extLst>
      <p:ext uri="{BB962C8B-B14F-4D97-AF65-F5344CB8AC3E}">
        <p14:creationId xmlns:p14="http://schemas.microsoft.com/office/powerpoint/2010/main" val="370512022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500" y="1929731"/>
            <a:ext cx="8775700" cy="120032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</a:rPr>
              <a:t>Therefore, do not be foolish, but understand what the Lord's will is.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098350" y="4322566"/>
            <a:ext cx="4785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600" dirty="0">
                <a:solidFill>
                  <a:srgbClr val="C0C0C0"/>
                </a:solidFill>
              </a:rPr>
              <a:t>Ephesians 5:17 </a:t>
            </a:r>
          </a:p>
        </p:txBody>
      </p:sp>
    </p:spTree>
    <p:extLst>
      <p:ext uri="{BB962C8B-B14F-4D97-AF65-F5344CB8AC3E}">
        <p14:creationId xmlns:p14="http://schemas.microsoft.com/office/powerpoint/2010/main" val="21925874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3348" y="1110920"/>
            <a:ext cx="8760541" cy="175432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685800" lvl="0" indent="-685800">
              <a:buFont typeface="Wingdings" panose="05000000000000000000" pitchFamily="2" charset="2"/>
              <a:buChar char="v"/>
            </a:pPr>
            <a:r>
              <a:rPr lang="en-US" sz="5400" dirty="0">
                <a:solidFill>
                  <a:schemeClr val="bg1"/>
                </a:solidFill>
              </a:rPr>
              <a:t>We must ask the question and </a:t>
            </a:r>
            <a:r>
              <a:rPr lang="en-US" sz="5400" u="sng" dirty="0">
                <a:solidFill>
                  <a:srgbClr val="FEEE21"/>
                </a:solidFill>
              </a:rPr>
              <a:t>embrace</a:t>
            </a:r>
            <a:r>
              <a:rPr lang="en-US" sz="5400" dirty="0">
                <a:solidFill>
                  <a:schemeClr val="bg1"/>
                </a:solidFill>
              </a:rPr>
              <a:t> the answer.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17" y="208096"/>
            <a:ext cx="5624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WALKING IN VICTORY</a:t>
            </a:r>
          </a:p>
        </p:txBody>
      </p:sp>
    </p:spTree>
    <p:extLst>
      <p:ext uri="{BB962C8B-B14F-4D97-AF65-F5344CB8AC3E}">
        <p14:creationId xmlns:p14="http://schemas.microsoft.com/office/powerpoint/2010/main" val="1728090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is or That - Not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6625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61284"/>
            <a:ext cx="9143999" cy="923330"/>
          </a:xfrm>
          <a:prstGeom prst="rect">
            <a:avLst/>
          </a:prstGeom>
          <a:noFill/>
          <a:ln w="28575" cmpd="sng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latin typeface="Trade Gothic"/>
                <a:cs typeface="Arial Narrow"/>
              </a:rPr>
              <a:t>Part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" y="277296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atin typeface="Trade Gothic"/>
              </a:rPr>
              <a:t>THE BEST QUESTION</a:t>
            </a:r>
          </a:p>
        </p:txBody>
      </p:sp>
    </p:spTree>
    <p:extLst>
      <p:ext uri="{BB962C8B-B14F-4D97-AF65-F5344CB8AC3E}">
        <p14:creationId xmlns:p14="http://schemas.microsoft.com/office/powerpoint/2010/main" val="22996221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8476" y="1542575"/>
            <a:ext cx="8137210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4800" dirty="0">
                <a:solidFill>
                  <a:schemeClr val="bg1"/>
                </a:solidFill>
              </a:rPr>
              <a:t>Make a list of your assets:  Good habits &amp; positive characteristics.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17" y="281836"/>
            <a:ext cx="5624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CONDUCT A LIFE AUDIT</a:t>
            </a:r>
          </a:p>
        </p:txBody>
      </p:sp>
    </p:spTree>
    <p:extLst>
      <p:ext uri="{BB962C8B-B14F-4D97-AF65-F5344CB8AC3E}">
        <p14:creationId xmlns:p14="http://schemas.microsoft.com/office/powerpoint/2010/main" val="581949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8476" y="1542575"/>
            <a:ext cx="8137210" cy="2308324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2"/>
            </a:pPr>
            <a:r>
              <a:rPr lang="en-US" sz="4800" dirty="0">
                <a:solidFill>
                  <a:schemeClr val="bg1"/>
                </a:solidFill>
              </a:rPr>
              <a:t>Make a list of your liabilities:  Bad habits and negative characteristics.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17" y="281836"/>
            <a:ext cx="5624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CONDUCT A LIFE AUDIT</a:t>
            </a:r>
          </a:p>
        </p:txBody>
      </p:sp>
    </p:spTree>
    <p:extLst>
      <p:ext uri="{BB962C8B-B14F-4D97-AF65-F5344CB8AC3E}">
        <p14:creationId xmlns:p14="http://schemas.microsoft.com/office/powerpoint/2010/main" val="73798189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8476" y="916274"/>
            <a:ext cx="8137210" cy="378565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742950" lvl="0" indent="-742950">
              <a:buFont typeface="+mj-lt"/>
              <a:buAutoNum type="arabicPeriod" startAt="3"/>
            </a:pPr>
            <a:r>
              <a:rPr lang="en-US" sz="4000" dirty="0">
                <a:solidFill>
                  <a:schemeClr val="bg1"/>
                </a:solidFill>
              </a:rPr>
              <a:t>Rate yourself on a scale of 1-10 where you currently are.  Then decide where you want to be and the daily decisions that will get you there.  Only start “action steps” with THREE areas initially.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17" y="281836"/>
            <a:ext cx="5624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CONDUCT A LIFE AUDIT</a:t>
            </a:r>
          </a:p>
        </p:txBody>
      </p:sp>
    </p:spTree>
    <p:extLst>
      <p:ext uri="{BB962C8B-B14F-4D97-AF65-F5344CB8AC3E}">
        <p14:creationId xmlns:p14="http://schemas.microsoft.com/office/powerpoint/2010/main" val="118949571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8476" y="1016401"/>
            <a:ext cx="8137210" cy="36009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lvl="0"/>
            <a:r>
              <a:rPr lang="en-US" sz="3600" dirty="0">
                <a:solidFill>
                  <a:schemeClr val="bg1"/>
                </a:solidFill>
              </a:rPr>
              <a:t>Example:  Physical Health: 5       Goal: 7.5</a:t>
            </a:r>
          </a:p>
          <a:p>
            <a:pPr lvl="0"/>
            <a:r>
              <a:rPr lang="en-US" sz="3600" dirty="0">
                <a:solidFill>
                  <a:schemeClr val="bg1"/>
                </a:solidFill>
              </a:rPr>
              <a:t>Time Frame:  60 Days</a:t>
            </a:r>
          </a:p>
          <a:p>
            <a:pPr lvl="0"/>
            <a:r>
              <a:rPr lang="en-US" sz="3600" dirty="0">
                <a:solidFill>
                  <a:schemeClr val="bg1"/>
                </a:solidFill>
              </a:rPr>
              <a:t>Action steps:</a:t>
            </a:r>
            <a:endParaRPr lang="en-US" sz="4400" dirty="0">
              <a:solidFill>
                <a:schemeClr val="bg1"/>
              </a:solidFill>
            </a:endParaRP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Drink more water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Sleep 7+ hours every night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Cut out all junk food / Eat healthier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Take a half-an-hour walk every day. </a:t>
            </a:r>
          </a:p>
          <a:p>
            <a:pPr marL="571500" lvl="0" indent="-5715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Consult a friend who’s in great shape and ask them for tips.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17" y="281836"/>
            <a:ext cx="5624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CONDUCT A LIFE AUDIT</a:t>
            </a:r>
          </a:p>
        </p:txBody>
      </p:sp>
    </p:spTree>
    <p:extLst>
      <p:ext uri="{BB962C8B-B14F-4D97-AF65-F5344CB8AC3E}">
        <p14:creationId xmlns:p14="http://schemas.microsoft.com/office/powerpoint/2010/main" val="425754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37894" y="1233527"/>
            <a:ext cx="7366861" cy="2862322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857250" lvl="0" indent="-857250">
              <a:buFont typeface="Wingdings" panose="05000000000000000000" pitchFamily="2" charset="2"/>
              <a:buChar char="v"/>
            </a:pPr>
            <a:r>
              <a:rPr lang="en-US" sz="6000" dirty="0">
                <a:solidFill>
                  <a:schemeClr val="bg1"/>
                </a:solidFill>
              </a:rPr>
              <a:t>Bad decisions are usually the result of </a:t>
            </a:r>
            <a:r>
              <a:rPr lang="en-US" sz="6000" u="sng" dirty="0">
                <a:solidFill>
                  <a:srgbClr val="FEEE21"/>
                </a:solidFill>
              </a:rPr>
              <a:t>poor planning.</a:t>
            </a:r>
            <a:endParaRPr lang="en-US" sz="6000" dirty="0">
              <a:solidFill>
                <a:srgbClr val="FEEE2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893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251027"/>
            <a:ext cx="8137210" cy="329320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/>
            </a:pPr>
            <a:r>
              <a:rPr lang="en-US" sz="5200" dirty="0">
                <a:solidFill>
                  <a:schemeClr val="bg1"/>
                </a:solidFill>
              </a:rPr>
              <a:t>Will provide answers to keep you out of situations and circumstances that rob you of your </a:t>
            </a:r>
            <a:r>
              <a:rPr lang="en-US" sz="5200" u="sng" dirty="0">
                <a:solidFill>
                  <a:srgbClr val="FEEE21"/>
                </a:solidFill>
              </a:rPr>
              <a:t>potential.</a:t>
            </a:r>
            <a:endParaRPr lang="en-US" sz="5200" dirty="0">
              <a:solidFill>
                <a:srgbClr val="FEEE2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8617" y="281836"/>
            <a:ext cx="5624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BEST QUESTION</a:t>
            </a:r>
          </a:p>
        </p:txBody>
      </p:sp>
    </p:spTree>
    <p:extLst>
      <p:ext uri="{BB962C8B-B14F-4D97-AF65-F5344CB8AC3E}">
        <p14:creationId xmlns:p14="http://schemas.microsoft.com/office/powerpoint/2010/main" val="25235039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251027"/>
            <a:ext cx="8137210" cy="34163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2"/>
            </a:pPr>
            <a:r>
              <a:rPr lang="en-US" sz="5400" dirty="0">
                <a:solidFill>
                  <a:schemeClr val="bg1"/>
                </a:solidFill>
              </a:rPr>
              <a:t>Is a new </a:t>
            </a:r>
            <a:r>
              <a:rPr lang="en-US" sz="5400" u="sng" dirty="0">
                <a:solidFill>
                  <a:srgbClr val="FEEE21"/>
                </a:solidFill>
              </a:rPr>
              <a:t>filter</a:t>
            </a:r>
            <a:r>
              <a:rPr lang="en-US" sz="5400" dirty="0">
                <a:solidFill>
                  <a:schemeClr val="bg1"/>
                </a:solidFill>
              </a:rPr>
              <a:t> to evaluate every opportunity, invitation, and relationship.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17" y="281836"/>
            <a:ext cx="5624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BEST QUESTION</a:t>
            </a:r>
          </a:p>
        </p:txBody>
      </p:sp>
    </p:spTree>
    <p:extLst>
      <p:ext uri="{BB962C8B-B14F-4D97-AF65-F5344CB8AC3E}">
        <p14:creationId xmlns:p14="http://schemas.microsoft.com/office/powerpoint/2010/main" val="28788942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251027"/>
            <a:ext cx="8137210" cy="34163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3"/>
            </a:pPr>
            <a:r>
              <a:rPr lang="en-US" sz="5400" dirty="0">
                <a:solidFill>
                  <a:schemeClr val="bg1"/>
                </a:solidFill>
              </a:rPr>
              <a:t>Will give you a new </a:t>
            </a:r>
            <a:r>
              <a:rPr lang="en-US" sz="5400" u="sng" dirty="0">
                <a:solidFill>
                  <a:srgbClr val="FEEE21"/>
                </a:solidFill>
              </a:rPr>
              <a:t>perspective</a:t>
            </a:r>
            <a:r>
              <a:rPr lang="en-US" sz="5400" dirty="0">
                <a:solidFill>
                  <a:schemeClr val="bg1"/>
                </a:solidFill>
              </a:rPr>
              <a:t> on:  love, life, career, finances, family, and schedule.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17" y="281836"/>
            <a:ext cx="5624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BEST QUESTION</a:t>
            </a:r>
          </a:p>
        </p:txBody>
      </p:sp>
    </p:spTree>
    <p:extLst>
      <p:ext uri="{BB962C8B-B14F-4D97-AF65-F5344CB8AC3E}">
        <p14:creationId xmlns:p14="http://schemas.microsoft.com/office/powerpoint/2010/main" val="770224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251027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4"/>
            </a:pPr>
            <a:r>
              <a:rPr lang="en-US" sz="5400" dirty="0">
                <a:solidFill>
                  <a:schemeClr val="bg1"/>
                </a:solidFill>
              </a:rPr>
              <a:t>Will give </a:t>
            </a:r>
            <a:r>
              <a:rPr lang="en-US" sz="5400" u="sng" dirty="0">
                <a:solidFill>
                  <a:srgbClr val="FEEE21"/>
                </a:solidFill>
              </a:rPr>
              <a:t>light</a:t>
            </a:r>
            <a:r>
              <a:rPr lang="en-US" sz="5400" dirty="0">
                <a:solidFill>
                  <a:schemeClr val="bg1"/>
                </a:solidFill>
              </a:rPr>
              <a:t> on issues the Bible doesn’t specifically cover.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17" y="281836"/>
            <a:ext cx="5624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BEST QUESTION</a:t>
            </a:r>
          </a:p>
        </p:txBody>
      </p:sp>
    </p:spTree>
    <p:extLst>
      <p:ext uri="{BB962C8B-B14F-4D97-AF65-F5344CB8AC3E}">
        <p14:creationId xmlns:p14="http://schemas.microsoft.com/office/powerpoint/2010/main" val="356863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4323" y="1251027"/>
            <a:ext cx="8137210" cy="2585323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914400" lvl="0" indent="-914400">
              <a:buFont typeface="+mj-lt"/>
              <a:buAutoNum type="arabicPeriod" startAt="5"/>
            </a:pPr>
            <a:r>
              <a:rPr lang="en-US" sz="5400" dirty="0">
                <a:solidFill>
                  <a:schemeClr val="bg1"/>
                </a:solidFill>
              </a:rPr>
              <a:t>Will help you draw the line </a:t>
            </a:r>
            <a:r>
              <a:rPr lang="en-US" sz="5400" u="sng" dirty="0">
                <a:solidFill>
                  <a:srgbClr val="FEEE21"/>
                </a:solidFill>
              </a:rPr>
              <a:t>morally</a:t>
            </a:r>
            <a:r>
              <a:rPr lang="en-US" sz="5400" dirty="0">
                <a:solidFill>
                  <a:srgbClr val="FEEE21"/>
                </a:solidFill>
              </a:rPr>
              <a:t>, </a:t>
            </a:r>
            <a:r>
              <a:rPr lang="en-US" sz="5400" dirty="0">
                <a:solidFill>
                  <a:schemeClr val="bg1"/>
                </a:solidFill>
              </a:rPr>
              <a:t>relationally, and ethically.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8617" y="281836"/>
            <a:ext cx="56241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FEEE21"/>
                </a:solidFill>
              </a:rPr>
              <a:t>THE BEST QUESTION</a:t>
            </a:r>
          </a:p>
        </p:txBody>
      </p:sp>
    </p:spTree>
    <p:extLst>
      <p:ext uri="{BB962C8B-B14F-4D97-AF65-F5344CB8AC3E}">
        <p14:creationId xmlns:p14="http://schemas.microsoft.com/office/powerpoint/2010/main" val="3316811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0</TotalTime>
  <Words>645</Words>
  <Application>Microsoft Office PowerPoint</Application>
  <PresentationFormat>On-screen Show (16:9)</PresentationFormat>
  <Paragraphs>78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Arial Narrow</vt:lpstr>
      <vt:lpstr>Calibri</vt:lpstr>
      <vt:lpstr>Helvetica Neue Thin</vt:lpstr>
      <vt:lpstr>Trade Gothic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2016-11-16T23:49:54Z</dcterms:created>
  <dcterms:modified xsi:type="dcterms:W3CDTF">2016-11-16T23:50:05Z</dcterms:modified>
  <cp:contentStatus/>
</cp:coreProperties>
</file>