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93455" r:id="rId1"/>
    <p:sldMasterId id="2147493467" r:id="rId2"/>
    <p:sldMasterId id="2147493479" r:id="rId3"/>
  </p:sldMasterIdLst>
  <p:notesMasterIdLst>
    <p:notesMasterId r:id="rId27"/>
  </p:notesMasterIdLst>
  <p:sldIdLst>
    <p:sldId id="586" r:id="rId4"/>
    <p:sldId id="632" r:id="rId5"/>
    <p:sldId id="593" r:id="rId6"/>
    <p:sldId id="631" r:id="rId7"/>
    <p:sldId id="637" r:id="rId8"/>
    <p:sldId id="615" r:id="rId9"/>
    <p:sldId id="618" r:id="rId10"/>
    <p:sldId id="619" r:id="rId11"/>
    <p:sldId id="620" r:id="rId12"/>
    <p:sldId id="621" r:id="rId13"/>
    <p:sldId id="622" r:id="rId14"/>
    <p:sldId id="623" r:id="rId15"/>
    <p:sldId id="624" r:id="rId16"/>
    <p:sldId id="625" r:id="rId17"/>
    <p:sldId id="626" r:id="rId18"/>
    <p:sldId id="627" r:id="rId19"/>
    <p:sldId id="628" r:id="rId20"/>
    <p:sldId id="629" r:id="rId21"/>
    <p:sldId id="630" r:id="rId22"/>
    <p:sldId id="633" r:id="rId23"/>
    <p:sldId id="634" r:id="rId24"/>
    <p:sldId id="635" r:id="rId25"/>
    <p:sldId id="636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E21"/>
    <a:srgbClr val="C0C0C0"/>
    <a:srgbClr val="4682B4"/>
    <a:srgbClr val="C1AFA4"/>
    <a:srgbClr val="918D9C"/>
    <a:srgbClr val="DDDDDD"/>
    <a:srgbClr val="B34D18"/>
    <a:srgbClr val="B4541E"/>
    <a:srgbClr val="EA9601"/>
    <a:srgbClr val="9847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2" autoAdjust="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522" y="7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CC4C8-D30A-8349-B2E2-D08225A4E359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3A6F1-D137-EE4B-95B8-5064306DC01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71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69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544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013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566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20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2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42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07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42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890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88424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4028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63398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5875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1465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0339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3184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9BBB59">
                  <a:shade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10581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14809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7550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728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11/16/2016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64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11/16/2016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285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485" r:id="rId6"/>
    <p:sldLayoutId id="2147493486" r:id="rId7"/>
    <p:sldLayoutId id="2147493487" r:id="rId8"/>
    <p:sldLayoutId id="2147493488" r:id="rId9"/>
    <p:sldLayoutId id="2147493489" r:id="rId10"/>
    <p:sldLayoutId id="214749349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786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251027"/>
            <a:ext cx="8137210" cy="25853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lvl="0" indent="-914400">
              <a:buFont typeface="+mj-lt"/>
              <a:buAutoNum type="arabicPeriod" startAt="2"/>
            </a:pPr>
            <a:r>
              <a:rPr lang="en-US" sz="5400" dirty="0">
                <a:solidFill>
                  <a:schemeClr val="bg1"/>
                </a:solidFill>
              </a:rPr>
              <a:t>Shortsighted decisions today will lead to a road of </a:t>
            </a:r>
            <a:r>
              <a:rPr lang="en-US" sz="5400" u="sng" dirty="0">
                <a:solidFill>
                  <a:srgbClr val="FEEE21"/>
                </a:solidFill>
              </a:rPr>
              <a:t>regret</a:t>
            </a:r>
            <a:r>
              <a:rPr lang="en-US" sz="5400" dirty="0">
                <a:solidFill>
                  <a:schemeClr val="bg1"/>
                </a:solidFill>
              </a:rPr>
              <a:t> tomorrow.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988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251027"/>
            <a:ext cx="8137210" cy="25853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lvl="0" indent="-914400">
              <a:buFont typeface="+mj-lt"/>
              <a:buAutoNum type="arabicPeriod" startAt="3"/>
            </a:pPr>
            <a:r>
              <a:rPr lang="en-US" sz="5400" dirty="0">
                <a:solidFill>
                  <a:schemeClr val="bg1"/>
                </a:solidFill>
              </a:rPr>
              <a:t>We often exaggerate our present circumstances to </a:t>
            </a:r>
            <a:r>
              <a:rPr lang="en-US" sz="5400" u="sng" dirty="0">
                <a:solidFill>
                  <a:srgbClr val="FEEE21"/>
                </a:solidFill>
              </a:rPr>
              <a:t>justify</a:t>
            </a:r>
            <a:r>
              <a:rPr lang="en-US" sz="5400" dirty="0">
                <a:solidFill>
                  <a:schemeClr val="bg1"/>
                </a:solidFill>
              </a:rPr>
              <a:t> a bad decision.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19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078751"/>
            <a:ext cx="8137210" cy="37856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lvl="0" indent="-914400">
              <a:buFont typeface="+mj-lt"/>
              <a:buAutoNum type="arabicPeriod" startAt="4"/>
            </a:pPr>
            <a:r>
              <a:rPr lang="en-US" sz="4800" dirty="0">
                <a:solidFill>
                  <a:schemeClr val="bg1"/>
                </a:solidFill>
              </a:rPr>
              <a:t>Our current condition of life (spirit, soul, body) is a direct reflection of the </a:t>
            </a:r>
            <a:r>
              <a:rPr lang="en-US" sz="4800" u="sng" dirty="0">
                <a:solidFill>
                  <a:srgbClr val="FEEE21"/>
                </a:solidFill>
              </a:rPr>
              <a:t>choices</a:t>
            </a:r>
            <a:r>
              <a:rPr lang="en-US" sz="4800" dirty="0">
                <a:solidFill>
                  <a:schemeClr val="bg1"/>
                </a:solidFill>
              </a:rPr>
              <a:t> we have made from the day we were born.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589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71" y="1421773"/>
            <a:ext cx="877570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“I have the right to do anything,” you say—but not everything is beneficial. “I have the right to do anything”—but I will not be mastered by anything.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6136" y="4416512"/>
            <a:ext cx="478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rgbClr val="C0C0C0"/>
                </a:solidFill>
              </a:rPr>
              <a:t>1 Corinthians 6:12 </a:t>
            </a:r>
          </a:p>
        </p:txBody>
      </p:sp>
    </p:spTree>
    <p:extLst>
      <p:ext uri="{BB962C8B-B14F-4D97-AF65-F5344CB8AC3E}">
        <p14:creationId xmlns:p14="http://schemas.microsoft.com/office/powerpoint/2010/main" val="746204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71" y="1024208"/>
            <a:ext cx="8775700" cy="286232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Everything is permissible for me, but not all things are beneficial. Everything is permissible for me, but I will not be enslaved by anything [and brought under its power, allowing it to control me].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6136" y="4416512"/>
            <a:ext cx="478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rgbClr val="C0C0C0"/>
                </a:solidFill>
              </a:rPr>
              <a:t>1 Corinthians 6:12 AMP </a:t>
            </a:r>
          </a:p>
        </p:txBody>
      </p:sp>
    </p:spTree>
    <p:extLst>
      <p:ext uri="{BB962C8B-B14F-4D97-AF65-F5344CB8AC3E}">
        <p14:creationId xmlns:p14="http://schemas.microsoft.com/office/powerpoint/2010/main" val="2368533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71" y="1236241"/>
            <a:ext cx="877570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Just because something is technically legal doesn’t mean that it’s spiritually appropriate. If I went around doing whatever I thought I could get by with, I’d be a slave to my whims.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6136" y="4416512"/>
            <a:ext cx="478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rgbClr val="C0C0C0"/>
                </a:solidFill>
              </a:rPr>
              <a:t>1 Corinthians 6:12 MSG </a:t>
            </a:r>
          </a:p>
        </p:txBody>
      </p:sp>
    </p:spTree>
    <p:extLst>
      <p:ext uri="{BB962C8B-B14F-4D97-AF65-F5344CB8AC3E}">
        <p14:creationId xmlns:p14="http://schemas.microsoft.com/office/powerpoint/2010/main" val="897705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025740"/>
            <a:ext cx="8137210" cy="37856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lvl="0" indent="-914400">
              <a:buFont typeface="+mj-lt"/>
              <a:buAutoNum type="arabicPeriod" startAt="5"/>
            </a:pPr>
            <a:r>
              <a:rPr lang="en-US" sz="4800" dirty="0">
                <a:solidFill>
                  <a:schemeClr val="bg1"/>
                </a:solidFill>
              </a:rPr>
              <a:t>If your </a:t>
            </a:r>
            <a:r>
              <a:rPr lang="en-US" sz="4800" u="sng" dirty="0">
                <a:solidFill>
                  <a:srgbClr val="FEEE21"/>
                </a:solidFill>
              </a:rPr>
              <a:t>daily</a:t>
            </a:r>
            <a:r>
              <a:rPr lang="en-US" sz="4800" dirty="0">
                <a:solidFill>
                  <a:schemeClr val="bg1"/>
                </a:solidFill>
              </a:rPr>
              <a:t> decisions got you into the situation, your </a:t>
            </a:r>
            <a:r>
              <a:rPr lang="en-US" sz="4800" u="sng" dirty="0">
                <a:solidFill>
                  <a:srgbClr val="FEEE21"/>
                </a:solidFill>
              </a:rPr>
              <a:t>daily</a:t>
            </a:r>
            <a:r>
              <a:rPr lang="en-US" sz="4800" dirty="0">
                <a:solidFill>
                  <a:schemeClr val="bg1"/>
                </a:solidFill>
              </a:rPr>
              <a:t> decisions will get you out of your current problems and crisis.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08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71" y="292348"/>
            <a:ext cx="8775700" cy="38779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FEEE21"/>
                </a:solidFill>
              </a:rPr>
              <a:t>“</a:t>
            </a:r>
            <a:r>
              <a:rPr lang="en-US" sz="6600" u="sng" dirty="0">
                <a:solidFill>
                  <a:srgbClr val="FEEE21"/>
                </a:solidFill>
              </a:rPr>
              <a:t>Today</a:t>
            </a:r>
            <a:r>
              <a:rPr lang="en-US" sz="3600" dirty="0">
                <a:solidFill>
                  <a:schemeClr val="bg1"/>
                </a:solidFill>
              </a:rPr>
              <a:t> I have given you the choice between </a:t>
            </a:r>
            <a:r>
              <a:rPr lang="en-US" sz="3600" dirty="0">
                <a:solidFill>
                  <a:srgbClr val="FEEE21"/>
                </a:solidFill>
              </a:rPr>
              <a:t>life and death, </a:t>
            </a:r>
            <a:r>
              <a:rPr lang="en-US" sz="3600" dirty="0">
                <a:solidFill>
                  <a:schemeClr val="bg1"/>
                </a:solidFill>
              </a:rPr>
              <a:t>between </a:t>
            </a:r>
            <a:r>
              <a:rPr lang="en-US" sz="3600" dirty="0">
                <a:solidFill>
                  <a:srgbClr val="FEEE21"/>
                </a:solidFill>
              </a:rPr>
              <a:t>blessings and curses</a:t>
            </a:r>
            <a:r>
              <a:rPr lang="en-US" sz="3600" dirty="0">
                <a:solidFill>
                  <a:schemeClr val="bg1"/>
                </a:solidFill>
              </a:rPr>
              <a:t>. Now I call on heaven and earth to witness the choice you make. </a:t>
            </a:r>
            <a:r>
              <a:rPr lang="en-US" sz="3600" dirty="0">
                <a:solidFill>
                  <a:srgbClr val="FEEE21"/>
                </a:solidFill>
              </a:rPr>
              <a:t>Oh, that you would choose life,</a:t>
            </a:r>
            <a:r>
              <a:rPr lang="en-US" sz="3600" dirty="0">
                <a:solidFill>
                  <a:schemeClr val="bg1"/>
                </a:solidFill>
              </a:rPr>
              <a:t> so that you and your descendants might live!”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49148" y="4416512"/>
            <a:ext cx="5072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rgbClr val="C0C0C0"/>
                </a:solidFill>
              </a:rPr>
              <a:t>Deuteronomy 30:19 NLT </a:t>
            </a:r>
          </a:p>
        </p:txBody>
      </p:sp>
    </p:spTree>
    <p:extLst>
      <p:ext uri="{BB962C8B-B14F-4D97-AF65-F5344CB8AC3E}">
        <p14:creationId xmlns:p14="http://schemas.microsoft.com/office/powerpoint/2010/main" val="1735900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542575"/>
            <a:ext cx="813721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lvl="0" indent="-914400">
              <a:buFont typeface="+mj-lt"/>
              <a:buAutoNum type="arabicPeriod" startAt="6"/>
            </a:pPr>
            <a:r>
              <a:rPr lang="en-US" sz="4800" dirty="0">
                <a:solidFill>
                  <a:schemeClr val="bg1"/>
                </a:solidFill>
              </a:rPr>
              <a:t>Life isn’t defined by what happens to us but how we </a:t>
            </a:r>
            <a:r>
              <a:rPr lang="en-US" sz="4800" u="sng" dirty="0">
                <a:solidFill>
                  <a:srgbClr val="FEEE21"/>
                </a:solidFill>
              </a:rPr>
              <a:t>respond</a:t>
            </a:r>
            <a:r>
              <a:rPr lang="en-US" sz="4800" dirty="0">
                <a:solidFill>
                  <a:srgbClr val="FEEE21"/>
                </a:solidFill>
              </a:rPr>
              <a:t> </a:t>
            </a:r>
            <a:r>
              <a:rPr lang="en-US" sz="4800" dirty="0">
                <a:solidFill>
                  <a:schemeClr val="bg1"/>
                </a:solidFill>
              </a:rPr>
              <a:t>to life.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461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542575"/>
            <a:ext cx="813721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lvl="0" indent="-914400">
              <a:buFont typeface="+mj-lt"/>
              <a:buAutoNum type="arabicPeriod" startAt="7"/>
            </a:pPr>
            <a:r>
              <a:rPr lang="en-US" sz="4800" dirty="0">
                <a:solidFill>
                  <a:schemeClr val="bg1"/>
                </a:solidFill>
              </a:rPr>
              <a:t>We have to </a:t>
            </a:r>
            <a:r>
              <a:rPr lang="en-US" sz="4800" u="sng" dirty="0">
                <a:solidFill>
                  <a:srgbClr val="FEEE21"/>
                </a:solidFill>
              </a:rPr>
              <a:t>own</a:t>
            </a:r>
            <a:r>
              <a:rPr lang="en-US" sz="4800" dirty="0">
                <a:solidFill>
                  <a:schemeClr val="bg1"/>
                </a:solidFill>
              </a:rPr>
              <a:t> it and fix it rather than </a:t>
            </a:r>
            <a:r>
              <a:rPr lang="en-US" sz="4800" u="sng" dirty="0">
                <a:solidFill>
                  <a:srgbClr val="FEEE21"/>
                </a:solidFill>
              </a:rPr>
              <a:t>ignore</a:t>
            </a:r>
            <a:r>
              <a:rPr lang="en-US" sz="4800" dirty="0">
                <a:solidFill>
                  <a:schemeClr val="bg1"/>
                </a:solidFill>
              </a:rPr>
              <a:t> it or tolerate it.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15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is or That - Not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662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16153" y="1689732"/>
            <a:ext cx="8857268" cy="923330"/>
          </a:xfrm>
          <a:prstGeom prst="rect">
            <a:avLst/>
          </a:prstGeom>
          <a:noFill/>
          <a:ln w="28575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 Narrow"/>
                <a:cs typeface="Arial Narrow"/>
              </a:rPr>
              <a:t>	</a:t>
            </a:r>
            <a:r>
              <a:rPr lang="en-US" sz="5400" b="1" dirty="0">
                <a:latin typeface="Helvetica Neue"/>
                <a:cs typeface="Helvetica Neue"/>
              </a:rPr>
              <a:t>PART 1</a:t>
            </a:r>
            <a:r>
              <a:rPr lang="en-US" sz="5400" b="1" dirty="0">
                <a:latin typeface="Arial Narrow"/>
                <a:cs typeface="Arial Narrow"/>
              </a:rPr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2358016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542575"/>
            <a:ext cx="813721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800" dirty="0">
                <a:solidFill>
                  <a:prstClr val="white"/>
                </a:solidFill>
                <a:latin typeface="Calibri"/>
              </a:rPr>
              <a:t>Make a list of your </a:t>
            </a:r>
            <a:r>
              <a:rPr lang="en-US" sz="4800" dirty="0">
                <a:solidFill>
                  <a:srgbClr val="FEEE21"/>
                </a:solidFill>
                <a:latin typeface="Calibri"/>
              </a:rPr>
              <a:t>assets:  </a:t>
            </a:r>
            <a:r>
              <a:rPr lang="en-US" sz="4800" dirty="0">
                <a:solidFill>
                  <a:prstClr val="white"/>
                </a:solidFill>
                <a:latin typeface="Calibri"/>
              </a:rPr>
              <a:t>Good habits &amp; positive characteristics.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  <a:latin typeface="Calibri"/>
              </a:rPr>
              <a:t>CONDUCT A LIFE AUDIT</a:t>
            </a:r>
          </a:p>
        </p:txBody>
      </p:sp>
    </p:spTree>
    <p:extLst>
      <p:ext uri="{BB962C8B-B14F-4D97-AF65-F5344CB8AC3E}">
        <p14:creationId xmlns:p14="http://schemas.microsoft.com/office/powerpoint/2010/main" val="3018418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542575"/>
            <a:ext cx="813721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 startAt="2"/>
            </a:pPr>
            <a:r>
              <a:rPr lang="en-US" sz="4800" dirty="0">
                <a:solidFill>
                  <a:prstClr val="white"/>
                </a:solidFill>
                <a:latin typeface="Calibri"/>
              </a:rPr>
              <a:t>Make a list of your </a:t>
            </a:r>
            <a:r>
              <a:rPr lang="en-US" sz="4800" dirty="0">
                <a:solidFill>
                  <a:srgbClr val="FEEE21"/>
                </a:solidFill>
                <a:latin typeface="Calibri"/>
              </a:rPr>
              <a:t>liabilities:  </a:t>
            </a:r>
            <a:r>
              <a:rPr lang="en-US" sz="4800" dirty="0">
                <a:solidFill>
                  <a:prstClr val="white"/>
                </a:solidFill>
                <a:latin typeface="Calibri"/>
              </a:rPr>
              <a:t>Bad habits and negative characteristics.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  <a:latin typeface="Calibri"/>
              </a:rPr>
              <a:t>CONDUCT A LIFE AUDIT</a:t>
            </a:r>
          </a:p>
        </p:txBody>
      </p:sp>
    </p:spTree>
    <p:extLst>
      <p:ext uri="{BB962C8B-B14F-4D97-AF65-F5344CB8AC3E}">
        <p14:creationId xmlns:p14="http://schemas.microsoft.com/office/powerpoint/2010/main" val="29819057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916274"/>
            <a:ext cx="8137210" cy="37856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en-US" sz="4000" dirty="0">
                <a:solidFill>
                  <a:prstClr val="white"/>
                </a:solidFill>
                <a:latin typeface="Calibri"/>
              </a:rPr>
              <a:t>Rate yourself on a scale of 1-10 where you currently are.  Then decide where you want to be and the daily decisions that will get you there.  Only start “action steps” with THREE areas initially.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  <a:latin typeface="Calibri"/>
              </a:rPr>
              <a:t>CONDUCT A LIFE AUDIT</a:t>
            </a:r>
          </a:p>
        </p:txBody>
      </p:sp>
    </p:spTree>
    <p:extLst>
      <p:ext uri="{BB962C8B-B14F-4D97-AF65-F5344CB8AC3E}">
        <p14:creationId xmlns:p14="http://schemas.microsoft.com/office/powerpoint/2010/main" val="1109399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016401"/>
            <a:ext cx="8137210" cy="36009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prstClr val="white"/>
                </a:solidFill>
                <a:latin typeface="Calibri"/>
              </a:rPr>
              <a:t>Example:  Physical Health: 5       Goal: 7.5</a:t>
            </a:r>
          </a:p>
          <a:p>
            <a:r>
              <a:rPr lang="en-US" sz="3600" dirty="0">
                <a:solidFill>
                  <a:prstClr val="white"/>
                </a:solidFill>
                <a:latin typeface="Calibri"/>
              </a:rPr>
              <a:t>Time Frame:  60 Days</a:t>
            </a:r>
          </a:p>
          <a:p>
            <a:r>
              <a:rPr lang="en-US" sz="3600" dirty="0">
                <a:solidFill>
                  <a:prstClr val="white"/>
                </a:solidFill>
                <a:latin typeface="Calibri"/>
              </a:rPr>
              <a:t>Action steps:</a:t>
            </a:r>
            <a:endParaRPr lang="en-US" sz="4400" dirty="0">
              <a:solidFill>
                <a:prstClr val="white"/>
              </a:solidFill>
              <a:latin typeface="Calibri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Calibri"/>
              </a:rPr>
              <a:t>Drink more water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Calibri"/>
              </a:rPr>
              <a:t>Sleep 7+ hours every night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Calibri"/>
              </a:rPr>
              <a:t>Cut out all junk food / Eat healthier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Calibri"/>
              </a:rPr>
              <a:t>Take a half-an-hour walk every day.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Calibri"/>
              </a:rPr>
              <a:t>Consult a friend who’s in great shape and ask them for tips.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  <a:latin typeface="Calibri"/>
              </a:rPr>
              <a:t>CONDUCT A LIFE AUDIT</a:t>
            </a:r>
          </a:p>
        </p:txBody>
      </p:sp>
    </p:spTree>
    <p:extLst>
      <p:ext uri="{BB962C8B-B14F-4D97-AF65-F5344CB8AC3E}">
        <p14:creationId xmlns:p14="http://schemas.microsoft.com/office/powerpoint/2010/main" val="1954422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763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is or That - No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332" y="97680"/>
            <a:ext cx="8890594" cy="16164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207" y="1689732"/>
            <a:ext cx="8857268" cy="400110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	PART 1:  YOU DECIDE						   SUNDAY, NOVEMBER 1, 2015</a:t>
            </a:r>
          </a:p>
        </p:txBody>
      </p:sp>
    </p:spTree>
    <p:extLst>
      <p:ext uri="{BB962C8B-B14F-4D97-AF65-F5344CB8AC3E}">
        <p14:creationId xmlns:p14="http://schemas.microsoft.com/office/powerpoint/2010/main" val="3582461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18935" y="3832410"/>
            <a:ext cx="6765644" cy="1107996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dirty="0"/>
              <a:t>All Systems On Go!</a:t>
            </a:r>
          </a:p>
        </p:txBody>
      </p:sp>
    </p:spTree>
    <p:extLst>
      <p:ext uri="{BB962C8B-B14F-4D97-AF65-F5344CB8AC3E}">
        <p14:creationId xmlns:p14="http://schemas.microsoft.com/office/powerpoint/2010/main" val="168149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8476" y="1251027"/>
            <a:ext cx="8137210" cy="31700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143000" lvl="0" indent="-1143000">
              <a:buFont typeface="+mj-lt"/>
              <a:buAutoNum type="arabicPeriod"/>
            </a:pPr>
            <a:r>
              <a:rPr lang="en-US" sz="5000" dirty="0">
                <a:solidFill>
                  <a:schemeClr val="bg1"/>
                </a:solidFill>
              </a:rPr>
              <a:t>Statistics tell us the average person will make </a:t>
            </a:r>
            <a:r>
              <a:rPr lang="en-US" sz="5000" u="sng" dirty="0">
                <a:solidFill>
                  <a:srgbClr val="FEEE21"/>
                </a:solidFill>
              </a:rPr>
              <a:t>6-12</a:t>
            </a:r>
            <a:r>
              <a:rPr lang="en-US" sz="5000" dirty="0">
                <a:solidFill>
                  <a:schemeClr val="bg1"/>
                </a:solidFill>
              </a:rPr>
              <a:t> life altering decisions in their lifetime.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617" y="281836"/>
            <a:ext cx="5624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EEE21"/>
                </a:solidFill>
              </a:rPr>
              <a:t>CHOICES </a:t>
            </a:r>
            <a:endParaRPr lang="en-US" sz="4400" dirty="0">
              <a:solidFill>
                <a:srgbClr val="FEE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503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5435" y="1377576"/>
            <a:ext cx="8462888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Turn in your Bibles to Genesis 25:24-34</a:t>
            </a:r>
          </a:p>
        </p:txBody>
      </p:sp>
    </p:spTree>
    <p:extLst>
      <p:ext uri="{BB962C8B-B14F-4D97-AF65-F5344CB8AC3E}">
        <p14:creationId xmlns:p14="http://schemas.microsoft.com/office/powerpoint/2010/main" val="879893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" y="374851"/>
            <a:ext cx="8775700" cy="286232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29 Once when Jacob was cooking some stew, Esau came in from the open country, famished. 30 He said to Jacob, “Quick, let me have some of that red stew! </a:t>
            </a:r>
          </a:p>
          <a:p>
            <a:pPr algn="ctr"/>
            <a:r>
              <a:rPr lang="en-US" sz="3600" dirty="0">
                <a:solidFill>
                  <a:srgbClr val="FEEE21"/>
                </a:solidFill>
              </a:rPr>
              <a:t>I’m famished!”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6136" y="4416512"/>
            <a:ext cx="478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rgbClr val="C0C0C0"/>
                </a:solidFill>
              </a:rPr>
              <a:t>Genesis 25:29-32</a:t>
            </a:r>
          </a:p>
        </p:txBody>
      </p:sp>
    </p:spTree>
    <p:extLst>
      <p:ext uri="{BB962C8B-B14F-4D97-AF65-F5344CB8AC3E}">
        <p14:creationId xmlns:p14="http://schemas.microsoft.com/office/powerpoint/2010/main" val="2454608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71" y="696757"/>
            <a:ext cx="877570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31 Jacob replied, “First sell me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your birthright.” 32 </a:t>
            </a:r>
            <a:r>
              <a:rPr lang="en-US" sz="3600" dirty="0">
                <a:solidFill>
                  <a:srgbClr val="FEEE21"/>
                </a:solidFill>
              </a:rPr>
              <a:t>“Look, I am about to die,” </a:t>
            </a:r>
            <a:r>
              <a:rPr lang="en-US" sz="3600" dirty="0">
                <a:solidFill>
                  <a:schemeClr val="bg1"/>
                </a:solidFill>
              </a:rPr>
              <a:t>Esau said. “What good is the 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birthright to me?”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6136" y="4416512"/>
            <a:ext cx="4785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rgbClr val="C0C0C0"/>
                </a:solidFill>
              </a:rPr>
              <a:t>Genesis 25:29-32</a:t>
            </a:r>
          </a:p>
        </p:txBody>
      </p:sp>
    </p:spTree>
    <p:extLst>
      <p:ext uri="{BB962C8B-B14F-4D97-AF65-F5344CB8AC3E}">
        <p14:creationId xmlns:p14="http://schemas.microsoft.com/office/powerpoint/2010/main" val="3007693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0</TotalTime>
  <Words>457</Words>
  <Application>Microsoft Office PowerPoint</Application>
  <PresentationFormat>On-screen Show (16:9)</PresentationFormat>
  <Paragraphs>48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Narrow</vt:lpstr>
      <vt:lpstr>Calibri</vt:lpstr>
      <vt:lpstr>Helvetica Neue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2016-11-16T23:20:36Z</dcterms:created>
  <dcterms:modified xsi:type="dcterms:W3CDTF">2016-11-16T23:20:41Z</dcterms:modified>
  <cp:contentStatus/>
</cp:coreProperties>
</file>