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93455" r:id="rId1"/>
  </p:sldMasterIdLst>
  <p:notesMasterIdLst>
    <p:notesMasterId r:id="rId31"/>
  </p:notesMasterIdLst>
  <p:sldIdLst>
    <p:sldId id="586" r:id="rId2"/>
    <p:sldId id="659" r:id="rId3"/>
    <p:sldId id="646" r:id="rId4"/>
    <p:sldId id="671" r:id="rId5"/>
    <p:sldId id="682" r:id="rId6"/>
    <p:sldId id="674" r:id="rId7"/>
    <p:sldId id="677" r:id="rId8"/>
    <p:sldId id="683" r:id="rId9"/>
    <p:sldId id="678" r:id="rId10"/>
    <p:sldId id="680" r:id="rId11"/>
    <p:sldId id="684" r:id="rId12"/>
    <p:sldId id="685" r:id="rId13"/>
    <p:sldId id="686" r:id="rId14"/>
    <p:sldId id="687" r:id="rId15"/>
    <p:sldId id="688" r:id="rId16"/>
    <p:sldId id="689" r:id="rId17"/>
    <p:sldId id="690" r:id="rId18"/>
    <p:sldId id="691" r:id="rId19"/>
    <p:sldId id="692" r:id="rId20"/>
    <p:sldId id="693" r:id="rId21"/>
    <p:sldId id="694" r:id="rId22"/>
    <p:sldId id="697" r:id="rId23"/>
    <p:sldId id="695" r:id="rId24"/>
    <p:sldId id="696" r:id="rId25"/>
    <p:sldId id="698" r:id="rId26"/>
    <p:sldId id="703" r:id="rId27"/>
    <p:sldId id="699" r:id="rId28"/>
    <p:sldId id="700" r:id="rId29"/>
    <p:sldId id="701" r:id="rId3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601E"/>
    <a:srgbClr val="FEEE21"/>
    <a:srgbClr val="C0C0C0"/>
    <a:srgbClr val="4682B4"/>
    <a:srgbClr val="C1AFA4"/>
    <a:srgbClr val="918D9C"/>
    <a:srgbClr val="DDDDDD"/>
    <a:srgbClr val="B34D18"/>
    <a:srgbClr val="B4541E"/>
    <a:srgbClr val="EA96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2" autoAdjust="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672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C4C8-D30A-8349-B2E2-D08225A4E359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3A6F1-D137-EE4B-95B8-5064306DC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1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8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2113605"/>
            <a:ext cx="8642555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KEYSTONE HABIT – Exercise</a:t>
            </a:r>
          </a:p>
        </p:txBody>
      </p:sp>
    </p:spTree>
    <p:extLst>
      <p:ext uri="{BB962C8B-B14F-4D97-AF65-F5344CB8AC3E}">
        <p14:creationId xmlns:p14="http://schemas.microsoft.com/office/powerpoint/2010/main" val="17122899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934689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5400" dirty="0">
                <a:solidFill>
                  <a:schemeClr val="bg1"/>
                </a:solidFill>
              </a:rPr>
              <a:t>Build </a:t>
            </a:r>
            <a:r>
              <a:rPr lang="en-US" sz="5400" u="sng" dirty="0">
                <a:solidFill>
                  <a:srgbClr val="FEEE21"/>
                </a:solidFill>
              </a:rPr>
              <a:t>discipline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and self control which spills over into other areas of life unknowingly.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HABITS</a:t>
            </a:r>
          </a:p>
        </p:txBody>
      </p:sp>
    </p:spTree>
    <p:extLst>
      <p:ext uri="{BB962C8B-B14F-4D97-AF65-F5344CB8AC3E}">
        <p14:creationId xmlns:p14="http://schemas.microsoft.com/office/powerpoint/2010/main" val="4071889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815655"/>
            <a:ext cx="864255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KEYSTONE HABIT – Making Your Bed</a:t>
            </a:r>
          </a:p>
        </p:txBody>
      </p:sp>
    </p:spTree>
    <p:extLst>
      <p:ext uri="{BB962C8B-B14F-4D97-AF65-F5344CB8AC3E}">
        <p14:creationId xmlns:p14="http://schemas.microsoft.com/office/powerpoint/2010/main" val="42711474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934689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Convince people that larger accomplishments are achievable as they achieve </a:t>
            </a:r>
            <a:r>
              <a:rPr lang="en-US" sz="5400" u="sng" dirty="0">
                <a:solidFill>
                  <a:srgbClr val="FEEE21"/>
                </a:solidFill>
              </a:rPr>
              <a:t>small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wins.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HABITS</a:t>
            </a:r>
          </a:p>
        </p:txBody>
      </p:sp>
    </p:spTree>
    <p:extLst>
      <p:ext uri="{BB962C8B-B14F-4D97-AF65-F5344CB8AC3E}">
        <p14:creationId xmlns:p14="http://schemas.microsoft.com/office/powerpoint/2010/main" val="78614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867025"/>
            <a:ext cx="864255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KEYSTONE HABIT – Money Management</a:t>
            </a:r>
          </a:p>
        </p:txBody>
      </p:sp>
    </p:spTree>
    <p:extLst>
      <p:ext uri="{BB962C8B-B14F-4D97-AF65-F5344CB8AC3E}">
        <p14:creationId xmlns:p14="http://schemas.microsoft.com/office/powerpoint/2010/main" val="7742823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934689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Create a </a:t>
            </a:r>
            <a:r>
              <a:rPr lang="en-US" sz="5400" u="sng" dirty="0">
                <a:solidFill>
                  <a:srgbClr val="FEEE21"/>
                </a:solidFill>
              </a:rPr>
              <a:t>culture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that impacts every area of our life.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HABITS</a:t>
            </a:r>
          </a:p>
        </p:txBody>
      </p:sp>
    </p:spTree>
    <p:extLst>
      <p:ext uri="{BB962C8B-B14F-4D97-AF65-F5344CB8AC3E}">
        <p14:creationId xmlns:p14="http://schemas.microsoft.com/office/powerpoint/2010/main" val="34666395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867025"/>
            <a:ext cx="864255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KEYSTONE HABIT – Family Dinners</a:t>
            </a:r>
          </a:p>
        </p:txBody>
      </p:sp>
    </p:spTree>
    <p:extLst>
      <p:ext uri="{BB962C8B-B14F-4D97-AF65-F5344CB8AC3E}">
        <p14:creationId xmlns:p14="http://schemas.microsoft.com/office/powerpoint/2010/main" val="2723235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867025"/>
            <a:ext cx="8642555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KEYSTONE HABIT – Reading your Bible</a:t>
            </a:r>
          </a:p>
        </p:txBody>
      </p:sp>
    </p:spTree>
    <p:extLst>
      <p:ext uri="{BB962C8B-B14F-4D97-AF65-F5344CB8AC3E}">
        <p14:creationId xmlns:p14="http://schemas.microsoft.com/office/powerpoint/2010/main" val="180349511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338129"/>
            <a:ext cx="877570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Do not conform to the pattern of this world, but </a:t>
            </a:r>
            <a:r>
              <a:rPr lang="en-US" sz="3600" dirty="0">
                <a:solidFill>
                  <a:srgbClr val="FEEE21"/>
                </a:solidFill>
              </a:rPr>
              <a:t>be transformed by the renewing of your mind</a:t>
            </a:r>
            <a:r>
              <a:rPr lang="en-US" sz="3600" dirty="0">
                <a:solidFill>
                  <a:schemeClr val="bg1"/>
                </a:solidFill>
              </a:rPr>
              <a:t>. Then you will be able to test and approve what God’s will is—his good, pleasing and perfect will.</a:t>
            </a:r>
          </a:p>
          <a:p>
            <a:r>
              <a:rPr lang="en-US" sz="36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Romans 12:2</a:t>
            </a:r>
          </a:p>
        </p:txBody>
      </p:sp>
    </p:spTree>
    <p:extLst>
      <p:ext uri="{BB962C8B-B14F-4D97-AF65-F5344CB8AC3E}">
        <p14:creationId xmlns:p14="http://schemas.microsoft.com/office/powerpoint/2010/main" val="21747241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101823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Those who live according to the flesh have their </a:t>
            </a:r>
            <a:r>
              <a:rPr lang="en-US" sz="3600" dirty="0">
                <a:solidFill>
                  <a:srgbClr val="FEEE21"/>
                </a:solidFill>
              </a:rPr>
              <a:t>minds set on what the flesh desires</a:t>
            </a:r>
            <a:r>
              <a:rPr lang="en-US" sz="3600" dirty="0">
                <a:solidFill>
                  <a:schemeClr val="bg1"/>
                </a:solidFill>
              </a:rPr>
              <a:t>; but those who live in accordance with the Spirit have their </a:t>
            </a:r>
            <a:r>
              <a:rPr lang="en-US" sz="3600" dirty="0">
                <a:solidFill>
                  <a:srgbClr val="FEEE21"/>
                </a:solidFill>
              </a:rPr>
              <a:t>minds set on what the Spirit desires</a:t>
            </a:r>
            <a:r>
              <a:rPr lang="en-US" sz="3600" dirty="0">
                <a:solidFill>
                  <a:schemeClr val="bg1"/>
                </a:solidFill>
              </a:rPr>
              <a:t>. 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Romans 8:5</a:t>
            </a:r>
          </a:p>
        </p:txBody>
      </p:sp>
    </p:spTree>
    <p:extLst>
      <p:ext uri="{BB962C8B-B14F-4D97-AF65-F5344CB8AC3E}">
        <p14:creationId xmlns:p14="http://schemas.microsoft.com/office/powerpoint/2010/main" val="10646703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is or That - No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62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61284"/>
            <a:ext cx="9143999" cy="923330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rade Gothic"/>
                <a:cs typeface="Arial Narrow"/>
              </a:rPr>
              <a:t>Part 5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2772960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Trade Gothic"/>
              </a:rPr>
              <a:t>BUILDING HEALTHY HABITS</a:t>
            </a:r>
          </a:p>
        </p:txBody>
      </p:sp>
    </p:spTree>
    <p:extLst>
      <p:ext uri="{BB962C8B-B14F-4D97-AF65-F5344CB8AC3E}">
        <p14:creationId xmlns:p14="http://schemas.microsoft.com/office/powerpoint/2010/main" val="3639067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101823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A good man brings good things out of the good </a:t>
            </a:r>
            <a:r>
              <a:rPr lang="en-US" sz="3600" dirty="0">
                <a:solidFill>
                  <a:srgbClr val="FEEE21"/>
                </a:solidFill>
              </a:rPr>
              <a:t>stored up in his heart</a:t>
            </a:r>
            <a:r>
              <a:rPr lang="en-US" sz="3600" dirty="0">
                <a:solidFill>
                  <a:schemeClr val="bg1"/>
                </a:solidFill>
              </a:rPr>
              <a:t>, and the evil man brings evil things out of the evil stored up in his heart. For the mouth speaks what the heart is full of.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Luke 6:45</a:t>
            </a:r>
          </a:p>
        </p:txBody>
      </p:sp>
    </p:spTree>
    <p:extLst>
      <p:ext uri="{BB962C8B-B14F-4D97-AF65-F5344CB8AC3E}">
        <p14:creationId xmlns:p14="http://schemas.microsoft.com/office/powerpoint/2010/main" val="330540173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2734" y="721312"/>
            <a:ext cx="825076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Blessed is the one who does not walk in step with the wicked or stand in the way that sinners take or sit in the company of mockers, 2 but </a:t>
            </a:r>
            <a:r>
              <a:rPr lang="en-US" sz="3600" dirty="0">
                <a:solidFill>
                  <a:srgbClr val="FEEE21"/>
                </a:solidFill>
              </a:rPr>
              <a:t>whose delight</a:t>
            </a:r>
            <a:r>
              <a:rPr lang="en-US" sz="3600" dirty="0">
                <a:solidFill>
                  <a:schemeClr val="bg1"/>
                </a:solidFill>
              </a:rPr>
              <a:t> is in the law of the </a:t>
            </a:r>
            <a:r>
              <a:rPr lang="en-US" sz="3600" cap="small" dirty="0">
                <a:solidFill>
                  <a:schemeClr val="bg1"/>
                </a:solidFill>
              </a:rPr>
              <a:t>Lord</a:t>
            </a:r>
            <a:r>
              <a:rPr lang="en-US" sz="3600" dirty="0">
                <a:solidFill>
                  <a:schemeClr val="bg1"/>
                </a:solidFill>
              </a:rPr>
              <a:t>, and </a:t>
            </a:r>
            <a:r>
              <a:rPr lang="en-US" sz="3600" dirty="0">
                <a:solidFill>
                  <a:srgbClr val="FEEE21"/>
                </a:solidFill>
              </a:rPr>
              <a:t>who meditates on his law day and night</a:t>
            </a:r>
            <a:r>
              <a:rPr lang="en-US" sz="3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1:1-2</a:t>
            </a:r>
          </a:p>
        </p:txBody>
      </p:sp>
    </p:spTree>
    <p:extLst>
      <p:ext uri="{BB962C8B-B14F-4D97-AF65-F5344CB8AC3E}">
        <p14:creationId xmlns:p14="http://schemas.microsoft.com/office/powerpoint/2010/main" val="2305789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784" y="1154162"/>
            <a:ext cx="877570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That person is like a tree planted by streams of water, which yields its fruit in season and whose leaf does not wither —</a:t>
            </a:r>
            <a:br>
              <a:rPr lang="en-US" sz="3600" dirty="0">
                <a:solidFill>
                  <a:schemeClr val="bg1"/>
                </a:solidFill>
              </a:rPr>
            </a:br>
            <a:r>
              <a:rPr lang="en-US" sz="3600" dirty="0">
                <a:solidFill>
                  <a:schemeClr val="bg1"/>
                </a:solidFill>
              </a:rPr>
              <a:t>    </a:t>
            </a:r>
            <a:r>
              <a:rPr lang="en-US" sz="3600" dirty="0">
                <a:solidFill>
                  <a:srgbClr val="FEEE21"/>
                </a:solidFill>
              </a:rPr>
              <a:t>whatever they do prospers</a:t>
            </a:r>
            <a:r>
              <a:rPr lang="en-US" sz="36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Psalms 1:3</a:t>
            </a:r>
          </a:p>
        </p:txBody>
      </p:sp>
    </p:spTree>
    <p:extLst>
      <p:ext uri="{BB962C8B-B14F-4D97-AF65-F5344CB8AC3E}">
        <p14:creationId xmlns:p14="http://schemas.microsoft.com/office/powerpoint/2010/main" val="2639980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525" y="863030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For though we live in the world, we do not wage war as the world does. 4 The weapons we fight with are not the weapons of the world. On the contrary, they have divine power to demolish strongholds. 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2 Corinthians 10:3-4  </a:t>
            </a:r>
          </a:p>
        </p:txBody>
      </p:sp>
    </p:spTree>
    <p:extLst>
      <p:ext uri="{BB962C8B-B14F-4D97-AF65-F5344CB8AC3E}">
        <p14:creationId xmlns:p14="http://schemas.microsoft.com/office/powerpoint/2010/main" val="8296754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046" y="986319"/>
            <a:ext cx="8562437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We demolish arguments and every pretension that sets itself up against the knowledge of God, and </a:t>
            </a:r>
            <a:r>
              <a:rPr lang="en-US" sz="3600" dirty="0">
                <a:solidFill>
                  <a:srgbClr val="FEEE21"/>
                </a:solidFill>
              </a:rPr>
              <a:t>we take captive every thought</a:t>
            </a:r>
            <a:r>
              <a:rPr lang="en-US" sz="3600" dirty="0">
                <a:solidFill>
                  <a:schemeClr val="bg1"/>
                </a:solidFill>
              </a:rPr>
              <a:t> to make it obedient to Christ.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2 Corinthians 10:5  </a:t>
            </a:r>
          </a:p>
        </p:txBody>
      </p:sp>
    </p:spTree>
    <p:extLst>
      <p:ext uri="{BB962C8B-B14F-4D97-AF65-F5344CB8AC3E}">
        <p14:creationId xmlns:p14="http://schemas.microsoft.com/office/powerpoint/2010/main" val="411732668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55436" y="1782592"/>
            <a:ext cx="840426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INVITING UN-CHURCHED PEOPLE TO CHURCH</a:t>
            </a:r>
          </a:p>
          <a:p>
            <a:r>
              <a:rPr lang="en-US" sz="54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8198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 FOR RFC MEMBERS</a:t>
            </a:r>
          </a:p>
        </p:txBody>
      </p:sp>
    </p:spTree>
    <p:extLst>
      <p:ext uri="{BB962C8B-B14F-4D97-AF65-F5344CB8AC3E}">
        <p14:creationId xmlns:p14="http://schemas.microsoft.com/office/powerpoint/2010/main" val="7841649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146" y="1224930"/>
            <a:ext cx="840426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RFC MISSION:  To introduce people to the </a:t>
            </a:r>
            <a:r>
              <a:rPr lang="en-US" sz="3600" b="1" dirty="0">
                <a:solidFill>
                  <a:schemeClr val="bg1"/>
                </a:solidFill>
              </a:rPr>
              <a:t>LOVE</a:t>
            </a:r>
            <a:r>
              <a:rPr lang="en-US" sz="3600" dirty="0">
                <a:solidFill>
                  <a:schemeClr val="bg1"/>
                </a:solidFill>
              </a:rPr>
              <a:t> of Jesus Christ, bring </a:t>
            </a:r>
            <a:r>
              <a:rPr lang="en-US" sz="3600" b="1" dirty="0">
                <a:solidFill>
                  <a:schemeClr val="bg1"/>
                </a:solidFill>
              </a:rPr>
              <a:t>LIFE</a:t>
            </a:r>
            <a:r>
              <a:rPr lang="en-US" sz="3600" dirty="0">
                <a:solidFill>
                  <a:schemeClr val="bg1"/>
                </a:solidFill>
              </a:rPr>
              <a:t> to their family relationships, teach them the </a:t>
            </a:r>
            <a:r>
              <a:rPr lang="en-US" sz="3600" b="1" dirty="0">
                <a:solidFill>
                  <a:schemeClr val="bg1"/>
                </a:solidFill>
              </a:rPr>
              <a:t>LIBERTY</a:t>
            </a:r>
            <a:r>
              <a:rPr lang="en-US" sz="3600" dirty="0">
                <a:solidFill>
                  <a:schemeClr val="bg1"/>
                </a:solidFill>
              </a:rPr>
              <a:t> of a committed life and walk with God and to create a </a:t>
            </a:r>
            <a:r>
              <a:rPr lang="en-US" sz="3600" b="1" dirty="0">
                <a:solidFill>
                  <a:schemeClr val="bg1"/>
                </a:solidFill>
              </a:rPr>
              <a:t>LEGACY</a:t>
            </a:r>
            <a:r>
              <a:rPr lang="en-US" sz="3600" dirty="0">
                <a:solidFill>
                  <a:schemeClr val="bg1"/>
                </a:solidFill>
              </a:rPr>
              <a:t> of hope for generations to come.</a:t>
            </a:r>
          </a:p>
          <a:p>
            <a:r>
              <a:rPr lang="en-US" sz="36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8198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 FOR RFC MEMBERS</a:t>
            </a:r>
          </a:p>
        </p:txBody>
      </p:sp>
    </p:spTree>
    <p:extLst>
      <p:ext uri="{BB962C8B-B14F-4D97-AF65-F5344CB8AC3E}">
        <p14:creationId xmlns:p14="http://schemas.microsoft.com/office/powerpoint/2010/main" val="7360069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146" y="1176417"/>
            <a:ext cx="8711854" cy="36317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600" b="1" dirty="0">
                <a:solidFill>
                  <a:schemeClr val="bg1"/>
                </a:solidFill>
              </a:rPr>
              <a:t>CUE:</a:t>
            </a:r>
            <a:r>
              <a:rPr lang="en-US" sz="4600" dirty="0">
                <a:solidFill>
                  <a:schemeClr val="bg1"/>
                </a:solidFill>
              </a:rPr>
              <a:t>  Who to invite?  The Three “Nots”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4600" dirty="0">
                <a:solidFill>
                  <a:schemeClr val="bg1"/>
                </a:solidFill>
              </a:rPr>
              <a:t>“It’s NOT going well.”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4600" dirty="0">
                <a:solidFill>
                  <a:schemeClr val="bg1"/>
                </a:solidFill>
              </a:rPr>
              <a:t>“I’m NOT prepared for that.”</a:t>
            </a:r>
          </a:p>
          <a:p>
            <a:pPr marL="1143000" lvl="1" indent="-685800">
              <a:buFont typeface="Arial" panose="020B0604020202020204" pitchFamily="34" charset="0"/>
              <a:buChar char="•"/>
            </a:pPr>
            <a:r>
              <a:rPr lang="en-US" sz="4600" dirty="0">
                <a:solidFill>
                  <a:schemeClr val="bg1"/>
                </a:solidFill>
              </a:rPr>
              <a:t>“I’m NOT from here.”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8198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 FOR RFC MEMBERS</a:t>
            </a:r>
          </a:p>
        </p:txBody>
      </p:sp>
    </p:spTree>
    <p:extLst>
      <p:ext uri="{BB962C8B-B14F-4D97-AF65-F5344CB8AC3E}">
        <p14:creationId xmlns:p14="http://schemas.microsoft.com/office/powerpoint/2010/main" val="21759692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32146" y="1649028"/>
            <a:ext cx="8404260" cy="221599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600" b="1" dirty="0">
                <a:solidFill>
                  <a:schemeClr val="bg1"/>
                </a:solidFill>
              </a:rPr>
              <a:t>ROUTINE:</a:t>
            </a:r>
            <a:r>
              <a:rPr lang="en-US" sz="4600" dirty="0">
                <a:solidFill>
                  <a:schemeClr val="bg1"/>
                </a:solidFill>
              </a:rPr>
              <a:t>  “Hey come to church with me this Sunday!”  Give them an INVITE Card to Rock.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8198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 FOR RFC MEMBERS</a:t>
            </a:r>
          </a:p>
        </p:txBody>
      </p:sp>
    </p:spTree>
    <p:extLst>
      <p:ext uri="{BB962C8B-B14F-4D97-AF65-F5344CB8AC3E}">
        <p14:creationId xmlns:p14="http://schemas.microsoft.com/office/powerpoint/2010/main" val="1802069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016" y="1207239"/>
            <a:ext cx="9030984" cy="363176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4600" b="1" dirty="0">
                <a:solidFill>
                  <a:schemeClr val="bg1"/>
                </a:solidFill>
              </a:rPr>
              <a:t>REWARD:</a:t>
            </a:r>
            <a:r>
              <a:rPr lang="en-US" sz="4600" dirty="0">
                <a:solidFill>
                  <a:schemeClr val="bg1"/>
                </a:solidFill>
              </a:rPr>
              <a:t>  We have the opportunity to share Christ, see more people saved, grow the Body of Christ, build the Kingdom of God, and be strengthened as a church.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6" y="263047"/>
            <a:ext cx="81981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 FOR RFC MEMBERS</a:t>
            </a:r>
          </a:p>
        </p:txBody>
      </p:sp>
    </p:spTree>
    <p:extLst>
      <p:ext uri="{BB962C8B-B14F-4D97-AF65-F5344CB8AC3E}">
        <p14:creationId xmlns:p14="http://schemas.microsoft.com/office/powerpoint/2010/main" val="14518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300439"/>
            <a:ext cx="877570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Therefore, since we are surrounded by such a great cloud of witnesses, </a:t>
            </a:r>
            <a:r>
              <a:rPr lang="en-US" sz="3600" dirty="0">
                <a:solidFill>
                  <a:srgbClr val="FEEE21"/>
                </a:solidFill>
              </a:rPr>
              <a:t>let us throw off everything that hinders and the sin that so easily entangles. </a:t>
            </a:r>
            <a:r>
              <a:rPr lang="en-US" sz="3600" dirty="0">
                <a:solidFill>
                  <a:schemeClr val="bg1"/>
                </a:solidFill>
              </a:rPr>
              <a:t>And let us run with perseverance the race marked out for us, 2 fixing our eyes on Jesus, the pioneer and perfecter of faith.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Hebrews 12:1-2a </a:t>
            </a:r>
          </a:p>
        </p:txBody>
      </p:sp>
    </p:spTree>
    <p:extLst>
      <p:ext uri="{BB962C8B-B14F-4D97-AF65-F5344CB8AC3E}">
        <p14:creationId xmlns:p14="http://schemas.microsoft.com/office/powerpoint/2010/main" val="30719954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-345122" y="2326663"/>
            <a:ext cx="323033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u="sng" dirty="0"/>
              <a:t>_Cue__</a:t>
            </a:r>
          </a:p>
        </p:txBody>
      </p:sp>
      <p:pic>
        <p:nvPicPr>
          <p:cNvPr id="2" name="Picture 1" descr="27332502_xl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770690">
            <a:off x="413859" y="-121291"/>
            <a:ext cx="2732155" cy="2541877"/>
          </a:xfrm>
          <a:prstGeom prst="rect">
            <a:avLst/>
          </a:prstGeom>
        </p:spPr>
      </p:pic>
      <p:pic>
        <p:nvPicPr>
          <p:cNvPr id="8" name="Picture 7" descr="27332502_xl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994408">
            <a:off x="2350360" y="2215543"/>
            <a:ext cx="4135270" cy="363022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094217" y="2326663"/>
            <a:ext cx="3049783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u="sng" dirty="0"/>
              <a:t>Reward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478826" y="49983"/>
            <a:ext cx="2691950" cy="1015663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u="sng" dirty="0"/>
              <a:t>Routine</a:t>
            </a:r>
          </a:p>
        </p:txBody>
      </p:sp>
      <p:pic>
        <p:nvPicPr>
          <p:cNvPr id="7" name="Picture 6" descr="27332502_xl.jpg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3255" l="9889" r="9485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639741">
            <a:off x="6150157" y="114105"/>
            <a:ext cx="2809464" cy="24663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45733" y="1603388"/>
            <a:ext cx="2871413" cy="1446550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400" dirty="0"/>
              <a:t>THE HABIT LOOP</a:t>
            </a:r>
          </a:p>
        </p:txBody>
      </p:sp>
    </p:spTree>
    <p:extLst>
      <p:ext uri="{BB962C8B-B14F-4D97-AF65-F5344CB8AC3E}">
        <p14:creationId xmlns:p14="http://schemas.microsoft.com/office/powerpoint/2010/main" val="3378549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45566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829616"/>
            <a:ext cx="8137210" cy="424731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Identify the bad habit.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Identify the cues and rewards of the habit.</a:t>
            </a:r>
          </a:p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Find a replacement behavior and routine.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CHANGING A HABIT</a:t>
            </a:r>
          </a:p>
        </p:txBody>
      </p:sp>
    </p:spTree>
    <p:extLst>
      <p:ext uri="{BB962C8B-B14F-4D97-AF65-F5344CB8AC3E}">
        <p14:creationId xmlns:p14="http://schemas.microsoft.com/office/powerpoint/2010/main" val="20969682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754290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Repetition is vital.</a:t>
            </a:r>
          </a:p>
          <a:p>
            <a:pPr marL="914400" indent="-914400">
              <a:buFontTx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Associate with people of like habits.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CHANGING A HABIT</a:t>
            </a:r>
          </a:p>
        </p:txBody>
      </p:sp>
    </p:spTree>
    <p:extLst>
      <p:ext uri="{BB962C8B-B14F-4D97-AF65-F5344CB8AC3E}">
        <p14:creationId xmlns:p14="http://schemas.microsoft.com/office/powerpoint/2010/main" val="3362331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338129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EEE21"/>
                </a:solidFill>
              </a:rPr>
              <a:t>So prepare your minds for action and exercise self-control</a:t>
            </a:r>
            <a:r>
              <a:rPr lang="en-US" sz="3600" dirty="0">
                <a:solidFill>
                  <a:schemeClr val="bg1"/>
                </a:solidFill>
              </a:rPr>
              <a:t>. Put all your hope in the gracious salvation that will come to you when Jesus Christ is revealed to the world.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1 Peter 1:13</a:t>
            </a:r>
          </a:p>
        </p:txBody>
      </p:sp>
    </p:spTree>
    <p:extLst>
      <p:ext uri="{BB962C8B-B14F-4D97-AF65-F5344CB8AC3E}">
        <p14:creationId xmlns:p14="http://schemas.microsoft.com/office/powerpoint/2010/main" val="41029088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934689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400" dirty="0">
                <a:solidFill>
                  <a:schemeClr val="bg1"/>
                </a:solidFill>
              </a:rPr>
              <a:t>Have the power to start a </a:t>
            </a:r>
            <a:r>
              <a:rPr lang="en-US" sz="5400" u="sng" dirty="0">
                <a:solidFill>
                  <a:srgbClr val="FEEE21"/>
                </a:solidFill>
              </a:rPr>
              <a:t>chain reaction</a:t>
            </a:r>
            <a:r>
              <a:rPr lang="en-US" sz="5400" dirty="0">
                <a:solidFill>
                  <a:srgbClr val="FEEE21"/>
                </a:solidFill>
              </a:rPr>
              <a:t> </a:t>
            </a:r>
            <a:r>
              <a:rPr lang="en-US" sz="5400" dirty="0">
                <a:solidFill>
                  <a:schemeClr val="bg1"/>
                </a:solidFill>
              </a:rPr>
              <a:t>and cause other habits to also shift and change.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32147" y="263047"/>
            <a:ext cx="43168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KEYSTONE HABITS</a:t>
            </a:r>
          </a:p>
        </p:txBody>
      </p:sp>
    </p:spTree>
    <p:extLst>
      <p:ext uri="{BB962C8B-B14F-4D97-AF65-F5344CB8AC3E}">
        <p14:creationId xmlns:p14="http://schemas.microsoft.com/office/powerpoint/2010/main" val="28409655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0</TotalTime>
  <Words>578</Words>
  <Application>Microsoft Office PowerPoint</Application>
  <PresentationFormat>On-screen Show (16:9)</PresentationFormat>
  <Paragraphs>62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Arial Narrow</vt:lpstr>
      <vt:lpstr>Calibri</vt:lpstr>
      <vt:lpstr>Trade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2016-11-17T01:31:35Z</dcterms:created>
  <dcterms:modified xsi:type="dcterms:W3CDTF">2016-11-17T01:33:59Z</dcterms:modified>
  <cp:contentStatus/>
</cp:coreProperties>
</file>