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notesMasterIdLst>
    <p:notesMasterId r:id="rId30"/>
  </p:notesMasterIdLst>
  <p:sldIdLst>
    <p:sldId id="586" r:id="rId2"/>
    <p:sldId id="659" r:id="rId3"/>
    <p:sldId id="646" r:id="rId4"/>
    <p:sldId id="660" r:id="rId5"/>
    <p:sldId id="615" r:id="rId6"/>
    <p:sldId id="661" r:id="rId7"/>
    <p:sldId id="662" r:id="rId8"/>
    <p:sldId id="663" r:id="rId9"/>
    <p:sldId id="664" r:id="rId10"/>
    <p:sldId id="665" r:id="rId11"/>
    <p:sldId id="666" r:id="rId12"/>
    <p:sldId id="681" r:id="rId13"/>
    <p:sldId id="647" r:id="rId14"/>
    <p:sldId id="667" r:id="rId15"/>
    <p:sldId id="668" r:id="rId16"/>
    <p:sldId id="669" r:id="rId17"/>
    <p:sldId id="670" r:id="rId18"/>
    <p:sldId id="671" r:id="rId19"/>
    <p:sldId id="682" r:id="rId20"/>
    <p:sldId id="672" r:id="rId21"/>
    <p:sldId id="673" r:id="rId22"/>
    <p:sldId id="674" r:id="rId23"/>
    <p:sldId id="675" r:id="rId24"/>
    <p:sldId id="676" r:id="rId25"/>
    <p:sldId id="677" r:id="rId26"/>
    <p:sldId id="678" r:id="rId27"/>
    <p:sldId id="679" r:id="rId28"/>
    <p:sldId id="680"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EE21"/>
    <a:srgbClr val="C0C0C0"/>
    <a:srgbClr val="4682B4"/>
    <a:srgbClr val="C1AFA4"/>
    <a:srgbClr val="918D9C"/>
    <a:srgbClr val="DDDDDD"/>
    <a:srgbClr val="B34D18"/>
    <a:srgbClr val="B4541E"/>
    <a:srgbClr val="EA9601"/>
    <a:srgbClr val="98470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2" autoAdjust="0"/>
    <p:restoredTop sz="94660"/>
  </p:normalViewPr>
  <p:slideViewPr>
    <p:cSldViewPr snapToGrid="0" snapToObjects="1">
      <p:cViewPr varScale="1">
        <p:scale>
          <a:sx n="91" d="100"/>
          <a:sy n="91" d="100"/>
        </p:scale>
        <p:origin x="522" y="60"/>
      </p:cViewPr>
      <p:guideLst>
        <p:guide orient="horz" pos="1620"/>
        <p:guide pos="2880"/>
      </p:guideLst>
    </p:cSldViewPr>
  </p:slideViewPr>
  <p:notesTextViewPr>
    <p:cViewPr>
      <p:scale>
        <a:sx n="3" d="2"/>
        <a:sy n="3" d="2"/>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CC4C8-D30A-8349-B2E2-D08225A4E359}" type="datetimeFigureOut">
              <a:rPr lang="en-US" smtClean="0"/>
              <a:t>11/16/2016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D3A6F1-D137-EE4B-95B8-5064306DC013}" type="slidenum">
              <a:rPr lang="en-US" smtClean="0"/>
              <a:t>‹#›</a:t>
            </a:fld>
            <a:endParaRPr lang="en-US" dirty="0"/>
          </a:p>
        </p:txBody>
      </p:sp>
    </p:spTree>
    <p:extLst>
      <p:ext uri="{BB962C8B-B14F-4D97-AF65-F5344CB8AC3E}">
        <p14:creationId xmlns:p14="http://schemas.microsoft.com/office/powerpoint/2010/main" val="5817106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CDB3CC-F982-40F9-8DD6-BCC9AFBF44BD}"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dirty="0"/>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11/16/2016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microsoft.com/office/2007/relationships/hdphoto" Target="../media/hdphoto2.wdp"/><Relationship Id="rId4" Type="http://schemas.openxmlformats.org/officeDocument/2006/relationships/image" Target="../media/image7.png"/></Relationships>
</file>

<file path=ppt/slides/_rels/slide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7.png"/></Relationships>
</file>

<file path=ppt/slides/_rels/slide1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1786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3416320"/>
          </a:xfrm>
          <a:prstGeom prst="rect">
            <a:avLst/>
          </a:prstGeom>
          <a:noFill/>
          <a:effectLst/>
        </p:spPr>
        <p:txBody>
          <a:bodyPr wrap="square" rtlCol="0">
            <a:spAutoFit/>
          </a:bodyPr>
          <a:lstStyle/>
          <a:p>
            <a:pPr marL="914400" lvl="0" indent="-914400">
              <a:buFont typeface="+mj-lt"/>
              <a:buAutoNum type="arabicPeriod" startAt="5"/>
            </a:pPr>
            <a:r>
              <a:rPr lang="en-US" sz="5400" dirty="0">
                <a:solidFill>
                  <a:schemeClr val="bg1"/>
                </a:solidFill>
              </a:rPr>
              <a:t>The more disciplined we are in our habits the more </a:t>
            </a:r>
            <a:r>
              <a:rPr lang="en-US" sz="5400" u="sng" dirty="0">
                <a:solidFill>
                  <a:srgbClr val="FEEE21"/>
                </a:solidFill>
              </a:rPr>
              <a:t>productive</a:t>
            </a:r>
            <a:r>
              <a:rPr lang="en-US" sz="5400" dirty="0">
                <a:solidFill>
                  <a:schemeClr val="bg1"/>
                </a:solidFill>
              </a:rPr>
              <a:t> our life will be.</a:t>
            </a:r>
          </a:p>
        </p:txBody>
      </p:sp>
      <p:sp>
        <p:nvSpPr>
          <p:cNvPr id="2" name="TextBox 1"/>
          <p:cNvSpPr txBox="1"/>
          <p:nvPr/>
        </p:nvSpPr>
        <p:spPr>
          <a:xfrm>
            <a:off x="432147" y="263047"/>
            <a:ext cx="3093929" cy="707886"/>
          </a:xfrm>
          <a:prstGeom prst="rect">
            <a:avLst/>
          </a:prstGeom>
          <a:noFill/>
        </p:spPr>
        <p:txBody>
          <a:bodyPr wrap="square" rtlCol="0">
            <a:spAutoFit/>
          </a:bodyPr>
          <a:lstStyle/>
          <a:p>
            <a:r>
              <a:rPr lang="en-US" sz="4000" dirty="0">
                <a:solidFill>
                  <a:srgbClr val="FEEE21"/>
                </a:solidFill>
              </a:rPr>
              <a:t>HABIT FACTS</a:t>
            </a:r>
          </a:p>
        </p:txBody>
      </p:sp>
    </p:spTree>
    <p:extLst>
      <p:ext uri="{BB962C8B-B14F-4D97-AF65-F5344CB8AC3E}">
        <p14:creationId xmlns:p14="http://schemas.microsoft.com/office/powerpoint/2010/main" val="32457376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239889"/>
            <a:ext cx="8775700" cy="2308324"/>
          </a:xfrm>
          <a:prstGeom prst="rect">
            <a:avLst/>
          </a:prstGeom>
          <a:noFill/>
          <a:effectLst/>
        </p:spPr>
        <p:txBody>
          <a:bodyPr wrap="square" rtlCol="0">
            <a:spAutoFit/>
          </a:bodyPr>
          <a:lstStyle/>
          <a:p>
            <a:pPr algn="ctr"/>
            <a:r>
              <a:rPr lang="en-US" sz="3600" dirty="0">
                <a:solidFill>
                  <a:schemeClr val="bg1"/>
                </a:solidFill>
              </a:rPr>
              <a:t>For though I am absent from you in body, I am present with you in spirit and </a:t>
            </a:r>
            <a:r>
              <a:rPr lang="en-US" sz="3600" dirty="0">
                <a:solidFill>
                  <a:srgbClr val="FEEE21"/>
                </a:solidFill>
              </a:rPr>
              <a:t>delight to see how disciplined you are </a:t>
            </a:r>
            <a:r>
              <a:rPr lang="en-US" sz="3600" dirty="0">
                <a:solidFill>
                  <a:schemeClr val="bg1"/>
                </a:solidFill>
              </a:rPr>
              <a:t>and how firm your faith in Christ is.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Colossians 2:5 </a:t>
            </a:r>
          </a:p>
        </p:txBody>
      </p:sp>
    </p:spTree>
    <p:extLst>
      <p:ext uri="{BB962C8B-B14F-4D97-AF65-F5344CB8AC3E}">
        <p14:creationId xmlns:p14="http://schemas.microsoft.com/office/powerpoint/2010/main" val="12196873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233399" y="134471"/>
            <a:ext cx="8716366" cy="4796117"/>
          </a:xfrm>
          <a:prstGeom prst="rect">
            <a:avLst/>
          </a:prstGeom>
          <a:noFill/>
          <a:ln>
            <a:noFill/>
          </a:ln>
        </p:spPr>
      </p:pic>
    </p:spTree>
    <p:extLst>
      <p:ext uri="{BB962C8B-B14F-4D97-AF65-F5344CB8AC3E}">
        <p14:creationId xmlns:p14="http://schemas.microsoft.com/office/powerpoint/2010/main" val="24750878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648709"/>
            <a:ext cx="8642555" cy="3785652"/>
          </a:xfrm>
          <a:prstGeom prst="rect">
            <a:avLst/>
          </a:prstGeom>
          <a:noFill/>
          <a:effectLst/>
        </p:spPr>
        <p:txBody>
          <a:bodyPr wrap="square" rtlCol="0">
            <a:spAutoFit/>
          </a:bodyPr>
          <a:lstStyle/>
          <a:p>
            <a:pPr algn="ctr"/>
            <a:r>
              <a:rPr lang="en-US" sz="8000" dirty="0">
                <a:solidFill>
                  <a:srgbClr val="FEEE21"/>
                </a:solidFill>
              </a:rPr>
              <a:t>HABIT FORMING:  </a:t>
            </a:r>
            <a:r>
              <a:rPr lang="en-US" sz="8000" dirty="0">
                <a:solidFill>
                  <a:schemeClr val="bg1"/>
                </a:solidFill>
              </a:rPr>
              <a:t>Habits are formed in a three-loop step.</a:t>
            </a:r>
          </a:p>
        </p:txBody>
      </p:sp>
    </p:spTree>
    <p:extLst>
      <p:ext uri="{BB962C8B-B14F-4D97-AF65-F5344CB8AC3E}">
        <p14:creationId xmlns:p14="http://schemas.microsoft.com/office/powerpoint/2010/main" val="2476760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809822"/>
            <a:ext cx="8775700" cy="1200329"/>
          </a:xfrm>
          <a:prstGeom prst="rect">
            <a:avLst/>
          </a:prstGeom>
          <a:noFill/>
          <a:effectLst/>
        </p:spPr>
        <p:txBody>
          <a:bodyPr wrap="square" rtlCol="0">
            <a:spAutoFit/>
          </a:bodyPr>
          <a:lstStyle/>
          <a:p>
            <a:pPr algn="ctr"/>
            <a:r>
              <a:rPr lang="en-US" sz="3600" dirty="0">
                <a:solidFill>
                  <a:schemeClr val="bg1"/>
                </a:solidFill>
              </a:rPr>
              <a:t>Slack habits and sloppy work are as bad </a:t>
            </a:r>
          </a:p>
          <a:p>
            <a:pPr algn="ctr"/>
            <a:r>
              <a:rPr lang="en-US" sz="3600" dirty="0">
                <a:solidFill>
                  <a:schemeClr val="bg1"/>
                </a:solidFill>
              </a:rPr>
              <a:t>as vandalism.</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Proverbs 18:9 MSG</a:t>
            </a:r>
          </a:p>
        </p:txBody>
      </p:sp>
    </p:spTree>
    <p:extLst>
      <p:ext uri="{BB962C8B-B14F-4D97-AF65-F5344CB8AC3E}">
        <p14:creationId xmlns:p14="http://schemas.microsoft.com/office/powerpoint/2010/main" val="21249717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345122" y="2326663"/>
            <a:ext cx="3230339" cy="1015663"/>
          </a:xfrm>
          <a:prstGeom prst="rect">
            <a:avLst/>
          </a:prstGeom>
          <a:solidFill>
            <a:schemeClr val="bg1"/>
          </a:solidFill>
        </p:spPr>
        <p:txBody>
          <a:bodyPr wrap="square" rtlCol="0">
            <a:spAutoFit/>
          </a:bodyPr>
          <a:lstStyle/>
          <a:p>
            <a:pPr algn="ctr"/>
            <a:r>
              <a:rPr lang="en-US" sz="6000" u="sng" dirty="0"/>
              <a:t>______</a:t>
            </a:r>
          </a:p>
        </p:txBody>
      </p:sp>
      <p:pic>
        <p:nvPicPr>
          <p:cNvPr id="2" name="Picture 1" descr="27332502_xl.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770690">
            <a:off x="413859" y="-121291"/>
            <a:ext cx="2732155" cy="2541877"/>
          </a:xfrm>
          <a:prstGeom prst="rect">
            <a:avLst/>
          </a:prstGeom>
        </p:spPr>
      </p:pic>
      <p:pic>
        <p:nvPicPr>
          <p:cNvPr id="8" name="Picture 7" descr="27332502_x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8994408">
            <a:off x="2350360" y="2215543"/>
            <a:ext cx="4135270" cy="3630227"/>
          </a:xfrm>
          <a:prstGeom prst="rect">
            <a:avLst/>
          </a:prstGeom>
        </p:spPr>
      </p:pic>
      <p:sp>
        <p:nvSpPr>
          <p:cNvPr id="22" name="TextBox 21"/>
          <p:cNvSpPr txBox="1"/>
          <p:nvPr/>
        </p:nvSpPr>
        <p:spPr>
          <a:xfrm>
            <a:off x="6094217" y="2326663"/>
            <a:ext cx="3049783" cy="1015663"/>
          </a:xfrm>
          <a:prstGeom prst="rect">
            <a:avLst/>
          </a:prstGeom>
          <a:solidFill>
            <a:schemeClr val="bg1"/>
          </a:solidFill>
        </p:spPr>
        <p:txBody>
          <a:bodyPr wrap="square" rtlCol="0">
            <a:spAutoFit/>
          </a:bodyPr>
          <a:lstStyle/>
          <a:p>
            <a:pPr algn="ctr"/>
            <a:r>
              <a:rPr lang="en-US" sz="6000" u="sng" dirty="0"/>
              <a:t>______</a:t>
            </a:r>
          </a:p>
        </p:txBody>
      </p:sp>
      <p:sp>
        <p:nvSpPr>
          <p:cNvPr id="21" name="TextBox 20"/>
          <p:cNvSpPr txBox="1"/>
          <p:nvPr/>
        </p:nvSpPr>
        <p:spPr>
          <a:xfrm>
            <a:off x="3245733" y="49983"/>
            <a:ext cx="3118312" cy="1015663"/>
          </a:xfrm>
          <a:prstGeom prst="rect">
            <a:avLst/>
          </a:prstGeom>
          <a:solidFill>
            <a:srgbClr val="FFFFFF"/>
          </a:solidFill>
        </p:spPr>
        <p:txBody>
          <a:bodyPr wrap="square" rtlCol="0">
            <a:spAutoFit/>
          </a:bodyPr>
          <a:lstStyle/>
          <a:p>
            <a:pPr algn="ctr"/>
            <a:r>
              <a:rPr lang="en-US" sz="6000" u="sng" dirty="0"/>
              <a:t>______</a:t>
            </a:r>
          </a:p>
        </p:txBody>
      </p:sp>
      <p:pic>
        <p:nvPicPr>
          <p:cNvPr id="7" name="Picture 6" descr="27332502_xl.jpg"/>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93255" l="9889" r="94858"/>
                    </a14:imgEffect>
                  </a14:imgLayer>
                </a14:imgProps>
              </a:ext>
              <a:ext uri="{28A0092B-C50C-407E-A947-70E740481C1C}">
                <a14:useLocalDpi xmlns:a14="http://schemas.microsoft.com/office/drawing/2010/main"/>
              </a:ext>
            </a:extLst>
          </a:blip>
          <a:srcRect/>
          <a:stretch/>
        </p:blipFill>
        <p:spPr>
          <a:xfrm rot="10639741">
            <a:off x="6150157" y="114105"/>
            <a:ext cx="2809464" cy="2466343"/>
          </a:xfrm>
          <a:prstGeom prst="rect">
            <a:avLst/>
          </a:prstGeom>
        </p:spPr>
      </p:pic>
      <p:sp>
        <p:nvSpPr>
          <p:cNvPr id="3" name="TextBox 2"/>
          <p:cNvSpPr txBox="1"/>
          <p:nvPr/>
        </p:nvSpPr>
        <p:spPr>
          <a:xfrm>
            <a:off x="3245733" y="1603388"/>
            <a:ext cx="2871413" cy="1446550"/>
          </a:xfrm>
          <a:prstGeom prst="rect">
            <a:avLst/>
          </a:prstGeom>
          <a:noFill/>
          <a:ln>
            <a:solidFill>
              <a:srgbClr val="000000"/>
            </a:solidFill>
          </a:ln>
        </p:spPr>
        <p:txBody>
          <a:bodyPr wrap="square" rtlCol="0">
            <a:spAutoFit/>
          </a:bodyPr>
          <a:lstStyle/>
          <a:p>
            <a:pPr algn="ctr"/>
            <a:r>
              <a:rPr lang="en-US" sz="4400" dirty="0"/>
              <a:t>THE HABIT LOOP</a:t>
            </a:r>
          </a:p>
        </p:txBody>
      </p:sp>
    </p:spTree>
    <p:extLst>
      <p:ext uri="{BB962C8B-B14F-4D97-AF65-F5344CB8AC3E}">
        <p14:creationId xmlns:p14="http://schemas.microsoft.com/office/powerpoint/2010/main" val="951057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345122" y="2326663"/>
            <a:ext cx="3230339" cy="1015663"/>
          </a:xfrm>
          <a:prstGeom prst="rect">
            <a:avLst/>
          </a:prstGeom>
          <a:solidFill>
            <a:schemeClr val="bg1"/>
          </a:solidFill>
        </p:spPr>
        <p:txBody>
          <a:bodyPr wrap="square" rtlCol="0">
            <a:spAutoFit/>
          </a:bodyPr>
          <a:lstStyle/>
          <a:p>
            <a:pPr algn="ctr"/>
            <a:r>
              <a:rPr lang="en-US" sz="6000" u="sng" dirty="0"/>
              <a:t>_Cue__</a:t>
            </a:r>
          </a:p>
        </p:txBody>
      </p:sp>
      <p:pic>
        <p:nvPicPr>
          <p:cNvPr id="2" name="Picture 1" descr="27332502_xl.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770690">
            <a:off x="413859" y="-121291"/>
            <a:ext cx="2732155" cy="2541877"/>
          </a:xfrm>
          <a:prstGeom prst="rect">
            <a:avLst/>
          </a:prstGeom>
        </p:spPr>
      </p:pic>
      <p:pic>
        <p:nvPicPr>
          <p:cNvPr id="8" name="Picture 7" descr="27332502_x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8994408">
            <a:off x="2350360" y="2215543"/>
            <a:ext cx="4135270" cy="3630227"/>
          </a:xfrm>
          <a:prstGeom prst="rect">
            <a:avLst/>
          </a:prstGeom>
        </p:spPr>
      </p:pic>
      <p:sp>
        <p:nvSpPr>
          <p:cNvPr id="22" name="TextBox 21"/>
          <p:cNvSpPr txBox="1"/>
          <p:nvPr/>
        </p:nvSpPr>
        <p:spPr>
          <a:xfrm>
            <a:off x="6094217" y="2326663"/>
            <a:ext cx="3049783" cy="1015663"/>
          </a:xfrm>
          <a:prstGeom prst="rect">
            <a:avLst/>
          </a:prstGeom>
          <a:solidFill>
            <a:schemeClr val="bg1"/>
          </a:solidFill>
        </p:spPr>
        <p:txBody>
          <a:bodyPr wrap="square" rtlCol="0">
            <a:spAutoFit/>
          </a:bodyPr>
          <a:lstStyle/>
          <a:p>
            <a:pPr algn="ctr"/>
            <a:r>
              <a:rPr lang="en-US" sz="6000" u="sng" dirty="0"/>
              <a:t>______</a:t>
            </a:r>
          </a:p>
        </p:txBody>
      </p:sp>
      <p:sp>
        <p:nvSpPr>
          <p:cNvPr id="21" name="TextBox 20"/>
          <p:cNvSpPr txBox="1"/>
          <p:nvPr/>
        </p:nvSpPr>
        <p:spPr>
          <a:xfrm>
            <a:off x="3478826" y="49983"/>
            <a:ext cx="2691950" cy="1015663"/>
          </a:xfrm>
          <a:prstGeom prst="rect">
            <a:avLst/>
          </a:prstGeom>
          <a:solidFill>
            <a:srgbClr val="FFFFFF"/>
          </a:solidFill>
        </p:spPr>
        <p:txBody>
          <a:bodyPr wrap="square" rtlCol="0">
            <a:spAutoFit/>
          </a:bodyPr>
          <a:lstStyle/>
          <a:p>
            <a:pPr algn="ctr"/>
            <a:r>
              <a:rPr lang="en-US" sz="6000" u="sng" dirty="0"/>
              <a:t>______</a:t>
            </a:r>
          </a:p>
        </p:txBody>
      </p:sp>
      <p:pic>
        <p:nvPicPr>
          <p:cNvPr id="7" name="Picture 6" descr="27332502_xl.jpg"/>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93255" l="9889" r="94858"/>
                    </a14:imgEffect>
                  </a14:imgLayer>
                </a14:imgProps>
              </a:ext>
              <a:ext uri="{28A0092B-C50C-407E-A947-70E740481C1C}">
                <a14:useLocalDpi xmlns:a14="http://schemas.microsoft.com/office/drawing/2010/main"/>
              </a:ext>
            </a:extLst>
          </a:blip>
          <a:srcRect/>
          <a:stretch/>
        </p:blipFill>
        <p:spPr>
          <a:xfrm rot="10639741">
            <a:off x="6150157" y="114105"/>
            <a:ext cx="2809464" cy="2466343"/>
          </a:xfrm>
          <a:prstGeom prst="rect">
            <a:avLst/>
          </a:prstGeom>
        </p:spPr>
      </p:pic>
      <p:sp>
        <p:nvSpPr>
          <p:cNvPr id="9" name="TextBox 8"/>
          <p:cNvSpPr txBox="1"/>
          <p:nvPr/>
        </p:nvSpPr>
        <p:spPr>
          <a:xfrm>
            <a:off x="3245733" y="1603388"/>
            <a:ext cx="2871413" cy="1446550"/>
          </a:xfrm>
          <a:prstGeom prst="rect">
            <a:avLst/>
          </a:prstGeom>
          <a:noFill/>
          <a:ln w="6350" cmpd="sng">
            <a:solidFill>
              <a:schemeClr val="tx1"/>
            </a:solidFill>
          </a:ln>
        </p:spPr>
        <p:txBody>
          <a:bodyPr wrap="square" rtlCol="0">
            <a:spAutoFit/>
          </a:bodyPr>
          <a:lstStyle/>
          <a:p>
            <a:pPr algn="ctr"/>
            <a:r>
              <a:rPr lang="en-US" sz="4400" dirty="0"/>
              <a:t>THE HABIT LOOP</a:t>
            </a:r>
          </a:p>
        </p:txBody>
      </p:sp>
    </p:spTree>
    <p:extLst>
      <p:ext uri="{BB962C8B-B14F-4D97-AF65-F5344CB8AC3E}">
        <p14:creationId xmlns:p14="http://schemas.microsoft.com/office/powerpoint/2010/main" val="41018915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345122" y="2326663"/>
            <a:ext cx="3230339" cy="1015663"/>
          </a:xfrm>
          <a:prstGeom prst="rect">
            <a:avLst/>
          </a:prstGeom>
          <a:solidFill>
            <a:schemeClr val="bg1"/>
          </a:solidFill>
        </p:spPr>
        <p:txBody>
          <a:bodyPr wrap="square" rtlCol="0">
            <a:spAutoFit/>
          </a:bodyPr>
          <a:lstStyle/>
          <a:p>
            <a:pPr algn="ctr"/>
            <a:r>
              <a:rPr lang="en-US" sz="6000" u="sng" dirty="0"/>
              <a:t>_Cue__</a:t>
            </a:r>
          </a:p>
        </p:txBody>
      </p:sp>
      <p:pic>
        <p:nvPicPr>
          <p:cNvPr id="2" name="Picture 1" descr="27332502_xl.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770690">
            <a:off x="413859" y="-121291"/>
            <a:ext cx="2732155" cy="2541877"/>
          </a:xfrm>
          <a:prstGeom prst="rect">
            <a:avLst/>
          </a:prstGeom>
        </p:spPr>
      </p:pic>
      <p:pic>
        <p:nvPicPr>
          <p:cNvPr id="8" name="Picture 7" descr="27332502_x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8994408">
            <a:off x="2350360" y="2215543"/>
            <a:ext cx="4135270" cy="3630227"/>
          </a:xfrm>
          <a:prstGeom prst="rect">
            <a:avLst/>
          </a:prstGeom>
        </p:spPr>
      </p:pic>
      <p:sp>
        <p:nvSpPr>
          <p:cNvPr id="22" name="TextBox 21"/>
          <p:cNvSpPr txBox="1"/>
          <p:nvPr/>
        </p:nvSpPr>
        <p:spPr>
          <a:xfrm>
            <a:off x="6094217" y="2326663"/>
            <a:ext cx="3049783" cy="1015663"/>
          </a:xfrm>
          <a:prstGeom prst="rect">
            <a:avLst/>
          </a:prstGeom>
          <a:solidFill>
            <a:schemeClr val="bg1"/>
          </a:solidFill>
        </p:spPr>
        <p:txBody>
          <a:bodyPr wrap="square" rtlCol="0">
            <a:spAutoFit/>
          </a:bodyPr>
          <a:lstStyle/>
          <a:p>
            <a:pPr algn="ctr"/>
            <a:r>
              <a:rPr lang="en-US" sz="6000" u="sng" dirty="0"/>
              <a:t>______</a:t>
            </a:r>
          </a:p>
        </p:txBody>
      </p:sp>
      <p:sp>
        <p:nvSpPr>
          <p:cNvPr id="21" name="TextBox 20"/>
          <p:cNvSpPr txBox="1"/>
          <p:nvPr/>
        </p:nvSpPr>
        <p:spPr>
          <a:xfrm>
            <a:off x="3478826" y="49983"/>
            <a:ext cx="2691950" cy="1015663"/>
          </a:xfrm>
          <a:prstGeom prst="rect">
            <a:avLst/>
          </a:prstGeom>
          <a:solidFill>
            <a:srgbClr val="FFFFFF"/>
          </a:solidFill>
        </p:spPr>
        <p:txBody>
          <a:bodyPr wrap="square" rtlCol="0">
            <a:spAutoFit/>
          </a:bodyPr>
          <a:lstStyle/>
          <a:p>
            <a:pPr algn="ctr"/>
            <a:r>
              <a:rPr lang="en-US" sz="6000" u="sng" dirty="0"/>
              <a:t>Routine</a:t>
            </a:r>
          </a:p>
        </p:txBody>
      </p:sp>
      <p:pic>
        <p:nvPicPr>
          <p:cNvPr id="7" name="Picture 6" descr="27332502_xl.jpg"/>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93255" l="9889" r="94858"/>
                    </a14:imgEffect>
                  </a14:imgLayer>
                </a14:imgProps>
              </a:ext>
              <a:ext uri="{28A0092B-C50C-407E-A947-70E740481C1C}">
                <a14:useLocalDpi xmlns:a14="http://schemas.microsoft.com/office/drawing/2010/main"/>
              </a:ext>
            </a:extLst>
          </a:blip>
          <a:srcRect/>
          <a:stretch/>
        </p:blipFill>
        <p:spPr>
          <a:xfrm rot="10639741">
            <a:off x="6150157" y="114105"/>
            <a:ext cx="2809464" cy="2466343"/>
          </a:xfrm>
          <a:prstGeom prst="rect">
            <a:avLst/>
          </a:prstGeom>
        </p:spPr>
      </p:pic>
      <p:sp>
        <p:nvSpPr>
          <p:cNvPr id="9" name="TextBox 8"/>
          <p:cNvSpPr txBox="1"/>
          <p:nvPr/>
        </p:nvSpPr>
        <p:spPr>
          <a:xfrm>
            <a:off x="3245733" y="1603388"/>
            <a:ext cx="2871413" cy="1446550"/>
          </a:xfrm>
          <a:prstGeom prst="rect">
            <a:avLst/>
          </a:prstGeom>
          <a:noFill/>
          <a:ln>
            <a:solidFill>
              <a:srgbClr val="000000"/>
            </a:solidFill>
          </a:ln>
        </p:spPr>
        <p:txBody>
          <a:bodyPr wrap="square" rtlCol="0">
            <a:spAutoFit/>
          </a:bodyPr>
          <a:lstStyle/>
          <a:p>
            <a:pPr algn="ctr"/>
            <a:r>
              <a:rPr lang="en-US" sz="4400" dirty="0"/>
              <a:t>THE HABIT LOOP</a:t>
            </a:r>
          </a:p>
        </p:txBody>
      </p:sp>
    </p:spTree>
    <p:extLst>
      <p:ext uri="{BB962C8B-B14F-4D97-AF65-F5344CB8AC3E}">
        <p14:creationId xmlns:p14="http://schemas.microsoft.com/office/powerpoint/2010/main" val="2590799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TextBox 19"/>
          <p:cNvSpPr txBox="1"/>
          <p:nvPr/>
        </p:nvSpPr>
        <p:spPr>
          <a:xfrm>
            <a:off x="-345122" y="2326663"/>
            <a:ext cx="3230339" cy="1015663"/>
          </a:xfrm>
          <a:prstGeom prst="rect">
            <a:avLst/>
          </a:prstGeom>
          <a:solidFill>
            <a:schemeClr val="bg1"/>
          </a:solidFill>
        </p:spPr>
        <p:txBody>
          <a:bodyPr wrap="square" rtlCol="0">
            <a:spAutoFit/>
          </a:bodyPr>
          <a:lstStyle/>
          <a:p>
            <a:pPr algn="ctr"/>
            <a:r>
              <a:rPr lang="en-US" sz="6000" u="sng" dirty="0"/>
              <a:t>_Cue__</a:t>
            </a:r>
          </a:p>
        </p:txBody>
      </p:sp>
      <p:pic>
        <p:nvPicPr>
          <p:cNvPr id="2" name="Picture 1" descr="27332502_xl.jpg"/>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770690">
            <a:off x="413859" y="-121291"/>
            <a:ext cx="2732155" cy="2541877"/>
          </a:xfrm>
          <a:prstGeom prst="rect">
            <a:avLst/>
          </a:prstGeom>
        </p:spPr>
      </p:pic>
      <p:pic>
        <p:nvPicPr>
          <p:cNvPr id="8" name="Picture 7" descr="27332502_xl.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8994408">
            <a:off x="2350360" y="2215543"/>
            <a:ext cx="4135270" cy="3630227"/>
          </a:xfrm>
          <a:prstGeom prst="rect">
            <a:avLst/>
          </a:prstGeom>
        </p:spPr>
      </p:pic>
      <p:sp>
        <p:nvSpPr>
          <p:cNvPr id="22" name="TextBox 21"/>
          <p:cNvSpPr txBox="1"/>
          <p:nvPr/>
        </p:nvSpPr>
        <p:spPr>
          <a:xfrm>
            <a:off x="6094217" y="2326663"/>
            <a:ext cx="3049783" cy="1015663"/>
          </a:xfrm>
          <a:prstGeom prst="rect">
            <a:avLst/>
          </a:prstGeom>
          <a:solidFill>
            <a:schemeClr val="bg1"/>
          </a:solidFill>
        </p:spPr>
        <p:txBody>
          <a:bodyPr wrap="square" rtlCol="0">
            <a:spAutoFit/>
          </a:bodyPr>
          <a:lstStyle/>
          <a:p>
            <a:pPr algn="ctr"/>
            <a:r>
              <a:rPr lang="en-US" sz="6000" u="sng" dirty="0"/>
              <a:t>Reward</a:t>
            </a:r>
          </a:p>
        </p:txBody>
      </p:sp>
      <p:sp>
        <p:nvSpPr>
          <p:cNvPr id="21" name="TextBox 20"/>
          <p:cNvSpPr txBox="1"/>
          <p:nvPr/>
        </p:nvSpPr>
        <p:spPr>
          <a:xfrm>
            <a:off x="3478826" y="49983"/>
            <a:ext cx="2691950" cy="1015663"/>
          </a:xfrm>
          <a:prstGeom prst="rect">
            <a:avLst/>
          </a:prstGeom>
          <a:solidFill>
            <a:srgbClr val="FFFFFF"/>
          </a:solidFill>
        </p:spPr>
        <p:txBody>
          <a:bodyPr wrap="square" rtlCol="0">
            <a:spAutoFit/>
          </a:bodyPr>
          <a:lstStyle/>
          <a:p>
            <a:pPr algn="ctr"/>
            <a:r>
              <a:rPr lang="en-US" sz="6000" u="sng" dirty="0"/>
              <a:t>Routine</a:t>
            </a:r>
          </a:p>
        </p:txBody>
      </p:sp>
      <p:pic>
        <p:nvPicPr>
          <p:cNvPr id="7" name="Picture 6" descr="27332502_xl.jpg"/>
          <p:cNvPicPr>
            <a:picLocks noChangeAspect="1"/>
          </p:cNvPicPr>
          <p:nvPr/>
        </p:nvPicPr>
        <p:blipFill rotWithShape="1">
          <a:blip r:embed="rId4" cstate="print">
            <a:extLst>
              <a:ext uri="{BEBA8EAE-BF5A-486C-A8C5-ECC9F3942E4B}">
                <a14:imgProps xmlns:a14="http://schemas.microsoft.com/office/drawing/2010/main">
                  <a14:imgLayer r:embed="rId5">
                    <a14:imgEffect>
                      <a14:backgroundRemoval t="0" b="93255" l="9889" r="94858"/>
                    </a14:imgEffect>
                  </a14:imgLayer>
                </a14:imgProps>
              </a:ext>
              <a:ext uri="{28A0092B-C50C-407E-A947-70E740481C1C}">
                <a14:useLocalDpi xmlns:a14="http://schemas.microsoft.com/office/drawing/2010/main"/>
              </a:ext>
            </a:extLst>
          </a:blip>
          <a:srcRect/>
          <a:stretch/>
        </p:blipFill>
        <p:spPr>
          <a:xfrm rot="10639741">
            <a:off x="6150157" y="114105"/>
            <a:ext cx="2809464" cy="2466343"/>
          </a:xfrm>
          <a:prstGeom prst="rect">
            <a:avLst/>
          </a:prstGeom>
        </p:spPr>
      </p:pic>
      <p:sp>
        <p:nvSpPr>
          <p:cNvPr id="9" name="TextBox 8"/>
          <p:cNvSpPr txBox="1"/>
          <p:nvPr/>
        </p:nvSpPr>
        <p:spPr>
          <a:xfrm>
            <a:off x="3245733" y="1603388"/>
            <a:ext cx="2871413" cy="1446550"/>
          </a:xfrm>
          <a:prstGeom prst="rect">
            <a:avLst/>
          </a:prstGeom>
          <a:noFill/>
          <a:ln>
            <a:solidFill>
              <a:srgbClr val="000000"/>
            </a:solidFill>
          </a:ln>
        </p:spPr>
        <p:txBody>
          <a:bodyPr wrap="square" rtlCol="0">
            <a:spAutoFit/>
          </a:bodyPr>
          <a:lstStyle/>
          <a:p>
            <a:pPr algn="ctr"/>
            <a:r>
              <a:rPr lang="en-US" sz="4400" dirty="0"/>
              <a:t>THE HABIT LOOP</a:t>
            </a:r>
          </a:p>
        </p:txBody>
      </p:sp>
    </p:spTree>
    <p:extLst>
      <p:ext uri="{BB962C8B-B14F-4D97-AF65-F5344CB8AC3E}">
        <p14:creationId xmlns:p14="http://schemas.microsoft.com/office/powerpoint/2010/main" val="33785493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p:spPr>
      </p:pic>
    </p:spTree>
    <p:extLst>
      <p:ext uri="{BB962C8B-B14F-4D97-AF65-F5344CB8AC3E}">
        <p14:creationId xmlns:p14="http://schemas.microsoft.com/office/powerpoint/2010/main" val="20455666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This or That - No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662546"/>
          </a:xfrm>
          <a:prstGeom prst="rect">
            <a:avLst/>
          </a:prstGeom>
        </p:spPr>
      </p:pic>
      <p:sp>
        <p:nvSpPr>
          <p:cNvPr id="5" name="TextBox 4"/>
          <p:cNvSpPr txBox="1"/>
          <p:nvPr/>
        </p:nvSpPr>
        <p:spPr>
          <a:xfrm>
            <a:off x="0" y="1761284"/>
            <a:ext cx="9143999" cy="923330"/>
          </a:xfrm>
          <a:prstGeom prst="rect">
            <a:avLst/>
          </a:prstGeom>
          <a:noFill/>
          <a:ln w="28575" cmpd="sng">
            <a:noFill/>
          </a:ln>
        </p:spPr>
        <p:txBody>
          <a:bodyPr wrap="square" rtlCol="0">
            <a:spAutoFit/>
          </a:bodyPr>
          <a:lstStyle/>
          <a:p>
            <a:pPr algn="ctr"/>
            <a:r>
              <a:rPr lang="en-US" sz="5400" b="1" dirty="0">
                <a:latin typeface="Trade Gothic"/>
                <a:cs typeface="Arial Narrow"/>
              </a:rPr>
              <a:t>Part 4</a:t>
            </a:r>
          </a:p>
        </p:txBody>
      </p:sp>
      <p:sp>
        <p:nvSpPr>
          <p:cNvPr id="6" name="TextBox 5"/>
          <p:cNvSpPr txBox="1"/>
          <p:nvPr/>
        </p:nvSpPr>
        <p:spPr>
          <a:xfrm>
            <a:off x="1" y="2772960"/>
            <a:ext cx="9144000" cy="1107996"/>
          </a:xfrm>
          <a:prstGeom prst="rect">
            <a:avLst/>
          </a:prstGeom>
          <a:noFill/>
        </p:spPr>
        <p:txBody>
          <a:bodyPr wrap="square" rtlCol="0">
            <a:spAutoFit/>
          </a:bodyPr>
          <a:lstStyle/>
          <a:p>
            <a:pPr algn="ctr"/>
            <a:r>
              <a:rPr lang="en-US" sz="6600" b="1" dirty="0">
                <a:latin typeface="Trade Gothic"/>
              </a:rPr>
              <a:t>BIRTH OF A HABIT</a:t>
            </a:r>
          </a:p>
        </p:txBody>
      </p:sp>
    </p:spTree>
    <p:extLst>
      <p:ext uri="{BB962C8B-B14F-4D97-AF65-F5344CB8AC3E}">
        <p14:creationId xmlns:p14="http://schemas.microsoft.com/office/powerpoint/2010/main" val="3639067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633961"/>
            <a:ext cx="8642555" cy="3939540"/>
          </a:xfrm>
          <a:prstGeom prst="rect">
            <a:avLst/>
          </a:prstGeom>
          <a:noFill/>
          <a:effectLst/>
        </p:spPr>
        <p:txBody>
          <a:bodyPr wrap="square" rtlCol="0">
            <a:spAutoFit/>
          </a:bodyPr>
          <a:lstStyle/>
          <a:p>
            <a:pPr marL="685800" lvl="0" indent="-685800">
              <a:buFont typeface="Wingdings" panose="05000000000000000000" pitchFamily="2" charset="2"/>
              <a:buChar char="v"/>
            </a:pPr>
            <a:r>
              <a:rPr lang="en-US" sz="5000" dirty="0">
                <a:solidFill>
                  <a:schemeClr val="bg1"/>
                </a:solidFill>
              </a:rPr>
              <a:t>“When a habit emerges, the brain stops fully participating in the decision making.  It stops working so hard or diverts focus to other tasks.”</a:t>
            </a:r>
          </a:p>
        </p:txBody>
      </p:sp>
    </p:spTree>
    <p:extLst>
      <p:ext uri="{BB962C8B-B14F-4D97-AF65-F5344CB8AC3E}">
        <p14:creationId xmlns:p14="http://schemas.microsoft.com/office/powerpoint/2010/main" val="1089337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633961"/>
            <a:ext cx="8642555" cy="3970318"/>
          </a:xfrm>
          <a:prstGeom prst="rect">
            <a:avLst/>
          </a:prstGeom>
          <a:noFill/>
          <a:effectLst/>
        </p:spPr>
        <p:txBody>
          <a:bodyPr wrap="square" rtlCol="0">
            <a:spAutoFit/>
          </a:bodyPr>
          <a:lstStyle/>
          <a:p>
            <a:pPr algn="ctr"/>
            <a:r>
              <a:rPr lang="en-US" sz="5400" dirty="0">
                <a:solidFill>
                  <a:srgbClr val="FEEE21"/>
                </a:solidFill>
              </a:rPr>
              <a:t>Golden Rule of Habit Change:  </a:t>
            </a:r>
            <a:r>
              <a:rPr lang="en-US" sz="6600" dirty="0">
                <a:solidFill>
                  <a:schemeClr val="bg1"/>
                </a:solidFill>
              </a:rPr>
              <a:t>“You can’t extinguish a bad habit, you can only change it.”</a:t>
            </a:r>
            <a:endParaRPr lang="en-US" sz="5400" dirty="0">
              <a:solidFill>
                <a:schemeClr val="bg1"/>
              </a:solidFill>
            </a:endParaRPr>
          </a:p>
        </p:txBody>
      </p:sp>
    </p:spTree>
    <p:extLst>
      <p:ext uri="{BB962C8B-B14F-4D97-AF65-F5344CB8AC3E}">
        <p14:creationId xmlns:p14="http://schemas.microsoft.com/office/powerpoint/2010/main" val="42327827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754290"/>
            <a:ext cx="8137210" cy="923330"/>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Identify the bad habit.</a:t>
            </a:r>
          </a:p>
        </p:txBody>
      </p:sp>
      <p:sp>
        <p:nvSpPr>
          <p:cNvPr id="2" name="TextBox 1"/>
          <p:cNvSpPr txBox="1"/>
          <p:nvPr/>
        </p:nvSpPr>
        <p:spPr>
          <a:xfrm>
            <a:off x="432147" y="263047"/>
            <a:ext cx="4316834" cy="707886"/>
          </a:xfrm>
          <a:prstGeom prst="rect">
            <a:avLst/>
          </a:prstGeom>
          <a:noFill/>
        </p:spPr>
        <p:txBody>
          <a:bodyPr wrap="square" rtlCol="0">
            <a:spAutoFit/>
          </a:bodyPr>
          <a:lstStyle/>
          <a:p>
            <a:r>
              <a:rPr lang="en-US" sz="4000" dirty="0">
                <a:solidFill>
                  <a:srgbClr val="FEEE21"/>
                </a:solidFill>
              </a:rPr>
              <a:t>CHANGING A HABIT</a:t>
            </a:r>
          </a:p>
        </p:txBody>
      </p:sp>
    </p:spTree>
    <p:extLst>
      <p:ext uri="{BB962C8B-B14F-4D97-AF65-F5344CB8AC3E}">
        <p14:creationId xmlns:p14="http://schemas.microsoft.com/office/powerpoint/2010/main" val="20969682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754290"/>
            <a:ext cx="8137210" cy="1754326"/>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Identify the </a:t>
            </a:r>
            <a:r>
              <a:rPr lang="en-US" sz="5400" u="sng" dirty="0">
                <a:solidFill>
                  <a:srgbClr val="FEEE21"/>
                </a:solidFill>
              </a:rPr>
              <a:t>cues</a:t>
            </a:r>
            <a:r>
              <a:rPr lang="en-US" sz="5400" dirty="0">
                <a:solidFill>
                  <a:schemeClr val="bg1"/>
                </a:solidFill>
              </a:rPr>
              <a:t> and rewards of the habit.</a:t>
            </a:r>
          </a:p>
        </p:txBody>
      </p:sp>
      <p:sp>
        <p:nvSpPr>
          <p:cNvPr id="2" name="TextBox 1"/>
          <p:cNvSpPr txBox="1"/>
          <p:nvPr/>
        </p:nvSpPr>
        <p:spPr>
          <a:xfrm>
            <a:off x="432147" y="263047"/>
            <a:ext cx="4316834" cy="707886"/>
          </a:xfrm>
          <a:prstGeom prst="rect">
            <a:avLst/>
          </a:prstGeom>
          <a:noFill/>
        </p:spPr>
        <p:txBody>
          <a:bodyPr wrap="square" rtlCol="0">
            <a:spAutoFit/>
          </a:bodyPr>
          <a:lstStyle/>
          <a:p>
            <a:r>
              <a:rPr lang="en-US" sz="4000" dirty="0">
                <a:solidFill>
                  <a:srgbClr val="FEEE21"/>
                </a:solidFill>
              </a:rPr>
              <a:t>CHANGING A HABIT</a:t>
            </a:r>
          </a:p>
        </p:txBody>
      </p:sp>
    </p:spTree>
    <p:extLst>
      <p:ext uri="{BB962C8B-B14F-4D97-AF65-F5344CB8AC3E}">
        <p14:creationId xmlns:p14="http://schemas.microsoft.com/office/powerpoint/2010/main" val="3910609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754290"/>
            <a:ext cx="8137210" cy="1754326"/>
          </a:xfrm>
          <a:prstGeom prst="rect">
            <a:avLst/>
          </a:prstGeom>
          <a:noFill/>
          <a:effectLst/>
        </p:spPr>
        <p:txBody>
          <a:bodyPr wrap="square" rtlCol="0">
            <a:spAutoFit/>
          </a:bodyPr>
          <a:lstStyle/>
          <a:p>
            <a:pPr marL="914400" lvl="0" indent="-914400">
              <a:buFont typeface="+mj-lt"/>
              <a:buAutoNum type="arabicPeriod" startAt="3"/>
            </a:pPr>
            <a:r>
              <a:rPr lang="en-US" sz="5400" dirty="0">
                <a:solidFill>
                  <a:schemeClr val="bg1"/>
                </a:solidFill>
              </a:rPr>
              <a:t>Find a </a:t>
            </a:r>
            <a:r>
              <a:rPr lang="en-US" sz="5400" u="sng" dirty="0">
                <a:solidFill>
                  <a:srgbClr val="FEEE21"/>
                </a:solidFill>
              </a:rPr>
              <a:t>replacement</a:t>
            </a:r>
            <a:r>
              <a:rPr lang="en-US" sz="5400" dirty="0">
                <a:solidFill>
                  <a:schemeClr val="bg1"/>
                </a:solidFill>
              </a:rPr>
              <a:t> behavior and routine.</a:t>
            </a:r>
          </a:p>
        </p:txBody>
      </p:sp>
      <p:sp>
        <p:nvSpPr>
          <p:cNvPr id="2" name="TextBox 1"/>
          <p:cNvSpPr txBox="1"/>
          <p:nvPr/>
        </p:nvSpPr>
        <p:spPr>
          <a:xfrm>
            <a:off x="432147" y="263047"/>
            <a:ext cx="4316834" cy="707886"/>
          </a:xfrm>
          <a:prstGeom prst="rect">
            <a:avLst/>
          </a:prstGeom>
          <a:noFill/>
        </p:spPr>
        <p:txBody>
          <a:bodyPr wrap="square" rtlCol="0">
            <a:spAutoFit/>
          </a:bodyPr>
          <a:lstStyle/>
          <a:p>
            <a:r>
              <a:rPr lang="en-US" sz="4000" dirty="0">
                <a:solidFill>
                  <a:srgbClr val="FEEE21"/>
                </a:solidFill>
              </a:rPr>
              <a:t>CHANGING A HABIT</a:t>
            </a:r>
          </a:p>
        </p:txBody>
      </p:sp>
    </p:spTree>
    <p:extLst>
      <p:ext uri="{BB962C8B-B14F-4D97-AF65-F5344CB8AC3E}">
        <p14:creationId xmlns:p14="http://schemas.microsoft.com/office/powerpoint/2010/main" val="2208819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754290"/>
            <a:ext cx="8137210" cy="923330"/>
          </a:xfrm>
          <a:prstGeom prst="rect">
            <a:avLst/>
          </a:prstGeom>
          <a:noFill/>
          <a:effectLst/>
        </p:spPr>
        <p:txBody>
          <a:bodyPr wrap="square" rtlCol="0">
            <a:spAutoFit/>
          </a:bodyPr>
          <a:lstStyle/>
          <a:p>
            <a:pPr lvl="0"/>
            <a:r>
              <a:rPr lang="en-US" sz="5400" dirty="0">
                <a:solidFill>
                  <a:schemeClr val="bg1"/>
                </a:solidFill>
              </a:rPr>
              <a:t>4.   </a:t>
            </a:r>
            <a:r>
              <a:rPr lang="en-US" sz="5400" u="sng" dirty="0">
                <a:solidFill>
                  <a:srgbClr val="FEEE21"/>
                </a:solidFill>
              </a:rPr>
              <a:t>Repetition</a:t>
            </a:r>
            <a:r>
              <a:rPr lang="en-US" sz="5400" dirty="0">
                <a:solidFill>
                  <a:schemeClr val="bg1"/>
                </a:solidFill>
              </a:rPr>
              <a:t> is vital.</a:t>
            </a:r>
          </a:p>
        </p:txBody>
      </p:sp>
      <p:sp>
        <p:nvSpPr>
          <p:cNvPr id="2" name="TextBox 1"/>
          <p:cNvSpPr txBox="1"/>
          <p:nvPr/>
        </p:nvSpPr>
        <p:spPr>
          <a:xfrm>
            <a:off x="432147" y="263047"/>
            <a:ext cx="4316834" cy="707886"/>
          </a:xfrm>
          <a:prstGeom prst="rect">
            <a:avLst/>
          </a:prstGeom>
          <a:noFill/>
        </p:spPr>
        <p:txBody>
          <a:bodyPr wrap="square" rtlCol="0">
            <a:spAutoFit/>
          </a:bodyPr>
          <a:lstStyle/>
          <a:p>
            <a:r>
              <a:rPr lang="en-US" sz="4000" dirty="0">
                <a:solidFill>
                  <a:srgbClr val="FEEE21"/>
                </a:solidFill>
              </a:rPr>
              <a:t>CHANGING A HABIT</a:t>
            </a:r>
          </a:p>
        </p:txBody>
      </p:sp>
    </p:spTree>
    <p:extLst>
      <p:ext uri="{BB962C8B-B14F-4D97-AF65-F5344CB8AC3E}">
        <p14:creationId xmlns:p14="http://schemas.microsoft.com/office/powerpoint/2010/main" val="33623310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754290"/>
            <a:ext cx="8137210" cy="1754326"/>
          </a:xfrm>
          <a:prstGeom prst="rect">
            <a:avLst/>
          </a:prstGeom>
          <a:noFill/>
          <a:effectLst/>
        </p:spPr>
        <p:txBody>
          <a:bodyPr wrap="square" rtlCol="0">
            <a:spAutoFit/>
          </a:bodyPr>
          <a:lstStyle/>
          <a:p>
            <a:pPr marL="914400" lvl="0" indent="-914400">
              <a:buFont typeface="+mj-lt"/>
              <a:buAutoNum type="arabicPeriod" startAt="5"/>
            </a:pPr>
            <a:r>
              <a:rPr lang="en-US" sz="5400" dirty="0">
                <a:solidFill>
                  <a:schemeClr val="bg1"/>
                </a:solidFill>
              </a:rPr>
              <a:t>Associate with people of like habits.</a:t>
            </a:r>
          </a:p>
        </p:txBody>
      </p:sp>
      <p:sp>
        <p:nvSpPr>
          <p:cNvPr id="2" name="TextBox 1"/>
          <p:cNvSpPr txBox="1"/>
          <p:nvPr/>
        </p:nvSpPr>
        <p:spPr>
          <a:xfrm>
            <a:off x="432147" y="263047"/>
            <a:ext cx="4316834" cy="707886"/>
          </a:xfrm>
          <a:prstGeom prst="rect">
            <a:avLst/>
          </a:prstGeom>
          <a:noFill/>
        </p:spPr>
        <p:txBody>
          <a:bodyPr wrap="square" rtlCol="0">
            <a:spAutoFit/>
          </a:bodyPr>
          <a:lstStyle/>
          <a:p>
            <a:r>
              <a:rPr lang="en-US" sz="4000" dirty="0">
                <a:solidFill>
                  <a:srgbClr val="FEEE21"/>
                </a:solidFill>
              </a:rPr>
              <a:t>CHANGING A HABIT</a:t>
            </a:r>
          </a:p>
        </p:txBody>
      </p:sp>
    </p:spTree>
    <p:extLst>
      <p:ext uri="{BB962C8B-B14F-4D97-AF65-F5344CB8AC3E}">
        <p14:creationId xmlns:p14="http://schemas.microsoft.com/office/powerpoint/2010/main" val="28409655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809822"/>
            <a:ext cx="8775700" cy="1200329"/>
          </a:xfrm>
          <a:prstGeom prst="rect">
            <a:avLst/>
          </a:prstGeom>
          <a:noFill/>
          <a:effectLst/>
        </p:spPr>
        <p:txBody>
          <a:bodyPr wrap="square" rtlCol="0">
            <a:spAutoFit/>
          </a:bodyPr>
          <a:lstStyle/>
          <a:p>
            <a:pPr algn="ctr"/>
            <a:r>
              <a:rPr lang="en-US" sz="3600" dirty="0">
                <a:solidFill>
                  <a:schemeClr val="bg1"/>
                </a:solidFill>
              </a:rPr>
              <a:t>Do not be deceived: “EVIL company corrupts GOOD habits.”</a:t>
            </a:r>
          </a:p>
        </p:txBody>
      </p:sp>
      <p:sp>
        <p:nvSpPr>
          <p:cNvPr id="3" name="TextBox 2"/>
          <p:cNvSpPr txBox="1"/>
          <p:nvPr/>
        </p:nvSpPr>
        <p:spPr>
          <a:xfrm>
            <a:off x="3510116" y="4322566"/>
            <a:ext cx="5373925" cy="646331"/>
          </a:xfrm>
          <a:prstGeom prst="rect">
            <a:avLst/>
          </a:prstGeom>
          <a:noFill/>
        </p:spPr>
        <p:txBody>
          <a:bodyPr wrap="square" rtlCol="0">
            <a:spAutoFit/>
          </a:bodyPr>
          <a:lstStyle/>
          <a:p>
            <a:pPr algn="r"/>
            <a:r>
              <a:rPr lang="en-US" sz="3600" dirty="0">
                <a:solidFill>
                  <a:srgbClr val="C0C0C0"/>
                </a:solidFill>
              </a:rPr>
              <a:t>1 Corinthians 15:33 NKJV </a:t>
            </a:r>
          </a:p>
        </p:txBody>
      </p:sp>
    </p:spTree>
    <p:extLst>
      <p:ext uri="{BB962C8B-B14F-4D97-AF65-F5344CB8AC3E}">
        <p14:creationId xmlns:p14="http://schemas.microsoft.com/office/powerpoint/2010/main" val="40031908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973174"/>
            <a:ext cx="8642555" cy="2954655"/>
          </a:xfrm>
          <a:prstGeom prst="rect">
            <a:avLst/>
          </a:prstGeom>
          <a:noFill/>
          <a:effectLst/>
        </p:spPr>
        <p:txBody>
          <a:bodyPr wrap="square" rtlCol="0">
            <a:spAutoFit/>
          </a:bodyPr>
          <a:lstStyle/>
          <a:p>
            <a:pPr algn="ctr"/>
            <a:r>
              <a:rPr lang="en-US" sz="5400" dirty="0">
                <a:solidFill>
                  <a:srgbClr val="FEEE21"/>
                </a:solidFill>
              </a:rPr>
              <a:t>Opposite is true:  </a:t>
            </a:r>
          </a:p>
          <a:p>
            <a:pPr algn="ctr"/>
            <a:r>
              <a:rPr lang="en-US" sz="6600" dirty="0">
                <a:solidFill>
                  <a:schemeClr val="bg1"/>
                </a:solidFill>
              </a:rPr>
              <a:t>“GOOD company corrupts EVIL habits.”</a:t>
            </a:r>
          </a:p>
        </p:txBody>
      </p:sp>
    </p:spTree>
    <p:extLst>
      <p:ext uri="{BB962C8B-B14F-4D97-AF65-F5344CB8AC3E}">
        <p14:creationId xmlns:p14="http://schemas.microsoft.com/office/powerpoint/2010/main" val="1712289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300439"/>
            <a:ext cx="8775700" cy="3970318"/>
          </a:xfrm>
          <a:prstGeom prst="rect">
            <a:avLst/>
          </a:prstGeom>
          <a:noFill/>
          <a:effectLst/>
        </p:spPr>
        <p:txBody>
          <a:bodyPr wrap="square" rtlCol="0">
            <a:spAutoFit/>
          </a:bodyPr>
          <a:lstStyle/>
          <a:p>
            <a:pPr algn="ctr"/>
            <a:r>
              <a:rPr lang="en-US" sz="3600" dirty="0">
                <a:solidFill>
                  <a:schemeClr val="bg1"/>
                </a:solidFill>
              </a:rPr>
              <a:t>Therefore, since we are surrounded by such a great cloud of witnesses, </a:t>
            </a:r>
            <a:r>
              <a:rPr lang="en-US" sz="3600" dirty="0">
                <a:solidFill>
                  <a:srgbClr val="FEEE21"/>
                </a:solidFill>
              </a:rPr>
              <a:t>let us throw off everything that hinders and the sin that so easily entangles. </a:t>
            </a:r>
            <a:r>
              <a:rPr lang="en-US" sz="3600" dirty="0">
                <a:solidFill>
                  <a:schemeClr val="bg1"/>
                </a:solidFill>
              </a:rPr>
              <a:t>And let us run with perseverance the race marked out for us, 2 fixing our eyes on Jesus, the pioneer and perfecter of faith.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Hebrews 12:1-2a </a:t>
            </a:r>
          </a:p>
        </p:txBody>
      </p:sp>
    </p:spTree>
    <p:extLst>
      <p:ext uri="{BB962C8B-B14F-4D97-AF65-F5344CB8AC3E}">
        <p14:creationId xmlns:p14="http://schemas.microsoft.com/office/powerpoint/2010/main" val="30719954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989369"/>
            <a:ext cx="8775700" cy="2862322"/>
          </a:xfrm>
          <a:prstGeom prst="rect">
            <a:avLst/>
          </a:prstGeom>
          <a:noFill/>
          <a:effectLst/>
        </p:spPr>
        <p:txBody>
          <a:bodyPr wrap="square" rtlCol="0">
            <a:spAutoFit/>
          </a:bodyPr>
          <a:lstStyle/>
          <a:p>
            <a:pPr algn="ctr"/>
            <a:r>
              <a:rPr lang="en-US" sz="3600" dirty="0">
                <a:solidFill>
                  <a:schemeClr val="bg1"/>
                </a:solidFill>
              </a:rPr>
              <a:t> Do not conform to the pattern of this world, but be transformed by the renewing of your mind. Then you will be able to test and approve what God’s will is—his good, pleasing and perfect will.</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12:2 </a:t>
            </a:r>
          </a:p>
        </p:txBody>
      </p:sp>
    </p:spTree>
    <p:extLst>
      <p:ext uri="{BB962C8B-B14F-4D97-AF65-F5344CB8AC3E}">
        <p14:creationId xmlns:p14="http://schemas.microsoft.com/office/powerpoint/2010/main" val="7277290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3416320"/>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Habits are a part of God’s </a:t>
            </a:r>
            <a:r>
              <a:rPr lang="en-US" sz="5400" u="sng" dirty="0">
                <a:solidFill>
                  <a:srgbClr val="FEEE21"/>
                </a:solidFill>
              </a:rPr>
              <a:t>design.</a:t>
            </a:r>
            <a:r>
              <a:rPr lang="en-US" sz="5400" dirty="0">
                <a:solidFill>
                  <a:srgbClr val="FEEE21"/>
                </a:solidFill>
              </a:rPr>
              <a:t> </a:t>
            </a:r>
            <a:r>
              <a:rPr lang="en-US" sz="5400" dirty="0">
                <a:solidFill>
                  <a:schemeClr val="bg1"/>
                </a:solidFill>
              </a:rPr>
              <a:t>But the enemy comes to steal, kill, and destroy.</a:t>
            </a:r>
          </a:p>
        </p:txBody>
      </p:sp>
      <p:sp>
        <p:nvSpPr>
          <p:cNvPr id="2" name="TextBox 1"/>
          <p:cNvSpPr txBox="1"/>
          <p:nvPr/>
        </p:nvSpPr>
        <p:spPr>
          <a:xfrm>
            <a:off x="432147" y="263047"/>
            <a:ext cx="3093929" cy="707886"/>
          </a:xfrm>
          <a:prstGeom prst="rect">
            <a:avLst/>
          </a:prstGeom>
          <a:noFill/>
        </p:spPr>
        <p:txBody>
          <a:bodyPr wrap="square" rtlCol="0">
            <a:spAutoFit/>
          </a:bodyPr>
          <a:lstStyle/>
          <a:p>
            <a:r>
              <a:rPr lang="en-US" sz="4000" dirty="0">
                <a:solidFill>
                  <a:srgbClr val="FEEE21"/>
                </a:solidFill>
              </a:rPr>
              <a:t>HABIT FACTS</a:t>
            </a:r>
          </a:p>
        </p:txBody>
      </p:sp>
    </p:spTree>
    <p:extLst>
      <p:ext uri="{BB962C8B-B14F-4D97-AF65-F5344CB8AC3E}">
        <p14:creationId xmlns:p14="http://schemas.microsoft.com/office/powerpoint/2010/main" val="2523503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1754326"/>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Habits will help you or </a:t>
            </a:r>
            <a:r>
              <a:rPr lang="en-US" sz="5400" u="sng" dirty="0">
                <a:solidFill>
                  <a:srgbClr val="FEEE21"/>
                </a:solidFill>
              </a:rPr>
              <a:t>hurt</a:t>
            </a:r>
            <a:r>
              <a:rPr lang="en-US" sz="5400" dirty="0">
                <a:solidFill>
                  <a:srgbClr val="FEEE21"/>
                </a:solidFill>
              </a:rPr>
              <a:t> </a:t>
            </a:r>
            <a:r>
              <a:rPr lang="en-US" sz="5400" dirty="0">
                <a:solidFill>
                  <a:schemeClr val="bg1"/>
                </a:solidFill>
              </a:rPr>
              <a:t>you.</a:t>
            </a:r>
          </a:p>
        </p:txBody>
      </p:sp>
      <p:sp>
        <p:nvSpPr>
          <p:cNvPr id="2" name="TextBox 1"/>
          <p:cNvSpPr txBox="1"/>
          <p:nvPr/>
        </p:nvSpPr>
        <p:spPr>
          <a:xfrm>
            <a:off x="432147" y="263047"/>
            <a:ext cx="3093929" cy="707886"/>
          </a:xfrm>
          <a:prstGeom prst="rect">
            <a:avLst/>
          </a:prstGeom>
          <a:noFill/>
        </p:spPr>
        <p:txBody>
          <a:bodyPr wrap="square" rtlCol="0">
            <a:spAutoFit/>
          </a:bodyPr>
          <a:lstStyle/>
          <a:p>
            <a:r>
              <a:rPr lang="en-US" sz="4000" dirty="0">
                <a:solidFill>
                  <a:srgbClr val="FEEE21"/>
                </a:solidFill>
              </a:rPr>
              <a:t>HABIT FACTS</a:t>
            </a:r>
          </a:p>
        </p:txBody>
      </p:sp>
    </p:spTree>
    <p:extLst>
      <p:ext uri="{BB962C8B-B14F-4D97-AF65-F5344CB8AC3E}">
        <p14:creationId xmlns:p14="http://schemas.microsoft.com/office/powerpoint/2010/main" val="18346532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3416320"/>
          </a:xfrm>
          <a:prstGeom prst="rect">
            <a:avLst/>
          </a:prstGeom>
          <a:noFill/>
          <a:effectLst/>
        </p:spPr>
        <p:txBody>
          <a:bodyPr wrap="square" rtlCol="0">
            <a:spAutoFit/>
          </a:bodyPr>
          <a:lstStyle/>
          <a:p>
            <a:pPr marL="914400" lvl="0" indent="-914400">
              <a:buFont typeface="+mj-lt"/>
              <a:buAutoNum type="arabicPeriod" startAt="3"/>
            </a:pPr>
            <a:r>
              <a:rPr lang="en-US" sz="5400" dirty="0">
                <a:solidFill>
                  <a:schemeClr val="bg1"/>
                </a:solidFill>
              </a:rPr>
              <a:t>Habits emerge because the brain is always looking for ways to be more </a:t>
            </a:r>
            <a:r>
              <a:rPr lang="en-US" sz="5400" u="sng" dirty="0">
                <a:solidFill>
                  <a:srgbClr val="FEEE21"/>
                </a:solidFill>
              </a:rPr>
              <a:t>efficient.</a:t>
            </a:r>
            <a:endParaRPr lang="en-US" sz="5400" dirty="0">
              <a:solidFill>
                <a:srgbClr val="FEEE21"/>
              </a:solidFill>
            </a:endParaRPr>
          </a:p>
        </p:txBody>
      </p:sp>
      <p:sp>
        <p:nvSpPr>
          <p:cNvPr id="2" name="TextBox 1"/>
          <p:cNvSpPr txBox="1"/>
          <p:nvPr/>
        </p:nvSpPr>
        <p:spPr>
          <a:xfrm>
            <a:off x="432147" y="263047"/>
            <a:ext cx="3093929" cy="707886"/>
          </a:xfrm>
          <a:prstGeom prst="rect">
            <a:avLst/>
          </a:prstGeom>
          <a:noFill/>
        </p:spPr>
        <p:txBody>
          <a:bodyPr wrap="square" rtlCol="0">
            <a:spAutoFit/>
          </a:bodyPr>
          <a:lstStyle/>
          <a:p>
            <a:r>
              <a:rPr lang="en-US" sz="4000" dirty="0">
                <a:solidFill>
                  <a:srgbClr val="FEEE21"/>
                </a:solidFill>
              </a:rPr>
              <a:t>HABIT FACTS</a:t>
            </a:r>
          </a:p>
        </p:txBody>
      </p:sp>
    </p:spTree>
    <p:extLst>
      <p:ext uri="{BB962C8B-B14F-4D97-AF65-F5344CB8AC3E}">
        <p14:creationId xmlns:p14="http://schemas.microsoft.com/office/powerpoint/2010/main" val="3116519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2585323"/>
          </a:xfrm>
          <a:prstGeom prst="rect">
            <a:avLst/>
          </a:prstGeom>
          <a:noFill/>
          <a:effectLst/>
        </p:spPr>
        <p:txBody>
          <a:bodyPr wrap="square" rtlCol="0">
            <a:spAutoFit/>
          </a:bodyPr>
          <a:lstStyle/>
          <a:p>
            <a:pPr marL="914400" lvl="0" indent="-914400">
              <a:buFont typeface="+mj-lt"/>
              <a:buAutoNum type="arabicPeriod" startAt="4"/>
            </a:pPr>
            <a:r>
              <a:rPr lang="en-US" sz="5400" dirty="0">
                <a:solidFill>
                  <a:schemeClr val="bg1"/>
                </a:solidFill>
              </a:rPr>
              <a:t>Studies show that up to </a:t>
            </a:r>
            <a:r>
              <a:rPr lang="en-US" sz="5400" u="sng" dirty="0">
                <a:solidFill>
                  <a:srgbClr val="FEEE21"/>
                </a:solidFill>
              </a:rPr>
              <a:t>40%</a:t>
            </a:r>
            <a:r>
              <a:rPr lang="en-US" sz="5400" dirty="0">
                <a:solidFill>
                  <a:srgbClr val="FEEE21"/>
                </a:solidFill>
              </a:rPr>
              <a:t> </a:t>
            </a:r>
            <a:r>
              <a:rPr lang="en-US" sz="5400" dirty="0">
                <a:solidFill>
                  <a:schemeClr val="bg1"/>
                </a:solidFill>
              </a:rPr>
              <a:t>of our daily function is directed by our habits.</a:t>
            </a:r>
          </a:p>
        </p:txBody>
      </p:sp>
      <p:sp>
        <p:nvSpPr>
          <p:cNvPr id="2" name="TextBox 1"/>
          <p:cNvSpPr txBox="1"/>
          <p:nvPr/>
        </p:nvSpPr>
        <p:spPr>
          <a:xfrm>
            <a:off x="432147" y="263047"/>
            <a:ext cx="3093929" cy="707886"/>
          </a:xfrm>
          <a:prstGeom prst="rect">
            <a:avLst/>
          </a:prstGeom>
          <a:noFill/>
        </p:spPr>
        <p:txBody>
          <a:bodyPr wrap="square" rtlCol="0">
            <a:spAutoFit/>
          </a:bodyPr>
          <a:lstStyle/>
          <a:p>
            <a:r>
              <a:rPr lang="en-US" sz="4000" dirty="0">
                <a:solidFill>
                  <a:srgbClr val="FEEE21"/>
                </a:solidFill>
              </a:rPr>
              <a:t>HABIT FACTS</a:t>
            </a:r>
          </a:p>
        </p:txBody>
      </p:sp>
    </p:spTree>
    <p:extLst>
      <p:ext uri="{BB962C8B-B14F-4D97-AF65-F5344CB8AC3E}">
        <p14:creationId xmlns:p14="http://schemas.microsoft.com/office/powerpoint/2010/main" val="2920823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607326"/>
            <a:ext cx="8775700" cy="3416320"/>
          </a:xfrm>
          <a:prstGeom prst="rect">
            <a:avLst/>
          </a:prstGeom>
          <a:noFill/>
          <a:effectLst/>
        </p:spPr>
        <p:txBody>
          <a:bodyPr wrap="square" rtlCol="0">
            <a:spAutoFit/>
          </a:bodyPr>
          <a:lstStyle/>
          <a:p>
            <a:pPr algn="ctr"/>
            <a:r>
              <a:rPr lang="en-US" sz="3600" dirty="0">
                <a:solidFill>
                  <a:schemeClr val="bg1"/>
                </a:solidFill>
              </a:rPr>
              <a:t>For, as I have often told you before and now tell you again even with tears, many live as enemies of the cross of Christ. 19 Their destiny is destruction, </a:t>
            </a:r>
            <a:r>
              <a:rPr lang="en-US" sz="3600" dirty="0">
                <a:solidFill>
                  <a:srgbClr val="FEEE21"/>
                </a:solidFill>
              </a:rPr>
              <a:t>their god is their stomach,</a:t>
            </a:r>
            <a:r>
              <a:rPr lang="en-US" sz="3600" dirty="0">
                <a:solidFill>
                  <a:schemeClr val="bg1"/>
                </a:solidFill>
              </a:rPr>
              <a:t> and their glory is in their shame. </a:t>
            </a:r>
            <a:r>
              <a:rPr lang="en-US" sz="3600" dirty="0">
                <a:solidFill>
                  <a:srgbClr val="FEEE21"/>
                </a:solidFill>
              </a:rPr>
              <a:t>Their mind is set on earthly things.</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Philippians 3:18-19 </a:t>
            </a:r>
          </a:p>
        </p:txBody>
      </p:sp>
    </p:spTree>
    <p:extLst>
      <p:ext uri="{BB962C8B-B14F-4D97-AF65-F5344CB8AC3E}">
        <p14:creationId xmlns:p14="http://schemas.microsoft.com/office/powerpoint/2010/main" val="322017216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426</Words>
  <Application>Microsoft Office PowerPoint</Application>
  <PresentationFormat>On-screen Show (16:9)</PresentationFormat>
  <Paragraphs>56</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Narrow</vt:lpstr>
      <vt:lpstr>Calibri</vt:lpstr>
      <vt:lpstr>Trade Gothic</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2016-11-17T00:57:20Z</dcterms:created>
  <dcterms:modified xsi:type="dcterms:W3CDTF">2016-11-17T00:57:36Z</dcterms:modified>
  <cp:contentStatus/>
</cp:coreProperties>
</file>