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93455" r:id="rId1"/>
  </p:sldMasterIdLst>
  <p:notesMasterIdLst>
    <p:notesMasterId r:id="rId33"/>
  </p:notesMasterIdLst>
  <p:sldIdLst>
    <p:sldId id="586" r:id="rId2"/>
    <p:sldId id="659" r:id="rId3"/>
    <p:sldId id="646" r:id="rId4"/>
    <p:sldId id="660" r:id="rId5"/>
    <p:sldId id="661" r:id="rId6"/>
    <p:sldId id="662" r:id="rId7"/>
    <p:sldId id="615" r:id="rId8"/>
    <p:sldId id="647" r:id="rId9"/>
    <p:sldId id="663" r:id="rId10"/>
    <p:sldId id="664" r:id="rId11"/>
    <p:sldId id="665" r:id="rId12"/>
    <p:sldId id="666" r:id="rId13"/>
    <p:sldId id="667" r:id="rId14"/>
    <p:sldId id="668" r:id="rId15"/>
    <p:sldId id="669" r:id="rId16"/>
    <p:sldId id="670" r:id="rId17"/>
    <p:sldId id="671" r:id="rId18"/>
    <p:sldId id="672" r:id="rId19"/>
    <p:sldId id="673" r:id="rId20"/>
    <p:sldId id="674" r:id="rId21"/>
    <p:sldId id="675" r:id="rId22"/>
    <p:sldId id="676" r:id="rId23"/>
    <p:sldId id="677" r:id="rId24"/>
    <p:sldId id="678" r:id="rId25"/>
    <p:sldId id="679" r:id="rId26"/>
    <p:sldId id="680" r:id="rId27"/>
    <p:sldId id="681" r:id="rId28"/>
    <p:sldId id="682" r:id="rId29"/>
    <p:sldId id="683" r:id="rId30"/>
    <p:sldId id="684" r:id="rId31"/>
    <p:sldId id="685" r:id="rId32"/>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EEE21"/>
    <a:srgbClr val="C0C0C0"/>
    <a:srgbClr val="4682B4"/>
    <a:srgbClr val="C1AFA4"/>
    <a:srgbClr val="918D9C"/>
    <a:srgbClr val="DDDDDD"/>
    <a:srgbClr val="B34D18"/>
    <a:srgbClr val="B4541E"/>
    <a:srgbClr val="EA9601"/>
    <a:srgbClr val="98470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42" autoAdjust="0"/>
    <p:restoredTop sz="94660"/>
  </p:normalViewPr>
  <p:slideViewPr>
    <p:cSldViewPr snapToGrid="0" snapToObjects="1">
      <p:cViewPr varScale="1">
        <p:scale>
          <a:sx n="91" d="100"/>
          <a:sy n="91" d="100"/>
        </p:scale>
        <p:origin x="522" y="144"/>
      </p:cViewPr>
      <p:guideLst>
        <p:guide orient="horz" pos="1620"/>
        <p:guide pos="2880"/>
      </p:guideLst>
    </p:cSldViewPr>
  </p:slideViewPr>
  <p:notesTextViewPr>
    <p:cViewPr>
      <p:scale>
        <a:sx n="3" d="2"/>
        <a:sy n="3" d="2"/>
      </p:scale>
      <p:origin x="0" y="0"/>
    </p:cViewPr>
  </p:notesTextViewPr>
  <p:sorterViewPr>
    <p:cViewPr>
      <p:scale>
        <a:sx n="149" d="100"/>
        <a:sy n="149"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BCC4C8-D30A-8349-B2E2-D08225A4E359}" type="datetimeFigureOut">
              <a:rPr lang="en-US" smtClean="0"/>
              <a:t>11/16/2016</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D3A6F1-D137-EE4B-95B8-5064306DC013}" type="slidenum">
              <a:rPr lang="en-US" smtClean="0"/>
              <a:t>‹#›</a:t>
            </a:fld>
            <a:endParaRPr lang="en-US" dirty="0"/>
          </a:p>
        </p:txBody>
      </p:sp>
    </p:spTree>
    <p:extLst>
      <p:ext uri="{BB962C8B-B14F-4D97-AF65-F5344CB8AC3E}">
        <p14:creationId xmlns:p14="http://schemas.microsoft.com/office/powerpoint/2010/main" val="58171067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ACDB3CC-F982-40F9-8DD6-BCC9AFBF44BD}" type="datetime1">
              <a:rPr lang="en-US" smtClean="0"/>
              <a:pPr/>
              <a:t>11/16/2016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F88E988-FB04-AB4E-BE5A-59F242AF7F7A}" type="slidenum">
              <a:rPr lang="en-US" smtClean="0"/>
              <a:t>‹#›</a:t>
            </a:fld>
            <a:endParaRPr lang="en-US" dirty="0"/>
          </a:p>
        </p:txBody>
      </p:sp>
    </p:spTree>
    <p:extLst>
      <p:ext uri="{BB962C8B-B14F-4D97-AF65-F5344CB8AC3E}">
        <p14:creationId xmlns:p14="http://schemas.microsoft.com/office/powerpoint/2010/main" val="17283514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8C2560D-EC28-3B41-86E8-18F1CE0113B4}" type="datetimeFigureOut">
              <a:rPr lang="en-US" smtClean="0"/>
              <a:t>11/16/2016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066355A-084C-D24E-9AD2-7E4FC41EA627}" type="slidenum">
              <a:rPr lang="en-US" smtClean="0"/>
              <a:t>‹#›</a:t>
            </a:fld>
            <a:endParaRPr lang="en-US" dirty="0"/>
          </a:p>
        </p:txBody>
      </p:sp>
    </p:spTree>
    <p:extLst>
      <p:ext uri="{BB962C8B-B14F-4D97-AF65-F5344CB8AC3E}">
        <p14:creationId xmlns:p14="http://schemas.microsoft.com/office/powerpoint/2010/main" val="37233172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8C2560D-EC28-3B41-86E8-18F1CE0113B4}" type="datetimeFigureOut">
              <a:rPr lang="en-US" smtClean="0"/>
              <a:t>11/16/2016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066355A-084C-D24E-9AD2-7E4FC41EA627}" type="slidenum">
              <a:rPr lang="en-US" smtClean="0"/>
              <a:t>‹#›</a:t>
            </a:fld>
            <a:endParaRPr lang="en-US" dirty="0"/>
          </a:p>
        </p:txBody>
      </p:sp>
    </p:spTree>
    <p:extLst>
      <p:ext uri="{BB962C8B-B14F-4D97-AF65-F5344CB8AC3E}">
        <p14:creationId xmlns:p14="http://schemas.microsoft.com/office/powerpoint/2010/main" val="24179964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8C2560D-EC28-3B41-86E8-18F1CE0113B4}" type="datetimeFigureOut">
              <a:rPr lang="en-US" smtClean="0"/>
              <a:t>11/16/2016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066355A-084C-D24E-9AD2-7E4FC41EA627}" type="slidenum">
              <a:rPr lang="en-US" smtClean="0"/>
              <a:t>‹#›</a:t>
            </a:fld>
            <a:endParaRPr lang="en-US" dirty="0"/>
          </a:p>
        </p:txBody>
      </p:sp>
    </p:spTree>
    <p:extLst>
      <p:ext uri="{BB962C8B-B14F-4D97-AF65-F5344CB8AC3E}">
        <p14:creationId xmlns:p14="http://schemas.microsoft.com/office/powerpoint/2010/main" val="32203822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A9E7B99-7C3F-4BC3-B7B8-7E1F8C620B24}" type="datetime1">
              <a:rPr lang="en-US" smtClean="0"/>
              <a:pPr/>
              <a:t>11/16/2016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1AF2B4D-6B12-4EDF-87BB-2B55CECB6611}" type="slidenum">
              <a:rPr lang="en-US" smtClean="0"/>
              <a:pPr/>
              <a:t>‹#›</a:t>
            </a:fld>
            <a:endParaRPr lang="en-US" dirty="0"/>
          </a:p>
        </p:txBody>
      </p:sp>
    </p:spTree>
    <p:extLst>
      <p:ext uri="{BB962C8B-B14F-4D97-AF65-F5344CB8AC3E}">
        <p14:creationId xmlns:p14="http://schemas.microsoft.com/office/powerpoint/2010/main" val="11223948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8C2560D-EC28-3B41-86E8-18F1CE0113B4}" type="datetimeFigureOut">
              <a:rPr lang="en-US" smtClean="0"/>
              <a:t>11/16/2016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066355A-084C-D24E-9AD2-7E4FC41EA627}" type="slidenum">
              <a:rPr lang="en-US" smtClean="0"/>
              <a:t>‹#›</a:t>
            </a:fld>
            <a:endParaRPr lang="en-US" dirty="0"/>
          </a:p>
        </p:txBody>
      </p:sp>
    </p:spTree>
    <p:extLst>
      <p:ext uri="{BB962C8B-B14F-4D97-AF65-F5344CB8AC3E}">
        <p14:creationId xmlns:p14="http://schemas.microsoft.com/office/powerpoint/2010/main" val="1260594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8C2560D-EC28-3B41-86E8-18F1CE0113B4}" type="datetimeFigureOut">
              <a:rPr lang="en-US" smtClean="0"/>
              <a:t>11/16/2016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066355A-084C-D24E-9AD2-7E4FC41EA627}" type="slidenum">
              <a:rPr lang="en-US" smtClean="0"/>
              <a:t>‹#›</a:t>
            </a:fld>
            <a:endParaRPr lang="en-US" dirty="0"/>
          </a:p>
        </p:txBody>
      </p:sp>
    </p:spTree>
    <p:extLst>
      <p:ext uri="{BB962C8B-B14F-4D97-AF65-F5344CB8AC3E}">
        <p14:creationId xmlns:p14="http://schemas.microsoft.com/office/powerpoint/2010/main" val="24868244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8C2560D-EC28-3B41-86E8-18F1CE0113B4}" type="datetimeFigureOut">
              <a:rPr lang="en-US" smtClean="0"/>
              <a:t>11/16/2016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066355A-084C-D24E-9AD2-7E4FC41EA627}" type="slidenum">
              <a:rPr lang="en-US" smtClean="0"/>
              <a:t>‹#›</a:t>
            </a:fld>
            <a:endParaRPr lang="en-US" dirty="0"/>
          </a:p>
        </p:txBody>
      </p:sp>
    </p:spTree>
    <p:extLst>
      <p:ext uri="{BB962C8B-B14F-4D97-AF65-F5344CB8AC3E}">
        <p14:creationId xmlns:p14="http://schemas.microsoft.com/office/powerpoint/2010/main" val="10847129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C2560D-EC28-3B41-86E8-18F1CE0113B4}" type="datetimeFigureOut">
              <a:rPr lang="en-US" smtClean="0"/>
              <a:t>11/16/2016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066355A-084C-D24E-9AD2-7E4FC41EA627}" type="slidenum">
              <a:rPr lang="en-US" smtClean="0"/>
              <a:t>‹#›</a:t>
            </a:fld>
            <a:endParaRPr lang="en-US" dirty="0"/>
          </a:p>
        </p:txBody>
      </p:sp>
    </p:spTree>
    <p:extLst>
      <p:ext uri="{BB962C8B-B14F-4D97-AF65-F5344CB8AC3E}">
        <p14:creationId xmlns:p14="http://schemas.microsoft.com/office/powerpoint/2010/main" val="12492246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8C2560D-EC28-3B41-86E8-18F1CE0113B4}" type="datetimeFigureOut">
              <a:rPr lang="en-US" smtClean="0"/>
              <a:t>11/16/2016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C6B1FF6-39B9-40F5-8B67-33C6354A3D4F}" type="slidenum">
              <a:rPr kumimoji="0" lang="en-US" smtClean="0"/>
              <a:pPr eaLnBrk="1" latinLnBrk="0" hangingPunct="1"/>
              <a:t>‹#›</a:t>
            </a:fld>
            <a:endParaRPr kumimoji="0" lang="en-US" dirty="0">
              <a:solidFill>
                <a:schemeClr val="accent3">
                  <a:shade val="75000"/>
                </a:schemeClr>
              </a:solidFill>
            </a:endParaRPr>
          </a:p>
        </p:txBody>
      </p:sp>
    </p:spTree>
    <p:extLst>
      <p:ext uri="{BB962C8B-B14F-4D97-AF65-F5344CB8AC3E}">
        <p14:creationId xmlns:p14="http://schemas.microsoft.com/office/powerpoint/2010/main" val="12182203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8C2560D-EC28-3B41-86E8-18F1CE0113B4}" type="datetimeFigureOut">
              <a:rPr lang="en-US" smtClean="0"/>
              <a:t>11/16/2016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066355A-084C-D24E-9AD2-7E4FC41EA627}" type="slidenum">
              <a:rPr lang="en-US" smtClean="0"/>
              <a:t>‹#›</a:t>
            </a:fld>
            <a:endParaRPr lang="en-US" dirty="0"/>
          </a:p>
        </p:txBody>
      </p:sp>
    </p:spTree>
    <p:extLst>
      <p:ext uri="{BB962C8B-B14F-4D97-AF65-F5344CB8AC3E}">
        <p14:creationId xmlns:p14="http://schemas.microsoft.com/office/powerpoint/2010/main" val="36159831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68C2560D-EC28-3B41-86E8-18F1CE0113B4}" type="datetimeFigureOut">
              <a:rPr lang="en-US" smtClean="0"/>
              <a:t>11/16/2016</a:t>
            </a:fld>
            <a:endParaRPr lang="en-US" dirty="0"/>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2066355A-084C-D24E-9AD2-7E4FC41EA627}" type="slidenum">
              <a:rPr lang="en-US" smtClean="0"/>
              <a:t>‹#›</a:t>
            </a:fld>
            <a:endParaRPr lang="en-US" dirty="0"/>
          </a:p>
        </p:txBody>
      </p:sp>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56" r:id="rId1"/>
    <p:sldLayoutId id="2147493457" r:id="rId2"/>
    <p:sldLayoutId id="2147493458" r:id="rId3"/>
    <p:sldLayoutId id="2147493459" r:id="rId4"/>
    <p:sldLayoutId id="2147493460" r:id="rId5"/>
    <p:sldLayoutId id="2147493461" r:id="rId6"/>
    <p:sldLayoutId id="2147493462" r:id="rId7"/>
    <p:sldLayoutId id="2147493463" r:id="rId8"/>
    <p:sldLayoutId id="2147493464" r:id="rId9"/>
    <p:sldLayoutId id="2147493465" r:id="rId10"/>
    <p:sldLayoutId id="2147493466"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17868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p:cNvSpPr txBox="1"/>
          <p:nvPr/>
        </p:nvSpPr>
        <p:spPr>
          <a:xfrm>
            <a:off x="190500" y="920473"/>
            <a:ext cx="8775700" cy="2862322"/>
          </a:xfrm>
          <a:prstGeom prst="rect">
            <a:avLst/>
          </a:prstGeom>
          <a:noFill/>
          <a:effectLst/>
        </p:spPr>
        <p:txBody>
          <a:bodyPr wrap="square" rtlCol="0">
            <a:spAutoFit/>
          </a:bodyPr>
          <a:lstStyle/>
          <a:p>
            <a:pPr algn="ctr"/>
            <a:r>
              <a:rPr lang="en-US" sz="3600" dirty="0">
                <a:solidFill>
                  <a:schemeClr val="bg1"/>
                </a:solidFill>
              </a:rPr>
              <a:t>For our struggle is not against flesh and blood, but against the rulers, against the authorities, against the powers of this dark world and against the spiritual forces of evil in the heavenly realms.</a:t>
            </a:r>
          </a:p>
        </p:txBody>
      </p:sp>
      <p:sp>
        <p:nvSpPr>
          <p:cNvPr id="3" name="TextBox 2"/>
          <p:cNvSpPr txBox="1"/>
          <p:nvPr/>
        </p:nvSpPr>
        <p:spPr>
          <a:xfrm>
            <a:off x="4098350" y="4322566"/>
            <a:ext cx="4785691" cy="646331"/>
          </a:xfrm>
          <a:prstGeom prst="rect">
            <a:avLst/>
          </a:prstGeom>
          <a:noFill/>
        </p:spPr>
        <p:txBody>
          <a:bodyPr wrap="square" rtlCol="0">
            <a:spAutoFit/>
          </a:bodyPr>
          <a:lstStyle/>
          <a:p>
            <a:pPr algn="r"/>
            <a:r>
              <a:rPr lang="en-US" sz="3600" dirty="0">
                <a:solidFill>
                  <a:srgbClr val="C0C0C0"/>
                </a:solidFill>
              </a:rPr>
              <a:t>Ephesians 6:12 </a:t>
            </a:r>
          </a:p>
        </p:txBody>
      </p:sp>
    </p:spTree>
    <p:extLst>
      <p:ext uri="{BB962C8B-B14F-4D97-AF65-F5344CB8AC3E}">
        <p14:creationId xmlns:p14="http://schemas.microsoft.com/office/powerpoint/2010/main" val="33384556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604323" y="1282342"/>
            <a:ext cx="8137210" cy="1754326"/>
          </a:xfrm>
          <a:prstGeom prst="rect">
            <a:avLst/>
          </a:prstGeom>
          <a:noFill/>
          <a:effectLst/>
        </p:spPr>
        <p:txBody>
          <a:bodyPr wrap="square" rtlCol="0">
            <a:spAutoFit/>
          </a:bodyPr>
          <a:lstStyle/>
          <a:p>
            <a:pPr marL="914400" lvl="0" indent="-914400">
              <a:buFont typeface="+mj-lt"/>
              <a:buAutoNum type="arabicPeriod" startAt="2"/>
            </a:pPr>
            <a:r>
              <a:rPr lang="en-US" sz="5400" dirty="0">
                <a:solidFill>
                  <a:schemeClr val="bg1"/>
                </a:solidFill>
              </a:rPr>
              <a:t>The </a:t>
            </a:r>
            <a:r>
              <a:rPr lang="en-US" sz="5400" u="sng" dirty="0">
                <a:solidFill>
                  <a:srgbClr val="FEEE21"/>
                </a:solidFill>
              </a:rPr>
              <a:t>mind</a:t>
            </a:r>
            <a:r>
              <a:rPr lang="en-US" sz="5400" dirty="0">
                <a:solidFill>
                  <a:schemeClr val="bg1"/>
                </a:solidFill>
              </a:rPr>
              <a:t> is the swing vote.</a:t>
            </a:r>
          </a:p>
        </p:txBody>
      </p:sp>
    </p:spTree>
    <p:extLst>
      <p:ext uri="{BB962C8B-B14F-4D97-AF65-F5344CB8AC3E}">
        <p14:creationId xmlns:p14="http://schemas.microsoft.com/office/powerpoint/2010/main" val="39485445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p:cNvSpPr txBox="1"/>
          <p:nvPr/>
        </p:nvSpPr>
        <p:spPr>
          <a:xfrm>
            <a:off x="190500" y="1484143"/>
            <a:ext cx="8775700" cy="1754326"/>
          </a:xfrm>
          <a:prstGeom prst="rect">
            <a:avLst/>
          </a:prstGeom>
          <a:noFill/>
          <a:effectLst/>
        </p:spPr>
        <p:txBody>
          <a:bodyPr wrap="square" rtlCol="0">
            <a:spAutoFit/>
          </a:bodyPr>
          <a:lstStyle/>
          <a:p>
            <a:pPr algn="ctr"/>
            <a:r>
              <a:rPr lang="en-US" sz="3600" dirty="0">
                <a:solidFill>
                  <a:schemeClr val="bg1"/>
                </a:solidFill>
              </a:rPr>
              <a:t>May your whole spirit, soul and body be kept blameless at the coming of our Lord Jesus Christ. </a:t>
            </a:r>
          </a:p>
        </p:txBody>
      </p:sp>
      <p:sp>
        <p:nvSpPr>
          <p:cNvPr id="3" name="TextBox 2"/>
          <p:cNvSpPr txBox="1"/>
          <p:nvPr/>
        </p:nvSpPr>
        <p:spPr>
          <a:xfrm>
            <a:off x="4098350" y="4322566"/>
            <a:ext cx="4785691" cy="646331"/>
          </a:xfrm>
          <a:prstGeom prst="rect">
            <a:avLst/>
          </a:prstGeom>
          <a:noFill/>
        </p:spPr>
        <p:txBody>
          <a:bodyPr wrap="square" rtlCol="0">
            <a:spAutoFit/>
          </a:bodyPr>
          <a:lstStyle/>
          <a:p>
            <a:pPr algn="r"/>
            <a:r>
              <a:rPr lang="en-US" sz="3600" dirty="0">
                <a:solidFill>
                  <a:srgbClr val="C0C0C0"/>
                </a:solidFill>
              </a:rPr>
              <a:t>1 Thessalonians 5:23 </a:t>
            </a:r>
          </a:p>
        </p:txBody>
      </p:sp>
    </p:spTree>
    <p:extLst>
      <p:ext uri="{BB962C8B-B14F-4D97-AF65-F5344CB8AC3E}">
        <p14:creationId xmlns:p14="http://schemas.microsoft.com/office/powerpoint/2010/main" val="35332331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p:cNvSpPr txBox="1"/>
          <p:nvPr/>
        </p:nvSpPr>
        <p:spPr>
          <a:xfrm>
            <a:off x="1456728" y="319313"/>
            <a:ext cx="779381" cy="4461329"/>
          </a:xfrm>
          <a:prstGeom prst="rect">
            <a:avLst/>
          </a:prstGeom>
          <a:noFill/>
          <a:ln w="28575" cmpd="sng">
            <a:solidFill>
              <a:srgbClr val="FFFFFF"/>
            </a:solidFill>
          </a:ln>
        </p:spPr>
        <p:txBody>
          <a:bodyPr vert="wordArtVert" wrap="square" rtlCol="0">
            <a:spAutoFit/>
          </a:bodyPr>
          <a:lstStyle/>
          <a:p>
            <a:pPr algn="ctr"/>
            <a:r>
              <a:rPr lang="en-US" sz="3000" spc="600" dirty="0">
                <a:solidFill>
                  <a:srgbClr val="FFFFFF"/>
                </a:solidFill>
                <a:latin typeface="Avenir Heavy"/>
                <a:cs typeface="Avenir Heavy"/>
              </a:rPr>
              <a:t>FLESH</a:t>
            </a:r>
          </a:p>
        </p:txBody>
      </p:sp>
      <p:sp>
        <p:nvSpPr>
          <p:cNvPr id="12" name="TextBox 11"/>
          <p:cNvSpPr txBox="1"/>
          <p:nvPr/>
        </p:nvSpPr>
        <p:spPr>
          <a:xfrm>
            <a:off x="3969864" y="319313"/>
            <a:ext cx="779381" cy="4462272"/>
          </a:xfrm>
          <a:prstGeom prst="rect">
            <a:avLst/>
          </a:prstGeom>
          <a:noFill/>
          <a:ln w="28575" cmpd="sng">
            <a:solidFill>
              <a:srgbClr val="FFFF00"/>
            </a:solidFill>
          </a:ln>
        </p:spPr>
        <p:txBody>
          <a:bodyPr vert="wordArtVert" wrap="square" rtlCol="0">
            <a:spAutoFit/>
          </a:bodyPr>
          <a:lstStyle/>
          <a:p>
            <a:pPr algn="ctr"/>
            <a:r>
              <a:rPr lang="en-US" sz="3000" spc="600" dirty="0">
                <a:solidFill>
                  <a:srgbClr val="FFFF00"/>
                </a:solidFill>
                <a:latin typeface="Avenir Heavy"/>
                <a:cs typeface="Avenir Heavy"/>
              </a:rPr>
              <a:t>MIND</a:t>
            </a:r>
          </a:p>
        </p:txBody>
      </p:sp>
      <p:sp>
        <p:nvSpPr>
          <p:cNvPr id="13" name="TextBox 12"/>
          <p:cNvSpPr txBox="1"/>
          <p:nvPr/>
        </p:nvSpPr>
        <p:spPr>
          <a:xfrm>
            <a:off x="6550828" y="319313"/>
            <a:ext cx="779381" cy="4462272"/>
          </a:xfrm>
          <a:prstGeom prst="rect">
            <a:avLst/>
          </a:prstGeom>
          <a:noFill/>
          <a:ln w="28575" cmpd="sng">
            <a:solidFill>
              <a:srgbClr val="FFFFFF"/>
            </a:solidFill>
          </a:ln>
        </p:spPr>
        <p:txBody>
          <a:bodyPr vert="wordArtVert" wrap="square" rtlCol="0">
            <a:spAutoFit/>
          </a:bodyPr>
          <a:lstStyle/>
          <a:p>
            <a:pPr algn="ctr"/>
            <a:r>
              <a:rPr lang="en-US" sz="3000" spc="600" dirty="0">
                <a:solidFill>
                  <a:srgbClr val="FFFFFF"/>
                </a:solidFill>
                <a:latin typeface="Avenir Heavy"/>
                <a:cs typeface="Avenir Heavy"/>
              </a:rPr>
              <a:t>SPIRIT</a:t>
            </a:r>
          </a:p>
        </p:txBody>
      </p:sp>
      <p:sp>
        <p:nvSpPr>
          <p:cNvPr id="5" name="Right Arrow 4"/>
          <p:cNvSpPr/>
          <p:nvPr/>
        </p:nvSpPr>
        <p:spPr>
          <a:xfrm>
            <a:off x="5356289" y="765473"/>
            <a:ext cx="731658" cy="869615"/>
          </a:xfrm>
          <a:prstGeom prst="rightArrow">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 name="Right Arrow 13"/>
          <p:cNvSpPr/>
          <p:nvPr/>
        </p:nvSpPr>
        <p:spPr>
          <a:xfrm rot="10800000">
            <a:off x="2775325" y="765474"/>
            <a:ext cx="731658" cy="869615"/>
          </a:xfrm>
          <a:prstGeom prst="rightArrow">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942858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p:cNvSpPr txBox="1"/>
          <p:nvPr/>
        </p:nvSpPr>
        <p:spPr>
          <a:xfrm>
            <a:off x="1280528" y="296752"/>
            <a:ext cx="779381" cy="4462272"/>
          </a:xfrm>
          <a:prstGeom prst="rect">
            <a:avLst/>
          </a:prstGeom>
          <a:noFill/>
          <a:ln w="28575" cmpd="sng">
            <a:solidFill>
              <a:srgbClr val="FFFFFF"/>
            </a:solidFill>
          </a:ln>
        </p:spPr>
        <p:txBody>
          <a:bodyPr vert="wordArtVert" wrap="square" rtlCol="0">
            <a:spAutoFit/>
          </a:bodyPr>
          <a:lstStyle/>
          <a:p>
            <a:pPr algn="ctr"/>
            <a:r>
              <a:rPr lang="en-US" sz="3000" spc="600" dirty="0">
                <a:solidFill>
                  <a:srgbClr val="FFFFFF"/>
                </a:solidFill>
                <a:latin typeface="Avenir Heavy"/>
                <a:cs typeface="Avenir Heavy"/>
              </a:rPr>
              <a:t>FLESH</a:t>
            </a:r>
          </a:p>
        </p:txBody>
      </p:sp>
      <p:sp>
        <p:nvSpPr>
          <p:cNvPr id="12" name="TextBox 11"/>
          <p:cNvSpPr txBox="1"/>
          <p:nvPr/>
        </p:nvSpPr>
        <p:spPr>
          <a:xfrm>
            <a:off x="2921068" y="296752"/>
            <a:ext cx="779381" cy="4462272"/>
          </a:xfrm>
          <a:prstGeom prst="rect">
            <a:avLst/>
          </a:prstGeom>
          <a:noFill/>
          <a:ln w="28575" cmpd="sng">
            <a:solidFill>
              <a:srgbClr val="FFFF00"/>
            </a:solidFill>
          </a:ln>
        </p:spPr>
        <p:txBody>
          <a:bodyPr vert="wordArtVert" wrap="square" rtlCol="0">
            <a:spAutoFit/>
          </a:bodyPr>
          <a:lstStyle/>
          <a:p>
            <a:pPr algn="ctr"/>
            <a:r>
              <a:rPr lang="en-US" sz="3000" spc="600" dirty="0">
                <a:solidFill>
                  <a:srgbClr val="FFFF00"/>
                </a:solidFill>
                <a:latin typeface="Avenir Heavy"/>
                <a:cs typeface="Avenir Heavy"/>
              </a:rPr>
              <a:t>MIND</a:t>
            </a:r>
          </a:p>
        </p:txBody>
      </p:sp>
      <p:sp>
        <p:nvSpPr>
          <p:cNvPr id="13" name="TextBox 12"/>
          <p:cNvSpPr txBox="1"/>
          <p:nvPr/>
        </p:nvSpPr>
        <p:spPr>
          <a:xfrm>
            <a:off x="7073837" y="296700"/>
            <a:ext cx="779381" cy="4462272"/>
          </a:xfrm>
          <a:prstGeom prst="rect">
            <a:avLst/>
          </a:prstGeom>
          <a:noFill/>
          <a:ln w="28575" cmpd="sng">
            <a:solidFill>
              <a:srgbClr val="FFFFFF"/>
            </a:solidFill>
          </a:ln>
        </p:spPr>
        <p:txBody>
          <a:bodyPr vert="wordArtVert" wrap="square" rtlCol="0">
            <a:spAutoFit/>
          </a:bodyPr>
          <a:lstStyle/>
          <a:p>
            <a:pPr algn="ctr"/>
            <a:r>
              <a:rPr lang="en-US" sz="3000" spc="600" dirty="0">
                <a:solidFill>
                  <a:srgbClr val="FFFFFF"/>
                </a:solidFill>
                <a:latin typeface="Avenir Heavy"/>
                <a:cs typeface="Avenir Heavy"/>
              </a:rPr>
              <a:t>SPIRIT</a:t>
            </a:r>
          </a:p>
        </p:txBody>
      </p:sp>
      <p:sp>
        <p:nvSpPr>
          <p:cNvPr id="2" name="Half Frame 1"/>
          <p:cNvSpPr/>
          <p:nvPr/>
        </p:nvSpPr>
        <p:spPr>
          <a:xfrm rot="8419637">
            <a:off x="4225929" y="1380342"/>
            <a:ext cx="1711095" cy="2029103"/>
          </a:xfrm>
          <a:prstGeom prst="halfFrame">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37719005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extBox 3"/>
          <p:cNvSpPr txBox="1"/>
          <p:nvPr/>
        </p:nvSpPr>
        <p:spPr>
          <a:xfrm>
            <a:off x="1297994" y="296753"/>
            <a:ext cx="779381" cy="4462272"/>
          </a:xfrm>
          <a:prstGeom prst="rect">
            <a:avLst/>
          </a:prstGeom>
          <a:noFill/>
          <a:ln w="9525" cmpd="sng">
            <a:solidFill>
              <a:srgbClr val="FFFFFF"/>
            </a:solidFill>
          </a:ln>
        </p:spPr>
        <p:txBody>
          <a:bodyPr vert="wordArtVert" wrap="square" rtlCol="0">
            <a:spAutoFit/>
          </a:bodyPr>
          <a:lstStyle/>
          <a:p>
            <a:pPr algn="ctr"/>
            <a:r>
              <a:rPr lang="en-US" sz="3000" spc="600" dirty="0">
                <a:solidFill>
                  <a:srgbClr val="FFFFFF"/>
                </a:solidFill>
                <a:latin typeface="Avenir Heavy"/>
                <a:cs typeface="Avenir Heavy"/>
              </a:rPr>
              <a:t>FLESH</a:t>
            </a:r>
          </a:p>
        </p:txBody>
      </p:sp>
      <p:sp>
        <p:nvSpPr>
          <p:cNvPr id="12" name="TextBox 11"/>
          <p:cNvSpPr txBox="1"/>
          <p:nvPr/>
        </p:nvSpPr>
        <p:spPr>
          <a:xfrm>
            <a:off x="4741808" y="296753"/>
            <a:ext cx="779381" cy="4462272"/>
          </a:xfrm>
          <a:prstGeom prst="rect">
            <a:avLst/>
          </a:prstGeom>
          <a:noFill/>
          <a:ln w="9525" cmpd="sng">
            <a:solidFill>
              <a:srgbClr val="FFFF00"/>
            </a:solidFill>
          </a:ln>
        </p:spPr>
        <p:txBody>
          <a:bodyPr vert="wordArtVert" wrap="square" rtlCol="0">
            <a:spAutoFit/>
          </a:bodyPr>
          <a:lstStyle/>
          <a:p>
            <a:pPr algn="ctr"/>
            <a:r>
              <a:rPr lang="en-US" sz="3000" spc="600" dirty="0">
                <a:solidFill>
                  <a:srgbClr val="FFFF00"/>
                </a:solidFill>
                <a:latin typeface="Avenir Heavy"/>
                <a:cs typeface="Avenir Heavy"/>
              </a:rPr>
              <a:t>MIND</a:t>
            </a:r>
          </a:p>
        </p:txBody>
      </p:sp>
      <p:sp>
        <p:nvSpPr>
          <p:cNvPr id="13" name="TextBox 12"/>
          <p:cNvSpPr txBox="1"/>
          <p:nvPr/>
        </p:nvSpPr>
        <p:spPr>
          <a:xfrm>
            <a:off x="6348122" y="296753"/>
            <a:ext cx="779381" cy="4462272"/>
          </a:xfrm>
          <a:prstGeom prst="rect">
            <a:avLst/>
          </a:prstGeom>
          <a:noFill/>
          <a:ln w="9525" cmpd="sng">
            <a:solidFill>
              <a:srgbClr val="FFFFFF"/>
            </a:solidFill>
          </a:ln>
        </p:spPr>
        <p:txBody>
          <a:bodyPr vert="wordArtVert" wrap="square" rtlCol="0">
            <a:spAutoFit/>
          </a:bodyPr>
          <a:lstStyle/>
          <a:p>
            <a:pPr algn="ctr"/>
            <a:r>
              <a:rPr lang="en-US" sz="3000" spc="600" dirty="0">
                <a:solidFill>
                  <a:srgbClr val="FFFFFF"/>
                </a:solidFill>
                <a:latin typeface="Avenir Heavy"/>
                <a:cs typeface="Avenir Heavy"/>
              </a:rPr>
              <a:t>SPIRIT</a:t>
            </a:r>
          </a:p>
        </p:txBody>
      </p:sp>
      <p:sp>
        <p:nvSpPr>
          <p:cNvPr id="2" name="Half Frame 1"/>
          <p:cNvSpPr/>
          <p:nvPr/>
        </p:nvSpPr>
        <p:spPr>
          <a:xfrm rot="19234509">
            <a:off x="3163802" y="1380342"/>
            <a:ext cx="1711095" cy="2029103"/>
          </a:xfrm>
          <a:prstGeom prst="halfFrame">
            <a:avLst/>
          </a:prstGeom>
          <a:solidFill>
            <a:srgbClr val="FFFF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7456146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p:cNvSpPr txBox="1"/>
          <p:nvPr/>
        </p:nvSpPr>
        <p:spPr>
          <a:xfrm>
            <a:off x="190500" y="381855"/>
            <a:ext cx="8775700" cy="3970318"/>
          </a:xfrm>
          <a:prstGeom prst="rect">
            <a:avLst/>
          </a:prstGeom>
          <a:noFill/>
          <a:effectLst/>
        </p:spPr>
        <p:txBody>
          <a:bodyPr wrap="square" rtlCol="0">
            <a:spAutoFit/>
          </a:bodyPr>
          <a:lstStyle/>
          <a:p>
            <a:pPr algn="ctr"/>
            <a:r>
              <a:rPr lang="en-US" sz="3600" dirty="0">
                <a:solidFill>
                  <a:schemeClr val="bg1"/>
                </a:solidFill>
              </a:rPr>
              <a:t>Those who live according to the flesh have their </a:t>
            </a:r>
            <a:r>
              <a:rPr lang="en-US" sz="3600" dirty="0">
                <a:solidFill>
                  <a:srgbClr val="FEEE21"/>
                </a:solidFill>
              </a:rPr>
              <a:t>minds set on what the flesh desires; </a:t>
            </a:r>
            <a:r>
              <a:rPr lang="en-US" sz="3600" dirty="0">
                <a:solidFill>
                  <a:schemeClr val="bg1"/>
                </a:solidFill>
              </a:rPr>
              <a:t>but those who live in accordance with the Spirit have their </a:t>
            </a:r>
            <a:r>
              <a:rPr lang="en-US" sz="3600" dirty="0">
                <a:solidFill>
                  <a:srgbClr val="FEEE21"/>
                </a:solidFill>
              </a:rPr>
              <a:t>minds set on what the Spirit desires. </a:t>
            </a:r>
            <a:r>
              <a:rPr lang="en-US" sz="3600" dirty="0">
                <a:solidFill>
                  <a:schemeClr val="bg1"/>
                </a:solidFill>
              </a:rPr>
              <a:t>6 The mind governed by the flesh is death, but the mind governed by the Spirit is life and peace. </a:t>
            </a:r>
          </a:p>
        </p:txBody>
      </p:sp>
      <p:sp>
        <p:nvSpPr>
          <p:cNvPr id="3" name="TextBox 2"/>
          <p:cNvSpPr txBox="1"/>
          <p:nvPr/>
        </p:nvSpPr>
        <p:spPr>
          <a:xfrm>
            <a:off x="4098350" y="4322566"/>
            <a:ext cx="4785691" cy="646331"/>
          </a:xfrm>
          <a:prstGeom prst="rect">
            <a:avLst/>
          </a:prstGeom>
          <a:noFill/>
        </p:spPr>
        <p:txBody>
          <a:bodyPr wrap="square" rtlCol="0">
            <a:spAutoFit/>
          </a:bodyPr>
          <a:lstStyle/>
          <a:p>
            <a:pPr algn="r"/>
            <a:r>
              <a:rPr lang="en-US" sz="3600" dirty="0">
                <a:solidFill>
                  <a:srgbClr val="C0C0C0"/>
                </a:solidFill>
              </a:rPr>
              <a:t>Romans 8:5-8 </a:t>
            </a:r>
          </a:p>
        </p:txBody>
      </p:sp>
    </p:spTree>
    <p:extLst>
      <p:ext uri="{BB962C8B-B14F-4D97-AF65-F5344CB8AC3E}">
        <p14:creationId xmlns:p14="http://schemas.microsoft.com/office/powerpoint/2010/main" val="12184413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p:cNvSpPr txBox="1"/>
          <p:nvPr/>
        </p:nvSpPr>
        <p:spPr>
          <a:xfrm>
            <a:off x="190500" y="1233623"/>
            <a:ext cx="8775700" cy="2308324"/>
          </a:xfrm>
          <a:prstGeom prst="rect">
            <a:avLst/>
          </a:prstGeom>
          <a:noFill/>
          <a:effectLst/>
        </p:spPr>
        <p:txBody>
          <a:bodyPr wrap="square" rtlCol="0">
            <a:spAutoFit/>
          </a:bodyPr>
          <a:lstStyle/>
          <a:p>
            <a:pPr algn="ctr"/>
            <a:r>
              <a:rPr lang="en-US" sz="3600" dirty="0">
                <a:solidFill>
                  <a:schemeClr val="bg1"/>
                </a:solidFill>
              </a:rPr>
              <a:t>7 The mind governed by the flesh is hostile to God; </a:t>
            </a:r>
            <a:r>
              <a:rPr lang="en-US" sz="3600" dirty="0">
                <a:solidFill>
                  <a:srgbClr val="FEEE21"/>
                </a:solidFill>
              </a:rPr>
              <a:t>it does not submit </a:t>
            </a:r>
            <a:r>
              <a:rPr lang="en-US" sz="3600" dirty="0">
                <a:solidFill>
                  <a:schemeClr val="bg1"/>
                </a:solidFill>
              </a:rPr>
              <a:t>to God’s law, nor can it do so. 8 Those who are in the realm of the flesh cannot please God.</a:t>
            </a:r>
          </a:p>
        </p:txBody>
      </p:sp>
      <p:sp>
        <p:nvSpPr>
          <p:cNvPr id="3" name="TextBox 2"/>
          <p:cNvSpPr txBox="1"/>
          <p:nvPr/>
        </p:nvSpPr>
        <p:spPr>
          <a:xfrm>
            <a:off x="4098350" y="4322566"/>
            <a:ext cx="4785691" cy="646331"/>
          </a:xfrm>
          <a:prstGeom prst="rect">
            <a:avLst/>
          </a:prstGeom>
          <a:noFill/>
        </p:spPr>
        <p:txBody>
          <a:bodyPr wrap="square" rtlCol="0">
            <a:spAutoFit/>
          </a:bodyPr>
          <a:lstStyle/>
          <a:p>
            <a:pPr algn="r"/>
            <a:r>
              <a:rPr lang="en-US" sz="3600" dirty="0">
                <a:solidFill>
                  <a:srgbClr val="C0C0C0"/>
                </a:solidFill>
              </a:rPr>
              <a:t>Romans 8:5-8 </a:t>
            </a:r>
          </a:p>
        </p:txBody>
      </p:sp>
    </p:spTree>
    <p:extLst>
      <p:ext uri="{BB962C8B-B14F-4D97-AF65-F5344CB8AC3E}">
        <p14:creationId xmlns:p14="http://schemas.microsoft.com/office/powerpoint/2010/main" val="603116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p:cNvSpPr txBox="1"/>
          <p:nvPr/>
        </p:nvSpPr>
        <p:spPr>
          <a:xfrm>
            <a:off x="190500" y="1233623"/>
            <a:ext cx="8775700" cy="2308324"/>
          </a:xfrm>
          <a:prstGeom prst="rect">
            <a:avLst/>
          </a:prstGeom>
          <a:noFill/>
          <a:effectLst/>
        </p:spPr>
        <p:txBody>
          <a:bodyPr wrap="square" rtlCol="0">
            <a:spAutoFit/>
          </a:bodyPr>
          <a:lstStyle/>
          <a:p>
            <a:pPr algn="ctr"/>
            <a:r>
              <a:rPr lang="en-US" sz="3600" dirty="0">
                <a:solidFill>
                  <a:schemeClr val="bg1"/>
                </a:solidFill>
              </a:rPr>
              <a:t>Since, then, you have been raised with Christ, set your hearts on things above, where Christ is, seated at the right hand of God. 2 </a:t>
            </a:r>
            <a:r>
              <a:rPr lang="en-US" sz="3600" dirty="0">
                <a:solidFill>
                  <a:srgbClr val="FEEE21"/>
                </a:solidFill>
              </a:rPr>
              <a:t>Set your minds on things above, </a:t>
            </a:r>
            <a:r>
              <a:rPr lang="en-US" sz="3600" dirty="0">
                <a:solidFill>
                  <a:schemeClr val="bg1"/>
                </a:solidFill>
              </a:rPr>
              <a:t>not on earthly things.</a:t>
            </a:r>
          </a:p>
        </p:txBody>
      </p:sp>
      <p:sp>
        <p:nvSpPr>
          <p:cNvPr id="3" name="TextBox 2"/>
          <p:cNvSpPr txBox="1"/>
          <p:nvPr/>
        </p:nvSpPr>
        <p:spPr>
          <a:xfrm>
            <a:off x="4098350" y="4322566"/>
            <a:ext cx="4785691" cy="646331"/>
          </a:xfrm>
          <a:prstGeom prst="rect">
            <a:avLst/>
          </a:prstGeom>
          <a:noFill/>
        </p:spPr>
        <p:txBody>
          <a:bodyPr wrap="square" rtlCol="0">
            <a:spAutoFit/>
          </a:bodyPr>
          <a:lstStyle/>
          <a:p>
            <a:pPr algn="r"/>
            <a:r>
              <a:rPr lang="en-US" sz="3600" dirty="0">
                <a:solidFill>
                  <a:srgbClr val="C0C0C0"/>
                </a:solidFill>
              </a:rPr>
              <a:t>Colossians 3:1-2 </a:t>
            </a:r>
          </a:p>
        </p:txBody>
      </p:sp>
    </p:spTree>
    <p:extLst>
      <p:ext uri="{BB962C8B-B14F-4D97-AF65-F5344CB8AC3E}">
        <p14:creationId xmlns:p14="http://schemas.microsoft.com/office/powerpoint/2010/main" val="15445062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604323" y="1282342"/>
            <a:ext cx="8137210" cy="1754326"/>
          </a:xfrm>
          <a:prstGeom prst="rect">
            <a:avLst/>
          </a:prstGeom>
          <a:noFill/>
          <a:effectLst/>
        </p:spPr>
        <p:txBody>
          <a:bodyPr wrap="square" rtlCol="0">
            <a:spAutoFit/>
          </a:bodyPr>
          <a:lstStyle/>
          <a:p>
            <a:pPr marL="914400" lvl="0" indent="-914400">
              <a:buFont typeface="+mj-lt"/>
              <a:buAutoNum type="arabicPeriod" startAt="3"/>
            </a:pPr>
            <a:r>
              <a:rPr lang="en-US" sz="5400" dirty="0">
                <a:solidFill>
                  <a:schemeClr val="bg1"/>
                </a:solidFill>
              </a:rPr>
              <a:t>The key to “breaking bad” is planting </a:t>
            </a:r>
            <a:r>
              <a:rPr lang="en-US" sz="5400" u="sng" dirty="0">
                <a:solidFill>
                  <a:srgbClr val="FEEE21"/>
                </a:solidFill>
              </a:rPr>
              <a:t>good.</a:t>
            </a:r>
            <a:endParaRPr lang="en-US" sz="5400" dirty="0">
              <a:solidFill>
                <a:srgbClr val="FEEE21"/>
              </a:solidFill>
            </a:endParaRPr>
          </a:p>
        </p:txBody>
      </p:sp>
    </p:spTree>
    <p:extLst>
      <p:ext uri="{BB962C8B-B14F-4D97-AF65-F5344CB8AC3E}">
        <p14:creationId xmlns:p14="http://schemas.microsoft.com/office/powerpoint/2010/main" val="21612025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This or That - Not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1662546"/>
          </a:xfrm>
          <a:prstGeom prst="rect">
            <a:avLst/>
          </a:prstGeom>
        </p:spPr>
      </p:pic>
      <p:sp>
        <p:nvSpPr>
          <p:cNvPr id="5" name="TextBox 4"/>
          <p:cNvSpPr txBox="1"/>
          <p:nvPr/>
        </p:nvSpPr>
        <p:spPr>
          <a:xfrm>
            <a:off x="0" y="1761284"/>
            <a:ext cx="9143999" cy="923330"/>
          </a:xfrm>
          <a:prstGeom prst="rect">
            <a:avLst/>
          </a:prstGeom>
          <a:noFill/>
          <a:ln w="28575" cmpd="sng">
            <a:noFill/>
          </a:ln>
        </p:spPr>
        <p:txBody>
          <a:bodyPr wrap="square" rtlCol="0">
            <a:spAutoFit/>
          </a:bodyPr>
          <a:lstStyle/>
          <a:p>
            <a:pPr algn="ctr"/>
            <a:r>
              <a:rPr lang="en-US" sz="5400" b="1" dirty="0">
                <a:latin typeface="Trade Gothic"/>
                <a:cs typeface="Arial Narrow"/>
              </a:rPr>
              <a:t>Part 3</a:t>
            </a:r>
          </a:p>
        </p:txBody>
      </p:sp>
      <p:sp>
        <p:nvSpPr>
          <p:cNvPr id="6" name="TextBox 5"/>
          <p:cNvSpPr txBox="1"/>
          <p:nvPr/>
        </p:nvSpPr>
        <p:spPr>
          <a:xfrm>
            <a:off x="1" y="2772960"/>
            <a:ext cx="9144000" cy="1107996"/>
          </a:xfrm>
          <a:prstGeom prst="rect">
            <a:avLst/>
          </a:prstGeom>
          <a:noFill/>
        </p:spPr>
        <p:txBody>
          <a:bodyPr wrap="square" rtlCol="0">
            <a:spAutoFit/>
          </a:bodyPr>
          <a:lstStyle/>
          <a:p>
            <a:pPr algn="ctr"/>
            <a:r>
              <a:rPr lang="en-US" sz="6600" b="1" dirty="0">
                <a:latin typeface="Trade Gothic"/>
              </a:rPr>
              <a:t>BREAKING BAD</a:t>
            </a:r>
          </a:p>
        </p:txBody>
      </p:sp>
    </p:spTree>
    <p:extLst>
      <p:ext uri="{BB962C8B-B14F-4D97-AF65-F5344CB8AC3E}">
        <p14:creationId xmlns:p14="http://schemas.microsoft.com/office/powerpoint/2010/main" val="36390670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p:cNvSpPr txBox="1"/>
          <p:nvPr/>
        </p:nvSpPr>
        <p:spPr>
          <a:xfrm>
            <a:off x="190500" y="1058256"/>
            <a:ext cx="8775700" cy="2862322"/>
          </a:xfrm>
          <a:prstGeom prst="rect">
            <a:avLst/>
          </a:prstGeom>
          <a:noFill/>
          <a:effectLst/>
        </p:spPr>
        <p:txBody>
          <a:bodyPr wrap="square" rtlCol="0">
            <a:spAutoFit/>
          </a:bodyPr>
          <a:lstStyle/>
          <a:p>
            <a:pPr algn="ctr"/>
            <a:r>
              <a:rPr lang="en-US" sz="3600" dirty="0">
                <a:solidFill>
                  <a:schemeClr val="bg1"/>
                </a:solidFill>
              </a:rPr>
              <a:t>43 No good tree bears bad fruit, nor does a bad tree bear good fruit. 44 Each tree is </a:t>
            </a:r>
            <a:r>
              <a:rPr lang="en-US" sz="3600" dirty="0">
                <a:solidFill>
                  <a:srgbClr val="FEEE21"/>
                </a:solidFill>
              </a:rPr>
              <a:t>recognized by its own fruit. </a:t>
            </a:r>
            <a:r>
              <a:rPr lang="en-US" sz="3600" dirty="0">
                <a:solidFill>
                  <a:schemeClr val="bg1"/>
                </a:solidFill>
              </a:rPr>
              <a:t>People do not pick figs from thorn bushes, or grapes </a:t>
            </a:r>
          </a:p>
          <a:p>
            <a:pPr algn="ctr"/>
            <a:r>
              <a:rPr lang="en-US" sz="3600" dirty="0">
                <a:solidFill>
                  <a:schemeClr val="bg1"/>
                </a:solidFill>
              </a:rPr>
              <a:t>from briers. </a:t>
            </a:r>
          </a:p>
        </p:txBody>
      </p:sp>
      <p:sp>
        <p:nvSpPr>
          <p:cNvPr id="3" name="TextBox 2"/>
          <p:cNvSpPr txBox="1"/>
          <p:nvPr/>
        </p:nvSpPr>
        <p:spPr>
          <a:xfrm>
            <a:off x="4098350" y="4322566"/>
            <a:ext cx="4785691" cy="646331"/>
          </a:xfrm>
          <a:prstGeom prst="rect">
            <a:avLst/>
          </a:prstGeom>
          <a:noFill/>
        </p:spPr>
        <p:txBody>
          <a:bodyPr wrap="square" rtlCol="0">
            <a:spAutoFit/>
          </a:bodyPr>
          <a:lstStyle/>
          <a:p>
            <a:pPr algn="r"/>
            <a:r>
              <a:rPr lang="en-US" sz="3600" dirty="0">
                <a:solidFill>
                  <a:srgbClr val="C0C0C0"/>
                </a:solidFill>
              </a:rPr>
              <a:t>Luke 6:43-45 </a:t>
            </a:r>
          </a:p>
        </p:txBody>
      </p:sp>
    </p:spTree>
    <p:extLst>
      <p:ext uri="{BB962C8B-B14F-4D97-AF65-F5344CB8AC3E}">
        <p14:creationId xmlns:p14="http://schemas.microsoft.com/office/powerpoint/2010/main" val="42014950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p:cNvSpPr txBox="1"/>
          <p:nvPr/>
        </p:nvSpPr>
        <p:spPr>
          <a:xfrm>
            <a:off x="190500" y="536914"/>
            <a:ext cx="8775700" cy="3231654"/>
          </a:xfrm>
          <a:prstGeom prst="rect">
            <a:avLst/>
          </a:prstGeom>
          <a:noFill/>
          <a:effectLst/>
        </p:spPr>
        <p:txBody>
          <a:bodyPr wrap="square" rtlCol="0">
            <a:spAutoFit/>
          </a:bodyPr>
          <a:lstStyle/>
          <a:p>
            <a:pPr algn="ctr"/>
            <a:r>
              <a:rPr lang="en-US" sz="3600" dirty="0">
                <a:solidFill>
                  <a:schemeClr val="bg1"/>
                </a:solidFill>
              </a:rPr>
              <a:t>45 A good man brings </a:t>
            </a:r>
            <a:r>
              <a:rPr lang="en-US" sz="3600" dirty="0">
                <a:solidFill>
                  <a:srgbClr val="FEEE21"/>
                </a:solidFill>
              </a:rPr>
              <a:t>good things </a:t>
            </a:r>
            <a:r>
              <a:rPr lang="en-US" sz="3600" dirty="0">
                <a:solidFill>
                  <a:schemeClr val="bg1"/>
                </a:solidFill>
              </a:rPr>
              <a:t>out of the good stored up in his heart, and an evil man brings </a:t>
            </a:r>
            <a:r>
              <a:rPr lang="en-US" sz="3600" dirty="0">
                <a:solidFill>
                  <a:srgbClr val="FEEE21"/>
                </a:solidFill>
              </a:rPr>
              <a:t>evil things </a:t>
            </a:r>
            <a:r>
              <a:rPr lang="en-US" sz="3600" dirty="0">
                <a:solidFill>
                  <a:schemeClr val="bg1"/>
                </a:solidFill>
              </a:rPr>
              <a:t>out of the evil stored up in his heart.  </a:t>
            </a:r>
            <a:r>
              <a:rPr lang="en-US" sz="4800" dirty="0">
                <a:solidFill>
                  <a:srgbClr val="FEEE21"/>
                </a:solidFill>
              </a:rPr>
              <a:t>For</a:t>
            </a:r>
            <a:r>
              <a:rPr lang="en-US" sz="4800" dirty="0">
                <a:solidFill>
                  <a:schemeClr val="bg1"/>
                </a:solidFill>
              </a:rPr>
              <a:t> </a:t>
            </a:r>
            <a:r>
              <a:rPr lang="en-US" sz="4800" dirty="0">
                <a:solidFill>
                  <a:srgbClr val="FEEE21"/>
                </a:solidFill>
              </a:rPr>
              <a:t>the mouth speaks what the heart is full of.</a:t>
            </a:r>
          </a:p>
        </p:txBody>
      </p:sp>
      <p:sp>
        <p:nvSpPr>
          <p:cNvPr id="3" name="TextBox 2"/>
          <p:cNvSpPr txBox="1"/>
          <p:nvPr/>
        </p:nvSpPr>
        <p:spPr>
          <a:xfrm>
            <a:off x="4098350" y="4322566"/>
            <a:ext cx="4785691" cy="646331"/>
          </a:xfrm>
          <a:prstGeom prst="rect">
            <a:avLst/>
          </a:prstGeom>
          <a:noFill/>
        </p:spPr>
        <p:txBody>
          <a:bodyPr wrap="square" rtlCol="0">
            <a:spAutoFit/>
          </a:bodyPr>
          <a:lstStyle/>
          <a:p>
            <a:pPr algn="r"/>
            <a:r>
              <a:rPr lang="en-US" sz="3600" dirty="0">
                <a:solidFill>
                  <a:srgbClr val="C0C0C0"/>
                </a:solidFill>
              </a:rPr>
              <a:t>Luke 6:43-45 </a:t>
            </a:r>
          </a:p>
        </p:txBody>
      </p:sp>
    </p:spTree>
    <p:extLst>
      <p:ext uri="{BB962C8B-B14F-4D97-AF65-F5344CB8AC3E}">
        <p14:creationId xmlns:p14="http://schemas.microsoft.com/office/powerpoint/2010/main" val="16975095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272844" y="149669"/>
            <a:ext cx="8642555" cy="3785652"/>
          </a:xfrm>
          <a:prstGeom prst="rect">
            <a:avLst/>
          </a:prstGeom>
          <a:noFill/>
          <a:effectLst/>
        </p:spPr>
        <p:txBody>
          <a:bodyPr wrap="square" rtlCol="0">
            <a:spAutoFit/>
          </a:bodyPr>
          <a:lstStyle/>
          <a:p>
            <a:pPr algn="ctr"/>
            <a:r>
              <a:rPr lang="en-US" sz="6000" dirty="0">
                <a:solidFill>
                  <a:schemeClr val="bg1"/>
                </a:solidFill>
              </a:rPr>
              <a:t>GREEK </a:t>
            </a:r>
          </a:p>
          <a:p>
            <a:pPr algn="ctr"/>
            <a:r>
              <a:rPr lang="en-US" sz="6000" dirty="0">
                <a:solidFill>
                  <a:schemeClr val="bg1"/>
                </a:solidFill>
              </a:rPr>
              <a:t>HEART = the thoughts or feelings (mind); also (by analogy) </a:t>
            </a:r>
            <a:r>
              <a:rPr lang="en-US" sz="6000" dirty="0">
                <a:solidFill>
                  <a:srgbClr val="FEEE21"/>
                </a:solidFill>
              </a:rPr>
              <a:t>the middle</a:t>
            </a:r>
            <a:endParaRPr lang="en-US" sz="4400" dirty="0">
              <a:solidFill>
                <a:srgbClr val="FEEE21"/>
              </a:solidFill>
            </a:endParaRPr>
          </a:p>
        </p:txBody>
      </p:sp>
    </p:spTree>
    <p:extLst>
      <p:ext uri="{BB962C8B-B14F-4D97-AF65-F5344CB8AC3E}">
        <p14:creationId xmlns:p14="http://schemas.microsoft.com/office/powerpoint/2010/main" val="35043302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272844" y="638183"/>
            <a:ext cx="8642555" cy="3785652"/>
          </a:xfrm>
          <a:prstGeom prst="rect">
            <a:avLst/>
          </a:prstGeom>
          <a:noFill/>
          <a:effectLst/>
        </p:spPr>
        <p:txBody>
          <a:bodyPr wrap="square" rtlCol="0">
            <a:spAutoFit/>
          </a:bodyPr>
          <a:lstStyle/>
          <a:p>
            <a:pPr marL="857250" lvl="0" indent="-857250">
              <a:buFont typeface="Wingdings" panose="05000000000000000000" pitchFamily="2" charset="2"/>
              <a:buChar char="v"/>
            </a:pPr>
            <a:r>
              <a:rPr lang="en-US" sz="6000" dirty="0">
                <a:solidFill>
                  <a:schemeClr val="bg1"/>
                </a:solidFill>
              </a:rPr>
              <a:t>The </a:t>
            </a:r>
            <a:r>
              <a:rPr lang="en-US" sz="6000" u="sng" dirty="0">
                <a:solidFill>
                  <a:srgbClr val="FEEE21"/>
                </a:solidFill>
              </a:rPr>
              <a:t>fruit</a:t>
            </a:r>
            <a:r>
              <a:rPr lang="en-US" sz="6000" dirty="0">
                <a:solidFill>
                  <a:schemeClr val="bg1"/>
                </a:solidFill>
              </a:rPr>
              <a:t> of our life is always a byproduct of the </a:t>
            </a:r>
            <a:r>
              <a:rPr lang="en-US" sz="6000" u="sng" dirty="0">
                <a:solidFill>
                  <a:srgbClr val="FEEE21"/>
                </a:solidFill>
              </a:rPr>
              <a:t>seed</a:t>
            </a:r>
            <a:r>
              <a:rPr lang="en-US" sz="6000" dirty="0">
                <a:solidFill>
                  <a:schemeClr val="bg1"/>
                </a:solidFill>
              </a:rPr>
              <a:t> that has been planted.</a:t>
            </a:r>
          </a:p>
        </p:txBody>
      </p:sp>
    </p:spTree>
    <p:extLst>
      <p:ext uri="{BB962C8B-B14F-4D97-AF65-F5344CB8AC3E}">
        <p14:creationId xmlns:p14="http://schemas.microsoft.com/office/powerpoint/2010/main" val="25389048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p:cNvSpPr txBox="1"/>
          <p:nvPr/>
        </p:nvSpPr>
        <p:spPr>
          <a:xfrm>
            <a:off x="190500" y="970574"/>
            <a:ext cx="8775700" cy="2862322"/>
          </a:xfrm>
          <a:prstGeom prst="rect">
            <a:avLst/>
          </a:prstGeom>
          <a:noFill/>
          <a:effectLst/>
        </p:spPr>
        <p:txBody>
          <a:bodyPr wrap="square" rtlCol="0">
            <a:spAutoFit/>
          </a:bodyPr>
          <a:lstStyle/>
          <a:p>
            <a:pPr algn="ctr"/>
            <a:r>
              <a:rPr lang="en-US" sz="3600" dirty="0">
                <a:solidFill>
                  <a:srgbClr val="FEEE21"/>
                </a:solidFill>
              </a:rPr>
              <a:t>For out of the overflow of the heart the mouth speaks. </a:t>
            </a:r>
            <a:r>
              <a:rPr lang="en-US" sz="3600" dirty="0">
                <a:solidFill>
                  <a:schemeClr val="bg1"/>
                </a:solidFill>
              </a:rPr>
              <a:t>35 The good man brings good things out of the good stored up in him, and the evil man brings evil things out of the evil stored up in him.</a:t>
            </a:r>
          </a:p>
        </p:txBody>
      </p:sp>
      <p:sp>
        <p:nvSpPr>
          <p:cNvPr id="3" name="TextBox 2"/>
          <p:cNvSpPr txBox="1"/>
          <p:nvPr/>
        </p:nvSpPr>
        <p:spPr>
          <a:xfrm>
            <a:off x="4098350" y="4322566"/>
            <a:ext cx="4785691" cy="646331"/>
          </a:xfrm>
          <a:prstGeom prst="rect">
            <a:avLst/>
          </a:prstGeom>
          <a:noFill/>
        </p:spPr>
        <p:txBody>
          <a:bodyPr wrap="square" rtlCol="0">
            <a:spAutoFit/>
          </a:bodyPr>
          <a:lstStyle/>
          <a:p>
            <a:pPr algn="r"/>
            <a:r>
              <a:rPr lang="en-US" sz="3600" dirty="0">
                <a:solidFill>
                  <a:srgbClr val="C0C0C0"/>
                </a:solidFill>
              </a:rPr>
              <a:t>Matthew 12:34-35 </a:t>
            </a:r>
          </a:p>
        </p:txBody>
      </p:sp>
    </p:spTree>
    <p:extLst>
      <p:ext uri="{BB962C8B-B14F-4D97-AF65-F5344CB8AC3E}">
        <p14:creationId xmlns:p14="http://schemas.microsoft.com/office/powerpoint/2010/main" val="40730779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604323" y="1282342"/>
            <a:ext cx="8137210" cy="2585323"/>
          </a:xfrm>
          <a:prstGeom prst="rect">
            <a:avLst/>
          </a:prstGeom>
          <a:noFill/>
          <a:effectLst/>
        </p:spPr>
        <p:txBody>
          <a:bodyPr wrap="square" rtlCol="0">
            <a:spAutoFit/>
          </a:bodyPr>
          <a:lstStyle/>
          <a:p>
            <a:pPr marL="914400" lvl="0" indent="-914400">
              <a:buFont typeface="+mj-lt"/>
              <a:buAutoNum type="arabicPeriod" startAt="4"/>
            </a:pPr>
            <a:r>
              <a:rPr lang="en-US" sz="5400" dirty="0">
                <a:solidFill>
                  <a:schemeClr val="bg1"/>
                </a:solidFill>
              </a:rPr>
              <a:t>A transformed </a:t>
            </a:r>
            <a:r>
              <a:rPr lang="en-US" sz="5400" u="sng" dirty="0">
                <a:solidFill>
                  <a:srgbClr val="FEEE21"/>
                </a:solidFill>
              </a:rPr>
              <a:t>life</a:t>
            </a:r>
            <a:r>
              <a:rPr lang="en-US" sz="5400" dirty="0">
                <a:solidFill>
                  <a:schemeClr val="bg1"/>
                </a:solidFill>
              </a:rPr>
              <a:t> will only happen to a transformed </a:t>
            </a:r>
            <a:r>
              <a:rPr lang="en-US" sz="5400" u="sng" dirty="0">
                <a:solidFill>
                  <a:srgbClr val="FEEE21"/>
                </a:solidFill>
              </a:rPr>
              <a:t>mind.</a:t>
            </a:r>
            <a:endParaRPr lang="en-US" sz="5400" dirty="0">
              <a:solidFill>
                <a:srgbClr val="FEEE21"/>
              </a:solidFill>
            </a:endParaRPr>
          </a:p>
        </p:txBody>
      </p:sp>
    </p:spTree>
    <p:extLst>
      <p:ext uri="{BB962C8B-B14F-4D97-AF65-F5344CB8AC3E}">
        <p14:creationId xmlns:p14="http://schemas.microsoft.com/office/powerpoint/2010/main" val="36589544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p:cNvSpPr txBox="1"/>
          <p:nvPr/>
        </p:nvSpPr>
        <p:spPr>
          <a:xfrm>
            <a:off x="190500" y="970574"/>
            <a:ext cx="8775700" cy="2862322"/>
          </a:xfrm>
          <a:prstGeom prst="rect">
            <a:avLst/>
          </a:prstGeom>
          <a:noFill/>
          <a:effectLst/>
        </p:spPr>
        <p:txBody>
          <a:bodyPr wrap="square" rtlCol="0">
            <a:spAutoFit/>
          </a:bodyPr>
          <a:lstStyle/>
          <a:p>
            <a:pPr algn="ctr"/>
            <a:r>
              <a:rPr lang="en-US" sz="3600" dirty="0">
                <a:solidFill>
                  <a:schemeClr val="bg1"/>
                </a:solidFill>
              </a:rPr>
              <a:t>Do not conform to the pattern of this world, but </a:t>
            </a:r>
            <a:r>
              <a:rPr lang="en-US" sz="3600" dirty="0">
                <a:solidFill>
                  <a:srgbClr val="FEEE21"/>
                </a:solidFill>
              </a:rPr>
              <a:t>be transformed </a:t>
            </a:r>
            <a:r>
              <a:rPr lang="en-US" sz="3600" dirty="0">
                <a:solidFill>
                  <a:schemeClr val="bg1"/>
                </a:solidFill>
              </a:rPr>
              <a:t>by the renewing of your mind. Then you will be able to test and approve what God’s will is—his good, pleasing and perfect will.</a:t>
            </a:r>
          </a:p>
        </p:txBody>
      </p:sp>
      <p:sp>
        <p:nvSpPr>
          <p:cNvPr id="3" name="TextBox 2"/>
          <p:cNvSpPr txBox="1"/>
          <p:nvPr/>
        </p:nvSpPr>
        <p:spPr>
          <a:xfrm>
            <a:off x="4098350" y="4322566"/>
            <a:ext cx="4785691" cy="646331"/>
          </a:xfrm>
          <a:prstGeom prst="rect">
            <a:avLst/>
          </a:prstGeom>
          <a:noFill/>
        </p:spPr>
        <p:txBody>
          <a:bodyPr wrap="square" rtlCol="0">
            <a:spAutoFit/>
          </a:bodyPr>
          <a:lstStyle/>
          <a:p>
            <a:pPr algn="r"/>
            <a:r>
              <a:rPr lang="en-US" sz="3600" dirty="0">
                <a:solidFill>
                  <a:srgbClr val="C0C0C0"/>
                </a:solidFill>
              </a:rPr>
              <a:t>Romans 12:2 </a:t>
            </a:r>
          </a:p>
        </p:txBody>
      </p:sp>
    </p:spTree>
    <p:extLst>
      <p:ext uri="{BB962C8B-B14F-4D97-AF65-F5344CB8AC3E}">
        <p14:creationId xmlns:p14="http://schemas.microsoft.com/office/powerpoint/2010/main" val="222305061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272844" y="1389743"/>
            <a:ext cx="8642555" cy="1938992"/>
          </a:xfrm>
          <a:prstGeom prst="rect">
            <a:avLst/>
          </a:prstGeom>
          <a:noFill/>
          <a:effectLst/>
        </p:spPr>
        <p:txBody>
          <a:bodyPr wrap="square" rtlCol="0">
            <a:spAutoFit/>
          </a:bodyPr>
          <a:lstStyle/>
          <a:p>
            <a:pPr marL="857250" lvl="0" indent="-857250">
              <a:buFont typeface="Wingdings" panose="05000000000000000000" pitchFamily="2" charset="2"/>
              <a:buChar char="v"/>
            </a:pPr>
            <a:r>
              <a:rPr lang="en-US" sz="6000" dirty="0">
                <a:solidFill>
                  <a:schemeClr val="bg1"/>
                </a:solidFill>
              </a:rPr>
              <a:t>We must </a:t>
            </a:r>
            <a:r>
              <a:rPr lang="en-US" sz="6000" u="sng" dirty="0">
                <a:solidFill>
                  <a:srgbClr val="FEEE21"/>
                </a:solidFill>
              </a:rPr>
              <a:t>align</a:t>
            </a:r>
            <a:r>
              <a:rPr lang="en-US" sz="6000" dirty="0">
                <a:solidFill>
                  <a:srgbClr val="FEEE21"/>
                </a:solidFill>
              </a:rPr>
              <a:t> </a:t>
            </a:r>
            <a:r>
              <a:rPr lang="en-US" sz="6000" dirty="0">
                <a:solidFill>
                  <a:schemeClr val="bg1"/>
                </a:solidFill>
              </a:rPr>
              <a:t>our mind with the Word of God.</a:t>
            </a:r>
          </a:p>
        </p:txBody>
      </p:sp>
    </p:spTree>
    <p:extLst>
      <p:ext uri="{BB962C8B-B14F-4D97-AF65-F5344CB8AC3E}">
        <p14:creationId xmlns:p14="http://schemas.microsoft.com/office/powerpoint/2010/main" val="31565047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p:cNvSpPr txBox="1"/>
          <p:nvPr/>
        </p:nvSpPr>
        <p:spPr>
          <a:xfrm>
            <a:off x="190500" y="644898"/>
            <a:ext cx="8775700" cy="2862322"/>
          </a:xfrm>
          <a:prstGeom prst="rect">
            <a:avLst/>
          </a:prstGeom>
          <a:noFill/>
          <a:effectLst/>
        </p:spPr>
        <p:txBody>
          <a:bodyPr wrap="square" rtlCol="0">
            <a:spAutoFit/>
          </a:bodyPr>
          <a:lstStyle/>
          <a:p>
            <a:pPr algn="ctr"/>
            <a:r>
              <a:rPr lang="en-US" sz="3600" dirty="0">
                <a:solidFill>
                  <a:schemeClr val="bg1"/>
                </a:solidFill>
              </a:rPr>
              <a:t>Finally, brothers and sisters, whatever is </a:t>
            </a:r>
            <a:r>
              <a:rPr lang="en-US" sz="3600" dirty="0">
                <a:solidFill>
                  <a:srgbClr val="FEEE21"/>
                </a:solidFill>
              </a:rPr>
              <a:t>true</a:t>
            </a:r>
            <a:r>
              <a:rPr lang="en-US" sz="3600" dirty="0">
                <a:solidFill>
                  <a:schemeClr val="bg1"/>
                </a:solidFill>
              </a:rPr>
              <a:t>, whatever is </a:t>
            </a:r>
            <a:r>
              <a:rPr lang="en-US" sz="3600" dirty="0">
                <a:solidFill>
                  <a:srgbClr val="FEEE21"/>
                </a:solidFill>
              </a:rPr>
              <a:t>noble</a:t>
            </a:r>
            <a:r>
              <a:rPr lang="en-US" sz="3600" dirty="0">
                <a:solidFill>
                  <a:schemeClr val="bg1"/>
                </a:solidFill>
              </a:rPr>
              <a:t>, whatever is </a:t>
            </a:r>
            <a:r>
              <a:rPr lang="en-US" sz="3600" dirty="0">
                <a:solidFill>
                  <a:srgbClr val="FEEE21"/>
                </a:solidFill>
              </a:rPr>
              <a:t>right</a:t>
            </a:r>
            <a:r>
              <a:rPr lang="en-US" sz="3600" dirty="0">
                <a:solidFill>
                  <a:schemeClr val="bg1"/>
                </a:solidFill>
              </a:rPr>
              <a:t>, whatever is </a:t>
            </a:r>
            <a:r>
              <a:rPr lang="en-US" sz="3600" dirty="0">
                <a:solidFill>
                  <a:srgbClr val="FEEE21"/>
                </a:solidFill>
              </a:rPr>
              <a:t>pure</a:t>
            </a:r>
            <a:r>
              <a:rPr lang="en-US" sz="3600" dirty="0">
                <a:solidFill>
                  <a:schemeClr val="bg1"/>
                </a:solidFill>
              </a:rPr>
              <a:t>, whatever is </a:t>
            </a:r>
            <a:r>
              <a:rPr lang="en-US" sz="3600" dirty="0">
                <a:solidFill>
                  <a:srgbClr val="FEEE21"/>
                </a:solidFill>
              </a:rPr>
              <a:t>lovely</a:t>
            </a:r>
            <a:r>
              <a:rPr lang="en-US" sz="3600" dirty="0">
                <a:solidFill>
                  <a:schemeClr val="bg1"/>
                </a:solidFill>
              </a:rPr>
              <a:t>, whatever is </a:t>
            </a:r>
            <a:r>
              <a:rPr lang="en-US" sz="3600" dirty="0">
                <a:solidFill>
                  <a:srgbClr val="FEEE21"/>
                </a:solidFill>
              </a:rPr>
              <a:t>admirable</a:t>
            </a:r>
            <a:r>
              <a:rPr lang="en-US" sz="3600" dirty="0">
                <a:solidFill>
                  <a:schemeClr val="bg1"/>
                </a:solidFill>
              </a:rPr>
              <a:t>-if anything is </a:t>
            </a:r>
            <a:r>
              <a:rPr lang="en-US" sz="3600" dirty="0">
                <a:solidFill>
                  <a:srgbClr val="FEEE21"/>
                </a:solidFill>
              </a:rPr>
              <a:t>excellent</a:t>
            </a:r>
            <a:r>
              <a:rPr lang="en-US" sz="3600" dirty="0">
                <a:solidFill>
                  <a:schemeClr val="bg1"/>
                </a:solidFill>
              </a:rPr>
              <a:t> or </a:t>
            </a:r>
            <a:r>
              <a:rPr lang="en-US" sz="3600" dirty="0">
                <a:solidFill>
                  <a:srgbClr val="FEEE21"/>
                </a:solidFill>
              </a:rPr>
              <a:t>praiseworthy</a:t>
            </a:r>
            <a:r>
              <a:rPr lang="en-US" sz="3600" dirty="0">
                <a:solidFill>
                  <a:schemeClr val="bg1"/>
                </a:solidFill>
              </a:rPr>
              <a:t>-think about such things</a:t>
            </a:r>
          </a:p>
        </p:txBody>
      </p:sp>
      <p:sp>
        <p:nvSpPr>
          <p:cNvPr id="3" name="TextBox 2"/>
          <p:cNvSpPr txBox="1"/>
          <p:nvPr/>
        </p:nvSpPr>
        <p:spPr>
          <a:xfrm>
            <a:off x="4098350" y="4322566"/>
            <a:ext cx="4785691" cy="646331"/>
          </a:xfrm>
          <a:prstGeom prst="rect">
            <a:avLst/>
          </a:prstGeom>
          <a:noFill/>
        </p:spPr>
        <p:txBody>
          <a:bodyPr wrap="square" rtlCol="0">
            <a:spAutoFit/>
          </a:bodyPr>
          <a:lstStyle/>
          <a:p>
            <a:pPr algn="r"/>
            <a:r>
              <a:rPr lang="en-US" sz="3600" dirty="0">
                <a:solidFill>
                  <a:srgbClr val="C0C0C0"/>
                </a:solidFill>
              </a:rPr>
              <a:t>Philippians 4:8-9 </a:t>
            </a:r>
          </a:p>
        </p:txBody>
      </p:sp>
    </p:spTree>
    <p:extLst>
      <p:ext uri="{BB962C8B-B14F-4D97-AF65-F5344CB8AC3E}">
        <p14:creationId xmlns:p14="http://schemas.microsoft.com/office/powerpoint/2010/main" val="9745486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p:cNvSpPr txBox="1"/>
          <p:nvPr/>
        </p:nvSpPr>
        <p:spPr>
          <a:xfrm>
            <a:off x="190500" y="1064519"/>
            <a:ext cx="8775700" cy="2308324"/>
          </a:xfrm>
          <a:prstGeom prst="rect">
            <a:avLst/>
          </a:prstGeom>
          <a:noFill/>
          <a:effectLst/>
        </p:spPr>
        <p:txBody>
          <a:bodyPr wrap="square" rtlCol="0">
            <a:spAutoFit/>
          </a:bodyPr>
          <a:lstStyle/>
          <a:p>
            <a:pPr algn="ctr"/>
            <a:r>
              <a:rPr lang="en-US" sz="3600" dirty="0">
                <a:solidFill>
                  <a:schemeClr val="bg1"/>
                </a:solidFill>
              </a:rPr>
              <a:t>9 Whatever you have learned or received or heard from me, or seen in me-put it into practice. And the God of peace will be </a:t>
            </a:r>
          </a:p>
          <a:p>
            <a:pPr algn="ctr"/>
            <a:r>
              <a:rPr lang="en-US" sz="3600" dirty="0">
                <a:solidFill>
                  <a:schemeClr val="bg1"/>
                </a:solidFill>
              </a:rPr>
              <a:t>with you. </a:t>
            </a:r>
          </a:p>
        </p:txBody>
      </p:sp>
      <p:sp>
        <p:nvSpPr>
          <p:cNvPr id="3" name="TextBox 2"/>
          <p:cNvSpPr txBox="1"/>
          <p:nvPr/>
        </p:nvSpPr>
        <p:spPr>
          <a:xfrm>
            <a:off x="4098350" y="4322566"/>
            <a:ext cx="4785691" cy="646331"/>
          </a:xfrm>
          <a:prstGeom prst="rect">
            <a:avLst/>
          </a:prstGeom>
          <a:noFill/>
        </p:spPr>
        <p:txBody>
          <a:bodyPr wrap="square" rtlCol="0">
            <a:spAutoFit/>
          </a:bodyPr>
          <a:lstStyle/>
          <a:p>
            <a:pPr algn="r"/>
            <a:r>
              <a:rPr lang="en-US" sz="3600" dirty="0">
                <a:solidFill>
                  <a:srgbClr val="C0C0C0"/>
                </a:solidFill>
              </a:rPr>
              <a:t>Philippians 4:8-9 </a:t>
            </a:r>
          </a:p>
        </p:txBody>
      </p:sp>
    </p:spTree>
    <p:extLst>
      <p:ext uri="{BB962C8B-B14F-4D97-AF65-F5344CB8AC3E}">
        <p14:creationId xmlns:p14="http://schemas.microsoft.com/office/powerpoint/2010/main" val="31081651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p:cNvSpPr txBox="1"/>
          <p:nvPr/>
        </p:nvSpPr>
        <p:spPr>
          <a:xfrm>
            <a:off x="190500" y="1715877"/>
            <a:ext cx="8775700" cy="1200329"/>
          </a:xfrm>
          <a:prstGeom prst="rect">
            <a:avLst/>
          </a:prstGeom>
          <a:noFill/>
          <a:effectLst/>
        </p:spPr>
        <p:txBody>
          <a:bodyPr wrap="square" rtlCol="0">
            <a:spAutoFit/>
          </a:bodyPr>
          <a:lstStyle/>
          <a:p>
            <a:pPr algn="ctr"/>
            <a:r>
              <a:rPr lang="en-US" sz="3600" dirty="0">
                <a:solidFill>
                  <a:schemeClr val="bg1"/>
                </a:solidFill>
              </a:rPr>
              <a:t>I do not understand what I do. For what I want to do I do not do, but what I hate I do.</a:t>
            </a:r>
          </a:p>
        </p:txBody>
      </p:sp>
      <p:sp>
        <p:nvSpPr>
          <p:cNvPr id="3" name="TextBox 2"/>
          <p:cNvSpPr txBox="1"/>
          <p:nvPr/>
        </p:nvSpPr>
        <p:spPr>
          <a:xfrm>
            <a:off x="4098350" y="4322566"/>
            <a:ext cx="4785691" cy="646331"/>
          </a:xfrm>
          <a:prstGeom prst="rect">
            <a:avLst/>
          </a:prstGeom>
          <a:noFill/>
        </p:spPr>
        <p:txBody>
          <a:bodyPr wrap="square" rtlCol="0">
            <a:spAutoFit/>
          </a:bodyPr>
          <a:lstStyle/>
          <a:p>
            <a:pPr algn="r"/>
            <a:r>
              <a:rPr lang="en-US" sz="3600" dirty="0">
                <a:solidFill>
                  <a:srgbClr val="C0C0C0"/>
                </a:solidFill>
              </a:rPr>
              <a:t>Romans 7:15 </a:t>
            </a:r>
          </a:p>
        </p:txBody>
      </p:sp>
    </p:spTree>
    <p:extLst>
      <p:ext uri="{BB962C8B-B14F-4D97-AF65-F5344CB8AC3E}">
        <p14:creationId xmlns:p14="http://schemas.microsoft.com/office/powerpoint/2010/main" val="307199541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272844" y="1040493"/>
            <a:ext cx="8642555" cy="2862322"/>
          </a:xfrm>
          <a:prstGeom prst="rect">
            <a:avLst/>
          </a:prstGeom>
          <a:noFill/>
          <a:effectLst/>
        </p:spPr>
        <p:txBody>
          <a:bodyPr wrap="square" rtlCol="0">
            <a:spAutoFit/>
          </a:bodyPr>
          <a:lstStyle/>
          <a:p>
            <a:pPr marL="857250" lvl="0" indent="-857250">
              <a:buFont typeface="Wingdings" panose="05000000000000000000" pitchFamily="2" charset="2"/>
              <a:buChar char="v"/>
            </a:pPr>
            <a:r>
              <a:rPr lang="en-US" sz="6000" dirty="0">
                <a:solidFill>
                  <a:schemeClr val="bg1"/>
                </a:solidFill>
              </a:rPr>
              <a:t>“Let the </a:t>
            </a:r>
            <a:r>
              <a:rPr lang="en-US" sz="6000" u="sng" dirty="0">
                <a:solidFill>
                  <a:srgbClr val="FEEE21"/>
                </a:solidFill>
              </a:rPr>
              <a:t>mind</a:t>
            </a:r>
            <a:r>
              <a:rPr lang="en-US" sz="6000" dirty="0">
                <a:solidFill>
                  <a:schemeClr val="bg1"/>
                </a:solidFill>
              </a:rPr>
              <a:t> of the master be the </a:t>
            </a:r>
            <a:r>
              <a:rPr lang="en-US" sz="6000" u="sng" dirty="0">
                <a:solidFill>
                  <a:srgbClr val="FEEE21"/>
                </a:solidFill>
              </a:rPr>
              <a:t>master</a:t>
            </a:r>
            <a:r>
              <a:rPr lang="en-US" sz="6000" dirty="0">
                <a:solidFill>
                  <a:schemeClr val="bg1"/>
                </a:solidFill>
              </a:rPr>
              <a:t> of your mind.”</a:t>
            </a:r>
          </a:p>
        </p:txBody>
      </p:sp>
    </p:spTree>
    <p:extLst>
      <p:ext uri="{BB962C8B-B14F-4D97-AF65-F5344CB8AC3E}">
        <p14:creationId xmlns:p14="http://schemas.microsoft.com/office/powerpoint/2010/main" val="97178674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560292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p:cNvSpPr txBox="1"/>
          <p:nvPr/>
        </p:nvSpPr>
        <p:spPr>
          <a:xfrm>
            <a:off x="190500" y="1715877"/>
            <a:ext cx="8775700" cy="1200329"/>
          </a:xfrm>
          <a:prstGeom prst="rect">
            <a:avLst/>
          </a:prstGeom>
          <a:noFill/>
          <a:effectLst/>
        </p:spPr>
        <p:txBody>
          <a:bodyPr wrap="square" rtlCol="0">
            <a:spAutoFit/>
          </a:bodyPr>
          <a:lstStyle/>
          <a:p>
            <a:r>
              <a:rPr lang="en-US" sz="3600" dirty="0">
                <a:solidFill>
                  <a:schemeClr val="bg1"/>
                </a:solidFill>
              </a:rPr>
              <a:t>For I do not do the good I want to do, but the evil I do not want to do—this I keep on doing.</a:t>
            </a:r>
          </a:p>
        </p:txBody>
      </p:sp>
      <p:sp>
        <p:nvSpPr>
          <p:cNvPr id="3" name="TextBox 2"/>
          <p:cNvSpPr txBox="1"/>
          <p:nvPr/>
        </p:nvSpPr>
        <p:spPr>
          <a:xfrm>
            <a:off x="4098350" y="4322566"/>
            <a:ext cx="4785691" cy="646331"/>
          </a:xfrm>
          <a:prstGeom prst="rect">
            <a:avLst/>
          </a:prstGeom>
          <a:noFill/>
        </p:spPr>
        <p:txBody>
          <a:bodyPr wrap="square" rtlCol="0">
            <a:spAutoFit/>
          </a:bodyPr>
          <a:lstStyle/>
          <a:p>
            <a:pPr algn="r"/>
            <a:r>
              <a:rPr lang="en-US" sz="3600" dirty="0">
                <a:solidFill>
                  <a:srgbClr val="C0C0C0"/>
                </a:solidFill>
              </a:rPr>
              <a:t>Romans 7:19 </a:t>
            </a:r>
          </a:p>
        </p:txBody>
      </p:sp>
    </p:spTree>
    <p:extLst>
      <p:ext uri="{BB962C8B-B14F-4D97-AF65-F5344CB8AC3E}">
        <p14:creationId xmlns:p14="http://schemas.microsoft.com/office/powerpoint/2010/main" val="40869121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p:cNvSpPr txBox="1"/>
          <p:nvPr/>
        </p:nvSpPr>
        <p:spPr>
          <a:xfrm>
            <a:off x="190500" y="745109"/>
            <a:ext cx="8775700" cy="3416320"/>
          </a:xfrm>
          <a:prstGeom prst="rect">
            <a:avLst/>
          </a:prstGeom>
          <a:noFill/>
          <a:effectLst/>
        </p:spPr>
        <p:txBody>
          <a:bodyPr wrap="square" rtlCol="0">
            <a:spAutoFit/>
          </a:bodyPr>
          <a:lstStyle/>
          <a:p>
            <a:pPr algn="ctr"/>
            <a:r>
              <a:rPr lang="en-US" sz="3600" dirty="0">
                <a:solidFill>
                  <a:schemeClr val="bg1"/>
                </a:solidFill>
              </a:rPr>
              <a:t>So I find this law at work: Although I want to do good, evil is right there with me. 22 For in my inner being I delight in God’s law; 23 but I see another law at work in me, waging war against the law of my mind and making me a prisoner of the law of sin at work within me. </a:t>
            </a:r>
          </a:p>
        </p:txBody>
      </p:sp>
      <p:sp>
        <p:nvSpPr>
          <p:cNvPr id="3" name="TextBox 2"/>
          <p:cNvSpPr txBox="1"/>
          <p:nvPr/>
        </p:nvSpPr>
        <p:spPr>
          <a:xfrm>
            <a:off x="4098350" y="4322566"/>
            <a:ext cx="4785691" cy="646331"/>
          </a:xfrm>
          <a:prstGeom prst="rect">
            <a:avLst/>
          </a:prstGeom>
          <a:noFill/>
        </p:spPr>
        <p:txBody>
          <a:bodyPr wrap="square" rtlCol="0">
            <a:spAutoFit/>
          </a:bodyPr>
          <a:lstStyle/>
          <a:p>
            <a:pPr algn="r"/>
            <a:r>
              <a:rPr lang="en-US" sz="3600" dirty="0">
                <a:solidFill>
                  <a:srgbClr val="C0C0C0"/>
                </a:solidFill>
              </a:rPr>
              <a:t>Romans 7:21-25 </a:t>
            </a:r>
          </a:p>
        </p:txBody>
      </p:sp>
    </p:spTree>
    <p:extLst>
      <p:ext uri="{BB962C8B-B14F-4D97-AF65-F5344CB8AC3E}">
        <p14:creationId xmlns:p14="http://schemas.microsoft.com/office/powerpoint/2010/main" val="18583891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p:cNvSpPr txBox="1"/>
          <p:nvPr/>
        </p:nvSpPr>
        <p:spPr>
          <a:xfrm>
            <a:off x="190500" y="1233623"/>
            <a:ext cx="8775700" cy="2308324"/>
          </a:xfrm>
          <a:prstGeom prst="rect">
            <a:avLst/>
          </a:prstGeom>
          <a:noFill/>
          <a:effectLst/>
        </p:spPr>
        <p:txBody>
          <a:bodyPr wrap="square" rtlCol="0">
            <a:spAutoFit/>
          </a:bodyPr>
          <a:lstStyle/>
          <a:p>
            <a:pPr algn="ctr"/>
            <a:r>
              <a:rPr lang="en-US" sz="3600" dirty="0">
                <a:solidFill>
                  <a:schemeClr val="bg1"/>
                </a:solidFill>
              </a:rPr>
              <a:t>24 What a wretched man I am! Who will rescue me from this body that is subject to death? 25 Thanks be to God, who delivers me through Jesus Christ our Lord!</a:t>
            </a:r>
          </a:p>
        </p:txBody>
      </p:sp>
      <p:sp>
        <p:nvSpPr>
          <p:cNvPr id="3" name="TextBox 2"/>
          <p:cNvSpPr txBox="1"/>
          <p:nvPr/>
        </p:nvSpPr>
        <p:spPr>
          <a:xfrm>
            <a:off x="4098350" y="4322566"/>
            <a:ext cx="4785691" cy="646331"/>
          </a:xfrm>
          <a:prstGeom prst="rect">
            <a:avLst/>
          </a:prstGeom>
          <a:noFill/>
        </p:spPr>
        <p:txBody>
          <a:bodyPr wrap="square" rtlCol="0">
            <a:spAutoFit/>
          </a:bodyPr>
          <a:lstStyle/>
          <a:p>
            <a:pPr algn="r"/>
            <a:r>
              <a:rPr lang="en-US" sz="3600" dirty="0">
                <a:solidFill>
                  <a:srgbClr val="C0C0C0"/>
                </a:solidFill>
              </a:rPr>
              <a:t>Romans 7:21-25 </a:t>
            </a:r>
          </a:p>
        </p:txBody>
      </p:sp>
    </p:spTree>
    <p:extLst>
      <p:ext uri="{BB962C8B-B14F-4D97-AF65-F5344CB8AC3E}">
        <p14:creationId xmlns:p14="http://schemas.microsoft.com/office/powerpoint/2010/main" val="9759685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604323" y="1282342"/>
            <a:ext cx="8137210" cy="2585323"/>
          </a:xfrm>
          <a:prstGeom prst="rect">
            <a:avLst/>
          </a:prstGeom>
          <a:noFill/>
          <a:effectLst/>
        </p:spPr>
        <p:txBody>
          <a:bodyPr wrap="square" rtlCol="0">
            <a:spAutoFit/>
          </a:bodyPr>
          <a:lstStyle/>
          <a:p>
            <a:pPr marL="914400" lvl="0" indent="-914400">
              <a:buFont typeface="+mj-lt"/>
              <a:buAutoNum type="arabicPeriod"/>
            </a:pPr>
            <a:r>
              <a:rPr lang="en-US" sz="5400" dirty="0">
                <a:solidFill>
                  <a:schemeClr val="bg1"/>
                </a:solidFill>
              </a:rPr>
              <a:t>Our “bad” is not a lack of desire but a lack of </a:t>
            </a:r>
            <a:r>
              <a:rPr lang="en-US" sz="5400" u="sng" dirty="0">
                <a:solidFill>
                  <a:srgbClr val="FEEE21"/>
                </a:solidFill>
              </a:rPr>
              <a:t>stamina.</a:t>
            </a:r>
            <a:endParaRPr lang="en-US" sz="5400" dirty="0">
              <a:solidFill>
                <a:srgbClr val="FEEE21"/>
              </a:solidFill>
            </a:endParaRPr>
          </a:p>
        </p:txBody>
      </p:sp>
    </p:spTree>
    <p:extLst>
      <p:ext uri="{BB962C8B-B14F-4D97-AF65-F5344CB8AC3E}">
        <p14:creationId xmlns:p14="http://schemas.microsoft.com/office/powerpoint/2010/main" val="25235039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TextBox 2"/>
          <p:cNvSpPr txBox="1"/>
          <p:nvPr/>
        </p:nvSpPr>
        <p:spPr>
          <a:xfrm>
            <a:off x="272844" y="337559"/>
            <a:ext cx="8642555" cy="4093428"/>
          </a:xfrm>
          <a:prstGeom prst="rect">
            <a:avLst/>
          </a:prstGeom>
          <a:noFill/>
          <a:effectLst/>
        </p:spPr>
        <p:txBody>
          <a:bodyPr wrap="square" rtlCol="0">
            <a:spAutoFit/>
          </a:bodyPr>
          <a:lstStyle/>
          <a:p>
            <a:pPr algn="ctr"/>
            <a:r>
              <a:rPr lang="en-US" sz="8000" dirty="0">
                <a:solidFill>
                  <a:srgbClr val="FEEE21"/>
                </a:solidFill>
              </a:rPr>
              <a:t>sta·mi·na</a:t>
            </a:r>
            <a:r>
              <a:rPr lang="en-US" sz="8000" dirty="0">
                <a:solidFill>
                  <a:schemeClr val="bg1"/>
                </a:solidFill>
              </a:rPr>
              <a:t>  </a:t>
            </a:r>
            <a:endParaRPr lang="en-US" sz="6000" dirty="0">
              <a:solidFill>
                <a:schemeClr val="bg1"/>
              </a:solidFill>
            </a:endParaRPr>
          </a:p>
          <a:p>
            <a:pPr algn="ctr"/>
            <a:r>
              <a:rPr lang="en-US" sz="6000" dirty="0">
                <a:solidFill>
                  <a:schemeClr val="bg1"/>
                </a:solidFill>
              </a:rPr>
              <a:t>enduring energy, strength, and resilience, endurance, tenacity, staying power</a:t>
            </a:r>
          </a:p>
        </p:txBody>
      </p:sp>
    </p:spTree>
    <p:extLst>
      <p:ext uri="{BB962C8B-B14F-4D97-AF65-F5344CB8AC3E}">
        <p14:creationId xmlns:p14="http://schemas.microsoft.com/office/powerpoint/2010/main" val="24767606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p:cNvSpPr txBox="1"/>
          <p:nvPr/>
        </p:nvSpPr>
        <p:spPr>
          <a:xfrm>
            <a:off x="190500" y="651164"/>
            <a:ext cx="8775700" cy="3416320"/>
          </a:xfrm>
          <a:prstGeom prst="rect">
            <a:avLst/>
          </a:prstGeom>
          <a:noFill/>
          <a:effectLst/>
        </p:spPr>
        <p:txBody>
          <a:bodyPr wrap="square" rtlCol="0">
            <a:spAutoFit/>
          </a:bodyPr>
          <a:lstStyle/>
          <a:p>
            <a:pPr algn="ctr"/>
            <a:r>
              <a:rPr lang="en-US" sz="3600" dirty="0">
                <a:solidFill>
                  <a:schemeClr val="bg1"/>
                </a:solidFill>
              </a:rPr>
              <a:t>For the flesh desires what is contrary to the Spirit, and the Spirit what is contrary to the flesh. </a:t>
            </a:r>
            <a:r>
              <a:rPr lang="en-US" sz="3600" dirty="0">
                <a:solidFill>
                  <a:srgbClr val="FEEE21"/>
                </a:solidFill>
              </a:rPr>
              <a:t>They are in conflict with each other</a:t>
            </a:r>
            <a:r>
              <a:rPr lang="en-US" sz="3600" dirty="0">
                <a:solidFill>
                  <a:schemeClr val="bg1"/>
                </a:solidFill>
              </a:rPr>
              <a:t>, so that you do not do what you want. 18 But if you are led by the Spirit, you are not </a:t>
            </a:r>
          </a:p>
          <a:p>
            <a:pPr algn="ctr"/>
            <a:r>
              <a:rPr lang="en-US" sz="3600" dirty="0">
                <a:solidFill>
                  <a:schemeClr val="bg1"/>
                </a:solidFill>
              </a:rPr>
              <a:t>under law.</a:t>
            </a:r>
          </a:p>
        </p:txBody>
      </p:sp>
      <p:sp>
        <p:nvSpPr>
          <p:cNvPr id="3" name="TextBox 2"/>
          <p:cNvSpPr txBox="1"/>
          <p:nvPr/>
        </p:nvSpPr>
        <p:spPr>
          <a:xfrm>
            <a:off x="4098350" y="4322566"/>
            <a:ext cx="4785691" cy="646331"/>
          </a:xfrm>
          <a:prstGeom prst="rect">
            <a:avLst/>
          </a:prstGeom>
          <a:noFill/>
        </p:spPr>
        <p:txBody>
          <a:bodyPr wrap="square" rtlCol="0">
            <a:spAutoFit/>
          </a:bodyPr>
          <a:lstStyle/>
          <a:p>
            <a:pPr algn="r"/>
            <a:r>
              <a:rPr lang="en-US" sz="3600" dirty="0">
                <a:solidFill>
                  <a:srgbClr val="C0C0C0"/>
                </a:solidFill>
              </a:rPr>
              <a:t>Galatians 5:17-18 </a:t>
            </a:r>
          </a:p>
        </p:txBody>
      </p:sp>
    </p:spTree>
    <p:extLst>
      <p:ext uri="{BB962C8B-B14F-4D97-AF65-F5344CB8AC3E}">
        <p14:creationId xmlns:p14="http://schemas.microsoft.com/office/powerpoint/2010/main" val="78005677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FNEMasterTemplateForThemePreview.pptx</Template>
  <TotalTime>0</TotalTime>
  <Words>660</Words>
  <Application>Microsoft Office PowerPoint</Application>
  <PresentationFormat>On-screen Show (16:9)</PresentationFormat>
  <Paragraphs>57</Paragraphs>
  <Slides>31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Arial</vt:lpstr>
      <vt:lpstr>Arial Narrow</vt:lpstr>
      <vt:lpstr>Avenir Heavy</vt:lpstr>
      <vt:lpstr>Calibri</vt:lpstr>
      <vt:lpstr>Trade Gothic</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2016-11-17T00:12:08Z</dcterms:created>
  <dcterms:modified xsi:type="dcterms:W3CDTF">2016-11-17T00:12:23Z</dcterms:modified>
  <cp:contentStatus/>
</cp:coreProperties>
</file>