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autoCompressPictures="0">
  <p:sldMasterIdLst>
    <p:sldMasterId id="2147493455" r:id="rId1"/>
  </p:sldMasterIdLst>
  <p:notesMasterIdLst>
    <p:notesMasterId r:id="rId27"/>
  </p:notesMasterIdLst>
  <p:sldIdLst>
    <p:sldId id="586" r:id="rId2"/>
    <p:sldId id="703" r:id="rId3"/>
    <p:sldId id="704" r:id="rId4"/>
    <p:sldId id="659" r:id="rId5"/>
    <p:sldId id="684" r:id="rId6"/>
    <p:sldId id="702" r:id="rId7"/>
    <p:sldId id="678" r:id="rId8"/>
    <p:sldId id="685" r:id="rId9"/>
    <p:sldId id="686" r:id="rId10"/>
    <p:sldId id="683" r:id="rId11"/>
    <p:sldId id="687" r:id="rId12"/>
    <p:sldId id="688" r:id="rId13"/>
    <p:sldId id="689" r:id="rId14"/>
    <p:sldId id="690" r:id="rId15"/>
    <p:sldId id="691" r:id="rId16"/>
    <p:sldId id="692" r:id="rId17"/>
    <p:sldId id="693" r:id="rId18"/>
    <p:sldId id="694" r:id="rId19"/>
    <p:sldId id="695" r:id="rId20"/>
    <p:sldId id="696" r:id="rId21"/>
    <p:sldId id="697" r:id="rId22"/>
    <p:sldId id="698" r:id="rId23"/>
    <p:sldId id="699" r:id="rId24"/>
    <p:sldId id="700" r:id="rId25"/>
    <p:sldId id="701" r:id="rId26"/>
  </p:sldIdLst>
  <p:sldSz cx="9144000" cy="5143500" type="screen16x9"/>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Author"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0C0C0"/>
    <a:srgbClr val="FEEE21"/>
    <a:srgbClr val="4682B4"/>
    <a:srgbClr val="C1AFA4"/>
    <a:srgbClr val="918D9C"/>
    <a:srgbClr val="DDDDDD"/>
    <a:srgbClr val="B34D18"/>
    <a:srgbClr val="B4541E"/>
    <a:srgbClr val="EA9601"/>
    <a:srgbClr val="984709"/>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042" autoAdjust="0"/>
    <p:restoredTop sz="94660"/>
  </p:normalViewPr>
  <p:slideViewPr>
    <p:cSldViewPr snapToGrid="0" snapToObjects="1">
      <p:cViewPr varScale="1">
        <p:scale>
          <a:sx n="91" d="100"/>
          <a:sy n="91" d="100"/>
        </p:scale>
        <p:origin x="522" y="66"/>
      </p:cViewPr>
      <p:guideLst>
        <p:guide orient="horz" pos="1620"/>
        <p:guide pos="2880"/>
      </p:guideLst>
    </p:cSldViewPr>
  </p:slideViewPr>
  <p:notesTextViewPr>
    <p:cViewPr>
      <p:scale>
        <a:sx n="3" d="2"/>
        <a:sy n="3" d="2"/>
      </p:scale>
      <p:origin x="0" y="0"/>
    </p:cViewPr>
  </p:notesTextViewPr>
  <p:sorterViewPr>
    <p:cViewPr>
      <p:scale>
        <a:sx n="149" d="100"/>
        <a:sy n="149"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DBCC4C8-D30A-8349-B2E2-D08225A4E359}" type="datetimeFigureOut">
              <a:rPr lang="en-US" smtClean="0"/>
              <a:t>11/16/2016</a:t>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5D3A6F1-D137-EE4B-95B8-5064306DC013}" type="slidenum">
              <a:rPr lang="en-US" smtClean="0"/>
              <a:t>‹#›</a:t>
            </a:fld>
            <a:endParaRPr lang="en-US" dirty="0"/>
          </a:p>
        </p:txBody>
      </p:sp>
    </p:spTree>
    <p:extLst>
      <p:ext uri="{BB962C8B-B14F-4D97-AF65-F5344CB8AC3E}">
        <p14:creationId xmlns:p14="http://schemas.microsoft.com/office/powerpoint/2010/main" val="581710673"/>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19"/>
            <a:ext cx="7772400" cy="1102519"/>
          </a:xfrm>
        </p:spPr>
        <p:txBody>
          <a:bodyPr/>
          <a:lstStyle/>
          <a:p>
            <a:r>
              <a:rPr lang="en-US"/>
              <a:t>Click to edit Master title style</a:t>
            </a:r>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8ACDB3CC-F982-40F9-8DD6-BCC9AFBF44BD}" type="datetime1">
              <a:rPr lang="en-US" smtClean="0"/>
              <a:pPr/>
              <a:t>11/16/2016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F88E988-FB04-AB4E-BE5A-59F242AF7F7A}" type="slidenum">
              <a:rPr lang="en-US" smtClean="0"/>
              <a:t>‹#›</a:t>
            </a:fld>
            <a:endParaRPr lang="en-US" dirty="0"/>
          </a:p>
        </p:txBody>
      </p:sp>
    </p:spTree>
    <p:extLst>
      <p:ext uri="{BB962C8B-B14F-4D97-AF65-F5344CB8AC3E}">
        <p14:creationId xmlns:p14="http://schemas.microsoft.com/office/powerpoint/2010/main" val="172835148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8C2560D-EC28-3B41-86E8-18F1CE0113B4}" type="datetimeFigureOut">
              <a:rPr lang="en-US" smtClean="0"/>
              <a:t>11/16/2016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066355A-084C-D24E-9AD2-7E4FC41EA627}" type="slidenum">
              <a:rPr lang="en-US" smtClean="0"/>
              <a:t>‹#›</a:t>
            </a:fld>
            <a:endParaRPr lang="en-US" dirty="0"/>
          </a:p>
        </p:txBody>
      </p:sp>
    </p:spTree>
    <p:extLst>
      <p:ext uri="{BB962C8B-B14F-4D97-AF65-F5344CB8AC3E}">
        <p14:creationId xmlns:p14="http://schemas.microsoft.com/office/powerpoint/2010/main" val="37233172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79"/>
            <a:ext cx="2057400" cy="4388644"/>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05979"/>
            <a:ext cx="6019800" cy="438864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8C2560D-EC28-3B41-86E8-18F1CE0113B4}" type="datetimeFigureOut">
              <a:rPr lang="en-US" smtClean="0"/>
              <a:t>11/16/2016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066355A-084C-D24E-9AD2-7E4FC41EA627}" type="slidenum">
              <a:rPr lang="en-US" smtClean="0"/>
              <a:t>‹#›</a:t>
            </a:fld>
            <a:endParaRPr lang="en-US" dirty="0"/>
          </a:p>
        </p:txBody>
      </p:sp>
    </p:spTree>
    <p:extLst>
      <p:ext uri="{BB962C8B-B14F-4D97-AF65-F5344CB8AC3E}">
        <p14:creationId xmlns:p14="http://schemas.microsoft.com/office/powerpoint/2010/main" val="24179964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8C2560D-EC28-3B41-86E8-18F1CE0113B4}" type="datetimeFigureOut">
              <a:rPr lang="en-US" smtClean="0"/>
              <a:t>11/16/2016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066355A-084C-D24E-9AD2-7E4FC41EA627}" type="slidenum">
              <a:rPr lang="en-US" smtClean="0"/>
              <a:t>‹#›</a:t>
            </a:fld>
            <a:endParaRPr lang="en-US" dirty="0"/>
          </a:p>
        </p:txBody>
      </p:sp>
    </p:spTree>
    <p:extLst>
      <p:ext uri="{BB962C8B-B14F-4D97-AF65-F5344CB8AC3E}">
        <p14:creationId xmlns:p14="http://schemas.microsoft.com/office/powerpoint/2010/main" val="32203822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A9E7B99-7C3F-4BC3-B7B8-7E1F8C620B24}" type="datetime1">
              <a:rPr lang="en-US" smtClean="0"/>
              <a:pPr/>
              <a:t>11/16/2016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1AF2B4D-6B12-4EDF-87BB-2B55CECB6611}" type="slidenum">
              <a:rPr lang="en-US" smtClean="0"/>
              <a:pPr/>
              <a:t>‹#›</a:t>
            </a:fld>
            <a:endParaRPr lang="en-US" dirty="0"/>
          </a:p>
        </p:txBody>
      </p:sp>
    </p:spTree>
    <p:extLst>
      <p:ext uri="{BB962C8B-B14F-4D97-AF65-F5344CB8AC3E}">
        <p14:creationId xmlns:p14="http://schemas.microsoft.com/office/powerpoint/2010/main" val="11223948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68C2560D-EC28-3B41-86E8-18F1CE0113B4}" type="datetimeFigureOut">
              <a:rPr lang="en-US" smtClean="0"/>
              <a:t>11/16/2016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2066355A-084C-D24E-9AD2-7E4FC41EA627}" type="slidenum">
              <a:rPr lang="en-US" smtClean="0"/>
              <a:t>‹#›</a:t>
            </a:fld>
            <a:endParaRPr lang="en-US" dirty="0"/>
          </a:p>
        </p:txBody>
      </p:sp>
    </p:spTree>
    <p:extLst>
      <p:ext uri="{BB962C8B-B14F-4D97-AF65-F5344CB8AC3E}">
        <p14:creationId xmlns:p14="http://schemas.microsoft.com/office/powerpoint/2010/main" val="12605946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68C2560D-EC28-3B41-86E8-18F1CE0113B4}" type="datetimeFigureOut">
              <a:rPr lang="en-US" smtClean="0"/>
              <a:t>11/16/2016</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2066355A-084C-D24E-9AD2-7E4FC41EA627}" type="slidenum">
              <a:rPr lang="en-US" smtClean="0"/>
              <a:t>‹#›</a:t>
            </a:fld>
            <a:endParaRPr lang="en-US" dirty="0"/>
          </a:p>
        </p:txBody>
      </p:sp>
    </p:spTree>
    <p:extLst>
      <p:ext uri="{BB962C8B-B14F-4D97-AF65-F5344CB8AC3E}">
        <p14:creationId xmlns:p14="http://schemas.microsoft.com/office/powerpoint/2010/main" val="24868244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68C2560D-EC28-3B41-86E8-18F1CE0113B4}" type="datetimeFigureOut">
              <a:rPr lang="en-US" smtClean="0"/>
              <a:t>11/16/2016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2066355A-084C-D24E-9AD2-7E4FC41EA627}" type="slidenum">
              <a:rPr lang="en-US" smtClean="0"/>
              <a:t>‹#›</a:t>
            </a:fld>
            <a:endParaRPr lang="en-US" dirty="0"/>
          </a:p>
        </p:txBody>
      </p:sp>
    </p:spTree>
    <p:extLst>
      <p:ext uri="{BB962C8B-B14F-4D97-AF65-F5344CB8AC3E}">
        <p14:creationId xmlns:p14="http://schemas.microsoft.com/office/powerpoint/2010/main" val="10847129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8C2560D-EC28-3B41-86E8-18F1CE0113B4}" type="datetimeFigureOut">
              <a:rPr lang="en-US" smtClean="0"/>
              <a:t>11/16/2016</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2066355A-084C-D24E-9AD2-7E4FC41EA627}" type="slidenum">
              <a:rPr lang="en-US" smtClean="0"/>
              <a:t>‹#›</a:t>
            </a:fld>
            <a:endParaRPr lang="en-US" dirty="0"/>
          </a:p>
        </p:txBody>
      </p:sp>
    </p:spTree>
    <p:extLst>
      <p:ext uri="{BB962C8B-B14F-4D97-AF65-F5344CB8AC3E}">
        <p14:creationId xmlns:p14="http://schemas.microsoft.com/office/powerpoint/2010/main" val="12492246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68C2560D-EC28-3B41-86E8-18F1CE0113B4}" type="datetimeFigureOut">
              <a:rPr lang="en-US" smtClean="0"/>
              <a:t>11/16/2016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2C6B1FF6-39B9-40F5-8B67-33C6354A3D4F}" type="slidenum">
              <a:rPr kumimoji="0" lang="en-US" smtClean="0"/>
              <a:pPr eaLnBrk="1" latinLnBrk="0" hangingPunct="1"/>
              <a:t>‹#›</a:t>
            </a:fld>
            <a:endParaRPr kumimoji="0" lang="en-US" dirty="0">
              <a:solidFill>
                <a:schemeClr val="accent3">
                  <a:shade val="75000"/>
                </a:schemeClr>
              </a:solidFill>
            </a:endParaRPr>
          </a:p>
        </p:txBody>
      </p:sp>
    </p:spTree>
    <p:extLst>
      <p:ext uri="{BB962C8B-B14F-4D97-AF65-F5344CB8AC3E}">
        <p14:creationId xmlns:p14="http://schemas.microsoft.com/office/powerpoint/2010/main" val="12182203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68C2560D-EC28-3B41-86E8-18F1CE0113B4}" type="datetimeFigureOut">
              <a:rPr lang="en-US" smtClean="0"/>
              <a:t>11/16/2016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2066355A-084C-D24E-9AD2-7E4FC41EA627}" type="slidenum">
              <a:rPr lang="en-US" smtClean="0"/>
              <a:t>‹#›</a:t>
            </a:fld>
            <a:endParaRPr lang="en-US" dirty="0"/>
          </a:p>
        </p:txBody>
      </p:sp>
    </p:spTree>
    <p:extLst>
      <p:ext uri="{BB962C8B-B14F-4D97-AF65-F5344CB8AC3E}">
        <p14:creationId xmlns:p14="http://schemas.microsoft.com/office/powerpoint/2010/main" val="361598310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68C2560D-EC28-3B41-86E8-18F1CE0113B4}" type="datetimeFigureOut">
              <a:rPr lang="en-US" smtClean="0"/>
              <a:t>11/16/2016</a:t>
            </a:fld>
            <a:endParaRPr lang="en-US" dirty="0"/>
          </a:p>
        </p:txBody>
      </p:sp>
      <p:sp>
        <p:nvSpPr>
          <p:cNvPr id="5" name="Footer Placeholder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2066355A-084C-D24E-9AD2-7E4FC41EA627}" type="slidenum">
              <a:rPr lang="en-US" smtClean="0"/>
              <a:t>‹#›</a:t>
            </a:fld>
            <a:endParaRPr lang="en-US" dirty="0"/>
          </a:p>
        </p:txBody>
      </p:sp>
    </p:spTree>
    <p:extLst>
      <p:ext uri="{BB962C8B-B14F-4D97-AF65-F5344CB8AC3E}">
        <p14:creationId xmlns:p14="http://schemas.microsoft.com/office/powerpoint/2010/main" val="3693843513"/>
      </p:ext>
    </p:extLst>
  </p:cSld>
  <p:clrMap bg1="lt1" tx1="dk1" bg2="lt2" tx2="dk2" accent1="accent1" accent2="accent2" accent3="accent3" accent4="accent4" accent5="accent5" accent6="accent6" hlink="hlink" folHlink="folHlink"/>
  <p:sldLayoutIdLst>
    <p:sldLayoutId id="2147493456" r:id="rId1"/>
    <p:sldLayoutId id="2147493457" r:id="rId2"/>
    <p:sldLayoutId id="2147493458" r:id="rId3"/>
    <p:sldLayoutId id="2147493459" r:id="rId4"/>
    <p:sldLayoutId id="2147493460" r:id="rId5"/>
    <p:sldLayoutId id="2147493461" r:id="rId6"/>
    <p:sldLayoutId id="2147493462" r:id="rId7"/>
    <p:sldLayoutId id="2147493463" r:id="rId8"/>
    <p:sldLayoutId id="2147493464" r:id="rId9"/>
    <p:sldLayoutId id="2147493465" r:id="rId10"/>
    <p:sldLayoutId id="2147493466"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8178687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extBox 1"/>
          <p:cNvSpPr txBox="1"/>
          <p:nvPr/>
        </p:nvSpPr>
        <p:spPr>
          <a:xfrm>
            <a:off x="190500" y="684470"/>
            <a:ext cx="8775700" cy="3416320"/>
          </a:xfrm>
          <a:prstGeom prst="rect">
            <a:avLst/>
          </a:prstGeom>
          <a:noFill/>
          <a:effectLst/>
        </p:spPr>
        <p:txBody>
          <a:bodyPr wrap="square" rtlCol="0">
            <a:spAutoFit/>
          </a:bodyPr>
          <a:lstStyle/>
          <a:p>
            <a:pPr algn="ctr"/>
            <a:r>
              <a:rPr lang="en-US" sz="3600" dirty="0">
                <a:solidFill>
                  <a:schemeClr val="bg1"/>
                </a:solidFill>
              </a:rPr>
              <a:t>Jesus answered, “Everyone who drinks this water will be thirsty again, 14 but whoever drinks the water I give them will never thirst. Indeed, the water I give them will become in them a spring of water welling up to </a:t>
            </a:r>
          </a:p>
          <a:p>
            <a:pPr algn="ctr"/>
            <a:r>
              <a:rPr lang="en-US" sz="3600" dirty="0">
                <a:solidFill>
                  <a:schemeClr val="bg1"/>
                </a:solidFill>
              </a:rPr>
              <a:t>eternal life.”</a:t>
            </a:r>
          </a:p>
        </p:txBody>
      </p:sp>
      <p:sp>
        <p:nvSpPr>
          <p:cNvPr id="3" name="TextBox 2"/>
          <p:cNvSpPr txBox="1"/>
          <p:nvPr/>
        </p:nvSpPr>
        <p:spPr>
          <a:xfrm>
            <a:off x="3860074" y="4322566"/>
            <a:ext cx="5023967" cy="646331"/>
          </a:xfrm>
          <a:prstGeom prst="rect">
            <a:avLst/>
          </a:prstGeom>
          <a:noFill/>
        </p:spPr>
        <p:txBody>
          <a:bodyPr wrap="square" rtlCol="0">
            <a:spAutoFit/>
          </a:bodyPr>
          <a:lstStyle/>
          <a:p>
            <a:pPr algn="r"/>
            <a:r>
              <a:rPr lang="en-US" sz="3600" dirty="0">
                <a:solidFill>
                  <a:srgbClr val="C0C0C0"/>
                </a:solidFill>
              </a:rPr>
              <a:t>John 4:13-14</a:t>
            </a:r>
          </a:p>
        </p:txBody>
      </p:sp>
    </p:spTree>
    <p:extLst>
      <p:ext uri="{BB962C8B-B14F-4D97-AF65-F5344CB8AC3E}">
        <p14:creationId xmlns:p14="http://schemas.microsoft.com/office/powerpoint/2010/main" val="410290888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 name="TextBox 2"/>
          <p:cNvSpPr txBox="1"/>
          <p:nvPr/>
        </p:nvSpPr>
        <p:spPr>
          <a:xfrm>
            <a:off x="513607" y="1305563"/>
            <a:ext cx="8412677" cy="2585323"/>
          </a:xfrm>
          <a:prstGeom prst="rect">
            <a:avLst/>
          </a:prstGeom>
          <a:noFill/>
          <a:effectLst/>
        </p:spPr>
        <p:txBody>
          <a:bodyPr wrap="square" rtlCol="0">
            <a:spAutoFit/>
          </a:bodyPr>
          <a:lstStyle/>
          <a:p>
            <a:pPr marL="914400" lvl="0" indent="-914400">
              <a:buFont typeface="+mj-lt"/>
              <a:buAutoNum type="arabicPeriod" startAt="2"/>
            </a:pPr>
            <a:r>
              <a:rPr lang="en-US" sz="5400" dirty="0">
                <a:solidFill>
                  <a:schemeClr val="bg1"/>
                </a:solidFill>
              </a:rPr>
              <a:t>She was seeking a man to fulfill her </a:t>
            </a:r>
            <a:r>
              <a:rPr lang="en-US" sz="5400" u="sng" dirty="0">
                <a:solidFill>
                  <a:srgbClr val="FEEE21"/>
                </a:solidFill>
              </a:rPr>
              <a:t>needs</a:t>
            </a:r>
            <a:r>
              <a:rPr lang="en-US" sz="5400" dirty="0">
                <a:solidFill>
                  <a:schemeClr val="bg1"/>
                </a:solidFill>
              </a:rPr>
              <a:t> and </a:t>
            </a:r>
            <a:r>
              <a:rPr lang="en-US" sz="5400" u="sng" dirty="0">
                <a:solidFill>
                  <a:srgbClr val="FEEE21"/>
                </a:solidFill>
              </a:rPr>
              <a:t>do</a:t>
            </a:r>
            <a:r>
              <a:rPr lang="en-US" sz="5400" dirty="0">
                <a:solidFill>
                  <a:srgbClr val="FEEE21"/>
                </a:solidFill>
              </a:rPr>
              <a:t> </a:t>
            </a:r>
            <a:r>
              <a:rPr lang="en-US" sz="5400" dirty="0">
                <a:solidFill>
                  <a:schemeClr val="bg1"/>
                </a:solidFill>
              </a:rPr>
              <a:t>what only God can </a:t>
            </a:r>
            <a:r>
              <a:rPr lang="en-US" sz="5400" u="sng" dirty="0">
                <a:solidFill>
                  <a:srgbClr val="FEEE21"/>
                </a:solidFill>
              </a:rPr>
              <a:t>do.</a:t>
            </a:r>
            <a:endParaRPr lang="en-US" sz="5400" dirty="0">
              <a:solidFill>
                <a:srgbClr val="FEEE21"/>
              </a:solidFill>
            </a:endParaRPr>
          </a:p>
        </p:txBody>
      </p:sp>
      <p:sp>
        <p:nvSpPr>
          <p:cNvPr id="2" name="TextBox 1"/>
          <p:cNvSpPr txBox="1"/>
          <p:nvPr/>
        </p:nvSpPr>
        <p:spPr>
          <a:xfrm>
            <a:off x="543524" y="313326"/>
            <a:ext cx="3516924" cy="646331"/>
          </a:xfrm>
          <a:prstGeom prst="rect">
            <a:avLst/>
          </a:prstGeom>
          <a:noFill/>
        </p:spPr>
        <p:txBody>
          <a:bodyPr wrap="square" rtlCol="0">
            <a:spAutoFit/>
          </a:bodyPr>
          <a:lstStyle/>
          <a:p>
            <a:r>
              <a:rPr lang="en-US" sz="3600" dirty="0">
                <a:solidFill>
                  <a:srgbClr val="FEEE21"/>
                </a:solidFill>
              </a:rPr>
              <a:t>THE PROBLEM</a:t>
            </a:r>
          </a:p>
        </p:txBody>
      </p:sp>
    </p:spTree>
    <p:extLst>
      <p:ext uri="{BB962C8B-B14F-4D97-AF65-F5344CB8AC3E}">
        <p14:creationId xmlns:p14="http://schemas.microsoft.com/office/powerpoint/2010/main" val="289635006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 name="TextBox 2"/>
          <p:cNvSpPr txBox="1"/>
          <p:nvPr/>
        </p:nvSpPr>
        <p:spPr>
          <a:xfrm>
            <a:off x="604323" y="919513"/>
            <a:ext cx="8137210" cy="3970318"/>
          </a:xfrm>
          <a:prstGeom prst="rect">
            <a:avLst/>
          </a:prstGeom>
          <a:noFill/>
          <a:effectLst/>
        </p:spPr>
        <p:txBody>
          <a:bodyPr wrap="square" rtlCol="0">
            <a:spAutoFit/>
          </a:bodyPr>
          <a:lstStyle/>
          <a:p>
            <a:pPr marL="914400" lvl="0" indent="-914400">
              <a:buFont typeface="+mj-lt"/>
              <a:buAutoNum type="arabicPeriod" startAt="3"/>
            </a:pPr>
            <a:r>
              <a:rPr lang="en-US" sz="5400" dirty="0">
                <a:solidFill>
                  <a:schemeClr val="bg1"/>
                </a:solidFill>
              </a:rPr>
              <a:t>We all have four basic needs. </a:t>
            </a:r>
          </a:p>
          <a:p>
            <a:pPr marL="971550" lvl="1" indent="400050">
              <a:buFont typeface="+mj-lt"/>
              <a:buAutoNum type="arabicPeriod"/>
            </a:pPr>
            <a:r>
              <a:rPr lang="en-US" sz="3600" dirty="0">
                <a:solidFill>
                  <a:schemeClr val="bg1"/>
                </a:solidFill>
              </a:rPr>
              <a:t>		</a:t>
            </a:r>
            <a:r>
              <a:rPr lang="en-US" sz="3600" u="sng" dirty="0">
                <a:solidFill>
                  <a:srgbClr val="FEEE21"/>
                </a:solidFill>
              </a:rPr>
              <a:t>Acceptance</a:t>
            </a:r>
            <a:endParaRPr lang="en-US" sz="3600" dirty="0">
              <a:solidFill>
                <a:srgbClr val="FEEE21"/>
              </a:solidFill>
            </a:endParaRPr>
          </a:p>
          <a:p>
            <a:pPr marL="971550" lvl="1" indent="-3175">
              <a:buFont typeface="+mj-lt"/>
              <a:buAutoNum type="arabicPeriod"/>
            </a:pPr>
            <a:r>
              <a:rPr lang="en-US" sz="3600" dirty="0">
                <a:solidFill>
                  <a:schemeClr val="bg1"/>
                </a:solidFill>
              </a:rPr>
              <a:t>			</a:t>
            </a:r>
            <a:r>
              <a:rPr lang="en-US" sz="3600" u="sng" dirty="0">
                <a:solidFill>
                  <a:srgbClr val="FEEE21"/>
                </a:solidFill>
              </a:rPr>
              <a:t>Identity</a:t>
            </a:r>
            <a:endParaRPr lang="en-US" sz="3600" dirty="0">
              <a:solidFill>
                <a:srgbClr val="FEEE21"/>
              </a:solidFill>
            </a:endParaRPr>
          </a:p>
          <a:p>
            <a:pPr marL="971550" lvl="1" indent="-3175">
              <a:buFont typeface="+mj-lt"/>
              <a:buAutoNum type="arabicPeriod"/>
            </a:pPr>
            <a:r>
              <a:rPr lang="en-US" sz="3600" dirty="0">
                <a:solidFill>
                  <a:schemeClr val="bg1"/>
                </a:solidFill>
              </a:rPr>
              <a:t>			Security</a:t>
            </a:r>
          </a:p>
          <a:p>
            <a:pPr marL="971550" lvl="1" indent="-3175">
              <a:buFont typeface="+mj-lt"/>
              <a:buAutoNum type="arabicPeriod"/>
            </a:pPr>
            <a:r>
              <a:rPr lang="en-US" sz="3600" dirty="0">
                <a:solidFill>
                  <a:schemeClr val="bg1"/>
                </a:solidFill>
              </a:rPr>
              <a:t>			</a:t>
            </a:r>
            <a:r>
              <a:rPr lang="en-US" sz="3600" u="sng" dirty="0">
                <a:solidFill>
                  <a:srgbClr val="FEEE21"/>
                </a:solidFill>
              </a:rPr>
              <a:t>Purpose </a:t>
            </a:r>
            <a:endParaRPr lang="en-US" sz="3600" dirty="0">
              <a:solidFill>
                <a:srgbClr val="FEEE21"/>
              </a:solidFill>
            </a:endParaRPr>
          </a:p>
        </p:txBody>
      </p:sp>
      <p:sp>
        <p:nvSpPr>
          <p:cNvPr id="2" name="TextBox 1"/>
          <p:cNvSpPr txBox="1"/>
          <p:nvPr/>
        </p:nvSpPr>
        <p:spPr>
          <a:xfrm>
            <a:off x="543524" y="313326"/>
            <a:ext cx="3516924" cy="646331"/>
          </a:xfrm>
          <a:prstGeom prst="rect">
            <a:avLst/>
          </a:prstGeom>
          <a:noFill/>
        </p:spPr>
        <p:txBody>
          <a:bodyPr wrap="square" rtlCol="0">
            <a:spAutoFit/>
          </a:bodyPr>
          <a:lstStyle/>
          <a:p>
            <a:r>
              <a:rPr lang="en-US" sz="3600" dirty="0">
                <a:solidFill>
                  <a:srgbClr val="FEEE21"/>
                </a:solidFill>
              </a:rPr>
              <a:t>THE PROBLEM</a:t>
            </a:r>
          </a:p>
        </p:txBody>
      </p:sp>
    </p:spTree>
    <p:extLst>
      <p:ext uri="{BB962C8B-B14F-4D97-AF65-F5344CB8AC3E}">
        <p14:creationId xmlns:p14="http://schemas.microsoft.com/office/powerpoint/2010/main" val="356303362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 name="TextBox 2"/>
          <p:cNvSpPr txBox="1"/>
          <p:nvPr/>
        </p:nvSpPr>
        <p:spPr>
          <a:xfrm>
            <a:off x="604323" y="934689"/>
            <a:ext cx="8137210" cy="4062651"/>
          </a:xfrm>
          <a:prstGeom prst="rect">
            <a:avLst/>
          </a:prstGeom>
          <a:noFill/>
          <a:effectLst/>
        </p:spPr>
        <p:txBody>
          <a:bodyPr wrap="square" rtlCol="0">
            <a:spAutoFit/>
          </a:bodyPr>
          <a:lstStyle/>
          <a:p>
            <a:pPr marL="742950" lvl="0" indent="-742950">
              <a:buFont typeface="+mj-lt"/>
              <a:buAutoNum type="arabicPeriod" startAt="4"/>
            </a:pPr>
            <a:r>
              <a:rPr lang="en-US" sz="4300" dirty="0">
                <a:solidFill>
                  <a:schemeClr val="bg1"/>
                </a:solidFill>
              </a:rPr>
              <a:t>Principle of Transference:  If we don’t trust Jesus to meet our deepest needs we will automatically transfer those expectations to those </a:t>
            </a:r>
            <a:r>
              <a:rPr lang="en-US" sz="4300" u="sng" dirty="0">
                <a:solidFill>
                  <a:srgbClr val="FEEE21"/>
                </a:solidFill>
              </a:rPr>
              <a:t>closest</a:t>
            </a:r>
            <a:r>
              <a:rPr lang="en-US" sz="4300" dirty="0">
                <a:solidFill>
                  <a:srgbClr val="FEEE21"/>
                </a:solidFill>
              </a:rPr>
              <a:t> </a:t>
            </a:r>
            <a:r>
              <a:rPr lang="en-US" sz="4300" dirty="0">
                <a:solidFill>
                  <a:schemeClr val="bg1"/>
                </a:solidFill>
              </a:rPr>
              <a:t>to us.</a:t>
            </a:r>
          </a:p>
        </p:txBody>
      </p:sp>
      <p:sp>
        <p:nvSpPr>
          <p:cNvPr id="2" name="TextBox 1"/>
          <p:cNvSpPr txBox="1"/>
          <p:nvPr/>
        </p:nvSpPr>
        <p:spPr>
          <a:xfrm>
            <a:off x="543524" y="313326"/>
            <a:ext cx="3516924" cy="646331"/>
          </a:xfrm>
          <a:prstGeom prst="rect">
            <a:avLst/>
          </a:prstGeom>
          <a:noFill/>
        </p:spPr>
        <p:txBody>
          <a:bodyPr wrap="square" rtlCol="0">
            <a:spAutoFit/>
          </a:bodyPr>
          <a:lstStyle/>
          <a:p>
            <a:r>
              <a:rPr lang="en-US" sz="3600" dirty="0">
                <a:solidFill>
                  <a:srgbClr val="FEEE21"/>
                </a:solidFill>
              </a:rPr>
              <a:t>THE PROBLEM</a:t>
            </a:r>
          </a:p>
        </p:txBody>
      </p:sp>
    </p:spTree>
    <p:extLst>
      <p:ext uri="{BB962C8B-B14F-4D97-AF65-F5344CB8AC3E}">
        <p14:creationId xmlns:p14="http://schemas.microsoft.com/office/powerpoint/2010/main" val="163794886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 name="TextBox 2"/>
          <p:cNvSpPr txBox="1"/>
          <p:nvPr/>
        </p:nvSpPr>
        <p:spPr>
          <a:xfrm>
            <a:off x="604323" y="1024209"/>
            <a:ext cx="8137210" cy="661720"/>
          </a:xfrm>
          <a:prstGeom prst="rect">
            <a:avLst/>
          </a:prstGeom>
          <a:noFill/>
          <a:effectLst/>
        </p:spPr>
        <p:txBody>
          <a:bodyPr wrap="square" rtlCol="0">
            <a:spAutoFit/>
          </a:bodyPr>
          <a:lstStyle/>
          <a:p>
            <a:pPr marL="914400" lvl="0" indent="-914400">
              <a:buFont typeface="+mj-lt"/>
              <a:buAutoNum type="alphaLcPeriod"/>
            </a:pPr>
            <a:r>
              <a:rPr lang="en-US" sz="3700" dirty="0">
                <a:solidFill>
                  <a:schemeClr val="bg1"/>
                </a:solidFill>
              </a:rPr>
              <a:t>We will never be </a:t>
            </a:r>
            <a:r>
              <a:rPr lang="en-US" sz="3700" u="sng" dirty="0">
                <a:solidFill>
                  <a:srgbClr val="FEEE21"/>
                </a:solidFill>
              </a:rPr>
              <a:t>fulfilled.</a:t>
            </a:r>
            <a:r>
              <a:rPr lang="en-US" sz="3700" dirty="0">
                <a:solidFill>
                  <a:srgbClr val="FEEE21"/>
                </a:solidFill>
              </a:rPr>
              <a:t>  </a:t>
            </a:r>
          </a:p>
        </p:txBody>
      </p:sp>
      <p:sp>
        <p:nvSpPr>
          <p:cNvPr id="2" name="TextBox 1"/>
          <p:cNvSpPr txBox="1"/>
          <p:nvPr/>
        </p:nvSpPr>
        <p:spPr>
          <a:xfrm>
            <a:off x="543524" y="313326"/>
            <a:ext cx="3516924" cy="646331"/>
          </a:xfrm>
          <a:prstGeom prst="rect">
            <a:avLst/>
          </a:prstGeom>
          <a:noFill/>
        </p:spPr>
        <p:txBody>
          <a:bodyPr wrap="square" rtlCol="0">
            <a:spAutoFit/>
          </a:bodyPr>
          <a:lstStyle/>
          <a:p>
            <a:r>
              <a:rPr lang="en-US" sz="3600" dirty="0">
                <a:solidFill>
                  <a:srgbClr val="FEEE21"/>
                </a:solidFill>
              </a:rPr>
              <a:t>THE PROBLEM</a:t>
            </a:r>
          </a:p>
        </p:txBody>
      </p:sp>
    </p:spTree>
    <p:extLst>
      <p:ext uri="{BB962C8B-B14F-4D97-AF65-F5344CB8AC3E}">
        <p14:creationId xmlns:p14="http://schemas.microsoft.com/office/powerpoint/2010/main" val="150327957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 name="TextBox 2"/>
          <p:cNvSpPr txBox="1"/>
          <p:nvPr/>
        </p:nvSpPr>
        <p:spPr>
          <a:xfrm>
            <a:off x="604323" y="1024209"/>
            <a:ext cx="8137210" cy="1231106"/>
          </a:xfrm>
          <a:prstGeom prst="rect">
            <a:avLst/>
          </a:prstGeom>
          <a:noFill/>
          <a:effectLst/>
        </p:spPr>
        <p:txBody>
          <a:bodyPr wrap="square" rtlCol="0">
            <a:spAutoFit/>
          </a:bodyPr>
          <a:lstStyle/>
          <a:p>
            <a:pPr marL="914400" lvl="0" indent="-914400">
              <a:buFont typeface="+mj-lt"/>
              <a:buAutoNum type="alphaLcPeriod"/>
            </a:pPr>
            <a:r>
              <a:rPr lang="en-US" sz="3700" dirty="0">
                <a:solidFill>
                  <a:schemeClr val="bg1"/>
                </a:solidFill>
              </a:rPr>
              <a:t>We will never be </a:t>
            </a:r>
            <a:r>
              <a:rPr lang="en-US" sz="3700" u="sng" dirty="0">
                <a:solidFill>
                  <a:srgbClr val="FEEE21"/>
                </a:solidFill>
              </a:rPr>
              <a:t>fulfilled.</a:t>
            </a:r>
            <a:r>
              <a:rPr lang="en-US" sz="3700" dirty="0">
                <a:solidFill>
                  <a:srgbClr val="FEEE21"/>
                </a:solidFill>
              </a:rPr>
              <a:t>  </a:t>
            </a:r>
          </a:p>
          <a:p>
            <a:pPr marL="914400" indent="-914400">
              <a:buFont typeface="+mj-lt"/>
              <a:buAutoNum type="alphaLcPeriod"/>
            </a:pPr>
            <a:r>
              <a:rPr lang="en-US" sz="3700" dirty="0">
                <a:solidFill>
                  <a:schemeClr val="bg1"/>
                </a:solidFill>
              </a:rPr>
              <a:t>We become discouraged and </a:t>
            </a:r>
            <a:r>
              <a:rPr lang="en-US" sz="3700" u="sng" dirty="0">
                <a:solidFill>
                  <a:srgbClr val="FEEE21"/>
                </a:solidFill>
              </a:rPr>
              <a:t>cynical.</a:t>
            </a:r>
            <a:r>
              <a:rPr lang="en-US" sz="3700" dirty="0">
                <a:solidFill>
                  <a:srgbClr val="FEEE21"/>
                </a:solidFill>
              </a:rPr>
              <a:t>  </a:t>
            </a:r>
          </a:p>
        </p:txBody>
      </p:sp>
      <p:sp>
        <p:nvSpPr>
          <p:cNvPr id="2" name="TextBox 1"/>
          <p:cNvSpPr txBox="1"/>
          <p:nvPr/>
        </p:nvSpPr>
        <p:spPr>
          <a:xfrm>
            <a:off x="543524" y="313326"/>
            <a:ext cx="3516924" cy="646331"/>
          </a:xfrm>
          <a:prstGeom prst="rect">
            <a:avLst/>
          </a:prstGeom>
          <a:noFill/>
        </p:spPr>
        <p:txBody>
          <a:bodyPr wrap="square" rtlCol="0">
            <a:spAutoFit/>
          </a:bodyPr>
          <a:lstStyle/>
          <a:p>
            <a:r>
              <a:rPr lang="en-US" sz="3600" dirty="0">
                <a:solidFill>
                  <a:srgbClr val="FEEE21"/>
                </a:solidFill>
              </a:rPr>
              <a:t>THE PROBLEM</a:t>
            </a:r>
          </a:p>
        </p:txBody>
      </p:sp>
    </p:spTree>
    <p:extLst>
      <p:ext uri="{BB962C8B-B14F-4D97-AF65-F5344CB8AC3E}">
        <p14:creationId xmlns:p14="http://schemas.microsoft.com/office/powerpoint/2010/main" val="316422629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 name="TextBox 2"/>
          <p:cNvSpPr txBox="1"/>
          <p:nvPr/>
        </p:nvSpPr>
        <p:spPr>
          <a:xfrm>
            <a:off x="604323" y="1024209"/>
            <a:ext cx="8137210" cy="2369880"/>
          </a:xfrm>
          <a:prstGeom prst="rect">
            <a:avLst/>
          </a:prstGeom>
          <a:noFill/>
          <a:effectLst/>
        </p:spPr>
        <p:txBody>
          <a:bodyPr wrap="square" rtlCol="0">
            <a:spAutoFit/>
          </a:bodyPr>
          <a:lstStyle/>
          <a:p>
            <a:pPr marL="914400" lvl="0" indent="-914400">
              <a:buFont typeface="+mj-lt"/>
              <a:buAutoNum type="alphaLcPeriod"/>
            </a:pPr>
            <a:r>
              <a:rPr lang="en-US" sz="3700" dirty="0">
                <a:solidFill>
                  <a:schemeClr val="bg1"/>
                </a:solidFill>
              </a:rPr>
              <a:t>We will never be </a:t>
            </a:r>
            <a:r>
              <a:rPr lang="en-US" sz="3700" u="sng" dirty="0">
                <a:solidFill>
                  <a:srgbClr val="FEEE21"/>
                </a:solidFill>
              </a:rPr>
              <a:t>fulfilled.</a:t>
            </a:r>
            <a:r>
              <a:rPr lang="en-US" sz="3700" dirty="0">
                <a:solidFill>
                  <a:srgbClr val="FEEE21"/>
                </a:solidFill>
              </a:rPr>
              <a:t>  </a:t>
            </a:r>
          </a:p>
          <a:p>
            <a:pPr marL="914400" indent="-914400">
              <a:buFont typeface="+mj-lt"/>
              <a:buAutoNum type="alphaLcPeriod"/>
            </a:pPr>
            <a:r>
              <a:rPr lang="en-US" sz="3700" dirty="0">
                <a:solidFill>
                  <a:schemeClr val="bg1"/>
                </a:solidFill>
              </a:rPr>
              <a:t>We become discouraged and </a:t>
            </a:r>
            <a:r>
              <a:rPr lang="en-US" sz="3700" u="sng" dirty="0">
                <a:solidFill>
                  <a:srgbClr val="FEEE21"/>
                </a:solidFill>
              </a:rPr>
              <a:t>cynical.</a:t>
            </a:r>
            <a:r>
              <a:rPr lang="en-US" sz="3700" dirty="0">
                <a:solidFill>
                  <a:srgbClr val="FEEE21"/>
                </a:solidFill>
              </a:rPr>
              <a:t>  </a:t>
            </a:r>
          </a:p>
          <a:p>
            <a:pPr marL="914400" indent="-914400">
              <a:buFont typeface="+mj-lt"/>
              <a:buAutoNum type="alphaLcPeriod"/>
            </a:pPr>
            <a:r>
              <a:rPr lang="en-US" sz="3700" dirty="0">
                <a:solidFill>
                  <a:schemeClr val="bg1"/>
                </a:solidFill>
              </a:rPr>
              <a:t>We become </a:t>
            </a:r>
            <a:r>
              <a:rPr lang="en-US" sz="3700" u="sng" dirty="0">
                <a:solidFill>
                  <a:srgbClr val="FEEE21"/>
                </a:solidFill>
              </a:rPr>
              <a:t>bitter</a:t>
            </a:r>
            <a:r>
              <a:rPr lang="en-US" sz="3700" dirty="0">
                <a:solidFill>
                  <a:schemeClr val="bg1"/>
                </a:solidFill>
              </a:rPr>
              <a:t> towards people and we reject them.  </a:t>
            </a:r>
          </a:p>
        </p:txBody>
      </p:sp>
      <p:sp>
        <p:nvSpPr>
          <p:cNvPr id="2" name="TextBox 1"/>
          <p:cNvSpPr txBox="1"/>
          <p:nvPr/>
        </p:nvSpPr>
        <p:spPr>
          <a:xfrm>
            <a:off x="543524" y="313326"/>
            <a:ext cx="3516924" cy="646331"/>
          </a:xfrm>
          <a:prstGeom prst="rect">
            <a:avLst/>
          </a:prstGeom>
          <a:noFill/>
        </p:spPr>
        <p:txBody>
          <a:bodyPr wrap="square" rtlCol="0">
            <a:spAutoFit/>
          </a:bodyPr>
          <a:lstStyle/>
          <a:p>
            <a:r>
              <a:rPr lang="en-US" sz="3600" dirty="0">
                <a:solidFill>
                  <a:srgbClr val="FEEE21"/>
                </a:solidFill>
              </a:rPr>
              <a:t>THE PROBLEM</a:t>
            </a:r>
          </a:p>
        </p:txBody>
      </p:sp>
    </p:spTree>
    <p:extLst>
      <p:ext uri="{BB962C8B-B14F-4D97-AF65-F5344CB8AC3E}">
        <p14:creationId xmlns:p14="http://schemas.microsoft.com/office/powerpoint/2010/main" val="366405895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 name="TextBox 2"/>
          <p:cNvSpPr txBox="1"/>
          <p:nvPr/>
        </p:nvSpPr>
        <p:spPr>
          <a:xfrm>
            <a:off x="604323" y="1024209"/>
            <a:ext cx="8137210" cy="3508653"/>
          </a:xfrm>
          <a:prstGeom prst="rect">
            <a:avLst/>
          </a:prstGeom>
          <a:noFill/>
          <a:effectLst/>
        </p:spPr>
        <p:txBody>
          <a:bodyPr wrap="square" rtlCol="0">
            <a:spAutoFit/>
          </a:bodyPr>
          <a:lstStyle/>
          <a:p>
            <a:pPr marL="914400" lvl="0" indent="-914400">
              <a:buFont typeface="+mj-lt"/>
              <a:buAutoNum type="alphaLcPeriod"/>
            </a:pPr>
            <a:r>
              <a:rPr lang="en-US" sz="3700" dirty="0">
                <a:solidFill>
                  <a:schemeClr val="bg1"/>
                </a:solidFill>
              </a:rPr>
              <a:t>We will never be </a:t>
            </a:r>
            <a:r>
              <a:rPr lang="en-US" sz="3700" u="sng" dirty="0">
                <a:solidFill>
                  <a:srgbClr val="FEEE21"/>
                </a:solidFill>
              </a:rPr>
              <a:t>fulfilled.</a:t>
            </a:r>
            <a:r>
              <a:rPr lang="en-US" sz="3700" dirty="0">
                <a:solidFill>
                  <a:srgbClr val="FEEE21"/>
                </a:solidFill>
              </a:rPr>
              <a:t>  </a:t>
            </a:r>
          </a:p>
          <a:p>
            <a:pPr marL="914400" indent="-914400">
              <a:buFont typeface="+mj-lt"/>
              <a:buAutoNum type="alphaLcPeriod"/>
            </a:pPr>
            <a:r>
              <a:rPr lang="en-US" sz="3700" dirty="0">
                <a:solidFill>
                  <a:schemeClr val="bg1"/>
                </a:solidFill>
              </a:rPr>
              <a:t>We become discouraged and </a:t>
            </a:r>
            <a:r>
              <a:rPr lang="en-US" sz="3700" u="sng" dirty="0">
                <a:solidFill>
                  <a:srgbClr val="FEEE21"/>
                </a:solidFill>
              </a:rPr>
              <a:t>cynical.</a:t>
            </a:r>
            <a:r>
              <a:rPr lang="en-US" sz="3700" dirty="0">
                <a:solidFill>
                  <a:srgbClr val="FEEE21"/>
                </a:solidFill>
              </a:rPr>
              <a:t>  </a:t>
            </a:r>
          </a:p>
          <a:p>
            <a:pPr marL="914400" indent="-914400">
              <a:buFont typeface="+mj-lt"/>
              <a:buAutoNum type="alphaLcPeriod"/>
            </a:pPr>
            <a:r>
              <a:rPr lang="en-US" sz="3700" dirty="0">
                <a:solidFill>
                  <a:schemeClr val="bg1"/>
                </a:solidFill>
              </a:rPr>
              <a:t>We become </a:t>
            </a:r>
            <a:r>
              <a:rPr lang="en-US" sz="3700" u="sng" dirty="0">
                <a:solidFill>
                  <a:srgbClr val="FEEE21"/>
                </a:solidFill>
              </a:rPr>
              <a:t>bitter</a:t>
            </a:r>
            <a:r>
              <a:rPr lang="en-US" sz="3700" dirty="0">
                <a:solidFill>
                  <a:schemeClr val="bg1"/>
                </a:solidFill>
              </a:rPr>
              <a:t> towards people and we reject them.  </a:t>
            </a:r>
          </a:p>
          <a:p>
            <a:pPr marL="914400" indent="-914400">
              <a:buFont typeface="+mj-lt"/>
              <a:buAutoNum type="alphaLcPeriod"/>
            </a:pPr>
            <a:r>
              <a:rPr lang="en-US" sz="3700" dirty="0">
                <a:solidFill>
                  <a:schemeClr val="bg1"/>
                </a:solidFill>
              </a:rPr>
              <a:t>We set people up for failure because they couldn’t be </a:t>
            </a:r>
            <a:r>
              <a:rPr lang="en-US" sz="3700" dirty="0">
                <a:solidFill>
                  <a:srgbClr val="FEEE21"/>
                </a:solidFill>
              </a:rPr>
              <a:t>“</a:t>
            </a:r>
            <a:r>
              <a:rPr lang="en-US" sz="3700" u="sng" dirty="0">
                <a:solidFill>
                  <a:srgbClr val="FEEE21"/>
                </a:solidFill>
              </a:rPr>
              <a:t>Jesus</a:t>
            </a:r>
            <a:r>
              <a:rPr lang="en-US" sz="3700" dirty="0">
                <a:solidFill>
                  <a:srgbClr val="FEEE21"/>
                </a:solidFill>
              </a:rPr>
              <a:t>” </a:t>
            </a:r>
            <a:r>
              <a:rPr lang="en-US" sz="3700" dirty="0">
                <a:solidFill>
                  <a:schemeClr val="bg1"/>
                </a:solidFill>
              </a:rPr>
              <a:t>to us.</a:t>
            </a:r>
          </a:p>
        </p:txBody>
      </p:sp>
      <p:sp>
        <p:nvSpPr>
          <p:cNvPr id="2" name="TextBox 1"/>
          <p:cNvSpPr txBox="1"/>
          <p:nvPr/>
        </p:nvSpPr>
        <p:spPr>
          <a:xfrm>
            <a:off x="543524" y="313326"/>
            <a:ext cx="3516924" cy="646331"/>
          </a:xfrm>
          <a:prstGeom prst="rect">
            <a:avLst/>
          </a:prstGeom>
          <a:noFill/>
        </p:spPr>
        <p:txBody>
          <a:bodyPr wrap="square" rtlCol="0">
            <a:spAutoFit/>
          </a:bodyPr>
          <a:lstStyle/>
          <a:p>
            <a:r>
              <a:rPr lang="en-US" sz="3600" dirty="0">
                <a:solidFill>
                  <a:srgbClr val="FEEE21"/>
                </a:solidFill>
              </a:rPr>
              <a:t>THE PROBLEM</a:t>
            </a:r>
          </a:p>
        </p:txBody>
      </p:sp>
    </p:spTree>
    <p:extLst>
      <p:ext uri="{BB962C8B-B14F-4D97-AF65-F5344CB8AC3E}">
        <p14:creationId xmlns:p14="http://schemas.microsoft.com/office/powerpoint/2010/main" val="27261783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 name="TextBox 2"/>
          <p:cNvSpPr txBox="1"/>
          <p:nvPr/>
        </p:nvSpPr>
        <p:spPr>
          <a:xfrm>
            <a:off x="604323" y="1305563"/>
            <a:ext cx="8137210" cy="1754326"/>
          </a:xfrm>
          <a:prstGeom prst="rect">
            <a:avLst/>
          </a:prstGeom>
          <a:noFill/>
          <a:effectLst/>
        </p:spPr>
        <p:txBody>
          <a:bodyPr wrap="square" rtlCol="0">
            <a:spAutoFit/>
          </a:bodyPr>
          <a:lstStyle/>
          <a:p>
            <a:pPr marL="914400" lvl="0" indent="-914400">
              <a:buFont typeface="+mj-lt"/>
              <a:buAutoNum type="arabicPeriod"/>
            </a:pPr>
            <a:r>
              <a:rPr lang="en-US" sz="5400" dirty="0">
                <a:solidFill>
                  <a:schemeClr val="bg1"/>
                </a:solidFill>
              </a:rPr>
              <a:t>Our inner security becomes </a:t>
            </a:r>
            <a:r>
              <a:rPr lang="en-US" sz="5400" u="sng" dirty="0">
                <a:solidFill>
                  <a:srgbClr val="FEEE21"/>
                </a:solidFill>
              </a:rPr>
              <a:t>unlimited.</a:t>
            </a:r>
            <a:endParaRPr lang="en-US" sz="5400" dirty="0">
              <a:solidFill>
                <a:srgbClr val="FEEE21"/>
              </a:solidFill>
            </a:endParaRPr>
          </a:p>
        </p:txBody>
      </p:sp>
      <p:sp>
        <p:nvSpPr>
          <p:cNvPr id="2" name="TextBox 1"/>
          <p:cNvSpPr txBox="1"/>
          <p:nvPr/>
        </p:nvSpPr>
        <p:spPr>
          <a:xfrm>
            <a:off x="543523" y="313326"/>
            <a:ext cx="8363883" cy="584775"/>
          </a:xfrm>
          <a:prstGeom prst="rect">
            <a:avLst/>
          </a:prstGeom>
          <a:noFill/>
        </p:spPr>
        <p:txBody>
          <a:bodyPr wrap="square" rtlCol="0">
            <a:spAutoFit/>
          </a:bodyPr>
          <a:lstStyle/>
          <a:p>
            <a:r>
              <a:rPr lang="en-US" sz="3200" dirty="0">
                <a:solidFill>
                  <a:srgbClr val="FEEE21"/>
                </a:solidFill>
              </a:rPr>
              <a:t>WHEN WE RELY ON JESUS TO MEET OUR NEED</a:t>
            </a:r>
          </a:p>
        </p:txBody>
      </p:sp>
    </p:spTree>
    <p:extLst>
      <p:ext uri="{BB962C8B-B14F-4D97-AF65-F5344CB8AC3E}">
        <p14:creationId xmlns:p14="http://schemas.microsoft.com/office/powerpoint/2010/main" val="136970538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 name="TextBox 2"/>
          <p:cNvSpPr txBox="1"/>
          <p:nvPr/>
        </p:nvSpPr>
        <p:spPr>
          <a:xfrm>
            <a:off x="604323" y="1305563"/>
            <a:ext cx="8137210" cy="3416320"/>
          </a:xfrm>
          <a:prstGeom prst="rect">
            <a:avLst/>
          </a:prstGeom>
          <a:noFill/>
          <a:effectLst/>
        </p:spPr>
        <p:txBody>
          <a:bodyPr wrap="square" rtlCol="0">
            <a:spAutoFit/>
          </a:bodyPr>
          <a:lstStyle/>
          <a:p>
            <a:pPr marL="914400" lvl="0" indent="-914400">
              <a:buFont typeface="+mj-lt"/>
              <a:buAutoNum type="arabicPeriod" startAt="2"/>
            </a:pPr>
            <a:r>
              <a:rPr lang="en-US" sz="5400" dirty="0">
                <a:solidFill>
                  <a:schemeClr val="bg1"/>
                </a:solidFill>
              </a:rPr>
              <a:t>Our ability to </a:t>
            </a:r>
            <a:r>
              <a:rPr lang="en-US" sz="5400" u="sng" dirty="0">
                <a:solidFill>
                  <a:srgbClr val="FEEE21"/>
                </a:solidFill>
              </a:rPr>
              <a:t>give</a:t>
            </a:r>
            <a:r>
              <a:rPr lang="en-US" sz="5400" dirty="0">
                <a:solidFill>
                  <a:srgbClr val="FEEE21"/>
                </a:solidFill>
              </a:rPr>
              <a:t> </a:t>
            </a:r>
            <a:r>
              <a:rPr lang="en-US" sz="5400" dirty="0">
                <a:solidFill>
                  <a:schemeClr val="bg1"/>
                </a:solidFill>
              </a:rPr>
              <a:t>is only limited by our capacity to drink from the water of life.</a:t>
            </a:r>
          </a:p>
        </p:txBody>
      </p:sp>
      <p:sp>
        <p:nvSpPr>
          <p:cNvPr id="2" name="TextBox 1"/>
          <p:cNvSpPr txBox="1"/>
          <p:nvPr/>
        </p:nvSpPr>
        <p:spPr>
          <a:xfrm>
            <a:off x="543523" y="313326"/>
            <a:ext cx="8363883" cy="584775"/>
          </a:xfrm>
          <a:prstGeom prst="rect">
            <a:avLst/>
          </a:prstGeom>
          <a:noFill/>
        </p:spPr>
        <p:txBody>
          <a:bodyPr wrap="square" rtlCol="0">
            <a:spAutoFit/>
          </a:bodyPr>
          <a:lstStyle/>
          <a:p>
            <a:r>
              <a:rPr lang="en-US" sz="3200" dirty="0">
                <a:solidFill>
                  <a:srgbClr val="FEEE21"/>
                </a:solidFill>
              </a:rPr>
              <a:t>WHEN WE RELY ON JESUS TO MEET OUR NEED</a:t>
            </a:r>
          </a:p>
        </p:txBody>
      </p:sp>
    </p:spTree>
    <p:extLst>
      <p:ext uri="{BB962C8B-B14F-4D97-AF65-F5344CB8AC3E}">
        <p14:creationId xmlns:p14="http://schemas.microsoft.com/office/powerpoint/2010/main" val="263916232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Picture 3" descr="This or That - Notes.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1662546"/>
          </a:xfrm>
          <a:prstGeom prst="rect">
            <a:avLst/>
          </a:prstGeom>
        </p:spPr>
      </p:pic>
      <p:sp>
        <p:nvSpPr>
          <p:cNvPr id="7" name="TextBox 6"/>
          <p:cNvSpPr txBox="1"/>
          <p:nvPr/>
        </p:nvSpPr>
        <p:spPr>
          <a:xfrm>
            <a:off x="544286" y="1604070"/>
            <a:ext cx="8137210" cy="2554545"/>
          </a:xfrm>
          <a:prstGeom prst="rect">
            <a:avLst/>
          </a:prstGeom>
          <a:noFill/>
          <a:effectLst/>
        </p:spPr>
        <p:txBody>
          <a:bodyPr wrap="square" rtlCol="0">
            <a:spAutoFit/>
          </a:bodyPr>
          <a:lstStyle/>
          <a:p>
            <a:pPr lvl="0"/>
            <a:r>
              <a:rPr lang="en-US" sz="4000" dirty="0"/>
              <a:t>Part 1:  You Decide</a:t>
            </a:r>
          </a:p>
          <a:p>
            <a:pPr lvl="0"/>
            <a:r>
              <a:rPr lang="en-US" sz="4000" dirty="0"/>
              <a:t>Part 2:  The Best Question</a:t>
            </a:r>
          </a:p>
          <a:p>
            <a:pPr lvl="0"/>
            <a:r>
              <a:rPr lang="en-US" sz="4000" dirty="0"/>
              <a:t>Part 3:  Breaking Bad </a:t>
            </a:r>
          </a:p>
          <a:p>
            <a:pPr lvl="0"/>
            <a:r>
              <a:rPr lang="en-US" sz="4000" dirty="0"/>
              <a:t>Part 4:  Birth Of A Habit</a:t>
            </a:r>
          </a:p>
        </p:txBody>
      </p:sp>
    </p:spTree>
    <p:extLst>
      <p:ext uri="{BB962C8B-B14F-4D97-AF65-F5344CB8AC3E}">
        <p14:creationId xmlns:p14="http://schemas.microsoft.com/office/powerpoint/2010/main" val="77974042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 name="TextBox 2"/>
          <p:cNvSpPr txBox="1"/>
          <p:nvPr/>
        </p:nvSpPr>
        <p:spPr>
          <a:xfrm>
            <a:off x="604323" y="1305563"/>
            <a:ext cx="8137210" cy="3416320"/>
          </a:xfrm>
          <a:prstGeom prst="rect">
            <a:avLst/>
          </a:prstGeom>
          <a:noFill/>
          <a:effectLst/>
        </p:spPr>
        <p:txBody>
          <a:bodyPr wrap="square" rtlCol="0">
            <a:spAutoFit/>
          </a:bodyPr>
          <a:lstStyle/>
          <a:p>
            <a:pPr marL="914400" lvl="0" indent="-914400">
              <a:buFont typeface="+mj-lt"/>
              <a:buAutoNum type="arabicPeriod" startAt="3"/>
            </a:pPr>
            <a:r>
              <a:rPr lang="en-US" sz="5400" dirty="0">
                <a:solidFill>
                  <a:schemeClr val="bg1"/>
                </a:solidFill>
              </a:rPr>
              <a:t>We are able to love people for </a:t>
            </a:r>
            <a:r>
              <a:rPr lang="en-US" sz="5400" u="sng" dirty="0">
                <a:solidFill>
                  <a:srgbClr val="FEEE21"/>
                </a:solidFill>
              </a:rPr>
              <a:t>who they are</a:t>
            </a:r>
            <a:r>
              <a:rPr lang="en-US" sz="5400" dirty="0">
                <a:solidFill>
                  <a:srgbClr val="FEEE21"/>
                </a:solidFill>
              </a:rPr>
              <a:t> </a:t>
            </a:r>
            <a:r>
              <a:rPr lang="en-US" sz="5400" dirty="0">
                <a:solidFill>
                  <a:schemeClr val="bg1"/>
                </a:solidFill>
              </a:rPr>
              <a:t>and not based upon what they can do for us.</a:t>
            </a:r>
          </a:p>
        </p:txBody>
      </p:sp>
      <p:sp>
        <p:nvSpPr>
          <p:cNvPr id="2" name="TextBox 1"/>
          <p:cNvSpPr txBox="1"/>
          <p:nvPr/>
        </p:nvSpPr>
        <p:spPr>
          <a:xfrm>
            <a:off x="543523" y="313326"/>
            <a:ext cx="8363883" cy="584775"/>
          </a:xfrm>
          <a:prstGeom prst="rect">
            <a:avLst/>
          </a:prstGeom>
          <a:noFill/>
        </p:spPr>
        <p:txBody>
          <a:bodyPr wrap="square" rtlCol="0">
            <a:spAutoFit/>
          </a:bodyPr>
          <a:lstStyle/>
          <a:p>
            <a:r>
              <a:rPr lang="en-US" sz="3200" dirty="0">
                <a:solidFill>
                  <a:srgbClr val="FEEE21"/>
                </a:solidFill>
              </a:rPr>
              <a:t>WHEN WE RELY ON JESUS TO MEET OUR NEED</a:t>
            </a:r>
          </a:p>
        </p:txBody>
      </p:sp>
    </p:spTree>
    <p:extLst>
      <p:ext uri="{BB962C8B-B14F-4D97-AF65-F5344CB8AC3E}">
        <p14:creationId xmlns:p14="http://schemas.microsoft.com/office/powerpoint/2010/main" val="355776960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 name="TextBox 2"/>
          <p:cNvSpPr txBox="1"/>
          <p:nvPr/>
        </p:nvSpPr>
        <p:spPr>
          <a:xfrm>
            <a:off x="604323" y="951807"/>
            <a:ext cx="8137210" cy="3970318"/>
          </a:xfrm>
          <a:prstGeom prst="rect">
            <a:avLst/>
          </a:prstGeom>
          <a:noFill/>
          <a:effectLst/>
        </p:spPr>
        <p:txBody>
          <a:bodyPr wrap="square" rtlCol="0">
            <a:spAutoFit/>
          </a:bodyPr>
          <a:lstStyle/>
          <a:p>
            <a:pPr marL="685800" lvl="0" indent="-685800">
              <a:buFont typeface="Arial" panose="020B0604020202020204" pitchFamily="34" charset="0"/>
              <a:buChar char="•"/>
            </a:pPr>
            <a:r>
              <a:rPr lang="en-US" sz="3600" dirty="0">
                <a:solidFill>
                  <a:schemeClr val="bg1"/>
                </a:solidFill>
              </a:rPr>
              <a:t>Healthy Statement:  “I love you and life is wonderful with you but its possible without you.”</a:t>
            </a:r>
          </a:p>
          <a:p>
            <a:pPr lvl="0"/>
            <a:endParaRPr lang="en-US" sz="3600" dirty="0">
              <a:solidFill>
                <a:schemeClr val="bg1"/>
              </a:solidFill>
            </a:endParaRPr>
          </a:p>
          <a:p>
            <a:pPr marL="685800" indent="-685800">
              <a:buFont typeface="Arial" panose="020B0604020202020204" pitchFamily="34" charset="0"/>
              <a:buChar char="•"/>
            </a:pPr>
            <a:r>
              <a:rPr lang="en-US" sz="3600" dirty="0">
                <a:solidFill>
                  <a:schemeClr val="bg1"/>
                </a:solidFill>
              </a:rPr>
              <a:t>Unhealthy Statement:  “I can’t live without you, I can’t go on without you.”</a:t>
            </a:r>
          </a:p>
        </p:txBody>
      </p:sp>
      <p:sp>
        <p:nvSpPr>
          <p:cNvPr id="2" name="TextBox 1"/>
          <p:cNvSpPr txBox="1"/>
          <p:nvPr/>
        </p:nvSpPr>
        <p:spPr>
          <a:xfrm>
            <a:off x="543523" y="313326"/>
            <a:ext cx="8363883" cy="584775"/>
          </a:xfrm>
          <a:prstGeom prst="rect">
            <a:avLst/>
          </a:prstGeom>
          <a:noFill/>
        </p:spPr>
        <p:txBody>
          <a:bodyPr wrap="square" rtlCol="0">
            <a:spAutoFit/>
          </a:bodyPr>
          <a:lstStyle/>
          <a:p>
            <a:r>
              <a:rPr lang="en-US" sz="3200" dirty="0">
                <a:solidFill>
                  <a:srgbClr val="FEEE21"/>
                </a:solidFill>
              </a:rPr>
              <a:t>WHEN WE RELY ON JESUS TO MEET OUR NEED</a:t>
            </a:r>
          </a:p>
        </p:txBody>
      </p:sp>
    </p:spTree>
    <p:extLst>
      <p:ext uri="{BB962C8B-B14F-4D97-AF65-F5344CB8AC3E}">
        <p14:creationId xmlns:p14="http://schemas.microsoft.com/office/powerpoint/2010/main" val="149842245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 name="TextBox 2"/>
          <p:cNvSpPr txBox="1"/>
          <p:nvPr/>
        </p:nvSpPr>
        <p:spPr>
          <a:xfrm>
            <a:off x="604323" y="1305563"/>
            <a:ext cx="8137210" cy="1754326"/>
          </a:xfrm>
          <a:prstGeom prst="rect">
            <a:avLst/>
          </a:prstGeom>
          <a:noFill/>
          <a:effectLst/>
        </p:spPr>
        <p:txBody>
          <a:bodyPr wrap="square" rtlCol="0">
            <a:spAutoFit/>
          </a:bodyPr>
          <a:lstStyle/>
          <a:p>
            <a:pPr marL="914400" lvl="0" indent="-914400">
              <a:buFont typeface="+mj-lt"/>
              <a:buAutoNum type="arabicPeriod" startAt="4"/>
            </a:pPr>
            <a:r>
              <a:rPr lang="en-US" sz="5400" dirty="0">
                <a:solidFill>
                  <a:schemeClr val="bg1"/>
                </a:solidFill>
              </a:rPr>
              <a:t>We will </a:t>
            </a:r>
            <a:r>
              <a:rPr lang="en-US" sz="5400" u="sng" dirty="0">
                <a:solidFill>
                  <a:srgbClr val="FEEE21"/>
                </a:solidFill>
              </a:rPr>
              <a:t>attract</a:t>
            </a:r>
            <a:r>
              <a:rPr lang="en-US" sz="5400" dirty="0">
                <a:solidFill>
                  <a:schemeClr val="bg1"/>
                </a:solidFill>
              </a:rPr>
              <a:t> people to us.</a:t>
            </a:r>
          </a:p>
        </p:txBody>
      </p:sp>
      <p:sp>
        <p:nvSpPr>
          <p:cNvPr id="2" name="TextBox 1"/>
          <p:cNvSpPr txBox="1"/>
          <p:nvPr/>
        </p:nvSpPr>
        <p:spPr>
          <a:xfrm>
            <a:off x="543523" y="313326"/>
            <a:ext cx="8363883" cy="584775"/>
          </a:xfrm>
          <a:prstGeom prst="rect">
            <a:avLst/>
          </a:prstGeom>
          <a:noFill/>
        </p:spPr>
        <p:txBody>
          <a:bodyPr wrap="square" rtlCol="0">
            <a:spAutoFit/>
          </a:bodyPr>
          <a:lstStyle/>
          <a:p>
            <a:r>
              <a:rPr lang="en-US" sz="3200" dirty="0">
                <a:solidFill>
                  <a:srgbClr val="FEEE21"/>
                </a:solidFill>
              </a:rPr>
              <a:t>WHEN WE RELY ON JESUS TO MEET OUR NEED</a:t>
            </a:r>
          </a:p>
        </p:txBody>
      </p:sp>
    </p:spTree>
    <p:extLst>
      <p:ext uri="{BB962C8B-B14F-4D97-AF65-F5344CB8AC3E}">
        <p14:creationId xmlns:p14="http://schemas.microsoft.com/office/powerpoint/2010/main" val="182216860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extBox 1"/>
          <p:cNvSpPr txBox="1"/>
          <p:nvPr/>
        </p:nvSpPr>
        <p:spPr>
          <a:xfrm>
            <a:off x="190500" y="876298"/>
            <a:ext cx="8775700" cy="3416320"/>
          </a:xfrm>
          <a:prstGeom prst="rect">
            <a:avLst/>
          </a:prstGeom>
          <a:noFill/>
          <a:effectLst/>
        </p:spPr>
        <p:txBody>
          <a:bodyPr wrap="square" rtlCol="0">
            <a:spAutoFit/>
          </a:bodyPr>
          <a:lstStyle/>
          <a:p>
            <a:pPr algn="ctr"/>
            <a:r>
              <a:rPr lang="en-US" sz="3600" dirty="0">
                <a:solidFill>
                  <a:schemeClr val="bg1"/>
                </a:solidFill>
              </a:rPr>
              <a:t>Yet a time is coming and has now come when the true worshipers will worship the Father in the Spirit and in truth, for they are the kind of worshipers the Father seeks. 24 God is spirit, and his worshipers must worship in the Spirit and in truth.</a:t>
            </a:r>
          </a:p>
        </p:txBody>
      </p:sp>
      <p:sp>
        <p:nvSpPr>
          <p:cNvPr id="3" name="TextBox 2"/>
          <p:cNvSpPr txBox="1"/>
          <p:nvPr/>
        </p:nvSpPr>
        <p:spPr>
          <a:xfrm>
            <a:off x="3860074" y="4322566"/>
            <a:ext cx="5023967" cy="646331"/>
          </a:xfrm>
          <a:prstGeom prst="rect">
            <a:avLst/>
          </a:prstGeom>
          <a:noFill/>
        </p:spPr>
        <p:txBody>
          <a:bodyPr wrap="square" rtlCol="0">
            <a:spAutoFit/>
          </a:bodyPr>
          <a:lstStyle/>
          <a:p>
            <a:pPr algn="r"/>
            <a:r>
              <a:rPr lang="en-US" sz="3600" dirty="0">
                <a:solidFill>
                  <a:srgbClr val="C0C0C0"/>
                </a:solidFill>
              </a:rPr>
              <a:t>John 4:23-24</a:t>
            </a:r>
          </a:p>
        </p:txBody>
      </p:sp>
      <p:sp>
        <p:nvSpPr>
          <p:cNvPr id="4" name="TextBox 3"/>
          <p:cNvSpPr txBox="1"/>
          <p:nvPr/>
        </p:nvSpPr>
        <p:spPr>
          <a:xfrm>
            <a:off x="454003" y="268569"/>
            <a:ext cx="3478556" cy="584775"/>
          </a:xfrm>
          <a:prstGeom prst="rect">
            <a:avLst/>
          </a:prstGeom>
          <a:noFill/>
        </p:spPr>
        <p:txBody>
          <a:bodyPr wrap="square" rtlCol="0">
            <a:spAutoFit/>
          </a:bodyPr>
          <a:lstStyle/>
          <a:p>
            <a:r>
              <a:rPr lang="en-US" sz="3200" dirty="0">
                <a:solidFill>
                  <a:srgbClr val="FEEE21"/>
                </a:solidFill>
              </a:rPr>
              <a:t>THIRST QUENCHER</a:t>
            </a:r>
          </a:p>
        </p:txBody>
      </p:sp>
    </p:spTree>
    <p:extLst>
      <p:ext uri="{BB962C8B-B14F-4D97-AF65-F5344CB8AC3E}">
        <p14:creationId xmlns:p14="http://schemas.microsoft.com/office/powerpoint/2010/main" val="386360496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extBox 1"/>
          <p:cNvSpPr txBox="1"/>
          <p:nvPr/>
        </p:nvSpPr>
        <p:spPr>
          <a:xfrm>
            <a:off x="190500" y="1822666"/>
            <a:ext cx="8775700" cy="1754326"/>
          </a:xfrm>
          <a:prstGeom prst="rect">
            <a:avLst/>
          </a:prstGeom>
          <a:noFill/>
          <a:effectLst/>
        </p:spPr>
        <p:txBody>
          <a:bodyPr wrap="square" rtlCol="0">
            <a:spAutoFit/>
          </a:bodyPr>
          <a:lstStyle/>
          <a:p>
            <a:pPr algn="ctr"/>
            <a:r>
              <a:rPr lang="en-US" sz="3600" dirty="0">
                <a:solidFill>
                  <a:schemeClr val="bg1"/>
                </a:solidFill>
              </a:rPr>
              <a:t>You make known to me the path of life; you will fill me with joy </a:t>
            </a:r>
            <a:r>
              <a:rPr lang="en-US" sz="3600" dirty="0">
                <a:solidFill>
                  <a:srgbClr val="FEEE21"/>
                </a:solidFill>
              </a:rPr>
              <a:t>in your presence, </a:t>
            </a:r>
            <a:r>
              <a:rPr lang="en-US" sz="3600" dirty="0">
                <a:solidFill>
                  <a:schemeClr val="bg1"/>
                </a:solidFill>
              </a:rPr>
              <a:t>with eternal pleasures at your right hand.</a:t>
            </a:r>
          </a:p>
        </p:txBody>
      </p:sp>
      <p:sp>
        <p:nvSpPr>
          <p:cNvPr id="3" name="TextBox 2"/>
          <p:cNvSpPr txBox="1"/>
          <p:nvPr/>
        </p:nvSpPr>
        <p:spPr>
          <a:xfrm>
            <a:off x="3860074" y="4322566"/>
            <a:ext cx="5023967" cy="646331"/>
          </a:xfrm>
          <a:prstGeom prst="rect">
            <a:avLst/>
          </a:prstGeom>
          <a:noFill/>
        </p:spPr>
        <p:txBody>
          <a:bodyPr wrap="square" rtlCol="0">
            <a:spAutoFit/>
          </a:bodyPr>
          <a:lstStyle/>
          <a:p>
            <a:pPr algn="r"/>
            <a:r>
              <a:rPr lang="en-US" sz="3600" dirty="0">
                <a:solidFill>
                  <a:srgbClr val="C0C0C0"/>
                </a:solidFill>
              </a:rPr>
              <a:t>Psalm 16:11 </a:t>
            </a:r>
          </a:p>
        </p:txBody>
      </p:sp>
      <p:sp>
        <p:nvSpPr>
          <p:cNvPr id="4" name="TextBox 3"/>
          <p:cNvSpPr txBox="1"/>
          <p:nvPr/>
        </p:nvSpPr>
        <p:spPr>
          <a:xfrm>
            <a:off x="454003" y="268569"/>
            <a:ext cx="3478556" cy="584775"/>
          </a:xfrm>
          <a:prstGeom prst="rect">
            <a:avLst/>
          </a:prstGeom>
          <a:noFill/>
        </p:spPr>
        <p:txBody>
          <a:bodyPr wrap="square" rtlCol="0">
            <a:spAutoFit/>
          </a:bodyPr>
          <a:lstStyle/>
          <a:p>
            <a:r>
              <a:rPr lang="en-US" sz="3200" dirty="0">
                <a:solidFill>
                  <a:srgbClr val="FEEE21"/>
                </a:solidFill>
              </a:rPr>
              <a:t>THIRST QUENCHER</a:t>
            </a:r>
          </a:p>
        </p:txBody>
      </p:sp>
    </p:spTree>
    <p:extLst>
      <p:ext uri="{BB962C8B-B14F-4D97-AF65-F5344CB8AC3E}">
        <p14:creationId xmlns:p14="http://schemas.microsoft.com/office/powerpoint/2010/main" val="13235108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extBox 1"/>
          <p:cNvSpPr txBox="1"/>
          <p:nvPr/>
        </p:nvSpPr>
        <p:spPr>
          <a:xfrm>
            <a:off x="190500" y="2052864"/>
            <a:ext cx="8775700" cy="1200329"/>
          </a:xfrm>
          <a:prstGeom prst="rect">
            <a:avLst/>
          </a:prstGeom>
          <a:noFill/>
          <a:effectLst/>
        </p:spPr>
        <p:txBody>
          <a:bodyPr wrap="square" rtlCol="0">
            <a:spAutoFit/>
          </a:bodyPr>
          <a:lstStyle/>
          <a:p>
            <a:pPr algn="ctr"/>
            <a:r>
              <a:rPr lang="en-US" sz="3600" dirty="0">
                <a:solidFill>
                  <a:schemeClr val="bg1"/>
                </a:solidFill>
              </a:rPr>
              <a:t>Draw near to God and He will draw </a:t>
            </a:r>
          </a:p>
          <a:p>
            <a:pPr algn="ctr"/>
            <a:r>
              <a:rPr lang="en-US" sz="3600" dirty="0">
                <a:solidFill>
                  <a:schemeClr val="bg1"/>
                </a:solidFill>
              </a:rPr>
              <a:t>near to you.</a:t>
            </a:r>
          </a:p>
        </p:txBody>
      </p:sp>
      <p:sp>
        <p:nvSpPr>
          <p:cNvPr id="3" name="TextBox 2"/>
          <p:cNvSpPr txBox="1"/>
          <p:nvPr/>
        </p:nvSpPr>
        <p:spPr>
          <a:xfrm>
            <a:off x="3860074" y="4322566"/>
            <a:ext cx="5023967" cy="646331"/>
          </a:xfrm>
          <a:prstGeom prst="rect">
            <a:avLst/>
          </a:prstGeom>
          <a:noFill/>
        </p:spPr>
        <p:txBody>
          <a:bodyPr wrap="square" rtlCol="0">
            <a:spAutoFit/>
          </a:bodyPr>
          <a:lstStyle/>
          <a:p>
            <a:pPr algn="r"/>
            <a:r>
              <a:rPr lang="en-US" sz="3600" dirty="0">
                <a:solidFill>
                  <a:srgbClr val="C0C0C0"/>
                </a:solidFill>
              </a:rPr>
              <a:t>James 4:8a NKJV </a:t>
            </a:r>
          </a:p>
        </p:txBody>
      </p:sp>
      <p:sp>
        <p:nvSpPr>
          <p:cNvPr id="4" name="TextBox 3"/>
          <p:cNvSpPr txBox="1"/>
          <p:nvPr/>
        </p:nvSpPr>
        <p:spPr>
          <a:xfrm>
            <a:off x="454003" y="268569"/>
            <a:ext cx="3478556" cy="584775"/>
          </a:xfrm>
          <a:prstGeom prst="rect">
            <a:avLst/>
          </a:prstGeom>
          <a:noFill/>
        </p:spPr>
        <p:txBody>
          <a:bodyPr wrap="square" rtlCol="0">
            <a:spAutoFit/>
          </a:bodyPr>
          <a:lstStyle/>
          <a:p>
            <a:r>
              <a:rPr lang="en-US" sz="3200" dirty="0">
                <a:solidFill>
                  <a:srgbClr val="FEEE21"/>
                </a:solidFill>
              </a:rPr>
              <a:t>THIRST QUENCHER</a:t>
            </a:r>
          </a:p>
        </p:txBody>
      </p:sp>
    </p:spTree>
    <p:extLst>
      <p:ext uri="{BB962C8B-B14F-4D97-AF65-F5344CB8AC3E}">
        <p14:creationId xmlns:p14="http://schemas.microsoft.com/office/powerpoint/2010/main" val="361657868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Picture 3" descr="This or That - Notes.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1662546"/>
          </a:xfrm>
          <a:prstGeom prst="rect">
            <a:avLst/>
          </a:prstGeom>
        </p:spPr>
      </p:pic>
      <p:sp>
        <p:nvSpPr>
          <p:cNvPr id="7" name="TextBox 6"/>
          <p:cNvSpPr txBox="1"/>
          <p:nvPr/>
        </p:nvSpPr>
        <p:spPr>
          <a:xfrm>
            <a:off x="544286" y="1604070"/>
            <a:ext cx="8137210" cy="1938992"/>
          </a:xfrm>
          <a:prstGeom prst="rect">
            <a:avLst/>
          </a:prstGeom>
          <a:noFill/>
          <a:effectLst/>
        </p:spPr>
        <p:txBody>
          <a:bodyPr wrap="square" rtlCol="0">
            <a:spAutoFit/>
          </a:bodyPr>
          <a:lstStyle/>
          <a:p>
            <a:pPr lvl="0"/>
            <a:r>
              <a:rPr lang="en-US" sz="4000" dirty="0"/>
              <a:t>Part 5:  Building Healthy Habits</a:t>
            </a:r>
          </a:p>
          <a:p>
            <a:pPr lvl="0"/>
            <a:r>
              <a:rPr lang="en-US" sz="4000" dirty="0"/>
              <a:t>Part 6:  Living With Integrity</a:t>
            </a:r>
          </a:p>
          <a:p>
            <a:pPr lvl="0"/>
            <a:r>
              <a:rPr lang="en-US" sz="4000" dirty="0"/>
              <a:t>Part 7:  A Life of Excellence</a:t>
            </a:r>
          </a:p>
        </p:txBody>
      </p:sp>
    </p:spTree>
    <p:extLst>
      <p:ext uri="{BB962C8B-B14F-4D97-AF65-F5344CB8AC3E}">
        <p14:creationId xmlns:p14="http://schemas.microsoft.com/office/powerpoint/2010/main" val="82645661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Picture 3" descr="This or That - Notes.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1662546"/>
          </a:xfrm>
          <a:prstGeom prst="rect">
            <a:avLst/>
          </a:prstGeom>
        </p:spPr>
      </p:pic>
      <p:sp>
        <p:nvSpPr>
          <p:cNvPr id="5" name="TextBox 4"/>
          <p:cNvSpPr txBox="1"/>
          <p:nvPr/>
        </p:nvSpPr>
        <p:spPr>
          <a:xfrm>
            <a:off x="0" y="1761284"/>
            <a:ext cx="9143999" cy="923330"/>
          </a:xfrm>
          <a:prstGeom prst="rect">
            <a:avLst/>
          </a:prstGeom>
          <a:noFill/>
          <a:ln w="28575" cmpd="sng">
            <a:noFill/>
          </a:ln>
        </p:spPr>
        <p:txBody>
          <a:bodyPr wrap="square" rtlCol="0">
            <a:spAutoFit/>
          </a:bodyPr>
          <a:lstStyle/>
          <a:p>
            <a:pPr algn="ctr"/>
            <a:r>
              <a:rPr lang="en-US" sz="5400" b="1" dirty="0">
                <a:latin typeface="Trade Gothic"/>
                <a:cs typeface="Arial Narrow"/>
              </a:rPr>
              <a:t>Part 8</a:t>
            </a:r>
          </a:p>
        </p:txBody>
      </p:sp>
      <p:sp>
        <p:nvSpPr>
          <p:cNvPr id="6" name="TextBox 5"/>
          <p:cNvSpPr txBox="1"/>
          <p:nvPr/>
        </p:nvSpPr>
        <p:spPr>
          <a:xfrm>
            <a:off x="1" y="2772960"/>
            <a:ext cx="9144000" cy="2123658"/>
          </a:xfrm>
          <a:prstGeom prst="rect">
            <a:avLst/>
          </a:prstGeom>
          <a:noFill/>
        </p:spPr>
        <p:txBody>
          <a:bodyPr wrap="square" rtlCol="0">
            <a:spAutoFit/>
          </a:bodyPr>
          <a:lstStyle/>
          <a:p>
            <a:pPr algn="ctr"/>
            <a:r>
              <a:rPr lang="en-US" sz="6600" b="1" dirty="0">
                <a:latin typeface="Trade Gothic"/>
              </a:rPr>
              <a:t>QUENCH THE </a:t>
            </a:r>
          </a:p>
          <a:p>
            <a:pPr algn="ctr"/>
            <a:r>
              <a:rPr lang="en-US" sz="6600" b="1" dirty="0">
                <a:latin typeface="Trade Gothic"/>
              </a:rPr>
              <a:t>THIRST</a:t>
            </a:r>
          </a:p>
        </p:txBody>
      </p:sp>
    </p:spTree>
    <p:extLst>
      <p:ext uri="{BB962C8B-B14F-4D97-AF65-F5344CB8AC3E}">
        <p14:creationId xmlns:p14="http://schemas.microsoft.com/office/powerpoint/2010/main" val="36390670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 name="TextBox 2"/>
          <p:cNvSpPr txBox="1"/>
          <p:nvPr/>
        </p:nvSpPr>
        <p:spPr>
          <a:xfrm>
            <a:off x="521201" y="796218"/>
            <a:ext cx="8137210" cy="3539430"/>
          </a:xfrm>
          <a:prstGeom prst="rect">
            <a:avLst/>
          </a:prstGeom>
          <a:noFill/>
          <a:effectLst/>
        </p:spPr>
        <p:txBody>
          <a:bodyPr wrap="square" rtlCol="0">
            <a:spAutoFit/>
          </a:bodyPr>
          <a:lstStyle/>
          <a:p>
            <a:pPr lvl="0"/>
            <a:r>
              <a:rPr lang="en-US" sz="3200" dirty="0">
                <a:solidFill>
                  <a:schemeClr val="bg1">
                    <a:lumMod val="95000"/>
                  </a:schemeClr>
                </a:solidFill>
              </a:rPr>
              <a:t>Part 1:  You Decide</a:t>
            </a:r>
          </a:p>
          <a:p>
            <a:pPr lvl="0"/>
            <a:r>
              <a:rPr lang="en-US" sz="3200" dirty="0">
                <a:solidFill>
                  <a:schemeClr val="bg1">
                    <a:lumMod val="95000"/>
                  </a:schemeClr>
                </a:solidFill>
              </a:rPr>
              <a:t>Part 2:  The Best Question</a:t>
            </a:r>
          </a:p>
          <a:p>
            <a:pPr lvl="0"/>
            <a:r>
              <a:rPr lang="en-US" sz="3200" dirty="0">
                <a:solidFill>
                  <a:schemeClr val="bg1">
                    <a:lumMod val="95000"/>
                  </a:schemeClr>
                </a:solidFill>
              </a:rPr>
              <a:t>Part 3:  Breaking Bad </a:t>
            </a:r>
          </a:p>
          <a:p>
            <a:pPr lvl="0"/>
            <a:r>
              <a:rPr lang="en-US" sz="3200" dirty="0">
                <a:solidFill>
                  <a:schemeClr val="bg1">
                    <a:lumMod val="95000"/>
                  </a:schemeClr>
                </a:solidFill>
              </a:rPr>
              <a:t>Part 4:  Birth Of A Habit</a:t>
            </a:r>
          </a:p>
          <a:p>
            <a:pPr lvl="0"/>
            <a:r>
              <a:rPr lang="en-US" sz="3200" dirty="0">
                <a:solidFill>
                  <a:schemeClr val="bg1">
                    <a:lumMod val="95000"/>
                  </a:schemeClr>
                </a:solidFill>
              </a:rPr>
              <a:t>Part 5:  Building Healthy habits</a:t>
            </a:r>
          </a:p>
          <a:p>
            <a:pPr lvl="0"/>
            <a:r>
              <a:rPr lang="en-US" sz="3200" dirty="0">
                <a:solidFill>
                  <a:schemeClr val="bg1">
                    <a:lumMod val="95000"/>
                  </a:schemeClr>
                </a:solidFill>
              </a:rPr>
              <a:t>Part 6:  Living With Integrity</a:t>
            </a:r>
          </a:p>
          <a:p>
            <a:pPr lvl="0"/>
            <a:r>
              <a:rPr lang="en-US" sz="3200" dirty="0">
                <a:solidFill>
                  <a:schemeClr val="bg1">
                    <a:lumMod val="95000"/>
                  </a:schemeClr>
                </a:solidFill>
              </a:rPr>
              <a:t>Part 7:  A Life of Excellence</a:t>
            </a:r>
          </a:p>
        </p:txBody>
      </p:sp>
    </p:spTree>
    <p:extLst>
      <p:ext uri="{BB962C8B-B14F-4D97-AF65-F5344CB8AC3E}">
        <p14:creationId xmlns:p14="http://schemas.microsoft.com/office/powerpoint/2010/main" val="208355704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 name="TextBox 2"/>
          <p:cNvSpPr txBox="1"/>
          <p:nvPr/>
        </p:nvSpPr>
        <p:spPr>
          <a:xfrm>
            <a:off x="521201" y="1503789"/>
            <a:ext cx="8137210" cy="2123658"/>
          </a:xfrm>
          <a:prstGeom prst="rect">
            <a:avLst/>
          </a:prstGeom>
          <a:noFill/>
          <a:effectLst/>
        </p:spPr>
        <p:txBody>
          <a:bodyPr wrap="square" rtlCol="0">
            <a:spAutoFit/>
          </a:bodyPr>
          <a:lstStyle/>
          <a:p>
            <a:pPr algn="ctr"/>
            <a:r>
              <a:rPr lang="en-US" sz="6600" dirty="0">
                <a:solidFill>
                  <a:schemeClr val="bg1"/>
                </a:solidFill>
              </a:rPr>
              <a:t>Turn in your Bibles to John 4:1-26</a:t>
            </a:r>
          </a:p>
        </p:txBody>
      </p:sp>
    </p:spTree>
    <p:extLst>
      <p:ext uri="{BB962C8B-B14F-4D97-AF65-F5344CB8AC3E}">
        <p14:creationId xmlns:p14="http://schemas.microsoft.com/office/powerpoint/2010/main" val="347482984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 name="TextBox 2"/>
          <p:cNvSpPr txBox="1"/>
          <p:nvPr/>
        </p:nvSpPr>
        <p:spPr>
          <a:xfrm>
            <a:off x="604323" y="1305563"/>
            <a:ext cx="8137210" cy="1754326"/>
          </a:xfrm>
          <a:prstGeom prst="rect">
            <a:avLst/>
          </a:prstGeom>
          <a:noFill/>
          <a:effectLst/>
        </p:spPr>
        <p:txBody>
          <a:bodyPr wrap="square" rtlCol="0">
            <a:spAutoFit/>
          </a:bodyPr>
          <a:lstStyle/>
          <a:p>
            <a:pPr marL="914400" lvl="0" indent="-914400">
              <a:buFont typeface="+mj-lt"/>
              <a:buAutoNum type="arabicPeriod"/>
            </a:pPr>
            <a:r>
              <a:rPr lang="en-US" sz="5400" dirty="0">
                <a:solidFill>
                  <a:schemeClr val="bg1"/>
                </a:solidFill>
              </a:rPr>
              <a:t>Jesus loved and </a:t>
            </a:r>
            <a:r>
              <a:rPr lang="en-US" sz="5400" u="sng" dirty="0">
                <a:solidFill>
                  <a:srgbClr val="FEEE21"/>
                </a:solidFill>
              </a:rPr>
              <a:t>accepted</a:t>
            </a:r>
            <a:r>
              <a:rPr lang="en-US" sz="5400" u="sng" dirty="0">
                <a:solidFill>
                  <a:schemeClr val="bg1"/>
                </a:solidFill>
              </a:rPr>
              <a:t> </a:t>
            </a:r>
            <a:r>
              <a:rPr lang="en-US" sz="5400" dirty="0">
                <a:solidFill>
                  <a:schemeClr val="bg1"/>
                </a:solidFill>
              </a:rPr>
              <a:t>her in spite of her flaws.</a:t>
            </a:r>
          </a:p>
        </p:txBody>
      </p:sp>
    </p:spTree>
    <p:extLst>
      <p:ext uri="{BB962C8B-B14F-4D97-AF65-F5344CB8AC3E}">
        <p14:creationId xmlns:p14="http://schemas.microsoft.com/office/powerpoint/2010/main" val="284096550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 name="TextBox 2"/>
          <p:cNvSpPr txBox="1"/>
          <p:nvPr/>
        </p:nvSpPr>
        <p:spPr>
          <a:xfrm>
            <a:off x="604323" y="551023"/>
            <a:ext cx="8137210" cy="4247317"/>
          </a:xfrm>
          <a:prstGeom prst="rect">
            <a:avLst/>
          </a:prstGeom>
          <a:noFill/>
          <a:effectLst/>
        </p:spPr>
        <p:txBody>
          <a:bodyPr wrap="square" rtlCol="0">
            <a:spAutoFit/>
          </a:bodyPr>
          <a:lstStyle/>
          <a:p>
            <a:pPr marL="914400" lvl="0" indent="-914400">
              <a:buFont typeface="+mj-lt"/>
              <a:buAutoNum type="arabicPeriod" startAt="2"/>
            </a:pPr>
            <a:r>
              <a:rPr lang="en-US" sz="5400" dirty="0">
                <a:solidFill>
                  <a:schemeClr val="bg1"/>
                </a:solidFill>
              </a:rPr>
              <a:t>Marriage was created by God and it is only successful when it honors His </a:t>
            </a:r>
            <a:r>
              <a:rPr lang="en-US" sz="5400" u="sng" dirty="0">
                <a:solidFill>
                  <a:srgbClr val="FEEE21"/>
                </a:solidFill>
              </a:rPr>
              <a:t>plan</a:t>
            </a:r>
            <a:r>
              <a:rPr lang="en-US" sz="5400" dirty="0">
                <a:solidFill>
                  <a:schemeClr val="bg1"/>
                </a:solidFill>
              </a:rPr>
              <a:t> and includes His </a:t>
            </a:r>
            <a:r>
              <a:rPr lang="en-US" sz="5400" u="sng" dirty="0">
                <a:solidFill>
                  <a:srgbClr val="FEEE21"/>
                </a:solidFill>
              </a:rPr>
              <a:t>presence.</a:t>
            </a:r>
            <a:r>
              <a:rPr lang="en-US" sz="5400" dirty="0">
                <a:solidFill>
                  <a:srgbClr val="FEEE21"/>
                </a:solidFill>
              </a:rPr>
              <a:t>  </a:t>
            </a:r>
          </a:p>
        </p:txBody>
      </p:sp>
    </p:spTree>
    <p:extLst>
      <p:ext uri="{BB962C8B-B14F-4D97-AF65-F5344CB8AC3E}">
        <p14:creationId xmlns:p14="http://schemas.microsoft.com/office/powerpoint/2010/main" val="293057005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 name="TextBox 2"/>
          <p:cNvSpPr txBox="1"/>
          <p:nvPr/>
        </p:nvSpPr>
        <p:spPr>
          <a:xfrm>
            <a:off x="604323" y="1305563"/>
            <a:ext cx="8137210" cy="1754326"/>
          </a:xfrm>
          <a:prstGeom prst="rect">
            <a:avLst/>
          </a:prstGeom>
          <a:noFill/>
          <a:effectLst/>
        </p:spPr>
        <p:txBody>
          <a:bodyPr wrap="square" rtlCol="0">
            <a:spAutoFit/>
          </a:bodyPr>
          <a:lstStyle/>
          <a:p>
            <a:pPr marL="914400" lvl="0" indent="-914400">
              <a:buFont typeface="+mj-lt"/>
              <a:buAutoNum type="arabicPeriod"/>
            </a:pPr>
            <a:r>
              <a:rPr lang="en-US" sz="5400" dirty="0">
                <a:solidFill>
                  <a:schemeClr val="bg1"/>
                </a:solidFill>
              </a:rPr>
              <a:t>She was drinking from the </a:t>
            </a:r>
            <a:r>
              <a:rPr lang="en-US" sz="5400" u="sng" dirty="0">
                <a:solidFill>
                  <a:srgbClr val="FEEE21"/>
                </a:solidFill>
              </a:rPr>
              <a:t>wrong well.</a:t>
            </a:r>
            <a:endParaRPr lang="en-US" sz="5400" dirty="0">
              <a:solidFill>
                <a:srgbClr val="FEEE21"/>
              </a:solidFill>
            </a:endParaRPr>
          </a:p>
        </p:txBody>
      </p:sp>
      <p:sp>
        <p:nvSpPr>
          <p:cNvPr id="2" name="TextBox 1"/>
          <p:cNvSpPr txBox="1"/>
          <p:nvPr/>
        </p:nvSpPr>
        <p:spPr>
          <a:xfrm>
            <a:off x="543524" y="313326"/>
            <a:ext cx="3516924" cy="646331"/>
          </a:xfrm>
          <a:prstGeom prst="rect">
            <a:avLst/>
          </a:prstGeom>
          <a:noFill/>
        </p:spPr>
        <p:txBody>
          <a:bodyPr wrap="square" rtlCol="0">
            <a:spAutoFit/>
          </a:bodyPr>
          <a:lstStyle/>
          <a:p>
            <a:r>
              <a:rPr lang="en-US" sz="3600" dirty="0">
                <a:solidFill>
                  <a:srgbClr val="FEEE21"/>
                </a:solidFill>
              </a:rPr>
              <a:t>THE PROBLEM</a:t>
            </a:r>
          </a:p>
        </p:txBody>
      </p:sp>
    </p:spTree>
    <p:extLst>
      <p:ext uri="{BB962C8B-B14F-4D97-AF65-F5344CB8AC3E}">
        <p14:creationId xmlns:p14="http://schemas.microsoft.com/office/powerpoint/2010/main" val="232461707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FNEMasterTemplateForThemePreview.pptx</Template>
  <TotalTime>0</TotalTime>
  <Words>518</Words>
  <Application>Microsoft Office PowerPoint</Application>
  <PresentationFormat>On-screen Show (16:9)</PresentationFormat>
  <Paragraphs>71</Paragraphs>
  <Slides>25</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25</vt:i4>
      </vt:variant>
    </vt:vector>
  </HeadingPairs>
  <TitlesOfParts>
    <vt:vector size="30" baseType="lpstr">
      <vt:lpstr>Arial</vt:lpstr>
      <vt:lpstr>Arial Narrow</vt:lpstr>
      <vt:lpstr>Calibri</vt:lpstr>
      <vt:lpstr>Trade Gothic</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2016-11-17T02:52:34Z</dcterms:created>
  <dcterms:modified xsi:type="dcterms:W3CDTF">2016-11-17T02:52:53Z</dcterms:modified>
  <cp:contentStatus/>
</cp:coreProperties>
</file>