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590" r:id="rId3"/>
    <p:sldId id="592" r:id="rId4"/>
    <p:sldId id="535" r:id="rId5"/>
    <p:sldId id="537" r:id="rId6"/>
    <p:sldId id="557" r:id="rId7"/>
    <p:sldId id="616" r:id="rId8"/>
    <p:sldId id="618" r:id="rId9"/>
    <p:sldId id="617" r:id="rId10"/>
    <p:sldId id="627" r:id="rId11"/>
    <p:sldId id="548" r:id="rId12"/>
    <p:sldId id="620" r:id="rId13"/>
    <p:sldId id="635" r:id="rId14"/>
    <p:sldId id="547" r:id="rId15"/>
    <p:sldId id="578" r:id="rId16"/>
    <p:sldId id="637" r:id="rId17"/>
    <p:sldId id="580" r:id="rId18"/>
    <p:sldId id="582" r:id="rId19"/>
    <p:sldId id="623" r:id="rId20"/>
    <p:sldId id="639" r:id="rId21"/>
    <p:sldId id="624" r:id="rId22"/>
    <p:sldId id="541" r:id="rId23"/>
    <p:sldId id="543" r:id="rId24"/>
    <p:sldId id="585" r:id="rId25"/>
    <p:sldId id="586" r:id="rId26"/>
    <p:sldId id="632" r:id="rId27"/>
    <p:sldId id="645" r:id="rId28"/>
    <p:sldId id="643" r:id="rId29"/>
    <p:sldId id="631" r:id="rId30"/>
    <p:sldId id="589" r:id="rId31"/>
    <p:sldId id="634" r:id="rId32"/>
    <p:sldId id="641" r:id="rId33"/>
    <p:sldId id="644" r:id="rId34"/>
    <p:sldId id="538" r:id="rId35"/>
    <p:sldId id="633" r:id="rId36"/>
    <p:sldId id="640" r:id="rId37"/>
    <p:sldId id="642" r:id="rId38"/>
    <p:sldId id="487" r:id="rId39"/>
    <p:sldId id="530" r:id="rId40"/>
    <p:sldId id="612" r:id="rId41"/>
    <p:sldId id="607" r:id="rId42"/>
    <p:sldId id="608" r:id="rId43"/>
    <p:sldId id="609" r:id="rId44"/>
    <p:sldId id="610" r:id="rId45"/>
    <p:sldId id="611" r:id="rId46"/>
    <p:sldId id="614" r:id="rId47"/>
    <p:sldId id="533" r:id="rId48"/>
    <p:sldId id="569" r:id="rId49"/>
    <p:sldId id="571" r:id="rId50"/>
    <p:sldId id="572" r:id="rId51"/>
    <p:sldId id="573" r:id="rId52"/>
    <p:sldId id="574" r:id="rId53"/>
    <p:sldId id="575" r:id="rId54"/>
    <p:sldId id="577" r:id="rId55"/>
    <p:sldId id="526" r:id="rId56"/>
    <p:sldId id="564" r:id="rId57"/>
    <p:sldId id="626" r:id="rId58"/>
    <p:sldId id="625" r:id="rId59"/>
    <p:sldId id="567" r:id="rId60"/>
    <p:sldId id="628" r:id="rId61"/>
    <p:sldId id="550" r:id="rId62"/>
    <p:sldId id="540" r:id="rId63"/>
    <p:sldId id="565" r:id="rId64"/>
    <p:sldId id="62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3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788" autoAdjust="0"/>
    <p:restoredTop sz="86364" autoAdjust="0"/>
  </p:normalViewPr>
  <p:slideViewPr>
    <p:cSldViewPr>
      <p:cViewPr varScale="1">
        <p:scale>
          <a:sx n="75" d="100"/>
          <a:sy n="75" d="100"/>
        </p:scale>
        <p:origin x="110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523BC-38E9-4D70-A0FD-8CBC2D6FD0E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ACBB5-EF31-4609-8600-1EF5307F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3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CBB5-EF31-4609-8600-1EF5307FC3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CBB5-EF31-4609-8600-1EF5307FC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200" dirty="0"/>
              <a:t>Principle 2: </a:t>
            </a:r>
            <a:r>
              <a:rPr lang="en-US" sz="1200" i="1" dirty="0"/>
              <a:t>“p-values do not measure the probability that the studied hypothesis is true…“</a:t>
            </a:r>
            <a:r>
              <a:rPr lang="en-US" sz="1200" dirty="0"/>
              <a:t>; 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Principle 3: “scientific decisions </a:t>
            </a:r>
            <a:r>
              <a:rPr lang="en-US" sz="1200" i="1" dirty="0"/>
              <a:t>should not be based only on whether a p-value passes a specific threshold” </a:t>
            </a:r>
            <a:r>
              <a:rPr lang="en-US" sz="1200" dirty="0"/>
              <a:t>as this</a:t>
            </a:r>
            <a:r>
              <a:rPr lang="en-US" sz="1200" i="1" dirty="0"/>
              <a:t> “..leads to considerable distortion of the scientific process”</a:t>
            </a:r>
            <a:r>
              <a:rPr lang="en-US" sz="1200" dirty="0"/>
              <a:t>; 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Principle 4: </a:t>
            </a:r>
            <a:r>
              <a:rPr lang="en-US" sz="1200" i="1" dirty="0"/>
              <a:t>“P-values and related analyses should not be reported selectively”</a:t>
            </a:r>
            <a:r>
              <a:rPr lang="en-US" sz="1200" dirty="0"/>
              <a:t>;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Principle 5: “</a:t>
            </a:r>
            <a:r>
              <a:rPr lang="en-US" sz="1200" i="1" dirty="0"/>
              <a:t>A p-value, or statistical significance, does not measure the size of an effect or the importance of a result”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Principle 6</a:t>
            </a:r>
            <a:r>
              <a:rPr lang="en-US" sz="1200" i="1" dirty="0"/>
              <a:t>: </a:t>
            </a:r>
            <a:r>
              <a:rPr lang="en-US" sz="1200" dirty="0"/>
              <a:t>“…a p-value near 0.05 taken by itself offers only weak evidence against the null hypothesis”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CBB5-EF31-4609-8600-1EF5307FC3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2536F-20C6-6542-B5AD-CF7D5475C80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Eating dead dog</a:t>
            </a:r>
          </a:p>
          <a:p>
            <a:r>
              <a:rPr lang="en-US" dirty="0"/>
              <a:t>Switching </a:t>
            </a:r>
            <a:r>
              <a:rPr lang="en-US" dirty="0" err="1"/>
              <a:t>Troley</a:t>
            </a:r>
            <a:r>
              <a:rPr lang="en-US" baseline="0" dirty="0"/>
              <a:t> to kill one and avoid 5</a:t>
            </a:r>
          </a:p>
          <a:p>
            <a:r>
              <a:rPr lang="en-US" baseline="0" dirty="0"/>
              <a:t>Keeping money inside found valet</a:t>
            </a:r>
          </a:p>
          <a:p>
            <a:r>
              <a:rPr lang="en-US" baseline="0" dirty="0"/>
              <a:t>Plane Crash</a:t>
            </a:r>
          </a:p>
          <a:p>
            <a:r>
              <a:rPr lang="en-US" baseline="0" dirty="0"/>
              <a:t>False Resume</a:t>
            </a:r>
          </a:p>
          <a:p>
            <a:r>
              <a:rPr lang="en-US" baseline="0" dirty="0"/>
              <a:t>Kitten used for sexual arousal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F13A-4D2B-F748-BBAA-26132B837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D4DEB-8B2A-9A45-ABE1-D6E4762F2AA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9E09A-91B8-E241-9931-A7F74EBCF30E}" type="slidenum">
              <a:rPr lang="en-US"/>
              <a:pPr/>
              <a:t>52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Should insert data from </a:t>
            </a:r>
            <a:r>
              <a:rPr lang="en-US" dirty="0" err="1"/>
              <a:t>Rivka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6FCBD-09CD-2646-B351-43AB4D45D8D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83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F83D1-CCA8-0F46-A2E7-2A68EF46840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85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YB Calcutta 28.12.12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17:fMRI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87A7B-948E-FB44-B82E-95B31AE76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457200" y="5334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2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96CF-13C1-485D-A254-E9C429F21EF3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797B-41EB-4856-84EF-EAC0F8481B5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licability.tau.ac.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915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B2D1F"/>
                </a:solidFill>
              </a:rPr>
              <a:t>Significance testing harms replicability </a:t>
            </a:r>
            <a:br>
              <a:rPr lang="en-US" sz="3600" dirty="0">
                <a:solidFill>
                  <a:srgbClr val="9B2D1F"/>
                </a:solidFill>
              </a:rPr>
            </a:br>
            <a:r>
              <a:rPr lang="en-US" sz="3600" dirty="0">
                <a:solidFill>
                  <a:srgbClr val="9B2D1F"/>
                </a:solidFill>
              </a:rPr>
              <a:t>Only if misused </a:t>
            </a:r>
            <a:endParaRPr lang="he-IL" sz="3600" dirty="0">
              <a:solidFill>
                <a:srgbClr val="9B2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Yoav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 Aviv University, Israel</a:t>
            </a:r>
            <a:endParaRPr lang="he-I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</a:p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Meir and Yoav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Zeevi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www.replicability.tau.ac.il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9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by an ERC grant (PSARPS)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solidFill>
                <a:srgbClr val="9B2D1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B2D1F"/>
                </a:solidFill>
              </a:rPr>
              <a:t>What other approaches were mentioned? </a:t>
            </a:r>
            <a:endParaRPr lang="en-US" sz="24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Likelihood ratios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Bayesian methods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Bayes factor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Credibility intervals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False discovery rates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Prediction intervals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Estimation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Confidence intervals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382000" cy="24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Giovannucci et al. (1995) look for relationships between more than a hundred types of food intakes and the risk of prostate cancer</a:t>
            </a:r>
            <a:endParaRPr lang="en-US" sz="26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600" dirty="0"/>
              <a:t>The abstract reports only three (marginal) 95% confidence intervals (CIs), apparently only for those relative risks whose CIs do not cover 1. </a:t>
            </a:r>
          </a:p>
        </p:txBody>
      </p:sp>
      <p:pic>
        <p:nvPicPr>
          <p:cNvPr id="6" name="Picture 2" descr="http://blogs.laweekly.com/squidink/800pizzaoven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90501" cy="32134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4267200"/>
            <a:ext cx="774412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0"/>
                <a:cs typeface="ＭＳ Ｐゴシック" charset="0"/>
              </a:rPr>
              <a:t>“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0"/>
                <a:cs typeface="ＭＳ Ｐゴシック" charset="0"/>
              </a:rPr>
              <a:t>Eat Ketchup and Pizza and avoid Prostate Cancer</a:t>
            </a:r>
            <a:r>
              <a:rPr lang="ja-JP" alt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charset="0"/>
                <a:cs typeface="ＭＳ Ｐゴシック" charset="0"/>
              </a:rPr>
              <a:t>”</a:t>
            </a:r>
            <a:endParaRPr lang="en-US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331" y="6800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Epidemiology: a p-values free zone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42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03" grpId="0" uiExpand="1" build="p" autoUpdateAnimBg="0"/>
      <p:bldP spid="1843203" grpId="1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3962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2600" dirty="0"/>
              <a:t> </a:t>
            </a:r>
            <a:r>
              <a:rPr lang="en-US" sz="2800" dirty="0"/>
              <a:t>Using false coverage-statement rate controlling CIs (FCR-CIs),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800" dirty="0"/>
              <a:t> which addresses selection by constructing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800" dirty="0"/>
              <a:t>    ( 1-</a:t>
            </a:r>
            <a:r>
              <a:rPr lang="en-US" sz="2800" dirty="0">
                <a:latin typeface="Symbol" charset="2"/>
                <a:cs typeface="Symbol" charset="2"/>
              </a:rPr>
              <a:t>a</a:t>
            </a:r>
            <a:r>
              <a:rPr lang="en-US" sz="2800" dirty="0"/>
              <a:t>[</a:t>
            </a:r>
            <a:r>
              <a:rPr lang="en-US" sz="2800" dirty="0">
                <a:solidFill>
                  <a:srgbClr val="9B2D1F"/>
                </a:solidFill>
              </a:rPr>
              <a:t>#selected / #considered</a:t>
            </a:r>
            <a:r>
              <a:rPr lang="en-US" sz="2800" dirty="0"/>
              <a:t> ])100% CIs   –  the 3 also cover 0.</a:t>
            </a:r>
          </a:p>
          <a:p>
            <a:pPr marL="0" indent="0">
              <a:lnSpc>
                <a:spcPct val="130000"/>
              </a:lnSpc>
              <a:buNone/>
              <a:defRPr/>
            </a:pPr>
            <a:endParaRPr lang="en-US" sz="2800" dirty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800" dirty="0"/>
              <a:t>Two main statistical obstacles to replicability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800" dirty="0"/>
              <a:t>  which are </a:t>
            </a:r>
            <a:r>
              <a:rPr lang="en-US" sz="2800" dirty="0">
                <a:solidFill>
                  <a:srgbClr val="9B2D1F"/>
                </a:solidFill>
              </a:rPr>
              <a:t>relevant to all </a:t>
            </a:r>
            <a:r>
              <a:rPr lang="en-US" sz="2800" dirty="0"/>
              <a:t>statistical methods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800" dirty="0"/>
              <a:t>	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533400" y="35052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lphaUcPeriod"/>
            </a:pPr>
            <a:r>
              <a:rPr lang="en-US" sz="2400" dirty="0">
                <a:solidFill>
                  <a:schemeClr val="accent2"/>
                </a:solidFill>
              </a:rPr>
              <a:t>Addressing selective Inference </a:t>
            </a:r>
          </a:p>
          <a:p>
            <a:pPr algn="l"/>
            <a:endParaRPr lang="en-US" sz="2400" dirty="0">
              <a:solidFill>
                <a:schemeClr val="accent2"/>
              </a:solidFill>
            </a:endParaRPr>
          </a:p>
          <a:p>
            <a:pPr marL="457200" indent="-457200" algn="l">
              <a:buAutoNum type="alphaUcPeriod" startAt="2"/>
            </a:pPr>
            <a:r>
              <a:rPr lang="en-US" sz="2400" dirty="0">
                <a:solidFill>
                  <a:schemeClr val="accent2"/>
                </a:solidFill>
              </a:rPr>
              <a:t>    Addressing the relevant variability</a:t>
            </a:r>
          </a:p>
          <a:p>
            <a:pPr algn="l"/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6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610600" cy="556260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True throughout: When inferring on a selected subset of the parameters, that turned out to be of interest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en-US" sz="24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viewing the data</a:t>
            </a:r>
            <a:r>
              <a:rPr lang="en-US" sz="2400" dirty="0">
                <a:solidFill>
                  <a:srgbClr val="800000"/>
                </a:solidFill>
              </a:rPr>
              <a:t> 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The original properties no longer hold. </a:t>
            </a:r>
          </a:p>
          <a:p>
            <a:pPr marL="0" indent="0">
              <a:lnSpc>
                <a:spcPct val="13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How is selection manifested?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>
                <a:solidFill>
                  <a:srgbClr val="9B2D1F"/>
                </a:solidFill>
              </a:rPr>
              <a:t>Out-of-study selection - </a:t>
            </a:r>
            <a:r>
              <a:rPr lang="en-US" sz="2400" dirty="0"/>
              <a:t>may not be evident in published work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 	File drawer problem / publication bias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Cherry-picking, Data Dredging, p-Hacking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The garden of forking path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9B2D1F"/>
                </a:solidFill>
              </a:rPr>
              <a:t>Principle 4</a:t>
            </a:r>
            <a:r>
              <a:rPr lang="en-US" sz="3600" dirty="0"/>
              <a:t>: </a:t>
            </a:r>
            <a:r>
              <a:rPr lang="en-US" sz="3600" i="1" dirty="0"/>
              <a:t>P-values and related analyses should not be reported selectively”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950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610600" cy="556260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>
                <a:solidFill>
                  <a:srgbClr val="9B2D1F"/>
                </a:solidFill>
              </a:rPr>
              <a:t>In-study selection</a:t>
            </a:r>
            <a:r>
              <a:rPr lang="en-US" sz="2400" dirty="0"/>
              <a:t> - evident in the published work:</a:t>
            </a:r>
          </a:p>
          <a:p>
            <a:pPr marL="0" indent="0">
              <a:lnSpc>
                <a:spcPct val="13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How is in-study selection manifested?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Selection by the Abstract, a Table, a Figure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Selection by highlighting those passing a threshold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Selection by modeling: AIC, </a:t>
            </a:r>
            <a:r>
              <a:rPr lang="en-US" sz="2400" dirty="0" err="1"/>
              <a:t>C</a:t>
            </a:r>
            <a:r>
              <a:rPr lang="en-US" sz="2400" baseline="-25000" dirty="0" err="1"/>
              <a:t>p</a:t>
            </a:r>
            <a:r>
              <a:rPr lang="en-US" sz="2400" dirty="0"/>
              <a:t>, BIC, FDR, LASSO,…</a:t>
            </a:r>
          </a:p>
          <a:p>
            <a:pPr marL="0" indent="0">
              <a:lnSpc>
                <a:spcPct val="130000"/>
              </a:lnSpc>
              <a:buNone/>
              <a:defRPr/>
            </a:pPr>
            <a:endParaRPr lang="en-US" sz="2400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9B2D1F"/>
                </a:solidFill>
              </a:rPr>
              <a:t>Principle 4</a:t>
            </a:r>
            <a:r>
              <a:rPr lang="en-US" sz="3600" dirty="0"/>
              <a:t>: </a:t>
            </a:r>
            <a:r>
              <a:rPr lang="en-US" sz="3600" i="1" dirty="0"/>
              <a:t>P-values and related analyses should not be reported selectively”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2079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In-study selection in  complex research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295400"/>
            <a:ext cx="9067800" cy="48307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Researcher are </a:t>
            </a:r>
            <a:r>
              <a:rPr lang="en-US" sz="2400" dirty="0">
                <a:solidFill>
                  <a:schemeClr val="accent2"/>
                </a:solidFill>
              </a:rPr>
              <a:t>nowadays</a:t>
            </a:r>
            <a:r>
              <a:rPr lang="en-US" sz="2400" dirty="0"/>
              <a:t> using lower levels as thresholds for significance in order to control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>
                <a:solidFill>
                  <a:srgbClr val="800000"/>
                </a:solidFill>
              </a:rPr>
              <a:t>(</a:t>
            </a:r>
            <a:r>
              <a:rPr lang="en-US" sz="2400" i="1" dirty="0" err="1">
                <a:solidFill>
                  <a:srgbClr val="800000"/>
                </a:solidFill>
              </a:rPr>
              <a:t>i</a:t>
            </a:r>
            <a:r>
              <a:rPr lang="en-US" sz="2400" i="1" dirty="0">
                <a:solidFill>
                  <a:srgbClr val="800000"/>
                </a:solidFill>
              </a:rPr>
              <a:t>)  the probability of making even one false discovery (FWER),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or in order to control adaptively the less restrictive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>
                <a:solidFill>
                  <a:srgbClr val="800000"/>
                </a:solidFill>
              </a:rPr>
              <a:t>(ii)      False Discovery Rate (</a:t>
            </a:r>
            <a:r>
              <a:rPr lang="en-US" sz="2400" i="1" dirty="0">
                <a:solidFill>
                  <a:srgbClr val="9B2D1F"/>
                </a:solidFill>
              </a:rPr>
              <a:t>FDR</a:t>
            </a:r>
            <a:r>
              <a:rPr lang="en-US" sz="2400" i="1" dirty="0">
                <a:solidFill>
                  <a:srgbClr val="800000"/>
                </a:solidFill>
              </a:rPr>
              <a:t>),</a:t>
            </a:r>
            <a:r>
              <a:rPr lang="en-US" sz="2400" i="1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or to make inference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>
                <a:solidFill>
                  <a:srgbClr val="9B2D1F"/>
                </a:solidFill>
              </a:rPr>
              <a:t>(iii) conditional on being selected by a particular rule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Using any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9B2D1F"/>
                </a:solidFill>
              </a:rPr>
              <a:t>      most of the selected findings will not be false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In QTL analysis nowadays m&gt;800, for gene expression m&gt;4000</a:t>
            </a:r>
          </a:p>
        </p:txBody>
      </p:sp>
    </p:spTree>
    <p:extLst>
      <p:ext uri="{BB962C8B-B14F-4D97-AF65-F5344CB8AC3E}">
        <p14:creationId xmlns:p14="http://schemas.microsoft.com/office/powerpoint/2010/main" val="4882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16" y="1295399"/>
            <a:ext cx="8521584" cy="5231477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In100 papers from the NEJM 2002-2010. (Cohen and YB ‘16)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# of endpoints in a paper 4-167  ; mean=27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In 80% multiplicity entirely ignored: p ≤ 0.05  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				   (in none fully addressed.)</a:t>
            </a:r>
          </a:p>
          <a:p>
            <a:pPr>
              <a:lnSpc>
                <a:spcPct val="130000"/>
              </a:lnSpc>
              <a:defRPr/>
            </a:pPr>
            <a:r>
              <a:rPr lang="en-US" sz="2400" dirty="0"/>
              <a:t>All studies designated primary endpoints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dirty="0"/>
              <a:t>	Conclusions were based on secondary endpoints 	when the primary failed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</p:spPr>
        <p:txBody>
          <a:bodyPr/>
          <a:lstStyle/>
          <a:p>
            <a:pPr>
              <a:defRPr/>
            </a:pPr>
            <a:r>
              <a:rPr lang="en-US" dirty="0"/>
              <a:t>YB</a:t>
            </a:r>
            <a:endParaRPr lang="en-US" sz="14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Elsewhere? in medical research?</a:t>
            </a:r>
          </a:p>
        </p:txBody>
      </p:sp>
    </p:spTree>
    <p:extLst>
      <p:ext uri="{BB962C8B-B14F-4D97-AF65-F5344CB8AC3E}">
        <p14:creationId xmlns:p14="http://schemas.microsoft.com/office/powerpoint/2010/main" val="232260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In Psychology?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9451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Replicability problems surfaced in experimental psychological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“Do</a:t>
            </a:r>
            <a:r>
              <a:rPr lang="en-US" sz="2400" dirty="0">
                <a:solidFill>
                  <a:srgbClr val="900000"/>
                </a:solidFill>
              </a:rPr>
              <a:t> normative scientific practices</a:t>
            </a:r>
            <a:r>
              <a:rPr lang="en-US" sz="2400" dirty="0"/>
              <a:t> and incentive structures produce a biased body of research evidence in our field?”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Replication studies of 100 projects ended recently (Science 2015).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Our analysis of the 100: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# of inferences per study (</a:t>
            </a:r>
            <a:r>
              <a:rPr lang="en-US" sz="2400" dirty="0">
                <a:solidFill>
                  <a:srgbClr val="9B2D1F"/>
                </a:solidFill>
              </a:rPr>
              <a:t>4-700, average 72</a:t>
            </a:r>
            <a:r>
              <a:rPr lang="en-US" sz="2400" dirty="0"/>
              <a:t>);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    Only </a:t>
            </a:r>
            <a:r>
              <a:rPr lang="en-US" sz="2400" dirty="0">
                <a:solidFill>
                  <a:srgbClr val="9B2D1F"/>
                </a:solidFill>
              </a:rPr>
              <a:t>11 </a:t>
            </a:r>
            <a:r>
              <a:rPr lang="en-US" sz="2400" dirty="0"/>
              <a:t>(partially) addressed selection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42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9B2D1F"/>
                </a:solidFill>
              </a:rPr>
              <a:t>“With a clean conscience”</a:t>
            </a:r>
            <a:r>
              <a:rPr lang="en-US" sz="2000" dirty="0"/>
              <a:t> (</a:t>
            </a:r>
            <a:r>
              <a:rPr lang="en-US" sz="2000" dirty="0" err="1"/>
              <a:t>Schnall</a:t>
            </a:r>
            <a:r>
              <a:rPr lang="en-US" sz="2000" dirty="0"/>
              <a:t> et al </a:t>
            </a:r>
            <a:r>
              <a:rPr lang="fr-FR" sz="2000" dirty="0"/>
              <a:t>’</a:t>
            </a:r>
            <a:r>
              <a:rPr lang="en-US" sz="2000" dirty="0"/>
              <a:t>08, </a:t>
            </a:r>
            <a:r>
              <a:rPr lang="en-US" sz="2000" dirty="0" err="1"/>
              <a:t>Psy</a:t>
            </a:r>
            <a:r>
              <a:rPr lang="en-US" sz="2000" dirty="0"/>
              <a:t>. Sc.)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24"/>
            <a:ext cx="8686800" cy="560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Presented with 6 moral dilemmas and asked “how wrong each action was”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rgbClr val="900000"/>
                </a:solidFill>
              </a:rPr>
              <a:t>Does priming for cleanliness affect the response: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/>
              <a:t>1 Assessment of wrong-doing &amp; 9 emotions rating per each dilemma;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/>
              <a:t>2 methods of priming verbal &amp; physical (separate experiments)  (m&gt;84)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rgbClr val="900000"/>
                </a:solidFill>
              </a:rPr>
              <a:t>Results:</a:t>
            </a:r>
            <a:r>
              <a:rPr lang="en-US" sz="2000" dirty="0"/>
              <a:t> No significant difference on any of the emotions in any of the experiments; only a contrast for disgust.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/>
              <a:t>Each experiment barely significant on moral judgment over all dilemmas;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/>
              <a:t>In 3 of the 6*2 particular dilemmas priming made a significant difference. 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/>
              <a:t>All tests at 0.05; No adjustment for multiplicity. Within groups variability.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rgbClr val="900000"/>
                </a:solidFill>
              </a:rPr>
              <a:t>Their Conclusion</a:t>
            </a:r>
            <a:r>
              <a:rPr lang="en-US" sz="2000" dirty="0"/>
              <a:t>:  The findings support the idea that moral judgment is affected by priming for cleanliness.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000" dirty="0">
                <a:solidFill>
                  <a:srgbClr val="900000"/>
                </a:solidFill>
              </a:rPr>
              <a:t>The replication study </a:t>
            </a:r>
            <a:r>
              <a:rPr lang="en-US" sz="2000" dirty="0"/>
              <a:t>could not replicate these results.</a:t>
            </a:r>
          </a:p>
        </p:txBody>
      </p:sp>
    </p:spTree>
    <p:extLst>
      <p:ext uri="{BB962C8B-B14F-4D97-AF65-F5344CB8AC3E}">
        <p14:creationId xmlns:p14="http://schemas.microsoft.com/office/powerpoint/2010/main" val="22086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8229600" cy="52578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Fisher’s definition (significant in both)  </a:t>
            </a:r>
            <a:r>
              <a:rPr lang="en-US" sz="2400" dirty="0">
                <a:solidFill>
                  <a:schemeClr val="accent1"/>
                </a:solidFill>
              </a:rPr>
              <a:t>36%</a:t>
            </a:r>
            <a:r>
              <a:rPr lang="en-US" sz="2400" dirty="0">
                <a:solidFill>
                  <a:schemeClr val="tx1"/>
                </a:solidFill>
              </a:rPr>
              <a:t> replicated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Original effect in 95% CI of replication 47% replicated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						(84% expected)</a:t>
            </a:r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Meta-analysis of both			 68% ‘replicated’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Comparison of effect sizes: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rgbClr val="9B2D1F"/>
                </a:solidFill>
              </a:rPr>
              <a:t>~ half </a:t>
            </a:r>
            <a:r>
              <a:rPr lang="en-US" sz="2400" dirty="0">
                <a:solidFill>
                  <a:schemeClr val="tx1"/>
                </a:solidFill>
              </a:rPr>
              <a:t>in magnitude of the original effect sizes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	Similar to </a:t>
            </a:r>
            <a:r>
              <a:rPr lang="en-US" sz="2400" dirty="0" err="1">
                <a:solidFill>
                  <a:schemeClr val="tx1"/>
                </a:solidFill>
              </a:rPr>
              <a:t>Schooler’s</a:t>
            </a:r>
            <a:r>
              <a:rPr lang="en-US" sz="2400" dirty="0">
                <a:solidFill>
                  <a:schemeClr val="tx1"/>
                </a:solidFill>
              </a:rPr>
              <a:t> conclusion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              about the effect of “verbal shadowing” </a:t>
            </a:r>
            <a:r>
              <a:rPr lang="en-US" sz="1800" dirty="0">
                <a:solidFill>
                  <a:schemeClr val="tx1"/>
                </a:solidFill>
              </a:rPr>
              <a:t>(NMETH ‘14)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    But here the picture is more complicated</a:t>
            </a:r>
            <a:r>
              <a:rPr lang="en-US" dirty="0"/>
              <a:t>	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022" b="32715"/>
          <a:stretch/>
        </p:blipFill>
        <p:spPr>
          <a:xfrm>
            <a:off x="1295400" y="228600"/>
            <a:ext cx="6134100" cy="13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Replicability with significance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dirty="0"/>
              <a:t>“</a:t>
            </a:r>
            <a:r>
              <a:rPr lang="en-US" sz="2400" i="1" dirty="0"/>
              <a:t>We may say that a phenomenon is experimentally demonstrable when we know how to conduct an experiment which will rarely fail to give us statistically significant results.</a:t>
            </a:r>
            <a:r>
              <a:rPr lang="en-US" sz="2400" dirty="0"/>
              <a:t>”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i="1" dirty="0">
                <a:solidFill>
                  <a:schemeClr val="accent5"/>
                </a:solidFill>
              </a:rPr>
              <a:t>Fisher (1935) “The Design of Experiments”.</a:t>
            </a:r>
            <a:endParaRPr lang="he-IL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i="1" dirty="0"/>
              <a:t>	</a:t>
            </a:r>
            <a:r>
              <a:rPr lang="en-US" sz="2400" dirty="0"/>
              <a:t>	</a:t>
            </a:r>
            <a:endParaRPr lang="he-IL" sz="2400" dirty="0"/>
          </a:p>
          <a:p>
            <a:pPr>
              <a:buNone/>
            </a:pPr>
            <a:r>
              <a:rPr lang="en-US" sz="2400" dirty="0"/>
              <a:t>	No further quantification until recently:</a:t>
            </a:r>
          </a:p>
          <a:p>
            <a:pPr>
              <a:buNone/>
            </a:pPr>
            <a:r>
              <a:rPr lang="en-US" sz="2400" dirty="0"/>
              <a:t>	       </a:t>
            </a:r>
            <a:r>
              <a:rPr lang="en-US" sz="2400" i="1" dirty="0" err="1"/>
              <a:t>r</a:t>
            </a:r>
            <a:r>
              <a:rPr lang="en-US" sz="2400" dirty="0" err="1"/>
              <a:t>-value</a:t>
            </a:r>
            <a:r>
              <a:rPr lang="en-US" sz="2400" dirty="0"/>
              <a:t> ( and its generalization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u</a:t>
            </a:r>
            <a:r>
              <a:rPr lang="en-US" sz="2400" i="1" baseline="-25000" dirty="0"/>
              <a:t>/n</a:t>
            </a:r>
            <a:r>
              <a:rPr lang="en-US" sz="2400" dirty="0"/>
              <a:t> – value)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 IBC 2016 Victoria  Heller, </a:t>
            </a:r>
            <a:r>
              <a:rPr lang="en-US" sz="2400" dirty="0" err="1"/>
              <a:t>Bogomolov</a:t>
            </a:r>
            <a:r>
              <a:rPr lang="en-US" sz="2400" dirty="0"/>
              <a:t>, </a:t>
            </a:r>
            <a:r>
              <a:rPr lang="en-US" sz="2400" dirty="0" err="1"/>
              <a:t>Yekutieli</a:t>
            </a:r>
            <a:r>
              <a:rPr lang="en-US" sz="2400" dirty="0"/>
              <a:t>, </a:t>
            </a:r>
            <a:r>
              <a:rPr lang="en-US" sz="2400" dirty="0" err="1"/>
              <a:t>Sofer</a:t>
            </a:r>
            <a:r>
              <a:rPr lang="en-US" sz="2400" dirty="0"/>
              <a:t>, YB</a:t>
            </a:r>
          </a:p>
          <a:p>
            <a:pPr>
              <a:buNone/>
            </a:pPr>
            <a:endParaRPr lang="en-US" sz="2400" dirty="0"/>
          </a:p>
          <a:p>
            <a:pPr algn="r">
              <a:buNone/>
            </a:pPr>
            <a:r>
              <a:rPr lang="en-US" sz="2400" dirty="0"/>
              <a:t>IB</a:t>
            </a:r>
            <a:endParaRPr lang="he-IL" sz="2400" dirty="0"/>
          </a:p>
          <a:p>
            <a:pPr algn="r">
              <a:buNone/>
            </a:pPr>
            <a:endParaRPr lang="he-IL" sz="2400" dirty="0"/>
          </a:p>
          <a:p>
            <a:pPr algn="r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09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778"/>
          <a:stretch/>
        </p:blipFill>
        <p:spPr>
          <a:xfrm>
            <a:off x="-11326" y="0"/>
            <a:ext cx="6134100" cy="2819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76" t="26427" r="23072"/>
          <a:stretch/>
        </p:blipFill>
        <p:spPr>
          <a:xfrm>
            <a:off x="2362200" y="2819400"/>
            <a:ext cx="4209937" cy="3869465"/>
          </a:xfrm>
        </p:spPr>
      </p:pic>
      <p:sp>
        <p:nvSpPr>
          <p:cNvPr id="8" name="TextBox 7"/>
          <p:cNvSpPr txBox="1"/>
          <p:nvPr/>
        </p:nvSpPr>
        <p:spPr>
          <a:xfrm>
            <a:off x="-27201" y="594360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only factor correlated with replication success is strength of evidence: effect size and p-value (not authors experience, institution, journal, area)</a:t>
            </a:r>
          </a:p>
        </p:txBody>
      </p:sp>
    </p:spTree>
    <p:extLst>
      <p:ext uri="{BB962C8B-B14F-4D97-AF65-F5344CB8AC3E}">
        <p14:creationId xmlns:p14="http://schemas.microsoft.com/office/powerpoint/2010/main" val="42118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778"/>
          <a:stretch/>
        </p:blipFill>
        <p:spPr>
          <a:xfrm>
            <a:off x="-11326" y="0"/>
            <a:ext cx="6134100" cy="2819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76" t="26427" r="23072"/>
          <a:stretch/>
        </p:blipFill>
        <p:spPr>
          <a:xfrm>
            <a:off x="2362200" y="2819400"/>
            <a:ext cx="4209937" cy="3869465"/>
          </a:xfrm>
        </p:spPr>
      </p:pic>
      <p:sp>
        <p:nvSpPr>
          <p:cNvPr id="8" name="TextBox 7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But </a:t>
            </a:r>
            <a:r>
              <a:rPr lang="en-US" sz="2000" dirty="0">
                <a:solidFill>
                  <a:srgbClr val="9B2D1F"/>
                </a:solidFill>
              </a:rPr>
              <a:t>only statistically significant results (p ≤ 0.05) </a:t>
            </a:r>
            <a:r>
              <a:rPr lang="en-US" sz="2000" dirty="0"/>
              <a:t>were included.</a:t>
            </a:r>
          </a:p>
          <a:p>
            <a:r>
              <a:rPr lang="en-US" sz="2000" dirty="0"/>
              <a:t>Can we take this out-of-study selection into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2536240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rgbClr val="9B2D1F"/>
                </a:solidFill>
                <a:cs typeface="+mj-cs"/>
              </a:rPr>
              <a:t>Tailor the CI to the selection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8351" cy="5176367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E.g.   Select </a:t>
            </a:r>
            <a:r>
              <a:rPr lang="en-US" sz="2400" i="1" dirty="0">
                <a:solidFill>
                  <a:schemeClr val="accent2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 if its estimator is big enough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	         </a:t>
            </a:r>
            <a:r>
              <a:rPr lang="en-US" sz="2400" i="1" dirty="0">
                <a:solidFill>
                  <a:srgbClr val="9B2D1F"/>
                </a:solidFill>
              </a:rPr>
              <a:t>X=(Y |  |Y| ≥ c),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	where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9B2D1F"/>
                </a:solidFill>
              </a:rPr>
              <a:t>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is fixed    	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	or (simple) data dependent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9B2D1F"/>
                </a:solidFill>
              </a:rPr>
              <a:t>c(Y)</a:t>
            </a:r>
            <a:r>
              <a:rPr lang="en-US" sz="2400" dirty="0"/>
              <a:t>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                                     	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Conditional density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-&gt; </a:t>
            </a:r>
            <a:r>
              <a:rPr lang="en-US" sz="2400" dirty="0">
                <a:solidFill>
                  <a:srgbClr val="000000"/>
                </a:solidFill>
              </a:rPr>
              <a:t>Acceptance region for each parameter </a:t>
            </a:r>
            <a:r>
              <a:rPr lang="en-US" sz="2400" dirty="0">
                <a:solidFill>
                  <a:schemeClr val="accent2"/>
                </a:solidFill>
              </a:rPr>
              <a:t>(non-</a:t>
            </a:r>
            <a:r>
              <a:rPr lang="en-US" sz="2400" dirty="0" err="1">
                <a:solidFill>
                  <a:schemeClr val="accent2"/>
                </a:solidFill>
              </a:rPr>
              <a:t>equivariant</a:t>
            </a:r>
            <a:r>
              <a:rPr lang="en-US" sz="2400" dirty="0">
                <a:solidFill>
                  <a:schemeClr val="accent2"/>
                </a:solidFill>
              </a:rPr>
              <a:t>) with short 0-crossing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-&gt;</a:t>
            </a:r>
            <a:r>
              <a:rPr lang="en-US" sz="2400" dirty="0">
                <a:solidFill>
                  <a:schemeClr val="tx1"/>
                </a:solidFill>
              </a:rPr>
              <a:t> inverting to get Conditional CIs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-&gt; </a:t>
            </a:r>
            <a:r>
              <a:rPr lang="en-US" sz="2400" dirty="0">
                <a:solidFill>
                  <a:srgbClr val="000000"/>
                </a:solidFill>
              </a:rPr>
              <a:t>offer False Coverage Rate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981200" y="5638800"/>
            <a:ext cx="66294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Hedges </a:t>
            </a:r>
            <a:r>
              <a:rPr lang="fr-FR" sz="2000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84, Weinstein et al </a:t>
            </a:r>
            <a:r>
              <a:rPr lang="fr-FR" sz="2000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13, Taylor and others ‘14…</a:t>
            </a:r>
          </a:p>
        </p:txBody>
      </p:sp>
    </p:spTree>
    <p:extLst>
      <p:ext uri="{BB962C8B-B14F-4D97-AF65-F5344CB8AC3E}">
        <p14:creationId xmlns:p14="http://schemas.microsoft.com/office/powerpoint/2010/main" val="38718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4403" b="-4403"/>
          <a:stretch>
            <a:fillRect/>
          </a:stretch>
        </p:blipFill>
        <p:spPr>
          <a:xfrm>
            <a:off x="457200" y="1077207"/>
            <a:ext cx="8229600" cy="4728986"/>
          </a:xfrm>
        </p:spPr>
      </p:pic>
      <p:sp>
        <p:nvSpPr>
          <p:cNvPr id="7" name="TextBox 6"/>
          <p:cNvSpPr txBox="1"/>
          <p:nvPr/>
        </p:nvSpPr>
        <p:spPr>
          <a:xfrm>
            <a:off x="457200" y="5676862"/>
            <a:ext cx="74213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Confidence Calibration Plot: Observed correlations in </a:t>
            </a:r>
          </a:p>
          <a:p>
            <a:r>
              <a:rPr lang="en-US" sz="2400" dirty="0"/>
              <a:t>significant voxels (B-H;FDR  0.1) encoding </a:t>
            </a:r>
          </a:p>
          <a:p>
            <a:r>
              <a:rPr lang="en-US" sz="2400" dirty="0"/>
              <a:t>conditional confidence intervals as well.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248400" y="6416402"/>
            <a:ext cx="2438400" cy="428031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8B7B57"/>
                </a:solidFill>
              </a:rPr>
              <a:t>Rosenblatt &amp;YB ‘14+</a:t>
            </a: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Addressing in-study ‘voodoo correlations’</a:t>
            </a:r>
          </a:p>
        </p:txBody>
      </p:sp>
    </p:spTree>
    <p:extLst>
      <p:ext uri="{BB962C8B-B14F-4D97-AF65-F5344CB8AC3E}">
        <p14:creationId xmlns:p14="http://schemas.microsoft.com/office/powerpoint/2010/main" val="1670815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0" y="6324600"/>
            <a:ext cx="4267200" cy="365125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Amit</a:t>
            </a:r>
            <a:r>
              <a:rPr lang="en-US" sz="1800" dirty="0">
                <a:solidFill>
                  <a:schemeClr val="tx1"/>
                </a:solidFill>
              </a:rPr>
              <a:t> Meir and YB (‘15+)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503238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Maximum conditional likelihood estimator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1" r="-1000"/>
          <a:stretch/>
        </p:blipFill>
        <p:spPr>
          <a:xfrm>
            <a:off x="143565" y="1121603"/>
            <a:ext cx="4505740" cy="4126597"/>
          </a:xfrm>
        </p:spPr>
      </p:pic>
      <p:sp>
        <p:nvSpPr>
          <p:cNvPr id="7" name="TextBox 6"/>
          <p:cNvSpPr txBox="1"/>
          <p:nvPr/>
        </p:nvSpPr>
        <p:spPr>
          <a:xfrm>
            <a:off x="228600" y="5638800"/>
            <a:ext cx="864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Hedges ‘84, </a:t>
            </a:r>
            <a:r>
              <a:rPr lang="en-US" dirty="0" err="1"/>
              <a:t>Zhong</a:t>
            </a:r>
            <a:r>
              <a:rPr lang="en-US" dirty="0"/>
              <a:t> and Prentice ‘08</a:t>
            </a:r>
          </a:p>
          <a:p>
            <a:r>
              <a:rPr lang="en-US" dirty="0"/>
              <a:t>In </a:t>
            </a:r>
            <a:r>
              <a:rPr lang="en-US" dirty="0" err="1"/>
              <a:t>Fithian</a:t>
            </a:r>
            <a:r>
              <a:rPr lang="en-US" dirty="0"/>
              <a:t>, Sun Taylor terminology: 100% used for selection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11" y="1036638"/>
            <a:ext cx="3537966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778" b="30586"/>
          <a:stretch/>
        </p:blipFill>
        <p:spPr>
          <a:xfrm>
            <a:off x="-11326" y="0"/>
            <a:ext cx="4507126" cy="1300972"/>
          </a:xfrm>
          <a:prstGeom prst="rect">
            <a:avLst/>
          </a:prstGeom>
        </p:spPr>
      </p:pic>
      <p:pic>
        <p:nvPicPr>
          <p:cNvPr id="7" name="Content Placeholder 6" descr="RPP_Figure3_original_5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9240" r="19394"/>
          <a:stretch/>
        </p:blipFill>
        <p:spPr>
          <a:xfrm>
            <a:off x="1600200" y="1752600"/>
            <a:ext cx="6258171" cy="5020022"/>
          </a:xfrm>
        </p:spPr>
      </p:pic>
      <p:sp>
        <p:nvSpPr>
          <p:cNvPr id="8" name="TextBox 7"/>
          <p:cNvSpPr txBox="1"/>
          <p:nvPr/>
        </p:nvSpPr>
        <p:spPr>
          <a:xfrm>
            <a:off x="1600200" y="1371600"/>
            <a:ext cx="62484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With estimators and CIs conditional on </a:t>
            </a:r>
            <a:r>
              <a:rPr lang="en-US" dirty="0">
                <a:solidFill>
                  <a:srgbClr val="D34817"/>
                </a:solidFill>
              </a:rPr>
              <a:t>p-value ≤ 0.05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4326" y="4343400"/>
            <a:ext cx="1249674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77% fall in</a:t>
            </a:r>
          </a:p>
          <a:p>
            <a:r>
              <a:rPr lang="en-US" dirty="0"/>
              <a:t>Cond. CI</a:t>
            </a:r>
          </a:p>
          <a:p>
            <a:r>
              <a:rPr lang="en-US" dirty="0"/>
              <a:t>Instead of </a:t>
            </a:r>
          </a:p>
          <a:p>
            <a:r>
              <a:rPr lang="en-US" dirty="0"/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341385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Principle 6</a:t>
            </a:r>
            <a:r>
              <a:rPr lang="en-US" sz="2400" i="1" dirty="0"/>
              <a:t>: </a:t>
            </a:r>
            <a:r>
              <a:rPr lang="en-US" sz="2400" dirty="0"/>
              <a:t>“…a p-value near 0.05 taken by itself offers only weak evidence against the null hypothesis”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Based on Val Johnson’s ‘14 PNAS paper which 	offers Bayesian argument for p ≤ 0.005 threshold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377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Principle 6</a:t>
            </a:r>
            <a:r>
              <a:rPr lang="en-US" sz="2400" i="1" dirty="0"/>
              <a:t>: </a:t>
            </a:r>
            <a:r>
              <a:rPr lang="en-US" sz="2400" dirty="0"/>
              <a:t>“…</a:t>
            </a:r>
            <a:r>
              <a:rPr lang="en-US" sz="2400" dirty="0">
                <a:solidFill>
                  <a:srgbClr val="9B2D1F"/>
                </a:solidFill>
              </a:rPr>
              <a:t>a p-value near 0.05 taken by itself offers only weak evidence against the null hypothesis</a:t>
            </a:r>
            <a:r>
              <a:rPr lang="en-US" sz="2400" dirty="0"/>
              <a:t>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Based on Val Johnson’s ‘14 PNAS paper which 	offers Bayesian argument for p ≤ 0.005 threshold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The problem though is being close to the threshold,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not to where the threshold is set</a:t>
            </a:r>
          </a:p>
        </p:txBody>
      </p:sp>
    </p:spTree>
    <p:extLst>
      <p:ext uri="{BB962C8B-B14F-4D97-AF65-F5344CB8AC3E}">
        <p14:creationId xmlns:p14="http://schemas.microsoft.com/office/powerpoint/2010/main" val="26755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778" b="30586"/>
          <a:stretch/>
        </p:blipFill>
        <p:spPr>
          <a:xfrm>
            <a:off x="-11326" y="0"/>
            <a:ext cx="4507126" cy="1300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371600"/>
            <a:ext cx="62484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With estimators and CIs conditional on </a:t>
            </a:r>
            <a:r>
              <a:rPr lang="en-US" dirty="0">
                <a:solidFill>
                  <a:srgbClr val="D34817"/>
                </a:solidFill>
              </a:rPr>
              <a:t>p-value ≤ 0.005</a:t>
            </a:r>
            <a:r>
              <a:rPr lang="en-US" dirty="0"/>
              <a:t> </a:t>
            </a:r>
          </a:p>
        </p:txBody>
      </p:sp>
      <p:pic>
        <p:nvPicPr>
          <p:cNvPr id="4" name="Picture 3" descr="RPP_Figure3_original_verySig_00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3" r="19305"/>
          <a:stretch/>
        </p:blipFill>
        <p:spPr>
          <a:xfrm>
            <a:off x="1600200" y="1828800"/>
            <a:ext cx="6248400" cy="48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2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876800"/>
            <a:ext cx="2133600" cy="7478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00"/>
                </a:solidFill>
              </a:rPr>
              <a:t>Thresholding</a:t>
            </a:r>
            <a:r>
              <a:rPr lang="en-US" dirty="0">
                <a:solidFill>
                  <a:srgbClr val="000000"/>
                </a:solidFill>
              </a:rPr>
              <a:t> at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p-value ≤</a:t>
            </a:r>
            <a:r>
              <a:rPr lang="en-US" dirty="0">
                <a:solidFill>
                  <a:srgbClr val="D34817"/>
                </a:solidFill>
              </a:rPr>
              <a:t> </a:t>
            </a:r>
            <a:r>
              <a:rPr lang="en-US" dirty="0"/>
              <a:t>0.</a:t>
            </a:r>
            <a:r>
              <a:rPr lang="en-US" dirty="0">
                <a:solidFill>
                  <a:srgbClr val="D34817"/>
                </a:solidFill>
              </a:rPr>
              <a:t>00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/>
              <a:t> </a:t>
            </a:r>
          </a:p>
        </p:txBody>
      </p:sp>
      <p:pic>
        <p:nvPicPr>
          <p:cNvPr id="3" name="Picture 2" descr="RPP_Figure3_original_verySig_005_noF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21833" r="18952" b="1815"/>
          <a:stretch/>
        </p:blipFill>
        <p:spPr>
          <a:xfrm>
            <a:off x="3124200" y="3581400"/>
            <a:ext cx="4587750" cy="3531303"/>
          </a:xfrm>
          <a:prstGeom prst="rect">
            <a:avLst/>
          </a:prstGeom>
        </p:spPr>
      </p:pic>
      <p:pic>
        <p:nvPicPr>
          <p:cNvPr id="6" name="Content Placeholder 6" descr="RPP_Figure3_original_5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9240" r="20594"/>
          <a:stretch/>
        </p:blipFill>
        <p:spPr>
          <a:xfrm>
            <a:off x="3124200" y="7937"/>
            <a:ext cx="4530826" cy="3689414"/>
          </a:xfrm>
        </p:spPr>
      </p:pic>
      <p:sp>
        <p:nvSpPr>
          <p:cNvPr id="7" name="TextBox 6"/>
          <p:cNvSpPr txBox="1"/>
          <p:nvPr/>
        </p:nvSpPr>
        <p:spPr>
          <a:xfrm>
            <a:off x="457200" y="1447800"/>
            <a:ext cx="2133600" cy="7478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00"/>
                </a:solidFill>
              </a:rPr>
              <a:t>Thresholding</a:t>
            </a:r>
            <a:r>
              <a:rPr lang="en-US" dirty="0">
                <a:solidFill>
                  <a:srgbClr val="000000"/>
                </a:solidFill>
              </a:rPr>
              <a:t> at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p-value ≤</a:t>
            </a:r>
            <a:r>
              <a:rPr lang="en-US" dirty="0">
                <a:solidFill>
                  <a:srgbClr val="D34817"/>
                </a:solidFill>
              </a:rPr>
              <a:t> </a:t>
            </a:r>
            <a:r>
              <a:rPr lang="en-US" dirty="0"/>
              <a:t>0.</a:t>
            </a:r>
            <a:r>
              <a:rPr lang="en-US" dirty="0">
                <a:solidFill>
                  <a:srgbClr val="D34817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33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24"/>
            <a:ext cx="8229600" cy="5476875"/>
          </a:xfrm>
        </p:spPr>
        <p:txBody>
          <a:bodyPr>
            <a:normAutofit/>
          </a:bodyPr>
          <a:lstStyle/>
          <a:p>
            <a:r>
              <a:rPr lang="en-US" sz="2400" dirty="0"/>
              <a:t>Reproduce the study: from the original data, through analysis, to get same figures and conclusions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Replicability of results: replicate the entire study, from enlisting subjects through collecting data, and analyzing the results, in a similar but not necessarily identical way, yet get essentially the same results.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        </a:t>
            </a:r>
            <a:r>
              <a:rPr lang="en-US" sz="2000" dirty="0">
                <a:solidFill>
                  <a:srgbClr val="000000"/>
                </a:solidFill>
              </a:rPr>
              <a:t>(Biostatistics, Editorial 2010, Nature Editorial 2013, NSF 2015)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   “ </a:t>
            </a:r>
            <a:r>
              <a:rPr lang="en-US" sz="2400" dirty="0" err="1"/>
              <a:t>reproducibilty</a:t>
            </a:r>
            <a:r>
              <a:rPr lang="en-US" sz="2400" dirty="0"/>
              <a:t> is the ability to replicate the results…”</a:t>
            </a:r>
          </a:p>
          <a:p>
            <a:pPr marL="0" indent="0">
              <a:buNone/>
            </a:pPr>
            <a:r>
              <a:rPr lang="en-US" sz="2400" dirty="0"/>
              <a:t>    in a paper on “reproducibility is not replicability”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therefore </a:t>
            </a:r>
            <a:r>
              <a:rPr lang="en-US" sz="2400" dirty="0">
                <a:solidFill>
                  <a:srgbClr val="9B2D1F"/>
                </a:solidFill>
              </a:rPr>
              <a:t>assure reproducibility</a:t>
            </a:r>
            <a:r>
              <a:rPr lang="en-US" sz="2400" dirty="0"/>
              <a:t> of a single study</a:t>
            </a:r>
          </a:p>
          <a:p>
            <a:pPr marL="0" indent="0">
              <a:buNone/>
            </a:pPr>
            <a:r>
              <a:rPr lang="en-US" sz="2400" dirty="0"/>
              <a:t>	   but only </a:t>
            </a:r>
            <a:r>
              <a:rPr lang="en-US" sz="2400" dirty="0">
                <a:solidFill>
                  <a:srgbClr val="9B2D1F"/>
                </a:solidFill>
              </a:rPr>
              <a:t>enhance its replicability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r">
              <a:buNone/>
            </a:pP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9E3611"/>
                </a:solidFill>
              </a:rPr>
              <a:t>Reproducibility/Replicability</a:t>
            </a:r>
          </a:p>
        </p:txBody>
      </p:sp>
    </p:spTree>
    <p:extLst>
      <p:ext uri="{BB962C8B-B14F-4D97-AF65-F5344CB8AC3E}">
        <p14:creationId xmlns:p14="http://schemas.microsoft.com/office/powerpoint/2010/main" val="5999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Defending the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It’s the first defense line against being fooled by randomness –</a:t>
            </a:r>
            <a:r>
              <a:rPr lang="en-US" sz="2400" dirty="0">
                <a:solidFill>
                  <a:srgbClr val="9B2D1F"/>
                </a:solidFill>
              </a:rPr>
              <a:t> separating signal from noise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9B2D1F"/>
                </a:solidFill>
              </a:rPr>
              <a:t>    Needs minimal modeling assumptions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Compare to: LR, Bayes factor, posterior odds, CI, estimator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   Assumptions </a:t>
            </a:r>
            <a:r>
              <a:rPr lang="en-US" sz="2400" dirty="0">
                <a:solidFill>
                  <a:srgbClr val="9B2D1F"/>
                </a:solidFill>
              </a:rPr>
              <a:t>can be assured to hold by design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Significant testing gives sign determination 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9B2D1F"/>
                </a:solidFill>
              </a:rPr>
              <a:t>	controls directional error</a:t>
            </a:r>
            <a:r>
              <a:rPr lang="en-US" sz="2400" dirty="0"/>
              <a:t> (type III error)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    </a:t>
            </a:r>
            <a:r>
              <a:rPr lang="en-US" sz="2000" dirty="0" err="1"/>
              <a:t>Tukey</a:t>
            </a:r>
            <a:r>
              <a:rPr lang="en-US" sz="2000" dirty="0"/>
              <a:t>, Shaffer, YB &amp; Hochberg discussed it as directional FDR,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         </a:t>
            </a:r>
            <a:r>
              <a:rPr lang="en-US" sz="2000" dirty="0" err="1"/>
              <a:t>Yekutieli</a:t>
            </a:r>
            <a:r>
              <a:rPr lang="en-US" sz="2000" dirty="0"/>
              <a:t> &amp;YB proved it for BH . Resurfaced as </a:t>
            </a:r>
            <a:r>
              <a:rPr lang="en-US" sz="2000" dirty="0" err="1"/>
              <a:t>sFDR</a:t>
            </a:r>
            <a:r>
              <a:rPr lang="en-US" sz="2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       </a:t>
            </a:r>
            <a:r>
              <a:rPr lang="en-US" sz="2400" dirty="0"/>
              <a:t>The meaning: </a:t>
            </a:r>
            <a:r>
              <a:rPr lang="en-US" sz="2400" dirty="0">
                <a:solidFill>
                  <a:srgbClr val="9B2D1F"/>
                </a:solidFill>
              </a:rPr>
              <a:t>the null need not be precisely true,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      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=0 it is merely the least favorable configuration. </a:t>
            </a:r>
          </a:p>
        </p:txBody>
      </p:sp>
    </p:spTree>
    <p:extLst>
      <p:ext uri="{BB962C8B-B14F-4D97-AF65-F5344CB8AC3E}">
        <p14:creationId xmlns:p14="http://schemas.microsoft.com/office/powerpoint/2010/main" val="23513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Defending the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Principle 3: Scientific decisions </a:t>
            </a:r>
            <a:r>
              <a:rPr lang="en-US" sz="2400" i="1" dirty="0"/>
              <a:t>should not be based only on whether a p-value passes a specific threshold”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Thresholds for decision are essential in the current  industrialized modern science: High Throughput experimentation, Big Data, ease of computation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	Genomics, Neuroimaging, Medicine,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         Publication decision, Abstract’s content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(likelihood ratio, posterior odds, credibility intervals,…,  are all practically subject to selection at some threshold)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In some emerging branches of science it’s the only way to compare across conditions: GWAS, fMRI, Brain Networks. </a:t>
            </a:r>
          </a:p>
        </p:txBody>
      </p:sp>
    </p:spTree>
    <p:extLst>
      <p:ext uri="{BB962C8B-B14F-4D97-AF65-F5344CB8AC3E}">
        <p14:creationId xmlns:p14="http://schemas.microsoft.com/office/powerpoint/2010/main" val="35887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But, the p-value should not be misused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9E3611"/>
                </a:solidFill>
              </a:rPr>
              <a:t>Just like any other statistical summary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Report adjusted p-values (FDR, FWER, or FWER) to address in-study selection,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Whenever feasible, accompany it by CI for effect size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  ( indicating by how much it can be separated from 0 )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      and by an estimate.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Assessment of importance should be based on both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   as well as subject matter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924170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Yes, it should not be misused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3252"/>
            <a:ext cx="86868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A hardline threshold for publication can be used, but it should be made clear that results close to threshold are less convincing than those away (on the p-value scale). Where this is the ongoing practice consider a conditional CI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Avoid other out-of-study selection. (Reproducible research)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If p-value is used to support the null – add power calculation</a:t>
            </a:r>
          </a:p>
        </p:txBody>
      </p:sp>
    </p:spTree>
    <p:extLst>
      <p:ext uri="{BB962C8B-B14F-4D97-AF65-F5344CB8AC3E}">
        <p14:creationId xmlns:p14="http://schemas.microsoft.com/office/powerpoint/2010/main" val="3012416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250825" y="487332"/>
            <a:ext cx="8087070" cy="755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accent6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400" dirty="0"/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If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variability is viewed too narrowly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there is danger for lack of replicability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9B2D1F"/>
                </a:solidFill>
              </a:rPr>
              <a:t>Crabbe: Contradicting effects in different labs</a:t>
            </a:r>
            <a:endParaRPr lang="he-IL" sz="2400" dirty="0">
              <a:solidFill>
                <a:srgbClr val="9B2D1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Interaction between labs 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	and explored strains</a:t>
            </a:r>
          </a:p>
          <a:p>
            <a:pPr eaLnBrk="0" hangingPunct="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The usually proposed remedy: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	Standardization!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Does not work in mouse </a:t>
            </a:r>
            <a:r>
              <a:rPr lang="en-US" sz="2400" dirty="0" err="1">
                <a:solidFill>
                  <a:srgbClr val="000000"/>
                </a:solidFill>
              </a:rPr>
              <a:t>phenotyping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Does not work in psychology: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College students in original ≠ never attended in replication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    comments by Gilbert et al Science ‘16</a:t>
            </a:r>
          </a:p>
          <a:p>
            <a:pPr eaLnBrk="0" hangingPunct="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032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Last issue: Addressing the relevant variability</a:t>
            </a:r>
          </a:p>
        </p:txBody>
      </p:sp>
      <p:pic>
        <p:nvPicPr>
          <p:cNvPr id="6" name="Picture 5" descr="C:\Users\user\Dropbox\PSARPS - Neri Kafkafi\Mouse Replicability Paper 2013\Fig1Math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2" r="36328"/>
          <a:stretch/>
        </p:blipFill>
        <p:spPr bwMode="auto">
          <a:xfrm>
            <a:off x="5436716" y="2743200"/>
            <a:ext cx="3715982" cy="2974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8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The many lab replication project: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same experiments in 30 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" r="1002"/>
          <a:stretch/>
        </p:blipFill>
        <p:spPr>
          <a:xfrm>
            <a:off x="1143000" y="1447800"/>
            <a:ext cx="6992845" cy="4945772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562600" y="2590800"/>
            <a:ext cx="1981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4847" y="1143000"/>
            <a:ext cx="2122058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|0|</a:t>
            </a:r>
          </a:p>
          <a:p>
            <a:pPr algn="ctr"/>
            <a:r>
              <a:rPr lang="en-US" dirty="0"/>
              <a:t>combined estimate </a:t>
            </a:r>
          </a:p>
          <a:p>
            <a:pPr algn="ctr"/>
            <a:r>
              <a:rPr lang="en-US" dirty="0"/>
              <a:t>&amp; 99% CI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472623" y="1604665"/>
            <a:ext cx="562224" cy="83373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3464" y="3581400"/>
            <a:ext cx="1121183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</a:t>
            </a:r>
          </a:p>
          <a:p>
            <a:pPr algn="ctr"/>
            <a:r>
              <a:rPr lang="en-US" dirty="0"/>
              <a:t>original </a:t>
            </a:r>
          </a:p>
          <a:p>
            <a:pPr algn="ctr"/>
            <a:r>
              <a:rPr lang="en-US" dirty="0" err="1"/>
              <a:t>estimateI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562600" y="4043065"/>
            <a:ext cx="1900864" cy="528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6457890"/>
            <a:ext cx="802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Between subjects variability is not relevant. Between lab variability is.</a:t>
            </a:r>
          </a:p>
        </p:txBody>
      </p:sp>
    </p:spTree>
    <p:extLst>
      <p:ext uri="{BB962C8B-B14F-4D97-AF65-F5344CB8AC3E}">
        <p14:creationId xmlns:p14="http://schemas.microsoft.com/office/powerpoint/2010/main" val="3628985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9B2D1F"/>
                </a:solidFill>
                <a:cs typeface="+mj-cs"/>
              </a:rPr>
              <a:t>From the multi-lab study to the single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 err="1"/>
              <a:t>Schooler’s</a:t>
            </a:r>
            <a:r>
              <a:rPr lang="en-US" sz="2400" dirty="0"/>
              <a:t> conclusion was to get together with 3 other labs and always replicate each others’ studies.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He admits this is not a solution for all research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If we can make an estimate of the interaction variability from multiple lab experiments and make it available to the researcher in the single lab then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>
                <a:solidFill>
                  <a:srgbClr val="9B2D1F"/>
                </a:solidFill>
              </a:rPr>
              <a:t>The relevant variability can be used to calculate p-value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A prototype system for mouse </a:t>
            </a:r>
            <a:r>
              <a:rPr lang="en-US" sz="2400" dirty="0" err="1"/>
              <a:t>phenotyping</a:t>
            </a:r>
            <a:r>
              <a:rPr lang="en-US" sz="2400" dirty="0"/>
              <a:t> is available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YB</a:t>
            </a:r>
            <a:endParaRPr lang="en-US" sz="1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800600"/>
            <a:ext cx="4267201" cy="859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90800" y="51816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6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9B2D1F"/>
                </a:solidFill>
              </a:rPr>
              <a:t>My take home message</a:t>
            </a:r>
            <a:endParaRPr lang="en-US" sz="3600" dirty="0">
              <a:solidFill>
                <a:srgbClr val="9B2D1F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105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The p-value is an</a:t>
            </a:r>
            <a:r>
              <a:rPr lang="en-US" sz="2400" dirty="0">
                <a:solidFill>
                  <a:srgbClr val="D34817"/>
                </a:solidFill>
              </a:rPr>
              <a:t> indispensible</a:t>
            </a:r>
            <a:r>
              <a:rPr lang="en-US" sz="2400" dirty="0"/>
              <a:t> statistical tool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   and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a threshold is unavoidable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Unfortunately the p-value is too </a:t>
            </a:r>
            <a:r>
              <a:rPr lang="en-US" sz="2400" dirty="0">
                <a:solidFill>
                  <a:srgbClr val="D34817"/>
                </a:solidFill>
              </a:rPr>
              <a:t>widely misused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As for any other statistical tool – follow ASA principles: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   It should be used for the purpose it was designed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   It should not be used alone (if feasible)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   It should be tailored to the selective inference challenges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   and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   It should be based on the relevant variability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YB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19378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Collaborative research with many</a:t>
            </a:r>
            <a:endParaRPr lang="he-IL" sz="3600" dirty="0">
              <a:solidFill>
                <a:schemeClr val="accent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162800" cy="49530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Golani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Zoology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Neri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Kafkafi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Computational Biologist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Hanno </a:t>
            </a:r>
            <a:r>
              <a:rPr lang="en-US" dirty="0" err="1">
                <a:solidFill>
                  <a:schemeClr val="tx1"/>
                </a:solidFill>
              </a:rPr>
              <a:t>Wurbel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Biologist</a:t>
            </a:r>
          </a:p>
          <a:p>
            <a:pPr algn="l"/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Ruth Heller, </a:t>
            </a:r>
            <a:r>
              <a:rPr lang="en-US" dirty="0" err="1">
                <a:solidFill>
                  <a:schemeClr val="tx1"/>
                </a:solidFill>
              </a:rPr>
              <a:t>Dani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Yekutieli</a:t>
            </a:r>
            <a:r>
              <a:rPr lang="en-US" dirty="0">
                <a:solidFill>
                  <a:schemeClr val="tx1"/>
                </a:solidFill>
              </a:rPr>
              <a:t> 				</a:t>
            </a:r>
            <a:r>
              <a:rPr lang="en-US" i="1" dirty="0">
                <a:solidFill>
                  <a:schemeClr val="tx1"/>
                </a:solidFill>
              </a:rPr>
              <a:t>TAU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Marina </a:t>
            </a:r>
            <a:r>
              <a:rPr lang="en-US" dirty="0" err="1">
                <a:solidFill>
                  <a:schemeClr val="tx1"/>
                </a:solidFill>
              </a:rPr>
              <a:t>Bogomolov</a:t>
            </a:r>
            <a:r>
              <a:rPr lang="en-US" dirty="0">
                <a:solidFill>
                  <a:schemeClr val="tx1"/>
                </a:solidFill>
              </a:rPr>
              <a:t>, 				</a:t>
            </a:r>
            <a:r>
              <a:rPr lang="en-US" i="1" dirty="0" err="1">
                <a:solidFill>
                  <a:schemeClr val="tx1"/>
                </a:solidFill>
              </a:rPr>
              <a:t>Technion</a:t>
            </a:r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Chiara </a:t>
            </a:r>
            <a:r>
              <a:rPr lang="en-US" dirty="0" err="1">
                <a:solidFill>
                  <a:schemeClr val="tx1"/>
                </a:solidFill>
              </a:rPr>
              <a:t>Sabatti</a:t>
            </a:r>
            <a:r>
              <a:rPr lang="en-US" dirty="0">
                <a:solidFill>
                  <a:schemeClr val="tx1"/>
                </a:solidFill>
              </a:rPr>
              <a:t>, Christine Peterson, </a:t>
            </a:r>
            <a:r>
              <a:rPr lang="en-US" dirty="0" err="1">
                <a:solidFill>
                  <a:schemeClr val="tx1"/>
                </a:solidFill>
              </a:rPr>
              <a:t>Asaf</a:t>
            </a:r>
            <a:r>
              <a:rPr lang="en-US" dirty="0">
                <a:solidFill>
                  <a:schemeClr val="tx1"/>
                </a:solidFill>
              </a:rPr>
              <a:t> Weinstein  	</a:t>
            </a:r>
            <a:r>
              <a:rPr lang="en-US" i="1" dirty="0">
                <a:solidFill>
                  <a:schemeClr val="tx1"/>
                </a:solidFill>
              </a:rPr>
              <a:t>Stanford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Jonathan Rosenblatt  				</a:t>
            </a:r>
            <a:r>
              <a:rPr lang="en-US" i="1" dirty="0">
                <a:solidFill>
                  <a:schemeClr val="tx1"/>
                </a:solidFill>
              </a:rPr>
              <a:t>Ben </a:t>
            </a:r>
            <a:r>
              <a:rPr lang="en-US" i="1" dirty="0" err="1">
                <a:solidFill>
                  <a:schemeClr val="tx1"/>
                </a:solidFill>
              </a:rPr>
              <a:t>Gurion</a:t>
            </a:r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Philip Stark, Will </a:t>
            </a:r>
            <a:r>
              <a:rPr lang="en-US" dirty="0" err="1">
                <a:solidFill>
                  <a:schemeClr val="tx1"/>
                </a:solidFill>
              </a:rPr>
              <a:t>Fithian</a:t>
            </a:r>
            <a:r>
              <a:rPr lang="en-US" dirty="0">
                <a:solidFill>
                  <a:schemeClr val="tx1"/>
                </a:solidFill>
              </a:rPr>
              <a:t>  				</a:t>
            </a:r>
            <a:r>
              <a:rPr lang="en-US" i="1" dirty="0">
                <a:solidFill>
                  <a:schemeClr val="tx1"/>
                </a:solidFill>
              </a:rPr>
              <a:t>Berkeley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Tamar </a:t>
            </a:r>
            <a:r>
              <a:rPr lang="en-US" dirty="0" err="1">
                <a:solidFill>
                  <a:schemeClr val="tx1"/>
                </a:solidFill>
              </a:rPr>
              <a:t>Sofer</a:t>
            </a:r>
            <a:r>
              <a:rPr lang="en-US" dirty="0">
                <a:solidFill>
                  <a:schemeClr val="tx1"/>
                </a:solidFill>
              </a:rPr>
              <a:t>  					</a:t>
            </a:r>
            <a:r>
              <a:rPr lang="en-US" i="1" dirty="0">
                <a:solidFill>
                  <a:schemeClr val="tx1"/>
                </a:solidFill>
              </a:rPr>
              <a:t>Washington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Natasha Karp</a:t>
            </a:r>
            <a:r>
              <a:rPr lang="en-US" i="1" dirty="0">
                <a:solidFill>
                  <a:schemeClr val="tx1"/>
                </a:solidFill>
              </a:rPr>
              <a:t> 					Sanger</a:t>
            </a:r>
          </a:p>
          <a:p>
            <a:pPr algn="l"/>
            <a:endParaRPr lang="en-US" i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Tal </a:t>
            </a:r>
            <a:r>
              <a:rPr lang="en-US" dirty="0" err="1">
                <a:solidFill>
                  <a:schemeClr val="tx1"/>
                </a:solidFill>
              </a:rPr>
              <a:t>Lahav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Jaljule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Yotam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Hechtlinger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ractical</a:t>
            </a:r>
            <a:r>
              <a:rPr lang="en-US" dirty="0">
                <a:solidFill>
                  <a:schemeClr val="accent3"/>
                </a:solidFill>
              </a:rPr>
              <a:t> S</a:t>
            </a:r>
            <a:r>
              <a:rPr lang="en-US" dirty="0">
                <a:solidFill>
                  <a:srgbClr val="704A3D"/>
                </a:solidFill>
              </a:rPr>
              <a:t>tatistical </a:t>
            </a:r>
            <a:r>
              <a:rPr lang="en-US" dirty="0">
                <a:solidFill>
                  <a:schemeClr val="accent3"/>
                </a:solidFill>
              </a:rPr>
              <a:t>A</a:t>
            </a:r>
            <a:r>
              <a:rPr lang="en-US" dirty="0">
                <a:solidFill>
                  <a:srgbClr val="704A3D"/>
                </a:solidFill>
              </a:rPr>
              <a:t>pproaches to </a:t>
            </a:r>
            <a:r>
              <a:rPr lang="en-US" dirty="0">
                <a:solidFill>
                  <a:schemeClr val="accent3"/>
                </a:solidFill>
              </a:rPr>
              <a:t>R</a:t>
            </a:r>
            <a:r>
              <a:rPr lang="en-US" dirty="0">
                <a:solidFill>
                  <a:srgbClr val="704A3D"/>
                </a:solidFill>
              </a:rPr>
              <a:t>eplicability</a:t>
            </a:r>
            <a:r>
              <a:rPr lang="en-US" dirty="0">
                <a:solidFill>
                  <a:schemeClr val="accent3"/>
                </a:solidFill>
              </a:rPr>
              <a:t> P</a:t>
            </a:r>
            <a:r>
              <a:rPr lang="en-US" dirty="0">
                <a:solidFill>
                  <a:srgbClr val="704A3D"/>
                </a:solidFill>
              </a:rPr>
              <a:t>roblems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rgbClr val="704A3D"/>
                </a:solidFill>
              </a:rPr>
              <a:t>in Life 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en-US" dirty="0">
                <a:solidFill>
                  <a:srgbClr val="704A3D"/>
                </a:solidFill>
              </a:rPr>
              <a:t>ciences</a:t>
            </a:r>
            <a:r>
              <a:rPr lang="en-US" dirty="0">
                <a:solidFill>
                  <a:schemeClr val="accent3"/>
                </a:solidFill>
              </a:rPr>
              <a:t> (PSARPS)</a:t>
            </a:r>
            <a:r>
              <a:rPr lang="en-US" dirty="0"/>
              <a:t>				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159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B2D1F"/>
                </a:solidFill>
              </a:rPr>
              <a:t>Thanks</a:t>
            </a:r>
            <a:br>
              <a:rPr lang="en-US" dirty="0">
                <a:solidFill>
                  <a:srgbClr val="9B2D1F"/>
                </a:solidFill>
              </a:rPr>
            </a:br>
            <a:br>
              <a:rPr lang="en-US" dirty="0">
                <a:solidFill>
                  <a:srgbClr val="9B2D1F"/>
                </a:solidFill>
              </a:rPr>
            </a:br>
            <a:r>
              <a:rPr lang="en-US" sz="3600" dirty="0" err="1"/>
              <a:t>www.replicability.tau.ac.il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028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Replicability is a property of the study’s result across multiple studies.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What can be done at the level of the single study to increase its replicability?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Well and transparently designed experiment 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Reproducible data analysis and computation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(Nature ’13, NIH in Nature </a:t>
            </a:r>
            <a:r>
              <a:rPr lang="fr-FR" sz="2400" dirty="0">
                <a:solidFill>
                  <a:srgbClr val="000000"/>
                </a:solidFill>
              </a:rPr>
              <a:t>’</a:t>
            </a:r>
            <a:r>
              <a:rPr lang="en-US" sz="2400" dirty="0">
                <a:solidFill>
                  <a:srgbClr val="000000"/>
                </a:solidFill>
              </a:rPr>
              <a:t>14,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Science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All agreed that there is need for</a:t>
            </a:r>
          </a:p>
          <a:p>
            <a:pPr marL="457200" indent="-457200">
              <a:buAutoNum type="arabicPeriod" startAt="3"/>
            </a:pPr>
            <a:r>
              <a:rPr lang="en-US" sz="2400" dirty="0">
                <a:solidFill>
                  <a:srgbClr val="000000"/>
                </a:solidFill>
              </a:rPr>
              <a:t>Statistical methodology that enhances replicability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But what is it?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What problems should it address?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Enhancing Replicability</a:t>
            </a:r>
          </a:p>
        </p:txBody>
      </p:sp>
    </p:spTree>
    <p:extLst>
      <p:ext uri="{BB962C8B-B14F-4D97-AF65-F5344CB8AC3E}">
        <p14:creationId xmlns:p14="http://schemas.microsoft.com/office/powerpoint/2010/main" val="375527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" y="228600"/>
            <a:ext cx="8991600" cy="11430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</a:pPr>
            <a:r>
              <a:rPr lang="en-US" sz="3600" dirty="0" err="1">
                <a:solidFill>
                  <a:srgbClr val="9B2D1F"/>
                </a:solidFill>
              </a:rPr>
              <a:t>GxL</a:t>
            </a:r>
            <a:r>
              <a:rPr lang="en-US" sz="3600" dirty="0">
                <a:solidFill>
                  <a:srgbClr val="9B2D1F"/>
                </a:solidFill>
              </a:rPr>
              <a:t> interaction is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9B2D1F"/>
                </a:solidFill>
              </a:rPr>
              <a:t>“a fact of life”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9831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Genotype-by-Lab effect for a genotype in a new lab is not known; but</a:t>
            </a:r>
            <a:r>
              <a:rPr lang="en-US" sz="9600" dirty="0">
                <a:solidFill>
                  <a:srgbClr val="9B2D1F"/>
                </a:solidFill>
              </a:rPr>
              <a:t> if</a:t>
            </a:r>
            <a:r>
              <a:rPr lang="en-US" sz="9600" dirty="0"/>
              <a:t> its variability </a:t>
            </a:r>
            <a:r>
              <a:rPr lang="en-US" sz="9600" dirty="0">
                <a:solidFill>
                  <a:srgbClr val="D34817"/>
                </a:solidFill>
                <a:latin typeface="Symbol" charset="2"/>
                <a:cs typeface="Symbol" charset="2"/>
              </a:rPr>
              <a:t>s</a:t>
            </a:r>
            <a:r>
              <a:rPr lang="en-US" sz="9600" baseline="30000" dirty="0">
                <a:solidFill>
                  <a:srgbClr val="D34817"/>
                </a:solidFill>
              </a:rPr>
              <a:t>2</a:t>
            </a:r>
            <a:r>
              <a:rPr lang="en-US" sz="9600" baseline="-25000" dirty="0">
                <a:solidFill>
                  <a:srgbClr val="D34817"/>
                </a:solidFill>
              </a:rPr>
              <a:t>GxL</a:t>
            </a:r>
            <a:r>
              <a:rPr lang="en-US" sz="9600" dirty="0"/>
              <a:t>can be estimated, use</a:t>
            </a:r>
          </a:p>
          <a:p>
            <a:pPr marL="1828800" lvl="4" indent="0" eaLnBrk="0" hangingPunct="0">
              <a:buNone/>
              <a:defRPr/>
            </a:pPr>
            <a:endParaRPr lang="en-US" sz="9600" dirty="0"/>
          </a:p>
          <a:p>
            <a:pPr marL="1828800" lvl="4" indent="0" eaLnBrk="0" hangingPunct="0">
              <a:buNone/>
              <a:defRPr/>
            </a:pPr>
            <a:r>
              <a:rPr lang="en-US" sz="9600" dirty="0"/>
              <a:t>	</a:t>
            </a:r>
            <a:r>
              <a:rPr lang="en-US" sz="8800" i="1" dirty="0">
                <a:solidFill>
                  <a:srgbClr val="000000"/>
                </a:solidFill>
                <a:sym typeface="Symbol" charset="0"/>
              </a:rPr>
              <a:t> Mean(M</a:t>
            </a:r>
            <a:r>
              <a:rPr lang="en-US" sz="8800" i="1" baseline="-25000" dirty="0">
                <a:solidFill>
                  <a:srgbClr val="000000"/>
                </a:solidFill>
                <a:sym typeface="Symbol" charset="0"/>
              </a:rPr>
              <a:t>G1</a:t>
            </a:r>
            <a:r>
              <a:rPr lang="en-US" sz="8800" i="1" dirty="0">
                <a:solidFill>
                  <a:srgbClr val="000000"/>
                </a:solidFill>
                <a:sym typeface="Symbol" charset="0"/>
              </a:rPr>
              <a:t>) – Mean(M</a:t>
            </a:r>
            <a:r>
              <a:rPr lang="en-US" sz="8800" i="1" baseline="-25000" dirty="0">
                <a:solidFill>
                  <a:srgbClr val="000000"/>
                </a:solidFill>
                <a:sym typeface="Symbol" charset="0"/>
              </a:rPr>
              <a:t>G2</a:t>
            </a:r>
            <a:r>
              <a:rPr lang="en-US" sz="8800" i="1" dirty="0">
                <a:solidFill>
                  <a:srgbClr val="000000"/>
                </a:solidFill>
                <a:sym typeface="Symbol" charset="0"/>
              </a:rPr>
              <a:t>)</a:t>
            </a:r>
            <a:r>
              <a:rPr lang="en-US" sz="8800" b="1" i="1" dirty="0">
                <a:solidFill>
                  <a:srgbClr val="000000"/>
                </a:solidFill>
                <a:sym typeface="Symbol" charset="0"/>
              </a:rPr>
              <a:t> </a:t>
            </a:r>
          </a:p>
          <a:p>
            <a:pPr lvl="4" eaLnBrk="0" hangingPunct="0">
              <a:buFont typeface="Symbol" charset="0"/>
              <a:buChar char=" "/>
              <a:defRPr/>
            </a:pPr>
            <a:r>
              <a:rPr lang="en-US" sz="9600" b="1" dirty="0">
                <a:solidFill>
                  <a:srgbClr val="000000"/>
                </a:solidFill>
                <a:latin typeface="Symbol" charset="0"/>
                <a:sym typeface="Symbol" charset="0"/>
              </a:rPr>
              <a:t>  </a:t>
            </a:r>
            <a:r>
              <a:rPr lang="en-US" sz="9600" b="1" i="1" dirty="0">
                <a:solidFill>
                  <a:srgbClr val="000000"/>
                </a:solidFill>
                <a:latin typeface="Symbol" charset="0"/>
                <a:sym typeface="Symbol" charset="0"/>
              </a:rPr>
              <a:t>(</a:t>
            </a:r>
            <a:r>
              <a:rPr lang="en-US" sz="9600" b="1" i="1" dirty="0">
                <a:latin typeface="Symbol" charset="0"/>
                <a:sym typeface="Symbol" charset="0"/>
              </a:rPr>
              <a:t></a:t>
            </a:r>
            <a:r>
              <a:rPr lang="en-US" sz="9600" b="1" i="1" baseline="30000" dirty="0">
                <a:latin typeface="Symbol" charset="0"/>
                <a:sym typeface="Symbol" charset="0"/>
              </a:rPr>
              <a:t></a:t>
            </a:r>
            <a:r>
              <a:rPr lang="en-US" sz="9600" b="1" i="1" baseline="-25000" dirty="0">
                <a:sym typeface="Symbol" charset="0"/>
              </a:rPr>
              <a:t>Within</a:t>
            </a:r>
            <a:r>
              <a:rPr lang="en-US" sz="9600" b="1" i="1" baseline="30000" dirty="0">
                <a:latin typeface="Symbol" charset="0"/>
                <a:sym typeface="Symbol" charset="0"/>
              </a:rPr>
              <a:t> </a:t>
            </a:r>
            <a:r>
              <a:rPr lang="en-US" sz="9600" b="1" i="1" baseline="-25000" dirty="0">
                <a:latin typeface="Times New Roman" charset="0"/>
              </a:rPr>
              <a:t> </a:t>
            </a:r>
            <a:r>
              <a:rPr lang="en-US" sz="9600" b="1" i="1" dirty="0">
                <a:latin typeface="Times New Roman" charset="0"/>
              </a:rPr>
              <a:t>(1/n+1/n)</a:t>
            </a:r>
            <a:r>
              <a:rPr lang="he-IL" sz="9600" b="1" i="1" dirty="0">
                <a:latin typeface="Times New Roman" charset="0"/>
              </a:rPr>
              <a:t>+</a:t>
            </a:r>
            <a:r>
              <a:rPr lang="en-US" sz="9600" b="1" i="1" dirty="0">
                <a:solidFill>
                  <a:srgbClr val="9B2D1F"/>
                </a:solidFill>
                <a:latin typeface="Symbol" charset="0"/>
                <a:sym typeface="Symbol" charset="0"/>
              </a:rPr>
              <a:t> </a:t>
            </a:r>
            <a:r>
              <a:rPr lang="en-US" sz="9600" b="1" i="1" baseline="30000" dirty="0">
                <a:solidFill>
                  <a:srgbClr val="9B2D1F"/>
                </a:solidFill>
                <a:latin typeface="Symbol" charset="0"/>
                <a:sym typeface="Symbol" charset="0"/>
              </a:rPr>
              <a:t></a:t>
            </a:r>
            <a:r>
              <a:rPr lang="en-US" sz="9600" b="1" i="1" baseline="-25000" dirty="0" err="1">
                <a:solidFill>
                  <a:schemeClr val="accent2"/>
                </a:solidFill>
                <a:latin typeface="Times New Roman" charset="0"/>
              </a:rPr>
              <a:t>GxL</a:t>
            </a:r>
            <a:r>
              <a:rPr lang="en-US" sz="9600" b="1" i="1" dirty="0">
                <a:latin typeface="Times New Roman" charset="0"/>
              </a:rPr>
              <a:t> )</a:t>
            </a:r>
            <a:r>
              <a:rPr lang="en-US" sz="9600" b="1" i="1" baseline="30000" dirty="0">
                <a:latin typeface="Times New Roman" charset="0"/>
              </a:rPr>
              <a:t>1/2</a:t>
            </a:r>
            <a:endParaRPr lang="en-US" sz="96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Interaction size is the right </a:t>
            </a:r>
            <a:r>
              <a:rPr lang="ja-JP" altLang="en-US" sz="9600" dirty="0"/>
              <a:t>“</a:t>
            </a:r>
            <a:r>
              <a:rPr lang="en-US" sz="9600" dirty="0"/>
              <a:t>yardstick</a:t>
            </a:r>
            <a:r>
              <a:rPr lang="ja-JP" altLang="en-US" sz="9600" dirty="0"/>
              <a:t>”</a:t>
            </a:r>
            <a:r>
              <a:rPr lang="en-US" sz="9600" dirty="0"/>
              <a:t> against which studied effect differences should be compared, 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sz="9600" dirty="0"/>
              <a:t>	when the concern is about replicability in other labs.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sz="9600" dirty="0"/>
              <a:t>Good design, large sample size, transparency, won’t solve it.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sz="9600" dirty="0"/>
              <a:t>Now </a:t>
            </a:r>
            <a:r>
              <a:rPr lang="en-US" sz="9600" dirty="0" err="1"/>
              <a:t>GxL</a:t>
            </a:r>
            <a:r>
              <a:rPr lang="en-US" sz="9600" dirty="0"/>
              <a:t> adjust at each lab:</a:t>
            </a:r>
          </a:p>
          <a:p>
            <a:pPr marL="457200" indent="-457200">
              <a:lnSpc>
                <a:spcPct val="140000"/>
              </a:lnSpc>
              <a:buFont typeface="Times" charset="0"/>
              <a:buNone/>
              <a:defRPr/>
            </a:pPr>
            <a:r>
              <a:rPr lang="en-US" sz="9600" dirty="0"/>
              <a:t>      </a:t>
            </a:r>
            <a:r>
              <a:rPr lang="en-US" sz="9600" dirty="0">
                <a:solidFill>
                  <a:schemeClr val="tx2"/>
                </a:solidFill>
              </a:rPr>
              <a:t>    </a:t>
            </a:r>
            <a:endParaRPr lang="en-US" sz="9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32766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81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PSARPS - Neri Kafkafi\Mouse Replicability Paper 2013\Fig1Math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86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2286000"/>
            <a:ext cx="35814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04800"/>
            <a:ext cx="1828800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Large lab differences</a:t>
            </a:r>
          </a:p>
          <a:p>
            <a:r>
              <a:rPr lang="en-US" sz="1600" dirty="0">
                <a:latin typeface="Symbol" charset="2"/>
                <a:cs typeface="Symbol" charset="2"/>
              </a:rPr>
              <a:t>*</a:t>
            </a:r>
            <a:r>
              <a:rPr lang="en-US" sz="1600" dirty="0"/>
              <a:t> Significant difference in 4/6</a:t>
            </a:r>
          </a:p>
          <a:p>
            <a:r>
              <a:rPr lang="en-US" sz="1600" dirty="0">
                <a:latin typeface="Symbol" charset="2"/>
                <a:cs typeface="Symbol" charset="2"/>
              </a:rPr>
              <a:t>*</a:t>
            </a:r>
            <a:r>
              <a:rPr lang="en-US" sz="1600" dirty="0"/>
              <a:t> Same direction ~same size</a:t>
            </a:r>
          </a:p>
          <a:p>
            <a:r>
              <a:rPr lang="en-US" sz="1600" dirty="0">
                <a:latin typeface="Symbol" charset="2"/>
                <a:cs typeface="Symbol" charset="2"/>
              </a:rPr>
              <a:t>*</a:t>
            </a:r>
            <a:r>
              <a:rPr lang="en-US" sz="1600" dirty="0">
                <a:solidFill>
                  <a:srgbClr val="D34817"/>
                </a:solidFill>
              </a:rPr>
              <a:t> Replicable</a:t>
            </a:r>
            <a:r>
              <a:rPr lang="en-US" sz="1600" dirty="0"/>
              <a:t> </a:t>
            </a:r>
          </a:p>
          <a:p>
            <a:r>
              <a:rPr lang="en-US" sz="1600" dirty="0"/>
              <a:t>(true) difference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1066800"/>
            <a:ext cx="1302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Any full line </a:t>
            </a:r>
          </a:p>
          <a:p>
            <a:r>
              <a:rPr lang="en-US" sz="1600" dirty="0"/>
              <a:t>is significant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6454801"/>
            <a:ext cx="193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Richter et al (‘13)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3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Dropbox\PSARPS - Neri Kafkafi\Mouse Replicability Paper 2013\Fig1Math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86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4114800"/>
            <a:ext cx="35814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0" y="2438400"/>
            <a:ext cx="18288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∗ Significant difference in 6/6</a:t>
            </a:r>
            <a:endParaRPr lang="en-US" sz="1600" dirty="0">
              <a:solidFill>
                <a:srgbClr val="D34817"/>
              </a:solidFill>
            </a:endParaRPr>
          </a:p>
          <a:p>
            <a:r>
              <a:rPr lang="en-US" sz="1600" dirty="0"/>
              <a:t>∗ Same direction different size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Replicable (True)</a:t>
            </a:r>
            <a:r>
              <a:rPr lang="en-US" sz="1600" dirty="0"/>
              <a:t> difference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04800"/>
            <a:ext cx="1828800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spite of large lab differences</a:t>
            </a:r>
          </a:p>
          <a:p>
            <a:r>
              <a:rPr lang="en-US" sz="1600" dirty="0"/>
              <a:t>∗ Significant difference in 4/6</a:t>
            </a:r>
          </a:p>
          <a:p>
            <a:r>
              <a:rPr lang="en-US" sz="1600" dirty="0"/>
              <a:t>∗ Same direction same size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Replicable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(True)</a:t>
            </a:r>
            <a:r>
              <a:rPr lang="en-US" sz="1600" dirty="0"/>
              <a:t> difference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1066800"/>
            <a:ext cx="1302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Any full line  </a:t>
            </a:r>
          </a:p>
          <a:p>
            <a:r>
              <a:rPr lang="en-US" sz="1600" dirty="0"/>
              <a:t>is significant</a:t>
            </a:r>
          </a:p>
        </p:txBody>
      </p:sp>
    </p:spTree>
    <p:extLst>
      <p:ext uri="{BB962C8B-B14F-4D97-AF65-F5344CB8AC3E}">
        <p14:creationId xmlns:p14="http://schemas.microsoft.com/office/powerpoint/2010/main" val="3072107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Dropbox\PSARPS - Neri Kafkafi\Mouse Replicability Paper 2013\Fig1Math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86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10" y="2438400"/>
            <a:ext cx="18288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∗ Significant difference in 6/6</a:t>
            </a:r>
          </a:p>
          <a:p>
            <a:r>
              <a:rPr lang="en-US" sz="1600" dirty="0">
                <a:solidFill>
                  <a:srgbClr val="A6A6A6"/>
                </a:solidFill>
              </a:rPr>
              <a:t>∗ Same direction different size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Replicable (True)</a:t>
            </a:r>
            <a:r>
              <a:rPr lang="en-US" sz="1600" dirty="0"/>
              <a:t>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304800"/>
            <a:ext cx="1828800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In spite of large lab differences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∗ Significant difference in 4/6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∗ Same direction same size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Replicable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D34817"/>
                </a:solidFill>
              </a:rPr>
              <a:t>(True)</a:t>
            </a:r>
            <a:r>
              <a:rPr lang="en-US" sz="1600" dirty="0"/>
              <a:t> difference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7" y="4267200"/>
            <a:ext cx="18288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∗ Significant difference in 4/6</a:t>
            </a:r>
            <a:endParaRPr lang="en-US" sz="1600" dirty="0">
              <a:solidFill>
                <a:srgbClr val="D34817"/>
              </a:solidFill>
            </a:endParaRPr>
          </a:p>
          <a:p>
            <a:r>
              <a:rPr lang="en-US" sz="1600" dirty="0"/>
              <a:t>∗ Different directions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Non- Replicable (False)</a:t>
            </a:r>
            <a:r>
              <a:rPr lang="en-US" sz="1600" dirty="0"/>
              <a:t> difference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066800"/>
            <a:ext cx="1302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Any full line  </a:t>
            </a:r>
          </a:p>
          <a:p>
            <a:r>
              <a:rPr lang="en-US" sz="1600" dirty="0"/>
              <a:t>is significant</a:t>
            </a:r>
          </a:p>
        </p:txBody>
      </p:sp>
    </p:spTree>
    <p:extLst>
      <p:ext uri="{BB962C8B-B14F-4D97-AF65-F5344CB8AC3E}">
        <p14:creationId xmlns:p14="http://schemas.microsoft.com/office/powerpoint/2010/main" val="2225302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B2D1F"/>
                </a:solidFill>
              </a:rPr>
              <a:t>Random Lab &amp; Interaction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Particular lab-effect in a new lab is not known;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	but its random effect can be </a:t>
            </a:r>
            <a:r>
              <a:rPr lang="en-US" sz="9600" i="1" dirty="0"/>
              <a:t>eliminated</a:t>
            </a:r>
            <a:r>
              <a:rPr lang="en-US" sz="9600" dirty="0"/>
              <a:t> by design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Particular </a:t>
            </a:r>
            <a:r>
              <a:rPr lang="en-US" sz="9600" dirty="0" err="1"/>
              <a:t>GxL</a:t>
            </a:r>
            <a:r>
              <a:rPr lang="en-US" sz="9600" dirty="0"/>
              <a:t> interaction is not known and cannot be eliminated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Significant  </a:t>
            </a:r>
            <a:r>
              <a:rPr lang="en-US" sz="9600" dirty="0" err="1"/>
              <a:t>GxL</a:t>
            </a:r>
            <a:r>
              <a:rPr lang="en-US" sz="9600" dirty="0"/>
              <a:t> interaction was  considered as lack-of-replicability, but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>
                <a:solidFill>
                  <a:srgbClr val="9B2D1F"/>
                </a:solidFill>
              </a:rPr>
              <a:t>       the existence of </a:t>
            </a:r>
            <a:r>
              <a:rPr lang="en-US" sz="9600" dirty="0" err="1">
                <a:solidFill>
                  <a:srgbClr val="9B2D1F"/>
                </a:solidFill>
              </a:rPr>
              <a:t>GxL</a:t>
            </a:r>
            <a:r>
              <a:rPr lang="en-US" sz="9600" dirty="0">
                <a:solidFill>
                  <a:srgbClr val="9B2D1F"/>
                </a:solidFill>
              </a:rPr>
              <a:t> interaction is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9B2D1F"/>
                </a:solidFill>
              </a:rPr>
              <a:t>“a fact of life”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>
                <a:solidFill>
                  <a:srgbClr val="9B2D1F"/>
                </a:solidFill>
              </a:rPr>
              <a:t>Interaction variability </a:t>
            </a:r>
            <a:endParaRPr lang="en-US" sz="96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9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7031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Dropbox\PSARPS - Neri Kafkafi\Mouse Replicability Paper 2013\Fig1Math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86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10" y="2438400"/>
            <a:ext cx="18288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∗ Significant difference in 6/6</a:t>
            </a:r>
          </a:p>
          <a:p>
            <a:r>
              <a:rPr lang="en-US" sz="1600" dirty="0">
                <a:solidFill>
                  <a:srgbClr val="A6A6A6"/>
                </a:solidFill>
              </a:rPr>
              <a:t>∗ Same direction different size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Replicable (True)</a:t>
            </a:r>
            <a:r>
              <a:rPr lang="en-US" sz="1600" dirty="0"/>
              <a:t> difference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304800"/>
            <a:ext cx="1828800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In spite of large lab differences</a:t>
            </a:r>
          </a:p>
          <a:p>
            <a:r>
              <a:rPr lang="en-US" sz="1600" dirty="0">
                <a:solidFill>
                  <a:srgbClr val="A6A6A6"/>
                </a:solidFill>
              </a:rPr>
              <a:t>∗ Significant difference in 4/6</a:t>
            </a:r>
          </a:p>
          <a:p>
            <a:r>
              <a:rPr lang="en-US" sz="1600" dirty="0">
                <a:solidFill>
                  <a:srgbClr val="A6A6A6"/>
                </a:solidFill>
              </a:rPr>
              <a:t>∗ Same direction same size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Replicable</a:t>
            </a:r>
            <a:r>
              <a:rPr lang="en-US" sz="1600" dirty="0"/>
              <a:t> </a:t>
            </a:r>
          </a:p>
          <a:p>
            <a:r>
              <a:rPr lang="en-US" sz="1600" dirty="0"/>
              <a:t>(true) difference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7" y="4267200"/>
            <a:ext cx="18288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∗ Significant difference in 4/6</a:t>
            </a:r>
          </a:p>
          <a:p>
            <a:r>
              <a:rPr lang="en-US" sz="1600" dirty="0">
                <a:solidFill>
                  <a:srgbClr val="A6A6A6"/>
                </a:solidFill>
              </a:rPr>
              <a:t>∗ Different directions</a:t>
            </a:r>
          </a:p>
          <a:p>
            <a:r>
              <a:rPr lang="en-US" sz="1600" dirty="0">
                <a:solidFill>
                  <a:srgbClr val="D34817"/>
                </a:solidFill>
              </a:rPr>
              <a:t>∗ Non- Replicable (False)</a:t>
            </a:r>
            <a:r>
              <a:rPr lang="en-US" sz="1600" dirty="0"/>
              <a:t> difference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1066800"/>
            <a:ext cx="1493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/>
              <a:t> Fixed</a:t>
            </a:r>
          </a:p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/>
              <a:t> Interaction    </a:t>
            </a:r>
          </a:p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/>
              <a:t> Mixed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2971800"/>
            <a:ext cx="1493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/>
              <a:t> Fixed</a:t>
            </a:r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Interaction </a:t>
            </a:r>
          </a:p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/>
              <a:t> Mixed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4800600"/>
            <a:ext cx="1493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/>
              <a:t> Fixed</a:t>
            </a:r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Interaction  </a:t>
            </a:r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Mixed    </a:t>
            </a:r>
          </a:p>
        </p:txBody>
      </p:sp>
    </p:spTree>
    <p:extLst>
      <p:ext uri="{BB962C8B-B14F-4D97-AF65-F5344CB8AC3E}">
        <p14:creationId xmlns:p14="http://schemas.microsoft.com/office/powerpoint/2010/main" val="1652162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8382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600" dirty="0">
                <a:solidFill>
                  <a:srgbClr val="9B2D1F"/>
                </a:solidFill>
              </a:rPr>
              <a:t>Replicability in multi-lab study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YB</a:t>
            </a:r>
            <a:endParaRPr lang="en-US" sz="1400"/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7924800" cy="533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29 endpoints:  15 judged replicable by 							Mixed ANOVA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		    10 more  judged replicable by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				Fixed lab ANOVA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Of these ‘extra’ 10,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   3 had significant opposing results in different labs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   0 had significant opposing results after </a:t>
            </a:r>
            <a:r>
              <a:rPr lang="en-US" sz="2400" dirty="0" err="1">
                <a:solidFill>
                  <a:srgbClr val="000000"/>
                </a:solidFill>
              </a:rPr>
              <a:t>GxL</a:t>
            </a:r>
            <a:r>
              <a:rPr lang="en-US" sz="2400" dirty="0">
                <a:solidFill>
                  <a:srgbClr val="000000"/>
                </a:solidFill>
              </a:rPr>
              <a:t> adjustment</a:t>
            </a:r>
          </a:p>
          <a:p>
            <a:pPr>
              <a:lnSpc>
                <a:spcPct val="120000"/>
              </a:lnSpc>
              <a:defRPr/>
            </a:pPr>
            <a:endParaRPr lang="en-US" sz="2400" dirty="0">
              <a:solidFill>
                <a:srgbClr val="9B2D1F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rgbClr val="9B2D1F"/>
                </a:solidFill>
              </a:rPr>
              <a:t>In the Random Lab &amp; Interaction</a:t>
            </a:r>
            <a:r>
              <a:rPr lang="en-US" sz="2400" dirty="0"/>
              <a:t> the threshold for making discoveries, is set at a higher level.      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>
                <a:solidFill>
                  <a:srgbClr val="9B2D1F"/>
                </a:solidFill>
              </a:rPr>
              <a:t>       </a:t>
            </a:r>
            <a:r>
              <a:rPr lang="en-US" sz="2400" dirty="0">
                <a:solidFill>
                  <a:srgbClr val="9B2D1F"/>
                </a:solidFill>
              </a:rPr>
              <a:t>It is a way to weed out non-replicable differences</a:t>
            </a:r>
            <a:endParaRPr lang="en-US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latin typeface="Times New Roman" charset="0"/>
                <a:cs typeface="+mn-cs"/>
              </a:rPr>
              <a:t> </a:t>
            </a:r>
            <a:r>
              <a:rPr lang="en-US" sz="2400" dirty="0"/>
              <a:t>If each lab had access to </a:t>
            </a:r>
            <a:r>
              <a:rPr lang="en-US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</a:rPr>
              <a:t>GxL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17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9B2D1F"/>
                </a:solidFill>
                <a:cs typeface="+mj-cs"/>
              </a:rPr>
              <a:t>From the example to generality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“Hunting out the real uncertainty” is not a new idea: 	Chapter’s name in </a:t>
            </a:r>
            <a:r>
              <a:rPr lang="en-US" sz="2400" dirty="0" err="1"/>
              <a:t>Mosteller</a:t>
            </a:r>
            <a:r>
              <a:rPr lang="en-US" sz="2400" dirty="0"/>
              <a:t> &amp; </a:t>
            </a:r>
            <a:r>
              <a:rPr lang="en-US" sz="2400" dirty="0" err="1"/>
              <a:t>Tukey</a:t>
            </a:r>
            <a:r>
              <a:rPr lang="en-US" sz="2400" dirty="0"/>
              <a:t> (</a:t>
            </a:r>
            <a:r>
              <a:rPr lang="fr-FR" sz="2400" dirty="0"/>
              <a:t>’</a:t>
            </a:r>
            <a:r>
              <a:rPr lang="en-US" sz="2400" dirty="0"/>
              <a:t>79):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Choosing the relevant level of variability is critical </a:t>
            </a:r>
            <a:r>
              <a:rPr lang="en-US" sz="2400" dirty="0">
                <a:solidFill>
                  <a:schemeClr val="accent2"/>
                </a:solidFill>
              </a:rPr>
              <a:t>in order to increase replicability</a:t>
            </a:r>
            <a:r>
              <a:rPr lang="en-US" sz="2400" dirty="0"/>
              <a:t>, for any inferential procedure: tests, confidence intervals, and estimates.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Clinical research: multiple centers with Center by Treatment 	interaction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Educational research: random effects for schools &amp; 	teachers (and interactions)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Functional MRI: Random effect for subjects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YB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75349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The replicability crisis: why now?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‘Sociology of Science’?</a:t>
            </a:r>
            <a:endParaRPr lang="he-IL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/>
              <a:t>Publish or perish:</a:t>
            </a:r>
            <a:endParaRPr lang="he-IL" sz="2400" dirty="0"/>
          </a:p>
          <a:p>
            <a:pPr>
              <a:buNone/>
            </a:pPr>
            <a:r>
              <a:rPr lang="en-US" sz="2400" dirty="0"/>
              <a:t>	Publish to get promotion; Get findings to justify funding</a:t>
            </a:r>
          </a:p>
          <a:p>
            <a:pPr>
              <a:buNone/>
            </a:pPr>
            <a:r>
              <a:rPr lang="en-US" sz="2400" dirty="0"/>
              <a:t>Scientific journals avoid publishing non-significant findings</a:t>
            </a:r>
            <a:endParaRPr lang="he-IL" sz="2400" dirty="0"/>
          </a:p>
          <a:p>
            <a:pPr>
              <a:buNone/>
            </a:pPr>
            <a:r>
              <a:rPr lang="en-US" sz="2400" dirty="0"/>
              <a:t>Seeking publicity outside scientific circles</a:t>
            </a:r>
          </a:p>
          <a:p>
            <a:pPr>
              <a:buNone/>
            </a:pPr>
            <a:r>
              <a:rPr lang="en-US" sz="2400" dirty="0"/>
              <a:t>University authorities pressing for marketable results, and other financial incentives</a:t>
            </a:r>
            <a:endParaRPr lang="he-IL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Most people inside and outside science discuss such causes</a:t>
            </a:r>
            <a:endParaRPr lang="he-IL" sz="2400" dirty="0"/>
          </a:p>
          <a:p>
            <a:pPr>
              <a:buNone/>
            </a:pP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15400" y="655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74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9B2D1F"/>
                </a:solidFill>
              </a:rPr>
              <a:t>The Industrialization of the scientific process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dirty="0"/>
              <a:t>Compare to changes in car manufacturing process </a:t>
            </a:r>
            <a:endParaRPr lang="he-IL" sz="2400" dirty="0"/>
          </a:p>
          <a:p>
            <a:pPr rtl="1"/>
            <a:r>
              <a:rPr lang="en-US" sz="2400" dirty="0"/>
              <a:t>Internal Combustion production started in 1888 by Benz</a:t>
            </a:r>
          </a:p>
          <a:p>
            <a:pPr rtl="1"/>
            <a:r>
              <a:rPr lang="en-US" sz="2400" dirty="0"/>
              <a:t>5 cars per year separately and manually manufactured</a:t>
            </a:r>
            <a:r>
              <a:rPr lang="he-IL" sz="2400" dirty="0"/>
              <a:t>.</a:t>
            </a:r>
          </a:p>
        </p:txBody>
      </p:sp>
      <p:pic>
        <p:nvPicPr>
          <p:cNvPr id="4" name="Picture 3" descr="bentz 18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88983"/>
            <a:ext cx="5638800" cy="37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8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Autofit/>
          </a:bodyPr>
          <a:lstStyle/>
          <a:p>
            <a:r>
              <a:rPr lang="en-US" sz="2200" b="1" i="1" dirty="0"/>
              <a:t>Psychological Science</a:t>
            </a:r>
            <a:r>
              <a:rPr lang="en-US" sz="2200" dirty="0"/>
              <a:t> “… seeks to aid researchers in shifting from reliance on NHST to estimation and other preferred techniques…    we have published a tutorial by Cumming (‘14), a leader in the </a:t>
            </a:r>
            <a:r>
              <a:rPr lang="en-US" sz="2200" dirty="0">
                <a:solidFill>
                  <a:srgbClr val="FF0000"/>
                </a:solidFill>
              </a:rPr>
              <a:t>new-statistics movement…”</a:t>
            </a:r>
            <a:endParaRPr lang="en-US" sz="2200" u="sng" dirty="0"/>
          </a:p>
          <a:p>
            <a:r>
              <a:rPr lang="en-US" sz="2200" dirty="0">
                <a:solidFill>
                  <a:srgbClr val="FF0000"/>
                </a:solidFill>
              </a:rPr>
              <a:t>9. Do not trust any p value</a:t>
            </a:r>
            <a:r>
              <a:rPr lang="en-US" sz="2200" dirty="0"/>
              <a:t>.</a:t>
            </a:r>
          </a:p>
          <a:p>
            <a:r>
              <a:rPr lang="en-US" sz="2200" dirty="0"/>
              <a:t>10. Whenever possible, avoid using statistical significance or p-values; </a:t>
            </a:r>
            <a:r>
              <a:rPr lang="en-US" sz="2200" dirty="0">
                <a:solidFill>
                  <a:srgbClr val="FF0000"/>
                </a:solidFill>
              </a:rPr>
              <a:t>simply omit any mention of null hypothesis significance testing (NHST).</a:t>
            </a:r>
          </a:p>
          <a:p>
            <a:r>
              <a:rPr lang="en-US" sz="2200" dirty="0"/>
              <a:t>11. Move beyond NHST and use the most appropriate methods, whether estimation or other approaches.</a:t>
            </a:r>
          </a:p>
          <a:p>
            <a:r>
              <a:rPr lang="en-US" sz="2200" dirty="0"/>
              <a:t>13. </a:t>
            </a:r>
            <a:r>
              <a:rPr lang="en-US" sz="2200" dirty="0">
                <a:solidFill>
                  <a:srgbClr val="FF0000"/>
                </a:solidFill>
              </a:rPr>
              <a:t>Interpret your single confidence interval (CI), but bear in mind the dance. Your 95% CI just might be one of the 5% that miss</a:t>
            </a:r>
            <a:r>
              <a:rPr lang="en-US" sz="2200" dirty="0"/>
              <a:t>. </a:t>
            </a:r>
          </a:p>
          <a:p>
            <a:r>
              <a:rPr lang="en-US" sz="2200" dirty="0"/>
              <a:t>14. Prefer 95% CIs to SE bars. </a:t>
            </a:r>
            <a:r>
              <a:rPr lang="en-US" sz="2200" dirty="0">
                <a:solidFill>
                  <a:srgbClr val="FF0000"/>
                </a:solidFill>
              </a:rPr>
              <a:t>Routinely report 95% CIs…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It’s the p-values’ fault!</a:t>
            </a:r>
          </a:p>
        </p:txBody>
      </p:sp>
    </p:spTree>
    <p:extLst>
      <p:ext uri="{BB962C8B-B14F-4D97-AF65-F5344CB8AC3E}">
        <p14:creationId xmlns:p14="http://schemas.microsoft.com/office/powerpoint/2010/main" val="25603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Car manufacturing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525963"/>
          </a:xfrm>
          <a:ln>
            <a:noFill/>
          </a:ln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dirty="0"/>
              <a:t>In 1902 Olds implemented the first production line.</a:t>
            </a:r>
          </a:p>
          <a:p>
            <a:pPr marL="0" indent="0" rtl="1">
              <a:buNone/>
            </a:pPr>
            <a:r>
              <a:rPr lang="en-US" sz="2400" dirty="0"/>
              <a:t> It manufactured a car every two hours, ~1500 per year</a:t>
            </a:r>
            <a:r>
              <a:rPr lang="he-IL" sz="2400" dirty="0"/>
              <a:t>: </a:t>
            </a:r>
            <a:endParaRPr lang="en-US" sz="2400" dirty="0"/>
          </a:p>
          <a:p>
            <a:pPr marL="0" indent="0" rtl="1">
              <a:buNone/>
            </a:pPr>
            <a:r>
              <a:rPr lang="en-US" sz="2400" dirty="0"/>
              <a:t>In 1914 Ford’s T-model, 4 cars per hour, ~12,000 per year</a:t>
            </a:r>
            <a:r>
              <a:rPr lang="he-IL" sz="2400" dirty="0"/>
              <a:t>.</a:t>
            </a:r>
          </a:p>
        </p:txBody>
      </p:sp>
      <p:pic>
        <p:nvPicPr>
          <p:cNvPr id="5" name="Picture 4" descr="1910Ford-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94"/>
            <a:ext cx="5096838" cy="4009006"/>
          </a:xfrm>
          <a:prstGeom prst="rect">
            <a:avLst/>
          </a:prstGeom>
        </p:spPr>
      </p:pic>
      <p:pic>
        <p:nvPicPr>
          <p:cNvPr id="6" name="Picture 5" descr="modeltassembly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94" y="2819400"/>
            <a:ext cx="51121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Car manufacturing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dirty="0"/>
              <a:t>The robotic production line started in Japan in  the 1980’s</a:t>
            </a:r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marL="0" indent="0" algn="r" rtl="1">
              <a:buNone/>
            </a:pPr>
            <a:endParaRPr lang="en-US" sz="2400" dirty="0"/>
          </a:p>
          <a:p>
            <a:pPr marL="0" indent="0" algn="r" rtl="1">
              <a:buNone/>
            </a:pPr>
            <a:endParaRPr lang="en-US" sz="2400" dirty="0"/>
          </a:p>
          <a:p>
            <a:pPr marL="0" indent="0" algn="r" rtl="1">
              <a:buNone/>
            </a:pPr>
            <a:endParaRPr lang="he-IL" sz="2400" dirty="0"/>
          </a:p>
          <a:p>
            <a:pPr marL="0" indent="0" rtl="1">
              <a:buNone/>
            </a:pPr>
            <a:r>
              <a:rPr lang="en-US" sz="2400" dirty="0"/>
              <a:t>This is the way 70 millions new cars are manufactured each year. People design and supervise. </a:t>
            </a:r>
          </a:p>
        </p:txBody>
      </p:sp>
      <p:pic>
        <p:nvPicPr>
          <p:cNvPr id="4" name="Picture 3" descr="Car-manufacturing-in-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4800600" cy="38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35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 Benjamini</a:t>
            </a:r>
            <a:endParaRPr lang="en-US" sz="140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TAU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1066800" y="38100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9B2D1F"/>
                </a:solidFill>
              </a:rPr>
              <a:t>Industrialization of the scientific process: gene expression analysis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886211" name="Rectangle 3"/>
          <p:cNvSpPr>
            <a:spLocks noChangeArrowheads="1"/>
          </p:cNvSpPr>
          <p:nvPr/>
        </p:nvSpPr>
        <p:spPr bwMode="auto">
          <a:xfrm>
            <a:off x="914400" y="12954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None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None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86213" name="Line 5"/>
          <p:cNvSpPr>
            <a:spLocks noChangeShapeType="1"/>
          </p:cNvSpPr>
          <p:nvPr/>
        </p:nvSpPr>
        <p:spPr bwMode="auto">
          <a:xfrm flipV="1">
            <a:off x="3124200" y="3810000"/>
            <a:ext cx="0" cy="175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86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394902"/>
              </p:ext>
            </p:extLst>
          </p:nvPr>
        </p:nvGraphicFramePr>
        <p:xfrm>
          <a:off x="2438400" y="1752600"/>
          <a:ext cx="3895725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hart" r:id="rId4" imgW="6096022" imgH="4067170" progId="MSGraph.Chart.8">
                  <p:embed followColorScheme="full"/>
                </p:oleObj>
              </mc:Choice>
              <mc:Fallback>
                <p:oleObj name="Chart" r:id="rId4" imgW="6096022" imgH="40671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3895725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81320" dir="2319588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6219" name="Line 11"/>
          <p:cNvSpPr>
            <a:spLocks noChangeShapeType="1"/>
          </p:cNvSpPr>
          <p:nvPr/>
        </p:nvSpPr>
        <p:spPr bwMode="auto">
          <a:xfrm flipV="1">
            <a:off x="38100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20" name="Text Box 12"/>
          <p:cNvSpPr txBox="1">
            <a:spLocks noChangeArrowheads="1"/>
          </p:cNvSpPr>
          <p:nvPr/>
        </p:nvSpPr>
        <p:spPr bwMode="auto">
          <a:xfrm>
            <a:off x="2209800" y="5486400"/>
            <a:ext cx="159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cs typeface="Times New Roman (Hebrew)" charset="0"/>
              </a:rPr>
              <a:t>Micro-arrays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cs typeface="Times New Roman (Hebrew)" charset="0"/>
            </a:endParaRPr>
          </a:p>
        </p:txBody>
      </p:sp>
      <p:sp>
        <p:nvSpPr>
          <p:cNvPr id="1886221" name="Line 13"/>
          <p:cNvSpPr>
            <a:spLocks noChangeShapeType="1"/>
          </p:cNvSpPr>
          <p:nvPr/>
        </p:nvSpPr>
        <p:spPr bwMode="auto">
          <a:xfrm flipV="1">
            <a:off x="4572000" y="4953000"/>
            <a:ext cx="0" cy="1295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22" name="Text Box 14"/>
          <p:cNvSpPr txBox="1">
            <a:spLocks noChangeArrowheads="1"/>
          </p:cNvSpPr>
          <p:nvPr/>
        </p:nvSpPr>
        <p:spPr bwMode="auto">
          <a:xfrm>
            <a:off x="4572000" y="5410200"/>
            <a:ext cx="1382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cs typeface="Times New Roman (Hebrew)" charset="0"/>
              </a:rPr>
              <a:t>Multiplicity</a:t>
            </a:r>
          </a:p>
          <a:p>
            <a:pPr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cs typeface="Times New Roman (Hebrew)" charset="0"/>
              </a:rPr>
              <a:t>addressed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cs typeface="Times New Roman (Hebrew)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553A-74F0-3649-A174-253660D15F7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501" y="1286307"/>
            <a:ext cx="6826414" cy="5597652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6858000" y="0"/>
            <a:ext cx="228600" cy="381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181600" y="4495800"/>
            <a:ext cx="2057400" cy="490954"/>
            <a:chOff x="5181600" y="4495800"/>
            <a:chExt cx="2057400" cy="490954"/>
          </a:xfrm>
        </p:grpSpPr>
        <p:sp>
          <p:nvSpPr>
            <p:cNvPr id="4" name="TextBox 3"/>
            <p:cNvSpPr txBox="1"/>
            <p:nvPr/>
          </p:nvSpPr>
          <p:spPr>
            <a:xfrm>
              <a:off x="6477000" y="4648200"/>
              <a:ext cx="70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1600" dirty="0"/>
                <a:t>2011</a:t>
              </a:r>
              <a:endParaRPr lang="en-US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1600" y="4495800"/>
              <a:ext cx="2057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34200" y="449580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315200" y="0"/>
            <a:ext cx="1365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22733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8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6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6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8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8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8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86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86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8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8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213" grpId="0" animBg="1"/>
      <p:bldOleChart spid="1886218" grpId="0"/>
      <p:bldP spid="1886219" grpId="0" animBg="1"/>
      <p:bldP spid="1886220" grpId="0" autoUpdateAnimBg="0"/>
      <p:bldP spid="1886221" grpId="0" animBg="1"/>
      <p:bldP spid="1886222" grpId="0" autoUpdateAnimBg="0"/>
      <p:bldP spid="7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sz="2400" dirty="0"/>
              <a:t>During the manual manufacturing period – the mechanic </a:t>
            </a:r>
            <a:r>
              <a:rPr lang="he-IL" sz="2400" dirty="0"/>
              <a:t> </a:t>
            </a:r>
          </a:p>
          <a:p>
            <a:r>
              <a:rPr lang="en-US" sz="2400" dirty="0"/>
              <a:t>In the production lines of the 50’s – statistical process control</a:t>
            </a:r>
            <a:endParaRPr lang="he-IL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With the beginning of automated production line in the 80’s</a:t>
            </a:r>
            <a:r>
              <a:rPr lang="he-IL" sz="2400" dirty="0"/>
              <a:t> </a:t>
            </a:r>
            <a:r>
              <a:rPr lang="en-US" sz="2400" dirty="0"/>
              <a:t>TQM Total</a:t>
            </a:r>
            <a:r>
              <a:rPr lang="he-IL" sz="2400" dirty="0"/>
              <a:t> </a:t>
            </a:r>
            <a:r>
              <a:rPr lang="en-US" sz="2400" dirty="0"/>
              <a:t>Quality Management</a:t>
            </a:r>
          </a:p>
          <a:p>
            <a:pPr>
              <a:buNone/>
            </a:pPr>
            <a:r>
              <a:rPr lang="en-US" sz="2400" dirty="0"/>
              <a:t>    started in Japan and the methods were adopted world-wide.</a:t>
            </a:r>
          </a:p>
          <a:p>
            <a:pPr>
              <a:buNone/>
            </a:pPr>
            <a:r>
              <a:rPr lang="en-US" sz="2400" dirty="0"/>
              <a:t> </a:t>
            </a:r>
            <a:endParaRPr lang="he-IL" sz="2400" dirty="0"/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>
                <a:solidFill>
                  <a:srgbClr val="9B2D1F"/>
                </a:solidFill>
              </a:rPr>
              <a:t>The lesson</a:t>
            </a:r>
            <a:r>
              <a:rPr lang="en-US" sz="2400" dirty="0"/>
              <a:t>: methods that were appropriate for manual manufacturing are no longer appropriate for mass production.</a:t>
            </a:r>
            <a:endParaRPr lang="he-IL" sz="2400" dirty="0"/>
          </a:p>
          <a:p>
            <a:pPr algn="r">
              <a:buNone/>
            </a:pPr>
            <a:endParaRPr lang="he-IL" sz="2400" dirty="0"/>
          </a:p>
          <a:p>
            <a:pPr algn="r">
              <a:buNone/>
            </a:pPr>
            <a:endParaRPr lang="he-I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12"/>
          <a:stretch/>
        </p:blipFill>
        <p:spPr>
          <a:xfrm>
            <a:off x="1371600" y="2971800"/>
            <a:ext cx="6418272" cy="203977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2"/>
                </a:solidFill>
              </a:rPr>
              <a:t>Assuring quality of cars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12"/>
          <a:stretch/>
        </p:blipFill>
        <p:spPr>
          <a:xfrm>
            <a:off x="6248400" y="2438400"/>
            <a:ext cx="2397676" cy="762000"/>
          </a:xfrm>
          <a:prstGeom prst="rect">
            <a:avLst/>
          </a:prstGeom>
        </p:spPr>
      </p:pic>
      <p:pic>
        <p:nvPicPr>
          <p:cNvPr id="6" name="Picture 5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29290"/>
            <a:ext cx="2438400" cy="2228709"/>
          </a:xfrm>
          <a:prstGeom prst="rect">
            <a:avLst/>
          </a:prstGeom>
        </p:spPr>
      </p:pic>
      <p:pic>
        <p:nvPicPr>
          <p:cNvPr id="7" name="Picture 6" descr="image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48200"/>
            <a:ext cx="1083801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Assuring quality of scientific research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Methods developed in the 20’s for testing a single hypothesis, like Fisher’s 1/20 rule,</a:t>
            </a:r>
            <a:r>
              <a:rPr lang="he-IL" sz="2400" dirty="0"/>
              <a:t> </a:t>
            </a:r>
          </a:p>
          <a:p>
            <a:pPr>
              <a:buNone/>
            </a:pPr>
            <a:endParaRPr lang="he-IL" sz="2400" dirty="0"/>
          </a:p>
          <a:p>
            <a:pPr>
              <a:buNone/>
            </a:pPr>
            <a:r>
              <a:rPr lang="en-US" sz="2400" dirty="0"/>
              <a:t>or during the 50’s for testing a few hypotheses</a:t>
            </a:r>
            <a:r>
              <a:rPr lang="he-IL" sz="2400" dirty="0"/>
              <a:t>,</a:t>
            </a:r>
          </a:p>
          <a:p>
            <a:pPr>
              <a:buNone/>
            </a:pPr>
            <a:endParaRPr lang="he-IL" sz="2400" dirty="0"/>
          </a:p>
          <a:p>
            <a:pPr>
              <a:buNone/>
            </a:pPr>
            <a:r>
              <a:rPr lang="en-US" sz="2400" dirty="0"/>
              <a:t>are no longer appropriate when used after selection from the big pool of potential discoveries</a:t>
            </a:r>
            <a:r>
              <a:rPr lang="he-IL" sz="2400" dirty="0"/>
              <a:t> </a:t>
            </a:r>
            <a:r>
              <a:rPr lang="en-US" sz="2400" dirty="0"/>
              <a:t>made available to researchers in modern industrialized research.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6856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9B2D1F"/>
                </a:solidFill>
              </a:rPr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94650" cy="55626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Clr>
                <a:srgbClr val="005C5A"/>
              </a:buClr>
              <a:buSzPct val="120000"/>
              <a:buNone/>
              <a:defRPr/>
            </a:pPr>
            <a:r>
              <a:rPr lang="en-US" sz="2400" dirty="0"/>
              <a:t>The importance of statistical issues towards improving replicability is recognized, but the problems are not well understood and solutions are ill conceived.</a:t>
            </a:r>
          </a:p>
          <a:p>
            <a:pPr marL="0" indent="0">
              <a:spcBef>
                <a:spcPct val="50000"/>
              </a:spcBef>
              <a:buClr>
                <a:srgbClr val="005C5A"/>
              </a:buClr>
              <a:buSzPct val="120000"/>
              <a:buNone/>
              <a:defRPr/>
            </a:pPr>
            <a:r>
              <a:rPr lang="en-US" sz="2400" dirty="0"/>
              <a:t>Addressing </a:t>
            </a:r>
            <a:r>
              <a:rPr lang="en-US" sz="2400" dirty="0">
                <a:solidFill>
                  <a:schemeClr val="accent2"/>
                </a:solidFill>
              </a:rPr>
              <a:t>selective inference</a:t>
            </a:r>
            <a:r>
              <a:rPr lang="en-US" sz="2400" dirty="0"/>
              <a:t>, in testing and estimation, is a major statistical challenge in assuring replicability.</a:t>
            </a:r>
          </a:p>
          <a:p>
            <a:pPr marL="0" indent="0">
              <a:spcBef>
                <a:spcPct val="50000"/>
              </a:spcBef>
              <a:buClr>
                <a:srgbClr val="005C5A"/>
              </a:buClr>
              <a:buSzPct val="120000"/>
              <a:buNone/>
              <a:defRPr/>
            </a:pPr>
            <a:r>
              <a:rPr lang="en-US" sz="2400" dirty="0"/>
              <a:t>Taking</a:t>
            </a:r>
            <a:r>
              <a:rPr lang="en-US" sz="2400" dirty="0">
                <a:solidFill>
                  <a:srgbClr val="9B2D1F"/>
                </a:solidFill>
              </a:rPr>
              <a:t> too narrow a view about variability</a:t>
            </a:r>
            <a:r>
              <a:rPr lang="en-US" sz="2400" dirty="0"/>
              <a:t> is a second major challenge.</a:t>
            </a:r>
          </a:p>
          <a:p>
            <a:pPr marL="0" indent="0">
              <a:buNone/>
              <a:defRPr/>
            </a:pPr>
            <a:r>
              <a:rPr lang="en-US" sz="2400" dirty="0"/>
              <a:t>Practical solutions exist to the first: more for testing, less for CIs and estimation; better ones are being developed. Awareness is needed for the second, and the cooperation between scientists and statisticians is essential.	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9B2D1F"/>
                </a:solidFill>
              </a:rPr>
              <a:t>Replicability can be improved now by embracing the existing statistical approaches and methods.</a:t>
            </a:r>
          </a:p>
        </p:txBody>
      </p:sp>
    </p:spTree>
    <p:extLst>
      <p:ext uri="{BB962C8B-B14F-4D97-AF65-F5344CB8AC3E}">
        <p14:creationId xmlns:p14="http://schemas.microsoft.com/office/powerpoint/2010/main" val="35077654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037" y="822308"/>
            <a:ext cx="8885280" cy="52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59" y="2409885"/>
            <a:ext cx="7404261" cy="5729711"/>
          </a:xfrm>
          <a:prstGeom prst="rect">
            <a:avLst/>
          </a:prstGeom>
        </p:spPr>
      </p:pic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45" t="11087" r="42297" b="33758"/>
          <a:stretch/>
        </p:blipFill>
        <p:spPr>
          <a:xfrm>
            <a:off x="0" y="3097393"/>
            <a:ext cx="5023459" cy="3760607"/>
          </a:xfrm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Shape 47"/>
          <p:cNvSpPr>
            <a:spLocks noGrp="1"/>
          </p:cNvSpPr>
          <p:nvPr>
            <p:ph type="title"/>
          </p:nvPr>
        </p:nvSpPr>
        <p:spPr>
          <a:xfrm>
            <a:off x="182166" y="30040"/>
            <a:ext cx="8626077" cy="905052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The replicability crisis</a:t>
            </a: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4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" y="-19756"/>
            <a:ext cx="8885280" cy="52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7404261" cy="5729711"/>
          </a:xfrm>
          <a:prstGeom prst="rect">
            <a:avLst/>
          </a:prstGeom>
        </p:spPr>
      </p:pic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45" t="11087" r="42297" b="33758"/>
          <a:stretch/>
        </p:blipFill>
        <p:spPr>
          <a:xfrm>
            <a:off x="0" y="2895600"/>
            <a:ext cx="5023459" cy="3962400"/>
          </a:xfrm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057129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06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380" y="6062581"/>
            <a:ext cx="888762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Goes back to the 17</a:t>
            </a:r>
            <a:r>
              <a:rPr lang="en-US" sz="2400" baseline="30000" dirty="0"/>
              <a:t>th</a:t>
            </a:r>
            <a:r>
              <a:rPr lang="en-US" sz="2400" dirty="0"/>
              <a:t> century Robert Boyle, during his debate with Thomas Hobbs over his air pump and the nature of vacuum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3655"/>
            <a:ext cx="8686800" cy="461665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gold standard of science: A discovery should be replicable</a:t>
            </a:r>
          </a:p>
        </p:txBody>
      </p:sp>
    </p:spTree>
    <p:extLst>
      <p:ext uri="{BB962C8B-B14F-4D97-AF65-F5344CB8AC3E}">
        <p14:creationId xmlns:p14="http://schemas.microsoft.com/office/powerpoint/2010/main" val="816882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83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j-cs"/>
              </a:rPr>
              <a:t>The Main Table</a:t>
            </a:r>
          </a:p>
        </p:txBody>
      </p:sp>
      <p:pic>
        <p:nvPicPr>
          <p:cNvPr id="1835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503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5013" name="Rectangle 5"/>
          <p:cNvSpPr>
            <a:spLocks noChangeArrowheads="1"/>
          </p:cNvSpPr>
          <p:nvPr/>
        </p:nvSpPr>
        <p:spPr bwMode="auto">
          <a:xfrm>
            <a:off x="7667625" y="765175"/>
            <a:ext cx="792163" cy="51784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3" y="6239483"/>
            <a:ext cx="564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11 selected by the table out of ~400,000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2895600" cy="328613"/>
          </a:xfrm>
        </p:spPr>
        <p:txBody>
          <a:bodyPr/>
          <a:lstStyle/>
          <a:p>
            <a:pPr>
              <a:defRPr/>
            </a:pPr>
            <a:r>
              <a:rPr lang="en-US" dirty="0"/>
              <a:t>Y </a:t>
            </a:r>
            <a:r>
              <a:rPr lang="en-US" dirty="0" err="1"/>
              <a:t>Benjamini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36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0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Ban them!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Basic and Applied Social Psychology</a:t>
            </a:r>
          </a:p>
          <a:p>
            <a:pPr marL="0" indent="0">
              <a:buNone/>
            </a:pPr>
            <a:r>
              <a:rPr lang="en-US" sz="2400" dirty="0"/>
              <a:t>Editorial by </a:t>
            </a:r>
            <a:r>
              <a:rPr lang="en-US" sz="2400" dirty="0" err="1"/>
              <a:t>Trafimow</a:t>
            </a:r>
            <a:r>
              <a:rPr lang="en-US" sz="2400" dirty="0"/>
              <a:t> &amp; Marks Feb 24, 2015</a:t>
            </a:r>
          </a:p>
          <a:p>
            <a:r>
              <a:rPr lang="en-US" sz="2400" i="1" dirty="0"/>
              <a:t>“</a:t>
            </a:r>
            <a:r>
              <a:rPr lang="en-US" sz="2400" i="1" dirty="0">
                <a:solidFill>
                  <a:schemeClr val="accent2"/>
                </a:solidFill>
              </a:rPr>
              <a:t>From now on, BASP is banning the NHSTP</a:t>
            </a:r>
            <a:r>
              <a:rPr lang="en-US" sz="2400" i="1" dirty="0"/>
              <a:t>…prior to publication, authors will have to remove all vestiges of the NHSTP (p -values, t -values, F –values, statements about ‘‘significant’’ differences or lack thereof, and so on).</a:t>
            </a:r>
          </a:p>
          <a:p>
            <a:r>
              <a:rPr lang="en-US" sz="2400" i="1" dirty="0"/>
              <a:t> Question: Are any inferential statistical procedures required?</a:t>
            </a:r>
          </a:p>
          <a:p>
            <a:r>
              <a:rPr lang="en-US" sz="2400" i="1" dirty="0"/>
              <a:t>Answer : No, because the state of the art remains uncertain. However, BASP will require strong descriptive statistics…”</a:t>
            </a:r>
          </a:p>
        </p:txBody>
      </p:sp>
    </p:spTree>
    <p:extLst>
      <p:ext uri="{BB962C8B-B14F-4D97-AF65-F5344CB8AC3E}">
        <p14:creationId xmlns:p14="http://schemas.microsoft.com/office/powerpoint/2010/main" val="226984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[I'm off to a honeymoon to convince a couple they probably aren't </a:t>
            </a:r>
            <a:r>
              <a:rPr lang="en-US" dirty="0" err="1"/>
              <a:t>soulmates</a:t>
            </a:r>
            <a:r>
              <a:rPr lang="en-US" dirty="0"/>
              <a:t>!] </a:t>
            </a:r>
          </a:p>
        </p:txBody>
      </p:sp>
    </p:spTree>
    <p:extLst>
      <p:ext uri="{BB962C8B-B14F-4D97-AF65-F5344CB8AC3E}">
        <p14:creationId xmlns:p14="http://schemas.microsoft.com/office/powerpoint/2010/main" val="2327892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Autofit/>
          </a:bodyPr>
          <a:lstStyle/>
          <a:p>
            <a:r>
              <a:rPr lang="en-US" sz="2200" b="1" i="1" dirty="0"/>
              <a:t>Psychological Science</a:t>
            </a:r>
            <a:r>
              <a:rPr lang="en-US" sz="2200" dirty="0"/>
              <a:t> “…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seeks to aid researchers in shifting from reliance on NHST to estimation and other preferred techniques…    we have published a tutorial by Cumming (‘14), a leader in the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new-statistics movement…”</a:t>
            </a:r>
            <a:endParaRPr lang="en-US" sz="2200" u="sng" dirty="0"/>
          </a:p>
          <a:p>
            <a:r>
              <a:rPr lang="en-US" sz="2200" dirty="0">
                <a:solidFill>
                  <a:srgbClr val="A6A1A1"/>
                </a:solidFill>
              </a:rPr>
              <a:t>9. Do not trust any p value.</a:t>
            </a:r>
          </a:p>
          <a:p>
            <a:r>
              <a:rPr lang="en-US" sz="2200" dirty="0">
                <a:solidFill>
                  <a:srgbClr val="A6A1A1"/>
                </a:solidFill>
              </a:rPr>
              <a:t>10. Whenever possible, avoid using statistical significance or p-values; simply omit any mention of null hypothesis significance testing (NHST).</a:t>
            </a:r>
          </a:p>
          <a:p>
            <a:r>
              <a:rPr lang="en-US" sz="2200" dirty="0">
                <a:solidFill>
                  <a:srgbClr val="A6A1A1"/>
                </a:solidFill>
              </a:rPr>
              <a:t>11. Move beyond NHST and use the most appropriate methods, whether estimation or other approaches.</a:t>
            </a:r>
          </a:p>
          <a:p>
            <a:r>
              <a:rPr lang="en-US" sz="2200" dirty="0">
                <a:solidFill>
                  <a:srgbClr val="A6A1A1"/>
                </a:solidFill>
              </a:rPr>
              <a:t>12. Use knowledgeable judgment in context to interpret observed effect sizes (ESs).</a:t>
            </a:r>
          </a:p>
          <a:p>
            <a:r>
              <a:rPr lang="en-US" sz="2200" dirty="0"/>
              <a:t>13.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Interpret your single confidence interval (CI), but bear in mind the dance. Your 95% CI just might be one of the 5% that miss. </a:t>
            </a:r>
          </a:p>
          <a:p>
            <a:r>
              <a:rPr lang="en-US" sz="2200" dirty="0"/>
              <a:t>14.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Prefer 95% CIs to SE bars.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Routinely report 95% CIs…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It’s the p-values’ fault!</a:t>
            </a:r>
          </a:p>
        </p:txBody>
      </p:sp>
    </p:spTree>
    <p:extLst>
      <p:ext uri="{BB962C8B-B14F-4D97-AF65-F5344CB8AC3E}">
        <p14:creationId xmlns:p14="http://schemas.microsoft.com/office/powerpoint/2010/main" val="20936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rgbClr val="9B2D1F"/>
                </a:solidFill>
                <a:cs typeface="+mj-cs"/>
              </a:rPr>
              <a:t>There are general FCR controlling CIs 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34313" cy="3936326"/>
          </a:xfrm>
        </p:spPr>
        <p:txBody>
          <a:bodyPr>
            <a:normAutofit/>
          </a:bodyPr>
          <a:lstStyle/>
          <a:p>
            <a:pPr marL="495300" indent="-495300">
              <a:lnSpc>
                <a:spcPct val="120000"/>
              </a:lnSpc>
              <a:buFontTx/>
              <a:buNone/>
              <a:defRPr/>
            </a:pPr>
            <a:r>
              <a:rPr lang="en-US" sz="2400" dirty="0"/>
              <a:t>Selecting from </a:t>
            </a:r>
            <a:r>
              <a:rPr lang="en-US" sz="2400" i="1" dirty="0">
                <a:solidFill>
                  <a:schemeClr val="accent2"/>
                </a:solidFill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features</a:t>
            </a:r>
            <a:r>
              <a:rPr lang="en-US" sz="2400" dirty="0"/>
              <a:t> the ‘interesting ones’</a:t>
            </a:r>
          </a:p>
          <a:p>
            <a:pPr marL="495300" indent="-495300">
              <a:lnSpc>
                <a:spcPct val="120000"/>
              </a:lnSpc>
              <a:buFontTx/>
              <a:buNone/>
              <a:defRPr/>
            </a:pPr>
            <a:r>
              <a:rPr lang="en-US" sz="2400" dirty="0"/>
              <a:t>If selection is ‘simple’</a:t>
            </a:r>
          </a:p>
          <a:p>
            <a:pPr marL="495300" indent="-495300">
              <a:lnSpc>
                <a:spcPct val="120000"/>
              </a:lnSpc>
              <a:buFontTx/>
              <a:buNone/>
              <a:defRPr/>
            </a:pPr>
            <a:r>
              <a:rPr lang="en-US" sz="2400" dirty="0"/>
              <a:t>For </a:t>
            </a:r>
            <a:r>
              <a:rPr lang="en-US" sz="2400" i="1" dirty="0"/>
              <a:t>each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00"/>
                </a:solidFill>
              </a:rPr>
              <a:t>of the selected ones,</a:t>
            </a:r>
            <a:endParaRPr lang="en-US" sz="2400" dirty="0"/>
          </a:p>
          <a:p>
            <a:pPr marL="495300" indent="-495300">
              <a:lnSpc>
                <a:spcPct val="120000"/>
              </a:lnSpc>
              <a:buFontTx/>
              <a:buNone/>
              <a:defRPr/>
            </a:pPr>
            <a:r>
              <a:rPr lang="en-US" sz="2400" dirty="0"/>
              <a:t>construct a marginal </a:t>
            </a:r>
            <a:r>
              <a:rPr lang="en-US" sz="2400" i="1" dirty="0">
                <a:solidFill>
                  <a:srgbClr val="000000"/>
                </a:solidFill>
              </a:rPr>
              <a:t>1- q</a:t>
            </a:r>
            <a:r>
              <a:rPr lang="en-US" sz="2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* </a:t>
            </a:r>
            <a:r>
              <a:rPr lang="en-US" sz="2400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(#selected)</a:t>
            </a:r>
            <a:r>
              <a:rPr lang="en-US" sz="24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/ </a:t>
            </a:r>
            <a:r>
              <a:rPr lang="en-US" sz="2400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2400" i="1" dirty="0"/>
              <a:t>   </a:t>
            </a:r>
            <a:r>
              <a:rPr lang="en-US" sz="2400" dirty="0"/>
              <a:t>Conf. Int.</a:t>
            </a:r>
          </a:p>
          <a:p>
            <a:pPr marL="495300" indent="-495300">
              <a:lnSpc>
                <a:spcPct val="120000"/>
              </a:lnSpc>
              <a:buFontTx/>
              <a:buNone/>
              <a:defRPr/>
            </a:pPr>
            <a:endParaRPr lang="en-US" sz="2600" i="1" dirty="0">
              <a:solidFill>
                <a:srgbClr val="000000"/>
              </a:solidFill>
              <a:cs typeface="+mn-cs"/>
            </a:endParaRPr>
          </a:p>
          <a:p>
            <a:pPr marL="495300" indent="-495300">
              <a:lnSpc>
                <a:spcPct val="120000"/>
              </a:lnSpc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791200" y="3048000"/>
            <a:ext cx="2362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YB &amp;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Yekutieli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‘05</a:t>
            </a:r>
          </a:p>
        </p:txBody>
      </p:sp>
    </p:spTree>
    <p:extLst>
      <p:ext uri="{BB962C8B-B14F-4D97-AF65-F5344CB8AC3E}">
        <p14:creationId xmlns:p14="http://schemas.microsoft.com/office/powerpoint/2010/main" val="2044553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77000" y="1447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accent2"/>
                </a:solidFill>
                <a:cs typeface="+mn-cs"/>
              </a:rPr>
              <a:t>1-.05*10/400000</a:t>
            </a:r>
            <a:endParaRPr lang="en-US" dirty="0">
              <a:cs typeface="+mn-cs"/>
            </a:endParaRPr>
          </a:p>
        </p:txBody>
      </p:sp>
      <p:sp>
        <p:nvSpPr>
          <p:cNvPr id="1851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cs typeface="+mj-cs"/>
              </a:rPr>
              <a:t>Odds ratio point and CI estimates for confirmed T2D susceptibility variants</a:t>
            </a:r>
            <a:r>
              <a:rPr lang="en-US" sz="3200" dirty="0">
                <a:solidFill>
                  <a:srgbClr val="000000"/>
                </a:solidFill>
                <a:cs typeface="+mj-cs"/>
              </a:rPr>
              <a:t> </a:t>
            </a:r>
          </a:p>
        </p:txBody>
      </p:sp>
      <p:sp>
        <p:nvSpPr>
          <p:cNvPr id="1851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cs typeface="+mn-cs"/>
              </a:rPr>
              <a:t>Region	 	Odds ratio	 0.95 CIs	 FCR-adjusted CIs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FTO 	 	 1.17 		 [1.12, 1.22] 	 [1.05, 1.30]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CDKAL1 	 1.12 		 [1.08, 1.16] 	 [1.03, 1.22]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HHEX 	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1.13 		 [1.08, 1.17] 	 [1.02, 1.25]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CDKN2B 	 1.20 		 [1.14, 1.25] 	 [1.07, 1.34]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CDKN2B 	 1.12 		 [1.07, 1.17] 	 [1.00, 1.25]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IGF2BP2 	 1.14 		 [1.11, 1.18] 	 [1.06, 1.23]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SLC30A8 	 1.12 		 [1.07, 1.16] 	 [1.01, 1.24]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TCF7L2 	 1.37 		 [1.31, 1.43] 	 [1.23, 1.53]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KCNJ11 	 1.14 		 [1.10, 1.19] 	 [1.03, 1.26]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PPARG 	 1.14		 [1.08, 1.20]	 [1.00, 1.30]</a:t>
            </a:r>
          </a:p>
          <a:p>
            <a:pPr lvl="1">
              <a:lnSpc>
                <a:spcPct val="90000"/>
              </a:lnSpc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854" y="5235016"/>
            <a:ext cx="7774985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n>
                  <a:solidFill>
                    <a:srgbClr val="2C7C9F">
                      <a:lumMod val="50000"/>
                    </a:srgbClr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Using marginal CI is more common than marginal tests.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n>
                  <a:solidFill>
                    <a:srgbClr val="2C7C9F">
                      <a:lumMod val="50000"/>
                    </a:srgbClr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Alas, protecting from the effect of selection in testing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n>
                  <a:solidFill>
                    <a:srgbClr val="2C7C9F">
                      <a:lumMod val="50000"/>
                    </a:srgbClr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does not solve the problem in estimation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6324600" y="1447800"/>
            <a:ext cx="2024133" cy="3657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778"/>
          <a:stretch/>
        </p:blipFill>
        <p:spPr>
          <a:xfrm>
            <a:off x="-11326" y="0"/>
            <a:ext cx="6134100" cy="2819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76" t="26427" r="23072"/>
          <a:stretch/>
        </p:blipFill>
        <p:spPr>
          <a:xfrm>
            <a:off x="2362200" y="2819400"/>
            <a:ext cx="4209937" cy="38694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58804" b="45345"/>
          <a:stretch/>
        </p:blipFill>
        <p:spPr>
          <a:xfrm>
            <a:off x="3505200" y="2819400"/>
            <a:ext cx="3210089" cy="27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Given the concern about reproducibility,</a:t>
            </a:r>
          </a:p>
          <a:p>
            <a:pPr marL="0" indent="0">
              <a:buNone/>
            </a:pPr>
            <a:r>
              <a:rPr lang="en-US" sz="2400" dirty="0"/>
              <a:t>and the attack on the p-value, a year long process started by ASA.</a:t>
            </a:r>
          </a:p>
          <a:p>
            <a:pPr marL="0" indent="0">
              <a:buNone/>
            </a:pPr>
            <a:endParaRPr lang="en-US" sz="2400" dirty="0">
              <a:solidFill>
                <a:srgbClr val="9B2D1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B2D1F"/>
                </a:solidFill>
              </a:rPr>
              <a:t>ASA Board’s statement about p-values (Am. Stat. 2016):</a:t>
            </a:r>
            <a:r>
              <a:rPr lang="en-US" sz="2400" b="1" i="1" dirty="0">
                <a:solidFill>
                  <a:srgbClr val="9B2D1F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9B2D1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The p-value “can be useful” providing “one approach to summarizing the incompatibility between a particular set of data and a proposed model for the data “ (Principle 1). 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</a:rPr>
              <a:t>It’s the p-values’ fault!</a:t>
            </a:r>
          </a:p>
        </p:txBody>
      </p:sp>
    </p:spTree>
    <p:extLst>
      <p:ext uri="{BB962C8B-B14F-4D97-AF65-F5344CB8AC3E}">
        <p14:creationId xmlns:p14="http://schemas.microsoft.com/office/powerpoint/2010/main" val="289343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9B2D1F"/>
                </a:solidFill>
              </a:rPr>
              <a:t>On the other hand:</a:t>
            </a:r>
            <a:endParaRPr lang="en-GB" sz="2400" dirty="0">
              <a:solidFill>
                <a:srgbClr val="9B2D1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Principle 2: </a:t>
            </a:r>
            <a:r>
              <a:rPr lang="en-US" sz="2400" i="1" dirty="0"/>
              <a:t>“p-values do not measure the probability that the studied hypothesis is true…“</a:t>
            </a:r>
            <a:r>
              <a:rPr lang="en-US" sz="2400" dirty="0"/>
              <a:t>; 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Principle 3: “scientific decisions </a:t>
            </a:r>
            <a:r>
              <a:rPr lang="en-US" sz="2400" i="1" dirty="0"/>
              <a:t>should not be based only on whether a p-value passes a specific threshold” </a:t>
            </a:r>
            <a:r>
              <a:rPr lang="en-US" sz="2400" dirty="0"/>
              <a:t>as this</a:t>
            </a:r>
            <a:r>
              <a:rPr lang="en-US" sz="2400" i="1" dirty="0"/>
              <a:t> “..leads to considerable distortion of the scientific process”</a:t>
            </a:r>
            <a:r>
              <a:rPr lang="en-US" sz="2400" dirty="0"/>
              <a:t>; 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Principle 4: </a:t>
            </a:r>
            <a:r>
              <a:rPr lang="en-US" sz="2400" i="1" dirty="0"/>
              <a:t>“P-values and related analyses should not be reported selectively”</a:t>
            </a:r>
            <a:r>
              <a:rPr lang="en-US" sz="2400" dirty="0"/>
              <a:t>;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Principle 5: “</a:t>
            </a:r>
            <a:r>
              <a:rPr lang="en-US" sz="2400" i="1" dirty="0"/>
              <a:t>A p-value, or statistical significance, does not measure the size of an effect or the importance of a result”</a:t>
            </a:r>
            <a:endParaRPr lang="en-GB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Principle 6</a:t>
            </a:r>
            <a:r>
              <a:rPr lang="en-US" sz="2400" i="1" dirty="0"/>
              <a:t>: </a:t>
            </a:r>
            <a:r>
              <a:rPr lang="en-US" sz="2400" dirty="0"/>
              <a:t>“…a p-value near 0.05 taken by itself offers only weak evidence against the null hypothesis”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2"/>
                </a:solidFill>
              </a:rPr>
              <a:t>All problems and warnings phrased in terms of p-values</a:t>
            </a:r>
            <a:endParaRPr lang="en-GB" sz="2400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solidFill>
                <a:srgbClr val="9B2D1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B2D1F"/>
                </a:solidFill>
              </a:rPr>
              <a:t>ASA statement’s concludes with Other Approaches </a:t>
            </a:r>
            <a:endParaRPr lang="en-US" sz="24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/>
              <a:t> </a:t>
            </a:r>
            <a:r>
              <a:rPr lang="en-US" sz="2400" dirty="0"/>
              <a:t>“In view of the prevalent misuses of and misconceptions concerning p-values, some statisticians prefer to supplement or even replace p-values with other approaches. 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In other wards, it is the p-values’ fault!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9B2D1F"/>
                </a:solidFill>
              </a:rPr>
              <a:t>Some responses to the statement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We’re finally starting to get rid of the p-value tyranny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46D3513A-5303-6A49-A3BD-8252632604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האם רוב התגליות המדעיות שגויות ב">
  <a:themeElements>
    <a:clrScheme name="יוש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טכני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האם רוב התגליות המדעיות שגויות ב.ppsx</Template>
  <TotalTime>95192</TotalTime>
  <Words>3024</Words>
  <Application>Microsoft Office PowerPoint</Application>
  <PresentationFormat>‫הצגה על המסך (4:3)</PresentationFormat>
  <Paragraphs>522</Paragraphs>
  <Slides>64</Slides>
  <Notes>9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76" baseType="lpstr">
      <vt:lpstr>ＭＳ Ｐゴシック</vt:lpstr>
      <vt:lpstr>Arial</vt:lpstr>
      <vt:lpstr>Calibri</vt:lpstr>
      <vt:lpstr>Franklin Gothic Book</vt:lpstr>
      <vt:lpstr>HGｺﾞｼｯｸM</vt:lpstr>
      <vt:lpstr>Levenim MT</vt:lpstr>
      <vt:lpstr>Symbol</vt:lpstr>
      <vt:lpstr>Times</vt:lpstr>
      <vt:lpstr>Times New Roman</vt:lpstr>
      <vt:lpstr>Times New Roman (Hebrew)</vt:lpstr>
      <vt:lpstr>האם רוב התגליות המדעיות שגויות ב</vt:lpstr>
      <vt:lpstr>Chart</vt:lpstr>
      <vt:lpstr>Significance testing harms replicability  Only if misused </vt:lpstr>
      <vt:lpstr>Replicability with significance</vt:lpstr>
      <vt:lpstr>Reproducibility/Replicability</vt:lpstr>
      <vt:lpstr>מצגת של PowerPoint‏</vt:lpstr>
      <vt:lpstr>מצגת של PowerPoint‏</vt:lpstr>
      <vt:lpstr>Ban them!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 In-study selection in  complex research</vt:lpstr>
      <vt:lpstr>מצגת של PowerPoint‏</vt:lpstr>
      <vt:lpstr>In Psychology?</vt:lpstr>
      <vt:lpstr>“With a clean conscience” (Schnall et al ’08, Psy. Sc.)</vt:lpstr>
      <vt:lpstr>מצגת של PowerPoint‏</vt:lpstr>
      <vt:lpstr>מצגת של PowerPoint‏</vt:lpstr>
      <vt:lpstr>מצגת של PowerPoint‏</vt:lpstr>
      <vt:lpstr>Tailor the CI to the selection used</vt:lpstr>
      <vt:lpstr>מצגת של PowerPoint‏</vt:lpstr>
      <vt:lpstr>Maximum conditional likelihood estimator</vt:lpstr>
      <vt:lpstr>Con </vt:lpstr>
      <vt:lpstr>מצגת של PowerPoint‏</vt:lpstr>
      <vt:lpstr>מצגת של PowerPoint‏</vt:lpstr>
      <vt:lpstr> </vt:lpstr>
      <vt:lpstr> </vt:lpstr>
      <vt:lpstr>Defending the p-value</vt:lpstr>
      <vt:lpstr>Defending the p-value</vt:lpstr>
      <vt:lpstr>But, the p-value should not be misused</vt:lpstr>
      <vt:lpstr>Yes, it should not be misused</vt:lpstr>
      <vt:lpstr>Last issue: Addressing the relevant variability</vt:lpstr>
      <vt:lpstr>The many lab replication project: same experiments in 30 sites</vt:lpstr>
      <vt:lpstr>From the multi-lab study to the single lab</vt:lpstr>
      <vt:lpstr>My take home message</vt:lpstr>
      <vt:lpstr>Collaborative research with many</vt:lpstr>
      <vt:lpstr>Thanks  www.replicability.tau.ac.il</vt:lpstr>
      <vt:lpstr>GxL interaction is “a fact of life”</vt:lpstr>
      <vt:lpstr>מצגת של PowerPoint‏</vt:lpstr>
      <vt:lpstr>מצגת של PowerPoint‏</vt:lpstr>
      <vt:lpstr>מצגת של PowerPoint‏</vt:lpstr>
      <vt:lpstr>Random Lab &amp; Interaction effects </vt:lpstr>
      <vt:lpstr>מצגת של PowerPoint‏</vt:lpstr>
      <vt:lpstr>Replicability in multi-lab study</vt:lpstr>
      <vt:lpstr>From the example to generality</vt:lpstr>
      <vt:lpstr>The replicability crisis: why now?</vt:lpstr>
      <vt:lpstr>The Industrialization of the scientific process</vt:lpstr>
      <vt:lpstr>Car manufacturing</vt:lpstr>
      <vt:lpstr>Car manufacturing</vt:lpstr>
      <vt:lpstr>מצגת של PowerPoint‏</vt:lpstr>
      <vt:lpstr>Assuring quality of cars</vt:lpstr>
      <vt:lpstr>Assuring quality of scientific research</vt:lpstr>
      <vt:lpstr>In summary</vt:lpstr>
      <vt:lpstr>The replicability crisis</vt:lpstr>
      <vt:lpstr>מצגת של PowerPoint‏</vt:lpstr>
      <vt:lpstr>מצגת של PowerPoint‏</vt:lpstr>
      <vt:lpstr>The Main Table</vt:lpstr>
      <vt:lpstr>מצגת של PowerPoint‏</vt:lpstr>
      <vt:lpstr>מצגת של PowerPoint‏</vt:lpstr>
      <vt:lpstr>There are general FCR controlling CIs </vt:lpstr>
      <vt:lpstr>Odds ratio point and CI estimates for confirmed T2D susceptibility variants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Yoav</dc:creator>
  <cp:lastModifiedBy>Gila</cp:lastModifiedBy>
  <cp:revision>566</cp:revision>
  <dcterms:created xsi:type="dcterms:W3CDTF">2012-05-02T05:57:19Z</dcterms:created>
  <dcterms:modified xsi:type="dcterms:W3CDTF">2016-11-15T14:19:03Z</dcterms:modified>
</cp:coreProperties>
</file>