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0" r:id="rId3"/>
    <p:sldId id="272" r:id="rId4"/>
    <p:sldId id="271" r:id="rId5"/>
    <p:sldId id="283" r:id="rId6"/>
    <p:sldId id="284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louds fly trough rain,loop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1250"/>
          <a:stretch/>
        </p:blipFill>
        <p:spPr>
          <a:xfrm>
            <a:off x="0" y="0"/>
            <a:ext cx="9144000" cy="4800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75"/>
          <a:stretch/>
        </p:blipFill>
        <p:spPr>
          <a:xfrm>
            <a:off x="2565709" y="685800"/>
            <a:ext cx="6578291" cy="5562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381000"/>
            <a:ext cx="8686800" cy="1470025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657600"/>
            <a:ext cx="3886200" cy="2133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19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2133600"/>
            <a:ext cx="8686800" cy="4191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688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0400" y="2165874"/>
            <a:ext cx="1905000" cy="4191000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752600"/>
            <a:ext cx="6629400" cy="459093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737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40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4325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62413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9563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2057400"/>
            <a:ext cx="42672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42672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24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88595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525712"/>
            <a:ext cx="4268788" cy="37988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88595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25712"/>
            <a:ext cx="4270375" cy="37988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7623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880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117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981200"/>
            <a:ext cx="3236913" cy="1162050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981200"/>
            <a:ext cx="5340350" cy="4343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3143251"/>
            <a:ext cx="3236913" cy="3181350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574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645025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90600" y="457200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5211763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61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microsoft.com/office/2007/relationships/media" Target="../media/media1.wm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ideo" Target="../media/media1.wm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louds fly trough rain,loop.wmv">
            <a:hlinkClick r:id="" action="ppaction://media"/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 rotWithShape="1">
          <a:blip r:embed="rId15"/>
          <a:srcRect t="21250"/>
          <a:stretch/>
        </p:blipFill>
        <p:spPr>
          <a:xfrm>
            <a:off x="0" y="0"/>
            <a:ext cx="9144000" cy="4800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5400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53200" y="0"/>
            <a:ext cx="2590800" cy="220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8600" y="64548"/>
            <a:ext cx="7010400" cy="11546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752600"/>
            <a:ext cx="86868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87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" y="5445224"/>
            <a:ext cx="4278676" cy="14127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Роич Карина Аркадьевна</a:t>
            </a:r>
          </a:p>
          <a:p>
            <a:r>
              <a:rPr lang="ru-RU" dirty="0" smtClean="0"/>
              <a:t>учитель физики</a:t>
            </a:r>
          </a:p>
          <a:p>
            <a:r>
              <a:rPr lang="ru-RU" dirty="0" smtClean="0"/>
              <a:t>ГБОУ Школа №1133 </a:t>
            </a: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88640"/>
            <a:ext cx="5770212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Презентация к уроку </a:t>
            </a:r>
          </a:p>
          <a:p>
            <a:pPr algn="ctr"/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По предмету «физика»</a:t>
            </a:r>
          </a:p>
          <a:p>
            <a:pPr algn="ctr"/>
            <a:r>
              <a:rPr lang="ru-RU" sz="2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 9 классе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Импульс тела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394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87"/>
          <a:stretch/>
        </p:blipFill>
        <p:spPr bwMode="auto">
          <a:xfrm>
            <a:off x="395536" y="2276872"/>
            <a:ext cx="829126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439" y="32792"/>
            <a:ext cx="73448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Формула второго закона Ньютона и формулировка второго закона Ньютона спрятаны учителем </a:t>
            </a:r>
            <a:r>
              <a:rPr lang="ru-RU" sz="2400" dirty="0" smtClean="0"/>
              <a:t>справа.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88731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5796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Появляется </a:t>
            </a:r>
            <a:r>
              <a:rPr lang="ru-RU" sz="2400" dirty="0"/>
              <a:t>формула второго закона Ньютона в новой интерпретации.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1" b="14441"/>
          <a:stretch/>
        </p:blipFill>
        <p:spPr bwMode="auto">
          <a:xfrm>
            <a:off x="179512" y="2132856"/>
            <a:ext cx="8382597" cy="453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16632"/>
            <a:ext cx="70177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Она получается из формул второго закона Ньютона, ускорения, импульса тела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87083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9860" y="-181654"/>
            <a:ext cx="741985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dirty="0"/>
              <a:t> </a:t>
            </a:r>
            <a:r>
              <a:rPr lang="ru-RU" sz="2400" dirty="0"/>
              <a:t>Появляется  формулировка второго закона Ньютона в новой интерпретации. Учащиеся делают записи в тетрадь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18"/>
          <a:stretch/>
        </p:blipFill>
        <p:spPr bwMode="auto">
          <a:xfrm>
            <a:off x="130901" y="2276872"/>
            <a:ext cx="8760520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772816"/>
            <a:ext cx="4834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Учащиеся делают записи в тетрадь.</a:t>
            </a:r>
          </a:p>
        </p:txBody>
      </p:sp>
    </p:spTree>
    <p:extLst>
      <p:ext uri="{BB962C8B-B14F-4D97-AF65-F5344CB8AC3E}">
        <p14:creationId xmlns:p14="http://schemas.microsoft.com/office/powerpoint/2010/main" val="101306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7812360" cy="1154652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Закрепление </a:t>
            </a:r>
            <a:r>
              <a:rPr lang="ru-RU" sz="3200" dirty="0"/>
              <a:t>материала (тест из 7 </a:t>
            </a:r>
            <a:r>
              <a:rPr lang="ru-RU" sz="3200" dirty="0" smtClean="0"/>
              <a:t>вопросов).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992573"/>
            <a:ext cx="730620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sz="2400" dirty="0">
                <a:solidFill>
                  <a:schemeClr val="bg1"/>
                </a:solidFill>
              </a:rPr>
              <a:t>Ученик должен перетаскать формулы в таблицу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02"/>
          <a:stretch/>
        </p:blipFill>
        <p:spPr bwMode="auto">
          <a:xfrm>
            <a:off x="323528" y="2153502"/>
            <a:ext cx="7664141" cy="4208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1754820"/>
            <a:ext cx="58958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Идет работа в парах и взаимооценка.</a:t>
            </a:r>
          </a:p>
        </p:txBody>
      </p:sp>
    </p:spTree>
    <p:extLst>
      <p:ext uri="{BB962C8B-B14F-4D97-AF65-F5344CB8AC3E}">
        <p14:creationId xmlns:p14="http://schemas.microsoft.com/office/powerpoint/2010/main" val="2917705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9"/>
          <a:stretch/>
        </p:blipFill>
        <p:spPr bwMode="auto">
          <a:xfrm>
            <a:off x="323528" y="2132856"/>
            <a:ext cx="8447488" cy="44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1209" y="260648"/>
            <a:ext cx="5688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Остается еще одна формула</a:t>
            </a:r>
          </a:p>
        </p:txBody>
      </p:sp>
    </p:spTree>
    <p:extLst>
      <p:ext uri="{BB962C8B-B14F-4D97-AF65-F5344CB8AC3E}">
        <p14:creationId xmlns:p14="http://schemas.microsoft.com/office/powerpoint/2010/main" val="13194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8730440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4804" y="332656"/>
            <a:ext cx="5232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Наконец  все формулы в таблице</a:t>
            </a:r>
          </a:p>
        </p:txBody>
      </p:sp>
    </p:spTree>
    <p:extLst>
      <p:ext uri="{BB962C8B-B14F-4D97-AF65-F5344CB8AC3E}">
        <p14:creationId xmlns:p14="http://schemas.microsoft.com/office/powerpoint/2010/main" val="390778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85799" y="1495264"/>
            <a:ext cx="819065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sz="2400" dirty="0">
                <a:solidFill>
                  <a:schemeClr val="bg1"/>
                </a:solidFill>
              </a:rPr>
              <a:t>Ученик должен перетащить кружки  в соответствии с вопросом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83"/>
          <a:stretch/>
        </p:blipFill>
        <p:spPr bwMode="auto">
          <a:xfrm>
            <a:off x="330327" y="2486681"/>
            <a:ext cx="8379487" cy="433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3" y="260648"/>
            <a:ext cx="3371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Учитель задает 2 вопрос</a:t>
            </a:r>
          </a:p>
        </p:txBody>
      </p:sp>
    </p:spTree>
    <p:extLst>
      <p:ext uri="{BB962C8B-B14F-4D97-AF65-F5344CB8AC3E}">
        <p14:creationId xmlns:p14="http://schemas.microsoft.com/office/powerpoint/2010/main" val="199676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91265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sz="2400" dirty="0"/>
              <a:t>Ученик верный ответ (в кружках) установил слева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99"/>
          <a:stretch/>
        </p:blipFill>
        <p:spPr bwMode="auto">
          <a:xfrm>
            <a:off x="30913" y="2060848"/>
            <a:ext cx="9096854" cy="4646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65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04664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Учитель задает 3 вопрос</a:t>
            </a:r>
          </a:p>
          <a:p>
            <a:r>
              <a:rPr lang="ru-RU" dirty="0"/>
              <a:t> 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1" b="13944"/>
          <a:stretch/>
        </p:blipFill>
        <p:spPr bwMode="auto">
          <a:xfrm>
            <a:off x="-684584" y="949095"/>
            <a:ext cx="9413653" cy="459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58" t="17658"/>
          <a:stretch/>
        </p:blipFill>
        <p:spPr bwMode="auto">
          <a:xfrm>
            <a:off x="4022242" y="2060848"/>
            <a:ext cx="5168521" cy="4289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509" y="5575462"/>
            <a:ext cx="38427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Учитель показывает варианты ответов, ученик выбирает верный ответ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48" t="70256" r="61139" b="17285"/>
          <a:stretch/>
        </p:blipFill>
        <p:spPr bwMode="auto">
          <a:xfrm>
            <a:off x="1530183" y="4725144"/>
            <a:ext cx="2150978" cy="62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0678" y="5436962"/>
            <a:ext cx="35016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Верный ответ – за шторкой, происходит </a:t>
            </a:r>
            <a:r>
              <a:rPr lang="ru-RU" sz="2400" dirty="0" smtClean="0">
                <a:solidFill>
                  <a:schemeClr val="bg1"/>
                </a:solidFill>
              </a:rPr>
              <a:t>сверка с образцом.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398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684" y="225514"/>
            <a:ext cx="49353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Учитель задает 4 вопрос</a:t>
            </a:r>
          </a:p>
          <a:p>
            <a:endParaRPr lang="ru-RU" dirty="0"/>
          </a:p>
        </p:txBody>
      </p:sp>
      <p:pic>
        <p:nvPicPr>
          <p:cNvPr id="1026" name="Рисунок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83" y="1988840"/>
            <a:ext cx="802046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Рисунок 2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66" b="31428"/>
          <a:stretch/>
        </p:blipFill>
        <p:spPr bwMode="auto">
          <a:xfrm>
            <a:off x="0" y="1988840"/>
            <a:ext cx="8282397" cy="4283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462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44824"/>
            <a:ext cx="8352928" cy="481399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•Достижение </a:t>
            </a:r>
            <a:r>
              <a:rPr lang="ru-RU" dirty="0"/>
              <a:t>личностных результатов:</a:t>
            </a:r>
          </a:p>
          <a:p>
            <a:pPr marL="0" indent="0">
              <a:buNone/>
            </a:pPr>
            <a:r>
              <a:rPr lang="ru-RU" dirty="0"/>
              <a:t>актуализировать личностный смысл учащихся к изучению темы;</a:t>
            </a:r>
          </a:p>
          <a:p>
            <a:pPr marL="0" indent="0">
              <a:buNone/>
            </a:pPr>
            <a:r>
              <a:rPr lang="ru-RU" dirty="0"/>
              <a:t>способствовать развитию умения сопоставлять факты;</a:t>
            </a:r>
          </a:p>
          <a:p>
            <a:pPr marL="0" indent="0">
              <a:buNone/>
            </a:pPr>
            <a:r>
              <a:rPr lang="ru-RU" dirty="0"/>
              <a:t>создавать условия для повышения интереса к изучаемому материалу.</a:t>
            </a:r>
          </a:p>
          <a:p>
            <a:pPr marL="0" indent="0">
              <a:buNone/>
            </a:pPr>
            <a:r>
              <a:rPr lang="ru-RU" dirty="0" smtClean="0"/>
              <a:t>•Достижение </a:t>
            </a:r>
            <a:r>
              <a:rPr lang="ru-RU" dirty="0"/>
              <a:t>предметных результатов:</a:t>
            </a:r>
          </a:p>
          <a:p>
            <a:pPr marL="0" indent="0">
              <a:buNone/>
            </a:pPr>
            <a:r>
              <a:rPr lang="ru-RU" dirty="0"/>
              <a:t>освоить алгоритм решения задач;</a:t>
            </a:r>
          </a:p>
          <a:p>
            <a:pPr marL="0" indent="0">
              <a:buNone/>
            </a:pPr>
            <a:r>
              <a:rPr lang="ru-RU" dirty="0"/>
              <a:t>помочь учащимся осмыслить практическую значимость, полезность приобретаемых знаний и умений;</a:t>
            </a:r>
          </a:p>
          <a:p>
            <a:pPr marL="0" indent="0">
              <a:buNone/>
            </a:pPr>
            <a:r>
              <a:rPr lang="ru-RU" dirty="0"/>
              <a:t>развивать исследовательские и творческие навыки.</a:t>
            </a:r>
          </a:p>
          <a:p>
            <a:pPr marL="0" indent="0">
              <a:buNone/>
            </a:pPr>
            <a:r>
              <a:rPr lang="ru-RU" dirty="0" smtClean="0"/>
              <a:t>•Достижение </a:t>
            </a:r>
            <a:r>
              <a:rPr lang="ru-RU" dirty="0"/>
              <a:t>метапредметных результатов:</a:t>
            </a:r>
          </a:p>
          <a:p>
            <a:pPr marL="0" indent="0">
              <a:buNone/>
            </a:pPr>
            <a:r>
              <a:rPr lang="ru-RU" dirty="0"/>
              <a:t>создавать условия для развития навыков общения и совместной деятельности;</a:t>
            </a:r>
          </a:p>
          <a:p>
            <a:pPr marL="0" indent="0">
              <a:buNone/>
            </a:pPr>
            <a:r>
              <a:rPr lang="ru-RU" dirty="0"/>
              <a:t>овладение навыками самоконтроля и оценки результатов своей деятельности.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88640"/>
            <a:ext cx="40401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Цели урока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164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39558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Учитель задает 5 вопрос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50" y="764704"/>
            <a:ext cx="9076573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6" t="51108" r="3558" b="8517"/>
          <a:stretch/>
        </p:blipFill>
        <p:spPr bwMode="auto">
          <a:xfrm>
            <a:off x="1300064" y="3352800"/>
            <a:ext cx="7426036" cy="197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2250" y="5805263"/>
            <a:ext cx="7422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</a:rPr>
              <a:t>Учитель отодвигает шторку, за которой запрятано верное решение, таким образом происходит сверка.</a:t>
            </a:r>
          </a:p>
        </p:txBody>
      </p:sp>
    </p:spTree>
    <p:extLst>
      <p:ext uri="{BB962C8B-B14F-4D97-AF65-F5344CB8AC3E}">
        <p14:creationId xmlns:p14="http://schemas.microsoft.com/office/powerpoint/2010/main" val="245105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260648"/>
            <a:ext cx="46805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Учитель задает 6 вопрос</a:t>
            </a:r>
          </a:p>
        </p:txBody>
      </p:sp>
      <p:pic>
        <p:nvPicPr>
          <p:cNvPr id="3074" name="Рисунок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72" y="2247706"/>
            <a:ext cx="8152549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1872" y="1772816"/>
            <a:ext cx="7944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Ответы разбросаны. Ученик должен выбрать верный ответ.</a:t>
            </a:r>
          </a:p>
        </p:txBody>
      </p:sp>
    </p:spTree>
    <p:extLst>
      <p:ext uri="{BB962C8B-B14F-4D97-AF65-F5344CB8AC3E}">
        <p14:creationId xmlns:p14="http://schemas.microsoft.com/office/powerpoint/2010/main" val="3497619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36377"/>
            <a:ext cx="8555163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62646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Верный ответ – за шторкой, происходит сверка</a:t>
            </a:r>
          </a:p>
        </p:txBody>
      </p:sp>
    </p:spTree>
    <p:extLst>
      <p:ext uri="{BB962C8B-B14F-4D97-AF65-F5344CB8AC3E}">
        <p14:creationId xmlns:p14="http://schemas.microsoft.com/office/powerpoint/2010/main" val="188108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3907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Учитель задает 7 вопрос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71" y="2105472"/>
            <a:ext cx="8809615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0326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8368396" cy="45079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04664"/>
            <a:ext cx="51480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Верность проверяется отодвиганием шторки</a:t>
            </a:r>
          </a:p>
        </p:txBody>
      </p:sp>
    </p:spTree>
    <p:extLst>
      <p:ext uri="{BB962C8B-B14F-4D97-AF65-F5344CB8AC3E}">
        <p14:creationId xmlns:p14="http://schemas.microsoft.com/office/powerpoint/2010/main" val="27338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4832" y="1628800"/>
            <a:ext cx="64992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smtClean="0">
                <a:solidFill>
                  <a:schemeClr val="bg1"/>
                </a:solidFill>
              </a:rPr>
              <a:t>сегодня </a:t>
            </a:r>
            <a:r>
              <a:rPr lang="ru-RU" sz="3600" b="1" i="1" dirty="0">
                <a:solidFill>
                  <a:schemeClr val="bg1"/>
                </a:solidFill>
              </a:rPr>
              <a:t>я узнал …  </a:t>
            </a:r>
            <a:r>
              <a:rPr lang="ru-RU" sz="3600" b="1" i="1" dirty="0" smtClean="0">
                <a:solidFill>
                  <a:schemeClr val="bg1"/>
                </a:solidFill>
              </a:rPr>
              <a:t>?</a:t>
            </a:r>
          </a:p>
          <a:p>
            <a:pPr lvl="0"/>
            <a:endParaRPr lang="ru-RU" sz="3600" dirty="0">
              <a:solidFill>
                <a:schemeClr val="bg1"/>
              </a:solidFill>
            </a:endParaRPr>
          </a:p>
          <a:p>
            <a:pPr lvl="0"/>
            <a:r>
              <a:rPr lang="ru-RU" sz="3600" b="1" i="1" dirty="0">
                <a:solidFill>
                  <a:schemeClr val="bg1"/>
                </a:solidFill>
              </a:rPr>
              <a:t>я научился …  </a:t>
            </a:r>
            <a:r>
              <a:rPr lang="ru-RU" sz="3600" b="1" i="1" dirty="0" smtClean="0">
                <a:solidFill>
                  <a:schemeClr val="bg1"/>
                </a:solidFill>
              </a:rPr>
              <a:t>?</a:t>
            </a:r>
          </a:p>
          <a:p>
            <a:pPr lvl="0"/>
            <a:endParaRPr lang="ru-RU" sz="3600" dirty="0">
              <a:solidFill>
                <a:schemeClr val="bg1"/>
              </a:solidFill>
            </a:endParaRPr>
          </a:p>
          <a:p>
            <a:pPr lvl="0"/>
            <a:r>
              <a:rPr lang="ru-RU" sz="3600" b="1" i="1" dirty="0">
                <a:solidFill>
                  <a:schemeClr val="bg1"/>
                </a:solidFill>
              </a:rPr>
              <a:t>мне захотелось …  </a:t>
            </a:r>
            <a:r>
              <a:rPr lang="ru-RU" sz="3600" b="1" i="1" dirty="0" smtClean="0">
                <a:solidFill>
                  <a:schemeClr val="bg1"/>
                </a:solidFill>
              </a:rPr>
              <a:t>?</a:t>
            </a:r>
          </a:p>
          <a:p>
            <a:pPr lvl="0"/>
            <a:endParaRPr lang="ru-RU" sz="3600" dirty="0">
              <a:solidFill>
                <a:schemeClr val="bg1"/>
              </a:solidFill>
            </a:endParaRPr>
          </a:p>
          <a:p>
            <a:pPr lvl="0"/>
            <a:r>
              <a:rPr lang="ru-RU" sz="3600" b="1" i="1" dirty="0">
                <a:solidFill>
                  <a:schemeClr val="bg1"/>
                </a:solidFill>
              </a:rPr>
              <a:t>было интересно …  </a:t>
            </a:r>
            <a:r>
              <a:rPr lang="ru-RU" sz="3600" b="1" i="1" dirty="0" smtClean="0">
                <a:solidFill>
                  <a:schemeClr val="bg1"/>
                </a:solidFill>
              </a:rPr>
              <a:t>?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60648"/>
            <a:ext cx="4968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Подводя итоги урока, предлагаю  учащимся ответить на вопросы по рефлексии: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8353" y="5733256"/>
            <a:ext cx="8856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aseline="30000" dirty="0">
                <a:solidFill>
                  <a:schemeClr val="bg1"/>
                </a:solidFill>
              </a:rPr>
              <a:t>Учитель предлагает учащимся оценить свою работу на уроке</a:t>
            </a:r>
            <a:r>
              <a:rPr lang="ru-RU" sz="3600" baseline="30000" dirty="0" smtClean="0">
                <a:solidFill>
                  <a:schemeClr val="bg1"/>
                </a:solidFill>
              </a:rPr>
              <a:t>.</a:t>
            </a:r>
          </a:p>
          <a:p>
            <a:endParaRPr lang="ru-RU" sz="3600" strike="sngStrike" baseline="30000" dirty="0">
              <a:solidFill>
                <a:schemeClr val="bg1"/>
              </a:solidFill>
            </a:endParaRPr>
          </a:p>
          <a:p>
            <a:r>
              <a:rPr lang="ru-RU" sz="3600" baseline="30000" dirty="0">
                <a:solidFill>
                  <a:schemeClr val="bg1"/>
                </a:solidFill>
              </a:rPr>
              <a:t>Учитель благодарит всех за сотрудничество.</a:t>
            </a:r>
            <a:endParaRPr lang="ru-RU" sz="3600" strike="sngStrike" baseline="30000" dirty="0">
              <a:solidFill>
                <a:schemeClr val="bg1"/>
              </a:solidFill>
            </a:endParaRPr>
          </a:p>
          <a:p>
            <a:r>
              <a:rPr lang="ru-RU" baseline="30000" dirty="0"/>
              <a:t> </a:t>
            </a:r>
            <a:endParaRPr lang="ru-RU" strike="sngStrike" baseline="30000" dirty="0"/>
          </a:p>
        </p:txBody>
      </p:sp>
    </p:spTree>
    <p:extLst>
      <p:ext uri="{BB962C8B-B14F-4D97-AF65-F5344CB8AC3E}">
        <p14:creationId xmlns:p14="http://schemas.microsoft.com/office/powerpoint/2010/main" val="495516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892" y="2276872"/>
            <a:ext cx="842458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Учебник  </a:t>
            </a:r>
            <a:r>
              <a:rPr lang="ru-RU" sz="4000" dirty="0">
                <a:solidFill>
                  <a:schemeClr val="bg1"/>
                </a:solidFill>
              </a:rPr>
              <a:t>«Физика – 9» </a:t>
            </a:r>
            <a:endParaRPr lang="ru-RU" sz="4000" dirty="0" smtClean="0">
              <a:solidFill>
                <a:schemeClr val="bg1"/>
              </a:solidFill>
            </a:endParaRP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(</a:t>
            </a:r>
            <a:r>
              <a:rPr lang="ru-RU" sz="4000" dirty="0">
                <a:solidFill>
                  <a:schemeClr val="bg1"/>
                </a:solidFill>
              </a:rPr>
              <a:t>А.В. Перышкин, Е.М. Гутник) </a:t>
            </a:r>
            <a:endParaRPr lang="ru-RU" sz="4000" dirty="0" smtClean="0">
              <a:solidFill>
                <a:schemeClr val="bg1"/>
              </a:solidFill>
            </a:endParaRPr>
          </a:p>
          <a:p>
            <a:pPr algn="ctr"/>
            <a:r>
              <a:rPr lang="ru-RU" sz="4000" dirty="0" smtClean="0">
                <a:solidFill>
                  <a:schemeClr val="bg1"/>
                </a:solidFill>
              </a:rPr>
              <a:t>§</a:t>
            </a:r>
            <a:r>
              <a:rPr lang="ru-RU" sz="4000" dirty="0">
                <a:solidFill>
                  <a:schemeClr val="bg1"/>
                </a:solidFill>
              </a:rPr>
              <a:t>21 (</a:t>
            </a:r>
            <a:r>
              <a:rPr lang="ru-RU" sz="4000" dirty="0" smtClean="0">
                <a:solidFill>
                  <a:schemeClr val="bg1"/>
                </a:solidFill>
              </a:rPr>
              <a:t>часть). Упр.20 (1. 2). </a:t>
            </a:r>
            <a:r>
              <a:rPr lang="ru-RU" sz="4000" dirty="0">
                <a:solidFill>
                  <a:schemeClr val="bg1"/>
                </a:solidFill>
              </a:rPr>
              <a:t>№ 314, </a:t>
            </a:r>
            <a:r>
              <a:rPr lang="ru-RU" sz="4000" dirty="0" smtClean="0">
                <a:solidFill>
                  <a:schemeClr val="bg1"/>
                </a:solidFill>
              </a:rPr>
              <a:t>315, 316, 317</a:t>
            </a:r>
            <a:r>
              <a:rPr lang="ru-RU" sz="4000" dirty="0">
                <a:solidFill>
                  <a:schemeClr val="bg1"/>
                </a:solidFill>
              </a:rPr>
              <a:t>, </a:t>
            </a:r>
            <a:r>
              <a:rPr lang="ru-RU" sz="4000" dirty="0" smtClean="0">
                <a:solidFill>
                  <a:schemeClr val="bg1"/>
                </a:solidFill>
              </a:rPr>
              <a:t>320 (А.П. Рымкевич). </a:t>
            </a:r>
            <a:r>
              <a:rPr lang="ru-RU" sz="4000" dirty="0" smtClean="0">
                <a:solidFill>
                  <a:schemeClr val="bg1"/>
                </a:solidFill>
              </a:rPr>
              <a:t>Учащиеся выбирают задания из предложенных учителем с учетом индивидуальных возможностей.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52830"/>
            <a:ext cx="396044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/>
              <a:t>Задание на дом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23426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2497" y="2967335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endParaRPr lang="ru-RU" sz="5400" b="1" cap="all" spc="0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019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752600"/>
            <a:ext cx="8735888" cy="4916760"/>
          </a:xfrm>
        </p:spPr>
        <p:txBody>
          <a:bodyPr>
            <a:normAutofit fontScale="70000" lnSpcReduction="20000"/>
          </a:bodyPr>
          <a:lstStyle/>
          <a:p>
            <a:pPr marL="0" lvl="0" indent="0">
              <a:buNone/>
            </a:pPr>
            <a:r>
              <a:rPr lang="ru-RU" dirty="0" smtClean="0"/>
              <a:t>•Образовательные</a:t>
            </a:r>
            <a:r>
              <a:rPr lang="ru-RU" dirty="0"/>
              <a:t>:</a:t>
            </a:r>
          </a:p>
          <a:p>
            <a:pPr marL="0" lvl="0" indent="0">
              <a:buNone/>
            </a:pPr>
            <a:r>
              <a:rPr lang="ru-RU" dirty="0"/>
              <a:t>уметь применять теоретические знания на практике, решать  задачи на применение полученных знаний; продолжать формирование информационных познавательных УУД;  формирование умений работать в группе.</a:t>
            </a:r>
          </a:p>
          <a:p>
            <a:pPr marL="0" lvl="0" indent="0">
              <a:buNone/>
            </a:pPr>
            <a:r>
              <a:rPr lang="ru-RU" dirty="0" smtClean="0"/>
              <a:t>•Развивающие</a:t>
            </a:r>
            <a:r>
              <a:rPr lang="ru-RU" dirty="0"/>
              <a:t>:</a:t>
            </a:r>
          </a:p>
          <a:p>
            <a:pPr marL="0" lvl="0" indent="0">
              <a:buNone/>
            </a:pPr>
            <a:r>
              <a:rPr lang="ru-RU" dirty="0"/>
              <a:t>формирование физических компетенций учащихся посредством  возможностей информационно – коммуникационной среды, развитие познавательной активности</a:t>
            </a:r>
            <a:r>
              <a:rPr lang="ru-RU" dirty="0" smtClean="0"/>
              <a:t>; уметь </a:t>
            </a:r>
            <a:r>
              <a:rPr lang="ru-RU" dirty="0"/>
              <a:t>анализировать, устанавливать связи   между элементами содержания ранее </a:t>
            </a:r>
            <a:r>
              <a:rPr lang="ru-RU" dirty="0" smtClean="0"/>
              <a:t>изученного материала; </a:t>
            </a:r>
            <a:r>
              <a:rPr lang="ru-RU" dirty="0"/>
              <a:t>способность к </a:t>
            </a:r>
            <a:r>
              <a:rPr lang="ru-RU" dirty="0" smtClean="0"/>
              <a:t>самоанализу; </a:t>
            </a:r>
            <a:r>
              <a:rPr lang="ru-RU" dirty="0"/>
              <a:t>развитие навыков работы с интерактивной доской.</a:t>
            </a:r>
          </a:p>
          <a:p>
            <a:pPr marL="0" lvl="0" indent="0">
              <a:buNone/>
            </a:pPr>
            <a:r>
              <a:rPr lang="ru-RU" dirty="0" smtClean="0"/>
              <a:t>•Воспитательные</a:t>
            </a:r>
            <a:r>
              <a:rPr lang="ru-RU" dirty="0"/>
              <a:t>:</a:t>
            </a:r>
          </a:p>
          <a:p>
            <a:pPr marL="0" lvl="0" indent="0">
              <a:buNone/>
            </a:pPr>
            <a:r>
              <a:rPr lang="ru-RU" dirty="0"/>
              <a:t>способствовать формированию культуры умственного труда, межличностного общения в процессе работы; поддерживать интерес  к предмету.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88640"/>
            <a:ext cx="2623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задачи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726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013" y="2060848"/>
            <a:ext cx="8686800" cy="4572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5400" dirty="0"/>
              <a:t>У</a:t>
            </a:r>
            <a:r>
              <a:rPr lang="ru-RU" sz="5400" dirty="0" smtClean="0"/>
              <a:t>рок </a:t>
            </a:r>
            <a:r>
              <a:rPr lang="ru-RU" sz="5400" dirty="0"/>
              <a:t>изучения и первичного закрепления новых знаний.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0648"/>
            <a:ext cx="3597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Тип Урока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792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996952"/>
            <a:ext cx="8686800" cy="2376264"/>
          </a:xfrm>
        </p:spPr>
        <p:txBody>
          <a:bodyPr/>
          <a:lstStyle/>
          <a:p>
            <a:pPr>
              <a:buFont typeface="Wingdings" pitchFamily="2" charset="2"/>
              <a:buChar char="q"/>
            </a:pPr>
            <a:r>
              <a:rPr lang="ru-RU" dirty="0"/>
              <a:t>Интерактивная  доска </a:t>
            </a:r>
            <a:r>
              <a:rPr lang="ru-RU" dirty="0" smtClean="0"/>
              <a:t>S</a:t>
            </a:r>
            <a:r>
              <a:rPr lang="en-US" dirty="0" smtClean="0"/>
              <a:t>MART</a:t>
            </a:r>
            <a:r>
              <a:rPr lang="ru-RU" dirty="0" smtClean="0"/>
              <a:t> </a:t>
            </a:r>
            <a:r>
              <a:rPr lang="ru-RU" dirty="0" err="1" smtClean="0"/>
              <a:t>Board</a:t>
            </a:r>
            <a:endParaRPr lang="en-US" dirty="0"/>
          </a:p>
          <a:p>
            <a:pPr>
              <a:buFont typeface="Wingdings" pitchFamily="2" charset="2"/>
              <a:buChar char="q"/>
            </a:pPr>
            <a:r>
              <a:rPr lang="ru-RU" dirty="0"/>
              <a:t>Э</a:t>
            </a:r>
            <a:r>
              <a:rPr lang="ru-RU" dirty="0" smtClean="0"/>
              <a:t>лектронный конспект</a:t>
            </a:r>
            <a:endParaRPr lang="en-US" dirty="0" smtClean="0"/>
          </a:p>
          <a:p>
            <a:pPr>
              <a:buFont typeface="Wingdings" pitchFamily="2" charset="2"/>
              <a:buChar char="q"/>
            </a:pPr>
            <a:r>
              <a:rPr lang="ru-RU" dirty="0"/>
              <a:t>К</a:t>
            </a:r>
            <a:r>
              <a:rPr lang="ru-RU" dirty="0" smtClean="0"/>
              <a:t>арточки </a:t>
            </a:r>
            <a:r>
              <a:rPr lang="ru-RU" dirty="0"/>
              <a:t>c таблицами, задачами.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522474" y="260648"/>
            <a:ext cx="63186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Оборудование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Нашивка 1"/>
          <p:cNvSpPr/>
          <p:nvPr/>
        </p:nvSpPr>
        <p:spPr>
          <a:xfrm rot="5400000">
            <a:off x="80478" y="4059802"/>
            <a:ext cx="625923" cy="427856"/>
          </a:xfrm>
          <a:custGeom>
            <a:avLst/>
            <a:gdLst>
              <a:gd name="connsiteX0" fmla="*/ 0 w 1224136"/>
              <a:gd name="connsiteY0" fmla="*/ 0 h 1008112"/>
              <a:gd name="connsiteX1" fmla="*/ 387574 w 1224136"/>
              <a:gd name="connsiteY1" fmla="*/ 0 h 1008112"/>
              <a:gd name="connsiteX2" fmla="*/ 1224136 w 1224136"/>
              <a:gd name="connsiteY2" fmla="*/ 504056 h 1008112"/>
              <a:gd name="connsiteX3" fmla="*/ 387574 w 1224136"/>
              <a:gd name="connsiteY3" fmla="*/ 1008112 h 1008112"/>
              <a:gd name="connsiteX4" fmla="*/ 0 w 1224136"/>
              <a:gd name="connsiteY4" fmla="*/ 1008112 h 1008112"/>
              <a:gd name="connsiteX5" fmla="*/ 836562 w 1224136"/>
              <a:gd name="connsiteY5" fmla="*/ 504056 h 1008112"/>
              <a:gd name="connsiteX6" fmla="*/ 0 w 1224136"/>
              <a:gd name="connsiteY6" fmla="*/ 0 h 1008112"/>
              <a:gd name="connsiteX0" fmla="*/ 27709 w 1251845"/>
              <a:gd name="connsiteY0" fmla="*/ 0 h 1008112"/>
              <a:gd name="connsiteX1" fmla="*/ 415283 w 1251845"/>
              <a:gd name="connsiteY1" fmla="*/ 0 h 1008112"/>
              <a:gd name="connsiteX2" fmla="*/ 1251845 w 1251845"/>
              <a:gd name="connsiteY2" fmla="*/ 504056 h 1008112"/>
              <a:gd name="connsiteX3" fmla="*/ 415283 w 1251845"/>
              <a:gd name="connsiteY3" fmla="*/ 1008112 h 1008112"/>
              <a:gd name="connsiteX4" fmla="*/ 0 w 1251845"/>
              <a:gd name="connsiteY4" fmla="*/ 980403 h 1008112"/>
              <a:gd name="connsiteX5" fmla="*/ 864271 w 1251845"/>
              <a:gd name="connsiteY5" fmla="*/ 504056 h 1008112"/>
              <a:gd name="connsiteX6" fmla="*/ 27709 w 1251845"/>
              <a:gd name="connsiteY6" fmla="*/ 0 h 1008112"/>
              <a:gd name="connsiteX0" fmla="*/ 484912 w 1251845"/>
              <a:gd name="connsiteY0" fmla="*/ 221672 h 1008112"/>
              <a:gd name="connsiteX1" fmla="*/ 415283 w 1251845"/>
              <a:gd name="connsiteY1" fmla="*/ 0 h 1008112"/>
              <a:gd name="connsiteX2" fmla="*/ 1251845 w 1251845"/>
              <a:gd name="connsiteY2" fmla="*/ 504056 h 1008112"/>
              <a:gd name="connsiteX3" fmla="*/ 415283 w 1251845"/>
              <a:gd name="connsiteY3" fmla="*/ 1008112 h 1008112"/>
              <a:gd name="connsiteX4" fmla="*/ 0 w 1251845"/>
              <a:gd name="connsiteY4" fmla="*/ 980403 h 1008112"/>
              <a:gd name="connsiteX5" fmla="*/ 864271 w 1251845"/>
              <a:gd name="connsiteY5" fmla="*/ 504056 h 1008112"/>
              <a:gd name="connsiteX6" fmla="*/ 484912 w 1251845"/>
              <a:gd name="connsiteY6" fmla="*/ 221672 h 1008112"/>
              <a:gd name="connsiteX0" fmla="*/ 484912 w 1251845"/>
              <a:gd name="connsiteY0" fmla="*/ 69273 h 855713"/>
              <a:gd name="connsiteX1" fmla="*/ 609250 w 1251845"/>
              <a:gd name="connsiteY1" fmla="*/ 0 h 855713"/>
              <a:gd name="connsiteX2" fmla="*/ 1251845 w 1251845"/>
              <a:gd name="connsiteY2" fmla="*/ 351657 h 855713"/>
              <a:gd name="connsiteX3" fmla="*/ 415283 w 1251845"/>
              <a:gd name="connsiteY3" fmla="*/ 855713 h 855713"/>
              <a:gd name="connsiteX4" fmla="*/ 0 w 1251845"/>
              <a:gd name="connsiteY4" fmla="*/ 828004 h 855713"/>
              <a:gd name="connsiteX5" fmla="*/ 864271 w 1251845"/>
              <a:gd name="connsiteY5" fmla="*/ 351657 h 855713"/>
              <a:gd name="connsiteX6" fmla="*/ 484912 w 1251845"/>
              <a:gd name="connsiteY6" fmla="*/ 69273 h 855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1845" h="855713">
                <a:moveTo>
                  <a:pt x="484912" y="69273"/>
                </a:moveTo>
                <a:lnTo>
                  <a:pt x="609250" y="0"/>
                </a:lnTo>
                <a:lnTo>
                  <a:pt x="1251845" y="351657"/>
                </a:lnTo>
                <a:lnTo>
                  <a:pt x="415283" y="855713"/>
                </a:lnTo>
                <a:lnTo>
                  <a:pt x="0" y="828004"/>
                </a:lnTo>
                <a:lnTo>
                  <a:pt x="864271" y="351657"/>
                </a:lnTo>
                <a:lnTo>
                  <a:pt x="484912" y="69273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Нашивка 1"/>
          <p:cNvSpPr/>
          <p:nvPr/>
        </p:nvSpPr>
        <p:spPr>
          <a:xfrm rot="5400000">
            <a:off x="80477" y="3433878"/>
            <a:ext cx="625923" cy="427856"/>
          </a:xfrm>
          <a:custGeom>
            <a:avLst/>
            <a:gdLst>
              <a:gd name="connsiteX0" fmla="*/ 0 w 1224136"/>
              <a:gd name="connsiteY0" fmla="*/ 0 h 1008112"/>
              <a:gd name="connsiteX1" fmla="*/ 387574 w 1224136"/>
              <a:gd name="connsiteY1" fmla="*/ 0 h 1008112"/>
              <a:gd name="connsiteX2" fmla="*/ 1224136 w 1224136"/>
              <a:gd name="connsiteY2" fmla="*/ 504056 h 1008112"/>
              <a:gd name="connsiteX3" fmla="*/ 387574 w 1224136"/>
              <a:gd name="connsiteY3" fmla="*/ 1008112 h 1008112"/>
              <a:gd name="connsiteX4" fmla="*/ 0 w 1224136"/>
              <a:gd name="connsiteY4" fmla="*/ 1008112 h 1008112"/>
              <a:gd name="connsiteX5" fmla="*/ 836562 w 1224136"/>
              <a:gd name="connsiteY5" fmla="*/ 504056 h 1008112"/>
              <a:gd name="connsiteX6" fmla="*/ 0 w 1224136"/>
              <a:gd name="connsiteY6" fmla="*/ 0 h 1008112"/>
              <a:gd name="connsiteX0" fmla="*/ 27709 w 1251845"/>
              <a:gd name="connsiteY0" fmla="*/ 0 h 1008112"/>
              <a:gd name="connsiteX1" fmla="*/ 415283 w 1251845"/>
              <a:gd name="connsiteY1" fmla="*/ 0 h 1008112"/>
              <a:gd name="connsiteX2" fmla="*/ 1251845 w 1251845"/>
              <a:gd name="connsiteY2" fmla="*/ 504056 h 1008112"/>
              <a:gd name="connsiteX3" fmla="*/ 415283 w 1251845"/>
              <a:gd name="connsiteY3" fmla="*/ 1008112 h 1008112"/>
              <a:gd name="connsiteX4" fmla="*/ 0 w 1251845"/>
              <a:gd name="connsiteY4" fmla="*/ 980403 h 1008112"/>
              <a:gd name="connsiteX5" fmla="*/ 864271 w 1251845"/>
              <a:gd name="connsiteY5" fmla="*/ 504056 h 1008112"/>
              <a:gd name="connsiteX6" fmla="*/ 27709 w 1251845"/>
              <a:gd name="connsiteY6" fmla="*/ 0 h 1008112"/>
              <a:gd name="connsiteX0" fmla="*/ 484912 w 1251845"/>
              <a:gd name="connsiteY0" fmla="*/ 221672 h 1008112"/>
              <a:gd name="connsiteX1" fmla="*/ 415283 w 1251845"/>
              <a:gd name="connsiteY1" fmla="*/ 0 h 1008112"/>
              <a:gd name="connsiteX2" fmla="*/ 1251845 w 1251845"/>
              <a:gd name="connsiteY2" fmla="*/ 504056 h 1008112"/>
              <a:gd name="connsiteX3" fmla="*/ 415283 w 1251845"/>
              <a:gd name="connsiteY3" fmla="*/ 1008112 h 1008112"/>
              <a:gd name="connsiteX4" fmla="*/ 0 w 1251845"/>
              <a:gd name="connsiteY4" fmla="*/ 980403 h 1008112"/>
              <a:gd name="connsiteX5" fmla="*/ 864271 w 1251845"/>
              <a:gd name="connsiteY5" fmla="*/ 504056 h 1008112"/>
              <a:gd name="connsiteX6" fmla="*/ 484912 w 1251845"/>
              <a:gd name="connsiteY6" fmla="*/ 221672 h 1008112"/>
              <a:gd name="connsiteX0" fmla="*/ 484912 w 1251845"/>
              <a:gd name="connsiteY0" fmla="*/ 69273 h 855713"/>
              <a:gd name="connsiteX1" fmla="*/ 609250 w 1251845"/>
              <a:gd name="connsiteY1" fmla="*/ 0 h 855713"/>
              <a:gd name="connsiteX2" fmla="*/ 1251845 w 1251845"/>
              <a:gd name="connsiteY2" fmla="*/ 351657 h 855713"/>
              <a:gd name="connsiteX3" fmla="*/ 415283 w 1251845"/>
              <a:gd name="connsiteY3" fmla="*/ 855713 h 855713"/>
              <a:gd name="connsiteX4" fmla="*/ 0 w 1251845"/>
              <a:gd name="connsiteY4" fmla="*/ 828004 h 855713"/>
              <a:gd name="connsiteX5" fmla="*/ 864271 w 1251845"/>
              <a:gd name="connsiteY5" fmla="*/ 351657 h 855713"/>
              <a:gd name="connsiteX6" fmla="*/ 484912 w 1251845"/>
              <a:gd name="connsiteY6" fmla="*/ 69273 h 855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1845" h="855713">
                <a:moveTo>
                  <a:pt x="484912" y="69273"/>
                </a:moveTo>
                <a:lnTo>
                  <a:pt x="609250" y="0"/>
                </a:lnTo>
                <a:lnTo>
                  <a:pt x="1251845" y="351657"/>
                </a:lnTo>
                <a:lnTo>
                  <a:pt x="415283" y="855713"/>
                </a:lnTo>
                <a:lnTo>
                  <a:pt x="0" y="828004"/>
                </a:lnTo>
                <a:lnTo>
                  <a:pt x="864271" y="351657"/>
                </a:lnTo>
                <a:lnTo>
                  <a:pt x="484912" y="69273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Нашивка 1"/>
          <p:cNvSpPr/>
          <p:nvPr/>
        </p:nvSpPr>
        <p:spPr>
          <a:xfrm rot="5400000">
            <a:off x="80478" y="2807954"/>
            <a:ext cx="625923" cy="427856"/>
          </a:xfrm>
          <a:custGeom>
            <a:avLst/>
            <a:gdLst>
              <a:gd name="connsiteX0" fmla="*/ 0 w 1224136"/>
              <a:gd name="connsiteY0" fmla="*/ 0 h 1008112"/>
              <a:gd name="connsiteX1" fmla="*/ 387574 w 1224136"/>
              <a:gd name="connsiteY1" fmla="*/ 0 h 1008112"/>
              <a:gd name="connsiteX2" fmla="*/ 1224136 w 1224136"/>
              <a:gd name="connsiteY2" fmla="*/ 504056 h 1008112"/>
              <a:gd name="connsiteX3" fmla="*/ 387574 w 1224136"/>
              <a:gd name="connsiteY3" fmla="*/ 1008112 h 1008112"/>
              <a:gd name="connsiteX4" fmla="*/ 0 w 1224136"/>
              <a:gd name="connsiteY4" fmla="*/ 1008112 h 1008112"/>
              <a:gd name="connsiteX5" fmla="*/ 836562 w 1224136"/>
              <a:gd name="connsiteY5" fmla="*/ 504056 h 1008112"/>
              <a:gd name="connsiteX6" fmla="*/ 0 w 1224136"/>
              <a:gd name="connsiteY6" fmla="*/ 0 h 1008112"/>
              <a:gd name="connsiteX0" fmla="*/ 27709 w 1251845"/>
              <a:gd name="connsiteY0" fmla="*/ 0 h 1008112"/>
              <a:gd name="connsiteX1" fmla="*/ 415283 w 1251845"/>
              <a:gd name="connsiteY1" fmla="*/ 0 h 1008112"/>
              <a:gd name="connsiteX2" fmla="*/ 1251845 w 1251845"/>
              <a:gd name="connsiteY2" fmla="*/ 504056 h 1008112"/>
              <a:gd name="connsiteX3" fmla="*/ 415283 w 1251845"/>
              <a:gd name="connsiteY3" fmla="*/ 1008112 h 1008112"/>
              <a:gd name="connsiteX4" fmla="*/ 0 w 1251845"/>
              <a:gd name="connsiteY4" fmla="*/ 980403 h 1008112"/>
              <a:gd name="connsiteX5" fmla="*/ 864271 w 1251845"/>
              <a:gd name="connsiteY5" fmla="*/ 504056 h 1008112"/>
              <a:gd name="connsiteX6" fmla="*/ 27709 w 1251845"/>
              <a:gd name="connsiteY6" fmla="*/ 0 h 1008112"/>
              <a:gd name="connsiteX0" fmla="*/ 484912 w 1251845"/>
              <a:gd name="connsiteY0" fmla="*/ 221672 h 1008112"/>
              <a:gd name="connsiteX1" fmla="*/ 415283 w 1251845"/>
              <a:gd name="connsiteY1" fmla="*/ 0 h 1008112"/>
              <a:gd name="connsiteX2" fmla="*/ 1251845 w 1251845"/>
              <a:gd name="connsiteY2" fmla="*/ 504056 h 1008112"/>
              <a:gd name="connsiteX3" fmla="*/ 415283 w 1251845"/>
              <a:gd name="connsiteY3" fmla="*/ 1008112 h 1008112"/>
              <a:gd name="connsiteX4" fmla="*/ 0 w 1251845"/>
              <a:gd name="connsiteY4" fmla="*/ 980403 h 1008112"/>
              <a:gd name="connsiteX5" fmla="*/ 864271 w 1251845"/>
              <a:gd name="connsiteY5" fmla="*/ 504056 h 1008112"/>
              <a:gd name="connsiteX6" fmla="*/ 484912 w 1251845"/>
              <a:gd name="connsiteY6" fmla="*/ 221672 h 1008112"/>
              <a:gd name="connsiteX0" fmla="*/ 484912 w 1251845"/>
              <a:gd name="connsiteY0" fmla="*/ 69273 h 855713"/>
              <a:gd name="connsiteX1" fmla="*/ 609250 w 1251845"/>
              <a:gd name="connsiteY1" fmla="*/ 0 h 855713"/>
              <a:gd name="connsiteX2" fmla="*/ 1251845 w 1251845"/>
              <a:gd name="connsiteY2" fmla="*/ 351657 h 855713"/>
              <a:gd name="connsiteX3" fmla="*/ 415283 w 1251845"/>
              <a:gd name="connsiteY3" fmla="*/ 855713 h 855713"/>
              <a:gd name="connsiteX4" fmla="*/ 0 w 1251845"/>
              <a:gd name="connsiteY4" fmla="*/ 828004 h 855713"/>
              <a:gd name="connsiteX5" fmla="*/ 864271 w 1251845"/>
              <a:gd name="connsiteY5" fmla="*/ 351657 h 855713"/>
              <a:gd name="connsiteX6" fmla="*/ 484912 w 1251845"/>
              <a:gd name="connsiteY6" fmla="*/ 69273 h 855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1845" h="855713">
                <a:moveTo>
                  <a:pt x="484912" y="69273"/>
                </a:moveTo>
                <a:lnTo>
                  <a:pt x="609250" y="0"/>
                </a:lnTo>
                <a:lnTo>
                  <a:pt x="1251845" y="351657"/>
                </a:lnTo>
                <a:lnTo>
                  <a:pt x="415283" y="855713"/>
                </a:lnTo>
                <a:lnTo>
                  <a:pt x="0" y="828004"/>
                </a:lnTo>
                <a:lnTo>
                  <a:pt x="864271" y="351657"/>
                </a:lnTo>
                <a:lnTo>
                  <a:pt x="484912" y="69273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8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013" y="2060848"/>
            <a:ext cx="86868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1. </a:t>
            </a:r>
            <a:r>
              <a:rPr lang="ru-RU" dirty="0" smtClean="0"/>
              <a:t>Организационный момент.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ru-RU" dirty="0" smtClean="0"/>
              <a:t>Целеполагание.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</a:t>
            </a:r>
            <a:r>
              <a:rPr lang="ru-RU" dirty="0" smtClean="0"/>
              <a:t>Актуализация.</a:t>
            </a:r>
          </a:p>
          <a:p>
            <a:pPr marL="0" indent="0">
              <a:buNone/>
            </a:pPr>
            <a:r>
              <a:rPr lang="ru-RU" dirty="0" smtClean="0"/>
              <a:t>2.</a:t>
            </a:r>
            <a:r>
              <a:rPr lang="en-US" dirty="0" smtClean="0"/>
              <a:t> </a:t>
            </a:r>
            <a:r>
              <a:rPr lang="ru-RU" dirty="0" smtClean="0"/>
              <a:t>Объяснение нового материала.</a:t>
            </a:r>
          </a:p>
          <a:p>
            <a:pPr marL="0" indent="0">
              <a:buNone/>
            </a:pPr>
            <a:r>
              <a:rPr lang="ru-RU" dirty="0" smtClean="0"/>
              <a:t>3.</a:t>
            </a:r>
            <a:r>
              <a:rPr lang="en-US" dirty="0" smtClean="0"/>
              <a:t> </a:t>
            </a:r>
            <a:r>
              <a:rPr lang="ru-RU" dirty="0" smtClean="0"/>
              <a:t>Закрепление </a:t>
            </a:r>
            <a:r>
              <a:rPr lang="ru-RU" dirty="0"/>
              <a:t>материала.</a:t>
            </a:r>
          </a:p>
          <a:p>
            <a:pPr marL="0" indent="0">
              <a:buNone/>
            </a:pPr>
            <a:r>
              <a:rPr lang="ru-RU" dirty="0" smtClean="0"/>
              <a:t>4.</a:t>
            </a:r>
            <a:r>
              <a:rPr lang="en-US" dirty="0" smtClean="0"/>
              <a:t> </a:t>
            </a:r>
            <a:r>
              <a:rPr lang="ru-RU" dirty="0" smtClean="0"/>
              <a:t>Рефлексия</a:t>
            </a:r>
            <a:r>
              <a:rPr lang="ru-RU" dirty="0"/>
              <a:t>. Подведение итогов.</a:t>
            </a:r>
          </a:p>
          <a:p>
            <a:pPr marL="0" indent="0">
              <a:buNone/>
            </a:pPr>
            <a:r>
              <a:rPr lang="ru-RU" dirty="0" smtClean="0"/>
              <a:t>5.</a:t>
            </a:r>
            <a:r>
              <a:rPr lang="en-US" dirty="0" smtClean="0"/>
              <a:t> </a:t>
            </a:r>
            <a:r>
              <a:rPr lang="ru-RU" dirty="0" smtClean="0"/>
              <a:t>Задание </a:t>
            </a:r>
            <a:r>
              <a:rPr lang="ru-RU" dirty="0"/>
              <a:t>на дом.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1" y="258060"/>
            <a:ext cx="63186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Структура урока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344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Рисунок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3" b="4672"/>
          <a:stretch/>
        </p:blipFill>
        <p:spPr bwMode="auto">
          <a:xfrm>
            <a:off x="500011" y="1974230"/>
            <a:ext cx="7175408" cy="377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010" y="5934670"/>
            <a:ext cx="68082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Формула импульса тела и указание на единицу измерения импульса тела спрятаны учителем справа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 rot="10800000" flipV="1">
            <a:off x="395536" y="2549128"/>
            <a:ext cx="8248453" cy="3385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Организационный момент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: учитель настраивает учащихся на работу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. подводит 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их 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к осознанию целей и задач. Учащиеся отвечают на вопросы.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Какова основная задача механики?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Как 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формулируется второй закон Ньютона?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Что такое 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ускорение?</a:t>
            </a:r>
            <a:endParaRPr lang="ru-RU" sz="2800" b="1" dirty="0">
              <a:solidFill>
                <a:schemeClr val="bg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1943" y="184284"/>
            <a:ext cx="67097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chemeClr val="bg1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Объяснение нового материала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86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5" t="1981" r="3902" b="12062"/>
          <a:stretch/>
        </p:blipFill>
        <p:spPr bwMode="auto">
          <a:xfrm>
            <a:off x="15342" y="2499630"/>
            <a:ext cx="8588331" cy="4208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4398" y="0"/>
            <a:ext cx="532859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  <a:p>
            <a:r>
              <a:rPr lang="ru-RU" sz="2800" dirty="0"/>
              <a:t>Появляется формула </a:t>
            </a:r>
            <a:r>
              <a:rPr lang="ru-RU" sz="2800" dirty="0" smtClean="0"/>
              <a:t>импульса </a:t>
            </a:r>
            <a:r>
              <a:rPr lang="ru-RU" sz="2800" dirty="0"/>
              <a:t>тела</a:t>
            </a:r>
          </a:p>
        </p:txBody>
      </p:sp>
    </p:spTree>
    <p:extLst>
      <p:ext uri="{BB962C8B-B14F-4D97-AF65-F5344CB8AC3E}">
        <p14:creationId xmlns:p14="http://schemas.microsoft.com/office/powerpoint/2010/main" val="54395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44"/>
          <a:stretch/>
        </p:blipFill>
        <p:spPr bwMode="auto">
          <a:xfrm>
            <a:off x="320678" y="1861665"/>
            <a:ext cx="742401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116632"/>
            <a:ext cx="691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Появляется табличка с указанием единицы измерения импульса тела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0676" y="5968490"/>
            <a:ext cx="81712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</a:rPr>
              <a:t>Учащиеся делают записи в тетрадь.</a:t>
            </a:r>
          </a:p>
        </p:txBody>
      </p:sp>
    </p:spTree>
    <p:extLst>
      <p:ext uri="{BB962C8B-B14F-4D97-AF65-F5344CB8AC3E}">
        <p14:creationId xmlns:p14="http://schemas.microsoft.com/office/powerpoint/2010/main" val="353081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TS101881356</Template>
  <TotalTime>218</TotalTime>
  <Words>624</Words>
  <Application>Microsoft Office PowerPoint</Application>
  <PresentationFormat>Экран (4:3)</PresentationFormat>
  <Paragraphs>98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Закрепление материала (тест из 7 вопросов).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Импульс тела</dc:title>
  <dc:creator>Учитель-4</dc:creator>
  <cp:lastModifiedBy>Учитель-4</cp:lastModifiedBy>
  <cp:revision>40</cp:revision>
  <dcterms:created xsi:type="dcterms:W3CDTF">2014-01-22T10:24:41Z</dcterms:created>
  <dcterms:modified xsi:type="dcterms:W3CDTF">2015-03-23T11:53:36Z</dcterms:modified>
</cp:coreProperties>
</file>