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6" r:id="rId12"/>
    <p:sldId id="273" r:id="rId13"/>
    <p:sldId id="285" r:id="rId14"/>
    <p:sldId id="274" r:id="rId15"/>
    <p:sldId id="275" r:id="rId16"/>
    <p:sldId id="266" r:id="rId17"/>
    <p:sldId id="276" r:id="rId18"/>
    <p:sldId id="277" r:id="rId19"/>
    <p:sldId id="279" r:id="rId20"/>
    <p:sldId id="280" r:id="rId21"/>
    <p:sldId id="278" r:id="rId22"/>
    <p:sldId id="281" r:id="rId23"/>
    <p:sldId id="282" r:id="rId24"/>
    <p:sldId id="283" r:id="rId25"/>
    <p:sldId id="284" r:id="rId26"/>
    <p:sldId id="267" r:id="rId27"/>
    <p:sldId id="268" r:id="rId28"/>
    <p:sldId id="269" r:id="rId29"/>
    <p:sldId id="271" r:id="rId30"/>
    <p:sldId id="272" r:id="rId31"/>
    <p:sldId id="270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C9E80-DBF3-487C-98C8-EAECD63EE041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8B6EB-2383-43FC-ADC6-A6811056F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5257E8-2B76-42DC-AA03-A112B6D9BF35}" type="slidenum">
              <a:rPr lang="ru-RU"/>
              <a:pPr/>
              <a:t>17</a:t>
            </a:fld>
            <a:endParaRPr lang="ru-RU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D4E22A-2EF7-4856-817A-944D913F22F7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AF5CAF3-7CDD-43E2-96C4-7878894E6D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340768" y="764704"/>
            <a:ext cx="10945216" cy="2304256"/>
          </a:xfrm>
        </p:spPr>
        <p:txBody>
          <a:bodyPr>
            <a:normAutofit/>
          </a:bodyPr>
          <a:lstStyle/>
          <a:p>
            <a:r>
              <a:rPr lang="ru-RU" sz="7200" dirty="0" smtClean="0"/>
              <a:t>   Математический марафон            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005064"/>
            <a:ext cx="7772400" cy="1199704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5 класс</a:t>
            </a:r>
          </a:p>
          <a:p>
            <a:r>
              <a:rPr lang="ru-RU" dirty="0" smtClean="0"/>
              <a:t>МБОУ лицей №3 </a:t>
            </a:r>
          </a:p>
          <a:p>
            <a:r>
              <a:rPr lang="ru-RU" dirty="0" smtClean="0"/>
              <a:t>г.Иркутск</a:t>
            </a:r>
          </a:p>
          <a:p>
            <a:r>
              <a:rPr lang="ru-RU" dirty="0" smtClean="0"/>
              <a:t>Учитель </a:t>
            </a:r>
            <a:r>
              <a:rPr lang="ru-RU" dirty="0" err="1" smtClean="0"/>
              <a:t>Чуфистова</a:t>
            </a:r>
            <a:r>
              <a:rPr lang="ru-RU" dirty="0" smtClean="0"/>
              <a:t> </a:t>
            </a:r>
          </a:p>
          <a:p>
            <a:r>
              <a:rPr lang="ru-RU" dirty="0" smtClean="0"/>
              <a:t>Светлана Владимировна</a:t>
            </a:r>
            <a:endParaRPr lang="ru-RU" dirty="0"/>
          </a:p>
        </p:txBody>
      </p:sp>
      <p:pic>
        <p:nvPicPr>
          <p:cNvPr id="4" name="Рисунок 3" descr="1367848619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932852"/>
            <a:ext cx="4925148" cy="49251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59832" y="6488668"/>
            <a:ext cx="169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11.04.2015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932808"/>
            <a:ext cx="3264613" cy="2925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9289032" cy="2376264"/>
          </a:xfrm>
        </p:spPr>
        <p:txBody>
          <a:bodyPr>
            <a:no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Торопись, ведь дни проходят,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Ты у времени в гостях.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Не рассчитывай на помощь,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Помни: всё в твоих руках.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512" y="4085208"/>
            <a:ext cx="3264613" cy="2925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785794"/>
          <a:ext cx="7128792" cy="58052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128792"/>
              </a:tblGrid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1).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12,5 : 0,5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2).  17,7 – 0,7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3).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44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0,5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4).  0,12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+ 0,88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5).  176 : 0,11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6).  0,3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: 0,1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7).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18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8).  0,15 – 0,15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9).  49 </a:t>
                      </a: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0,01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052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10)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14,9  + 0,01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Определите код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1sent-vit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12560" y="404664"/>
            <a:ext cx="1960067" cy="1996426"/>
          </a:xfrm>
          <a:prstGeom prst="rect">
            <a:avLst/>
          </a:prstGeom>
        </p:spPr>
      </p:pic>
      <p:pic>
        <p:nvPicPr>
          <p:cNvPr id="6" name="Рисунок 5" descr="slika_thumb4.ph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3933056"/>
            <a:ext cx="2545085" cy="21111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0).   3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1).  1600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2).   0,5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3).   270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4).   0,22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5).   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6).   0,16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7).   2700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8).    2, 2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9).    17,4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Ответы: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lika_thumb4.ph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3573016"/>
            <a:ext cx="2545085" cy="21111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196752"/>
            <a:ext cx="8748464" cy="525658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1)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Какая мера длины была введена указом короля Генриха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начале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XII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века?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2)Какая мера длины была распространена на Руси?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3)Какая мера длины произошла от римской меры «двойной шаг»?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4)Какая английская мера длины используется для измерения небольших расстояний, где нужна большая точность?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Мера длины: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Bolshaya_Seraya_Sova.p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487816" y="3861048"/>
            <a:ext cx="1656184" cy="15761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1). Миля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2). Локоть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3). Ярд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4). Метр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5). Сажень</a:t>
            </a: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6). Фут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i="1" dirty="0" smtClean="0">
                <a:latin typeface="Times New Roman" pitchFamily="18" charset="0"/>
                <a:cs typeface="Times New Roman" pitchFamily="18" charset="0"/>
              </a:rPr>
              <a:t>Ответы</a:t>
            </a:r>
            <a:r>
              <a:rPr lang="ru-RU" sz="73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vse-vidy-yuridicheskih-uslug_30814524_1_F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139952" y="2348880"/>
            <a:ext cx="4149799" cy="4069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052736"/>
            <a:ext cx="8892480" cy="5328592"/>
          </a:xfrm>
        </p:spPr>
        <p:txBody>
          <a:bodyPr>
            <a:normAutofit lnSpcReduction="10000"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Человек, который хотел быть и юмористом, и офицером, и философом, но стал математиком. Он первый ввел в математику прямоугольную систему координат.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 Автор книги, которая называется «Начала». В этой книге он сформулировал основные принципы построения геометрии.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 Ученый, который известен как создатель школы математиков. Он открыл замечательное свойство прямоугольных треугольников.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 Ученый, который нашел отношение длины окружности к диаметру.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/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Великие математики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9824" y="-171400"/>
            <a:ext cx="158417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1) Архимед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2) Пифагор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Декард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4) Евклид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Ответы:</a:t>
            </a:r>
            <a:br>
              <a:rPr lang="ru-RU" sz="44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f777e9c893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340768"/>
            <a:ext cx="4139952" cy="5159896"/>
          </a:xfrm>
          <a:prstGeom prst="rect">
            <a:avLst/>
          </a:prstGeom>
        </p:spPr>
      </p:pic>
      <p:pic>
        <p:nvPicPr>
          <p:cNvPr id="5" name="Рисунок 4" descr="f777e9c893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6448" y="1493168"/>
            <a:ext cx="4139952" cy="5159896"/>
          </a:xfrm>
          <a:prstGeom prst="rect">
            <a:avLst/>
          </a:prstGeom>
        </p:spPr>
      </p:pic>
      <p:pic>
        <p:nvPicPr>
          <p:cNvPr id="6" name="Рисунок 5" descr="f777e9c893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556792"/>
            <a:ext cx="4139952" cy="5159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вы должны поместить число 15? Над или под чертой? Объясните.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1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5     7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2 3 4     6     8 9 10 11 12 13 14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260648"/>
            <a:ext cx="8229600" cy="1143000"/>
          </a:xfrm>
        </p:spPr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Мозговой штурм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7216" y="4149080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      </a:t>
            </a:r>
            <a:endParaRPr lang="en-US" sz="3600" dirty="0" smtClean="0"/>
          </a:p>
          <a:p>
            <a:pPr algn="ctr"/>
            <a:endParaRPr lang="en-US" sz="3600" b="1" dirty="0" smtClean="0"/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Это ребусы из цифр,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буквы, звёздочки -их шифр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86906">
            <a:off x="7339823" y="-73972"/>
            <a:ext cx="1718099" cy="153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1043608" y="3284984"/>
            <a:ext cx="66247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11560" y="764704"/>
            <a:ext cx="8229600" cy="4525963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этой сумме только одна из пяти запятых находится на правильной позиции. Перенесите четыре неправильно поставленных запятых, чтобы получить правильное значение суммы.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47,5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38,627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125,6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1583,1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4508,57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115616" y="4293096"/>
            <a:ext cx="2160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Рисунок 6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356992"/>
            <a:ext cx="4248472" cy="21606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47,5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386,27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1,256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15,831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450,857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Проверь!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63688" y="548680"/>
          <a:ext cx="5626964" cy="468052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803852"/>
                <a:gridCol w="803852"/>
                <a:gridCol w="803852"/>
                <a:gridCol w="803852"/>
                <a:gridCol w="803852"/>
                <a:gridCol w="803852"/>
                <a:gridCol w="803852"/>
              </a:tblGrid>
              <a:tr h="6686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0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</a:t>
                      </a:r>
                      <a:endParaRPr lang="ru-RU" dirty="0" smtClean="0"/>
                    </a:p>
                    <a:p>
                      <a:r>
                        <a:rPr lang="ru-RU" b="1" i="0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:</a:t>
                      </a:r>
                      <a:endParaRPr lang="ru-RU" b="1" i="0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x</a:t>
                      </a:r>
                      <a:endParaRPr lang="ru-RU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+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+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 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3</a:t>
                      </a:r>
                      <a:r>
                        <a:rPr lang="en-US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</a:t>
                      </a:r>
                      <a:r>
                        <a:rPr lang="en-US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x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+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ru-RU" dirty="0" smtClean="0"/>
                        <a:t> </a:t>
                      </a:r>
                      <a:r>
                        <a:rPr lang="en-US" dirty="0" smtClean="0"/>
                        <a:t>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 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X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2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  =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 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 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</a:tr>
              <a:tr h="668646">
                <a:tc>
                  <a:txBody>
                    <a:bodyPr/>
                    <a:lstStyle/>
                    <a:p>
                      <a:r>
                        <a:rPr lang="ru-RU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   9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+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 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Рисунок 4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301208"/>
            <a:ext cx="3923929" cy="1412776"/>
          </a:xfrm>
          <a:prstGeom prst="rect">
            <a:avLst/>
          </a:prstGeom>
        </p:spPr>
      </p:pic>
      <p:pic>
        <p:nvPicPr>
          <p:cNvPr id="6" name="Рисунок 5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1" y="5301208"/>
            <a:ext cx="3923929" cy="1412776"/>
          </a:xfrm>
          <a:prstGeom prst="rect">
            <a:avLst/>
          </a:prstGeom>
        </p:spPr>
      </p:pic>
      <p:pic>
        <p:nvPicPr>
          <p:cNvPr id="7" name="Рисунок 6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1" y="5229200"/>
            <a:ext cx="3923929" cy="1412776"/>
          </a:xfrm>
          <a:prstGeom prst="rect">
            <a:avLst/>
          </a:prstGeom>
        </p:spPr>
      </p:pic>
      <p:pic>
        <p:nvPicPr>
          <p:cNvPr id="8" name="Рисунок 7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2471" y="5381600"/>
            <a:ext cx="3923929" cy="1412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Впишите пропущенные целые числа от 1 до 10 так, чтобы  вычисления стали правильными при чтении сверху вниз и слева направо.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 Для неугомонных – ЗАДАЧА! Реши ее!)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1662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Человек ведет свою собаку на поводке в сторону дома с постоянной скоростью 4 км в час. Когда они оказываются в 10 км от дома, человек спускает собаку с поводка, и она сразу же бежит к дому со скоростью 6 км в час. Когда собака добегает до дома, она поворачивает обратно и бежит к человеку с той же скоростью. Когда собака добегает до человека, она поворачивает назад к дому. Это повторяется до тех пор, пока человек не войдет в дом вместе с собакой.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Сколько километров пробежит собака, пока не окажется в доме?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532440" y="2996952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32" y="5786454"/>
            <a:ext cx="3707904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t"/>
            <a:endParaRPr lang="ru-RU" b="1" dirty="0" smtClean="0"/>
          </a:p>
          <a:p>
            <a:pPr fontAlgn="t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Проверь!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0" i="1" dirty="0" smtClean="0">
                <a:latin typeface="Times New Roman" pitchFamily="18" charset="0"/>
                <a:cs typeface="Times New Roman" pitchFamily="18" charset="0"/>
              </a:rPr>
              <a:t>Задача : 15 км</a:t>
            </a:r>
            <a:endParaRPr lang="ru-RU" sz="3200" b="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87824" y="836712"/>
          <a:ext cx="5472607" cy="463546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81801"/>
                <a:gridCol w="781801"/>
                <a:gridCol w="781801"/>
                <a:gridCol w="781801"/>
                <a:gridCol w="781801"/>
                <a:gridCol w="781801"/>
                <a:gridCol w="781801"/>
              </a:tblGrid>
              <a:tr h="657699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/>
                        <a:t>5</a:t>
                      </a:r>
                      <a:r>
                        <a:rPr lang="en-US" dirty="0" smtClean="0"/>
                        <a:t>  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=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612850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-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x</a:t>
                      </a:r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794093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4</a:t>
                      </a:r>
                      <a:endParaRPr lang="ru-RU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+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1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+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3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 8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657017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x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solidFill>
                            <a:sysClr val="windowText" lastClr="0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+</a:t>
                      </a:r>
                      <a:endParaRPr lang="ru-RU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 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644198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3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x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2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: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1</a:t>
                      </a:r>
                      <a:endParaRPr lang="ru-RU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ru-RU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6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563741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  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905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=</a:t>
                      </a:r>
                      <a:endParaRPr lang="ru-RU" b="1" cap="none" spc="0" dirty="0">
                        <a:ln w="1905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  <a:tr h="705870"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9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-</a:t>
                      </a:r>
                      <a:endParaRPr lang="ru-RU" b="1" cap="none" spc="0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  <a:gradFill rotWithShape="1">
                          <a:gsLst>
                            <a:gs pos="0">
                              <a:srgbClr val="000000">
                                <a:tint val="92000"/>
                                <a:shade val="100000"/>
                                <a:satMod val="150000"/>
                              </a:srgbClr>
                            </a:gs>
                            <a:gs pos="49000">
                              <a:srgbClr val="000000">
                                <a:tint val="89000"/>
                                <a:shade val="90000"/>
                                <a:satMod val="150000"/>
                              </a:srgbClr>
                            </a:gs>
                            <a:gs pos="50000">
                              <a:srgbClr val="000000">
                                <a:tint val="100000"/>
                                <a:shade val="75000"/>
                                <a:satMod val="150000"/>
                              </a:srgbClr>
                            </a:gs>
                            <a:gs pos="95000">
                              <a:srgbClr val="000000">
                                <a:shade val="47000"/>
                                <a:satMod val="150000"/>
                              </a:srgbClr>
                            </a:gs>
                            <a:gs pos="100000">
                              <a:srgbClr val="000000">
                                <a:shade val="39000"/>
                                <a:satMod val="150000"/>
                              </a:srgbClr>
                            </a:gs>
                          </a:gsLst>
                          <a:lin ang="5400000"/>
                        </a:gradFill>
                        <a:effectLst>
                          <a:outerShdw blurRad="50800" algn="tl" rotWithShape="0">
                            <a:srgbClr val="000000"/>
                          </a:outerShdw>
                        </a:effectLst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6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b="1" cap="none" spc="0" dirty="0" smtClean="0">
                          <a:ln w="17780" cmpd="sng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</a:rPr>
                        <a:t>+</a:t>
                      </a:r>
                      <a:endParaRPr lang="ru-RU" dirty="0">
                        <a:ln w="17780" cmpd="sng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prstDash val="solid"/>
                          <a:miter lim="800000"/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1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=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</a:ln>
                        </a:rPr>
                        <a:t> 4</a:t>
                      </a:r>
                      <a:endParaRPr lang="ru-RU" dirty="0">
                        <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ln>
                      </a:endParaRPr>
                    </a:p>
                  </a:txBody>
                  <a:tcP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5445224"/>
            <a:ext cx="3552957" cy="1412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Геометрия -поэзия души</a:t>
            </a:r>
            <a:endParaRPr lang="ru-RU" sz="4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052736"/>
            <a:ext cx="432048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2212132340188824219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188913"/>
            <a:ext cx="1511300" cy="2017712"/>
          </a:xfrm>
          <a:prstGeom prst="rect">
            <a:avLst/>
          </a:prstGeom>
          <a:noFill/>
        </p:spPr>
      </p:pic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468312" y="1844675"/>
            <a:ext cx="662396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/>
            <a:r>
              <a:rPr lang="ru-RU" sz="2400" b="1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Разделите крест на 4 равные части так, чтобы </a:t>
            </a:r>
          </a:p>
          <a:p>
            <a:pPr marL="342900" indent="-342900" algn="ctr"/>
            <a:r>
              <a:rPr lang="ru-RU" sz="2400" b="1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из них сложить квадрат с крестом внутри</a:t>
            </a:r>
          </a:p>
        </p:txBody>
      </p:sp>
      <p:pic>
        <p:nvPicPr>
          <p:cNvPr id="14363" name="Picture 2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1613" y="4757738"/>
            <a:ext cx="1695450" cy="1704975"/>
          </a:xfrm>
          <a:prstGeom prst="rect">
            <a:avLst/>
          </a:prstGeom>
          <a:noFill/>
        </p:spPr>
      </p:pic>
      <p:pic>
        <p:nvPicPr>
          <p:cNvPr id="14364" name="Picture 2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1613" y="3101975"/>
            <a:ext cx="1704975" cy="1695450"/>
          </a:xfrm>
          <a:prstGeom prst="rect">
            <a:avLst/>
          </a:prstGeom>
          <a:noFill/>
        </p:spPr>
      </p:pic>
      <p:pic>
        <p:nvPicPr>
          <p:cNvPr id="14365" name="Picture 2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24263" y="4757738"/>
            <a:ext cx="1704975" cy="1695450"/>
          </a:xfrm>
          <a:prstGeom prst="rect">
            <a:avLst/>
          </a:prstGeom>
          <a:noFill/>
        </p:spPr>
      </p:pic>
      <p:pic>
        <p:nvPicPr>
          <p:cNvPr id="14366" name="Picture 3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25850" y="3101975"/>
            <a:ext cx="1695450" cy="1704975"/>
          </a:xfrm>
          <a:prstGeom prst="rect">
            <a:avLst/>
          </a:prstGeom>
          <a:noFill/>
        </p:spPr>
      </p:pic>
      <p:sp>
        <p:nvSpPr>
          <p:cNvPr id="14371" name="Line 35"/>
          <p:cNvSpPr>
            <a:spLocks noChangeShapeType="1"/>
          </p:cNvSpPr>
          <p:nvPr/>
        </p:nvSpPr>
        <p:spPr bwMode="auto">
          <a:xfrm>
            <a:off x="4787900" y="3141663"/>
            <a:ext cx="1008063" cy="33115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73" name="Freeform 37"/>
          <p:cNvSpPr>
            <a:spLocks/>
          </p:cNvSpPr>
          <p:nvPr/>
        </p:nvSpPr>
        <p:spPr bwMode="auto">
          <a:xfrm>
            <a:off x="3657600" y="4292600"/>
            <a:ext cx="3290888" cy="977900"/>
          </a:xfrm>
          <a:custGeom>
            <a:avLst/>
            <a:gdLst/>
            <a:ahLst/>
            <a:cxnLst>
              <a:cxn ang="0">
                <a:pos x="0" y="616"/>
              </a:cxn>
              <a:cxn ang="0">
                <a:pos x="2073" y="0"/>
              </a:cxn>
            </a:cxnLst>
            <a:rect l="0" t="0" r="r" b="b"/>
            <a:pathLst>
              <a:path w="2073" h="616">
                <a:moveTo>
                  <a:pt x="0" y="616"/>
                </a:moveTo>
                <a:lnTo>
                  <a:pt x="2073" y="0"/>
                </a:lnTo>
              </a:path>
            </a:pathLst>
          </a:custGeom>
          <a:noFill/>
          <a:ln w="38100" cap="flat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14374" name="Picture 38" descr="&amp;Ncy;&amp;ocy;&amp;zhcy;&amp;ncy;&amp;icy;&amp;tscy;&amp;ycy; &amp;rcy;&amp;iecy;&amp;zhcy;&amp;ucy;&amp;tcy; &amp;CHcy;&amp;Icy;&amp;Kcy;-&amp;CHcy;&amp;Icy;&amp;Kcy;!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766" r="19766" b="101"/>
          <a:stretch>
            <a:fillRect/>
          </a:stretch>
        </p:blipFill>
        <p:spPr bwMode="auto">
          <a:xfrm rot="10087034">
            <a:off x="508000" y="3917950"/>
            <a:ext cx="1481138" cy="2446338"/>
          </a:xfrm>
          <a:prstGeom prst="rect">
            <a:avLst/>
          </a:prstGeom>
          <a:noFill/>
        </p:spPr>
      </p:pic>
      <p:sp>
        <p:nvSpPr>
          <p:cNvPr id="14375" name="AutoShape 3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948488" y="6021388"/>
            <a:ext cx="1798637" cy="504825"/>
          </a:xfrm>
          <a:prstGeom prst="actionButtonBlank">
            <a:avLst/>
          </a:prstGeom>
          <a:gradFill rotWithShape="1">
            <a:gsLst>
              <a:gs pos="0">
                <a:srgbClr val="E8D1BA"/>
              </a:gs>
              <a:gs pos="50000">
                <a:srgbClr val="E8D1BA">
                  <a:gamma/>
                  <a:tint val="0"/>
                  <a:invGamma/>
                </a:srgbClr>
              </a:gs>
              <a:gs pos="100000">
                <a:srgbClr val="E8D1BA"/>
              </a:gs>
            </a:gsLst>
            <a:lin ang="5400000" scaled="1"/>
          </a:gra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 smtClean="0">
                <a:latin typeface="Times New Roman" pitchFamily="18" charset="0"/>
              </a:rPr>
              <a:t>Подсказка</a:t>
            </a: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14376" name="Rectangle 40"/>
          <p:cNvSpPr>
            <a:spLocks noChangeArrowheads="1"/>
          </p:cNvSpPr>
          <p:nvPr/>
        </p:nvSpPr>
        <p:spPr bwMode="auto">
          <a:xfrm>
            <a:off x="2051050" y="1556792"/>
            <a:ext cx="496922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00100" y="428604"/>
            <a:ext cx="62151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Семь раз отмерь, один раз отрежь!»</a:t>
            </a:r>
          </a:p>
          <a:p>
            <a:pPr algn="ctr"/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3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75"/>
                  </p:tgtEl>
                </p:cond>
              </p:nextCondLst>
            </p:seq>
          </p:childTnLst>
        </p:cTn>
      </p:par>
    </p:tnLst>
    <p:bldLst>
      <p:bldP spid="14371" grpId="0" animBg="1"/>
      <p:bldP spid="1437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3059113" y="1484313"/>
            <a:ext cx="1800225" cy="18716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4787900" y="1484313"/>
            <a:ext cx="1800225" cy="1944687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4787900" y="3213100"/>
            <a:ext cx="1800225" cy="1800225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15" name="Rectangle 15"/>
          <p:cNvSpPr>
            <a:spLocks noChangeArrowheads="1"/>
          </p:cNvSpPr>
          <p:nvPr/>
        </p:nvSpPr>
        <p:spPr bwMode="auto">
          <a:xfrm>
            <a:off x="3059113" y="3284538"/>
            <a:ext cx="1800225" cy="1728787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 rot="-1004962">
            <a:off x="3132138" y="1557338"/>
            <a:ext cx="3362325" cy="3360737"/>
            <a:chOff x="2283" y="1954"/>
            <a:chExt cx="2118" cy="2117"/>
          </a:xfrm>
        </p:grpSpPr>
        <p:pic>
          <p:nvPicPr>
            <p:cNvPr id="51217" name="Picture 17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27" y="2997"/>
              <a:ext cx="1068" cy="1074"/>
            </a:xfrm>
            <a:prstGeom prst="rect">
              <a:avLst/>
            </a:prstGeom>
            <a:noFill/>
          </p:spPr>
        </p:pic>
        <p:pic>
          <p:nvPicPr>
            <p:cNvPr id="51218" name="Picture 18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27" y="1954"/>
              <a:ext cx="1074" cy="1068"/>
            </a:xfrm>
            <a:prstGeom prst="rect">
              <a:avLst/>
            </a:prstGeom>
            <a:noFill/>
          </p:spPr>
        </p:pic>
        <p:pic>
          <p:nvPicPr>
            <p:cNvPr id="51219" name="Picture 1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3" y="2997"/>
              <a:ext cx="1074" cy="1068"/>
            </a:xfrm>
            <a:prstGeom prst="rect">
              <a:avLst/>
            </a:prstGeom>
            <a:noFill/>
          </p:spPr>
        </p:pic>
        <p:pic>
          <p:nvPicPr>
            <p:cNvPr id="51220" name="Picture 2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4" y="1954"/>
              <a:ext cx="1068" cy="1074"/>
            </a:xfrm>
            <a:prstGeom prst="rect">
              <a:avLst/>
            </a:prstGeom>
            <a:noFill/>
          </p:spPr>
        </p:pic>
      </p:grp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3059113" y="1484313"/>
            <a:ext cx="3527425" cy="3529012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51222" name="Picture 22" descr="2212132340188824219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4652963"/>
            <a:ext cx="1439862" cy="2017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2" grpId="0" animBg="1"/>
      <p:bldP spid="51212" grpId="1" animBg="1"/>
      <p:bldP spid="51214" grpId="0" animBg="1"/>
      <p:bldP spid="512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2212132340188824219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188913"/>
            <a:ext cx="1511300" cy="2017712"/>
          </a:xfrm>
          <a:prstGeom prst="rect">
            <a:avLst/>
          </a:prstGeom>
          <a:noFill/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539552" y="764704"/>
            <a:ext cx="70056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993300"/>
                </a:solidFill>
                <a:latin typeface="Times New Roman" pitchFamily="18" charset="0"/>
              </a:rPr>
              <a:t>Расположите 10 точек на 5 отрезках так, </a:t>
            </a:r>
          </a:p>
          <a:p>
            <a:r>
              <a:rPr lang="ru-RU" sz="2800" b="1" dirty="0">
                <a:solidFill>
                  <a:srgbClr val="993300"/>
                </a:solidFill>
                <a:latin typeface="Times New Roman" pitchFamily="18" charset="0"/>
              </a:rPr>
              <a:t>чтобы на каждом отрезке было по 4 точки</a:t>
            </a:r>
          </a:p>
          <a:p>
            <a:r>
              <a:rPr lang="ru-RU" sz="2800" b="1" dirty="0">
                <a:solidFill>
                  <a:srgbClr val="993300"/>
                </a:solidFill>
                <a:latin typeface="Times New Roman" pitchFamily="18" charset="0"/>
              </a:rPr>
              <a:t>(отрезки не принадлежат одной прямой)</a:t>
            </a:r>
          </a:p>
        </p:txBody>
      </p:sp>
      <p:pic>
        <p:nvPicPr>
          <p:cNvPr id="12348" name="Picture 60" descr="0_96113_89b6302d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425"/>
            <a:ext cx="1500188" cy="2060575"/>
          </a:xfrm>
          <a:prstGeom prst="rect">
            <a:avLst/>
          </a:prstGeom>
          <a:noFill/>
        </p:spPr>
      </p:pic>
      <p:sp>
        <p:nvSpPr>
          <p:cNvPr id="12349" name="Line 61"/>
          <p:cNvSpPr>
            <a:spLocks noChangeShapeType="1"/>
          </p:cNvSpPr>
          <p:nvPr/>
        </p:nvSpPr>
        <p:spPr bwMode="auto">
          <a:xfrm>
            <a:off x="1835150" y="3213100"/>
            <a:ext cx="4176713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53" name="Freeform 65"/>
          <p:cNvSpPr>
            <a:spLocks/>
          </p:cNvSpPr>
          <p:nvPr/>
        </p:nvSpPr>
        <p:spPr bwMode="auto">
          <a:xfrm>
            <a:off x="1498600" y="3606800"/>
            <a:ext cx="889000" cy="2400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60" y="1512"/>
              </a:cxn>
            </a:cxnLst>
            <a:rect l="0" t="0" r="r" b="b"/>
            <a:pathLst>
              <a:path w="560" h="1512">
                <a:moveTo>
                  <a:pt x="0" y="0"/>
                </a:moveTo>
                <a:lnTo>
                  <a:pt x="560" y="1512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54" name="Freeform 66"/>
          <p:cNvSpPr>
            <a:spLocks/>
          </p:cNvSpPr>
          <p:nvPr/>
        </p:nvSpPr>
        <p:spPr bwMode="auto">
          <a:xfrm>
            <a:off x="5727700" y="4051300"/>
            <a:ext cx="1346200" cy="2324100"/>
          </a:xfrm>
          <a:custGeom>
            <a:avLst/>
            <a:gdLst/>
            <a:ahLst/>
            <a:cxnLst>
              <a:cxn ang="0">
                <a:pos x="848" y="0"/>
              </a:cxn>
              <a:cxn ang="0">
                <a:pos x="0" y="1464"/>
              </a:cxn>
            </a:cxnLst>
            <a:rect l="0" t="0" r="r" b="b"/>
            <a:pathLst>
              <a:path w="848" h="1464">
                <a:moveTo>
                  <a:pt x="848" y="0"/>
                </a:moveTo>
                <a:lnTo>
                  <a:pt x="0" y="1464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55" name="Freeform 67"/>
          <p:cNvSpPr>
            <a:spLocks/>
          </p:cNvSpPr>
          <p:nvPr/>
        </p:nvSpPr>
        <p:spPr bwMode="auto">
          <a:xfrm>
            <a:off x="2057400" y="6464300"/>
            <a:ext cx="4648200" cy="203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928" y="128"/>
              </a:cxn>
            </a:cxnLst>
            <a:rect l="0" t="0" r="r" b="b"/>
            <a:pathLst>
              <a:path w="2928" h="128">
                <a:moveTo>
                  <a:pt x="0" y="0"/>
                </a:moveTo>
                <a:lnTo>
                  <a:pt x="2928" y="128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56" name="Freeform 68"/>
          <p:cNvSpPr>
            <a:spLocks/>
          </p:cNvSpPr>
          <p:nvPr/>
        </p:nvSpPr>
        <p:spPr bwMode="auto">
          <a:xfrm>
            <a:off x="4064000" y="3606800"/>
            <a:ext cx="4330700" cy="393700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2728" y="0"/>
              </a:cxn>
            </a:cxnLst>
            <a:rect l="0" t="0" r="r" b="b"/>
            <a:pathLst>
              <a:path w="2728" h="248">
                <a:moveTo>
                  <a:pt x="0" y="248"/>
                </a:moveTo>
                <a:lnTo>
                  <a:pt x="2728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57" name="Oval 69"/>
          <p:cNvSpPr>
            <a:spLocks noChangeArrowheads="1"/>
          </p:cNvSpPr>
          <p:nvPr/>
        </p:nvSpPr>
        <p:spPr bwMode="auto">
          <a:xfrm>
            <a:off x="3276600" y="5661025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58" name="Oval 70"/>
          <p:cNvSpPr>
            <a:spLocks noChangeArrowheads="1"/>
          </p:cNvSpPr>
          <p:nvPr/>
        </p:nvSpPr>
        <p:spPr bwMode="auto">
          <a:xfrm>
            <a:off x="3635375" y="4797425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59" name="Oval 71"/>
          <p:cNvSpPr>
            <a:spLocks noChangeArrowheads="1"/>
          </p:cNvSpPr>
          <p:nvPr/>
        </p:nvSpPr>
        <p:spPr bwMode="auto">
          <a:xfrm>
            <a:off x="2627313" y="4724400"/>
            <a:ext cx="144462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0" name="Oval 72"/>
          <p:cNvSpPr>
            <a:spLocks noChangeArrowheads="1"/>
          </p:cNvSpPr>
          <p:nvPr/>
        </p:nvSpPr>
        <p:spPr bwMode="auto">
          <a:xfrm>
            <a:off x="5726113" y="4292600"/>
            <a:ext cx="144462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1" name="Oval 73"/>
          <p:cNvSpPr>
            <a:spLocks noChangeArrowheads="1"/>
          </p:cNvSpPr>
          <p:nvPr/>
        </p:nvSpPr>
        <p:spPr bwMode="auto">
          <a:xfrm>
            <a:off x="6084888" y="3429000"/>
            <a:ext cx="144462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2" name="Oval 74"/>
          <p:cNvSpPr>
            <a:spLocks noChangeArrowheads="1"/>
          </p:cNvSpPr>
          <p:nvPr/>
        </p:nvSpPr>
        <p:spPr bwMode="auto">
          <a:xfrm>
            <a:off x="5076825" y="3355975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3" name="Oval 75"/>
          <p:cNvSpPr>
            <a:spLocks noChangeArrowheads="1"/>
          </p:cNvSpPr>
          <p:nvPr/>
        </p:nvSpPr>
        <p:spPr bwMode="auto">
          <a:xfrm>
            <a:off x="4572000" y="6092825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4" name="Oval 76"/>
          <p:cNvSpPr>
            <a:spLocks noChangeArrowheads="1"/>
          </p:cNvSpPr>
          <p:nvPr/>
        </p:nvSpPr>
        <p:spPr bwMode="auto">
          <a:xfrm>
            <a:off x="7380288" y="4437063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5" name="Oval 77"/>
          <p:cNvSpPr>
            <a:spLocks noChangeArrowheads="1"/>
          </p:cNvSpPr>
          <p:nvPr/>
        </p:nvSpPr>
        <p:spPr bwMode="auto">
          <a:xfrm>
            <a:off x="3059113" y="3500438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66" name="Oval 78"/>
          <p:cNvSpPr>
            <a:spLocks noChangeArrowheads="1"/>
          </p:cNvSpPr>
          <p:nvPr/>
        </p:nvSpPr>
        <p:spPr bwMode="auto">
          <a:xfrm>
            <a:off x="3997325" y="6021388"/>
            <a:ext cx="144463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12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1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9" grpId="0" animBg="1"/>
      <p:bldP spid="12353" grpId="0" animBg="1"/>
      <p:bldP spid="12354" grpId="0" animBg="1"/>
      <p:bldP spid="12355" grpId="0" animBg="1"/>
      <p:bldP spid="12356" grpId="0" animBg="1"/>
      <p:bldP spid="12357" grpId="0" animBg="1"/>
      <p:bldP spid="12358" grpId="0" animBg="1"/>
      <p:bldP spid="12359" grpId="0" animBg="1"/>
      <p:bldP spid="12360" grpId="0" animBg="1"/>
      <p:bldP spid="12361" grpId="0" animBg="1"/>
      <p:bldP spid="12362" grpId="0" animBg="1"/>
      <p:bldP spid="12363" grpId="0" animBg="1"/>
      <p:bldP spid="12364" grpId="0" animBg="1"/>
      <p:bldP spid="12365" grpId="0" animBg="1"/>
      <p:bldP spid="1236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Freeform 4"/>
          <p:cNvSpPr>
            <a:spLocks/>
          </p:cNvSpPr>
          <p:nvPr/>
        </p:nvSpPr>
        <p:spPr bwMode="auto">
          <a:xfrm>
            <a:off x="404813" y="1857375"/>
            <a:ext cx="336550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</a:cxnLst>
            <a:rect l="0" t="0" r="r" b="b"/>
            <a:pathLst>
              <a:path w="2120" h="1">
                <a:moveTo>
                  <a:pt x="0" y="0"/>
                </a:moveTo>
                <a:lnTo>
                  <a:pt x="212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950913" y="333375"/>
            <a:ext cx="1016000" cy="3251200"/>
          </a:xfrm>
          <a:custGeom>
            <a:avLst/>
            <a:gdLst/>
            <a:ahLst/>
            <a:cxnLst>
              <a:cxn ang="0">
                <a:pos x="0" y="2048"/>
              </a:cxn>
              <a:cxn ang="0">
                <a:pos x="640" y="0"/>
              </a:cxn>
            </a:cxnLst>
            <a:rect l="0" t="0" r="r" b="b"/>
            <a:pathLst>
              <a:path w="640" h="2048">
                <a:moveTo>
                  <a:pt x="0" y="2048"/>
                </a:moveTo>
                <a:lnTo>
                  <a:pt x="64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10" name="Freeform 6"/>
          <p:cNvSpPr>
            <a:spLocks/>
          </p:cNvSpPr>
          <p:nvPr/>
        </p:nvSpPr>
        <p:spPr bwMode="auto">
          <a:xfrm>
            <a:off x="1979613" y="333375"/>
            <a:ext cx="1333500" cy="33401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40" y="2104"/>
              </a:cxn>
            </a:cxnLst>
            <a:rect l="0" t="0" r="r" b="b"/>
            <a:pathLst>
              <a:path w="840" h="2104">
                <a:moveTo>
                  <a:pt x="0" y="0"/>
                </a:moveTo>
                <a:lnTo>
                  <a:pt x="840" y="2104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79413" y="1844675"/>
            <a:ext cx="2933700" cy="1841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48" y="1160"/>
              </a:cxn>
            </a:cxnLst>
            <a:rect l="0" t="0" r="r" b="b"/>
            <a:pathLst>
              <a:path w="1848" h="1160">
                <a:moveTo>
                  <a:pt x="0" y="0"/>
                </a:moveTo>
                <a:lnTo>
                  <a:pt x="1848" y="116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12" name="Freeform 8"/>
          <p:cNvSpPr>
            <a:spLocks/>
          </p:cNvSpPr>
          <p:nvPr/>
        </p:nvSpPr>
        <p:spPr bwMode="auto">
          <a:xfrm>
            <a:off x="938213" y="1844675"/>
            <a:ext cx="2870200" cy="1778000"/>
          </a:xfrm>
          <a:custGeom>
            <a:avLst/>
            <a:gdLst/>
            <a:ahLst/>
            <a:cxnLst>
              <a:cxn ang="0">
                <a:pos x="0" y="1120"/>
              </a:cxn>
              <a:cxn ang="0">
                <a:pos x="1808" y="0"/>
              </a:cxn>
            </a:cxnLst>
            <a:rect l="0" t="0" r="r" b="b"/>
            <a:pathLst>
              <a:path w="1808" h="1120">
                <a:moveTo>
                  <a:pt x="0" y="1120"/>
                </a:moveTo>
                <a:lnTo>
                  <a:pt x="1808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13" name="Oval 9"/>
          <p:cNvSpPr>
            <a:spLocks noChangeArrowheads="1"/>
          </p:cNvSpPr>
          <p:nvPr/>
        </p:nvSpPr>
        <p:spPr bwMode="auto">
          <a:xfrm>
            <a:off x="323850" y="260350"/>
            <a:ext cx="576263" cy="627063"/>
          </a:xfrm>
          <a:prstGeom prst="ellipse">
            <a:avLst/>
          </a:prstGeom>
          <a:gradFill rotWithShape="1">
            <a:gsLst>
              <a:gs pos="0">
                <a:srgbClr val="FFFF99">
                  <a:gamma/>
                  <a:tint val="0"/>
                  <a:invGamma/>
                </a:srgbClr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2FEB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latin typeface="Times New Roman" pitchFamily="18" charset="0"/>
              </a:rPr>
              <a:t>1</a:t>
            </a:r>
          </a:p>
        </p:txBody>
      </p:sp>
      <p:sp>
        <p:nvSpPr>
          <p:cNvPr id="21514" name="Oval 10"/>
          <p:cNvSpPr>
            <a:spLocks noChangeArrowheads="1"/>
          </p:cNvSpPr>
          <p:nvPr/>
        </p:nvSpPr>
        <p:spPr bwMode="auto">
          <a:xfrm>
            <a:off x="1908175" y="260350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5" name="Oval 11"/>
          <p:cNvSpPr>
            <a:spLocks noChangeArrowheads="1"/>
          </p:cNvSpPr>
          <p:nvPr/>
        </p:nvSpPr>
        <p:spPr bwMode="auto">
          <a:xfrm>
            <a:off x="1403350" y="1773238"/>
            <a:ext cx="144463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6" name="Oval 12"/>
          <p:cNvSpPr>
            <a:spLocks noChangeArrowheads="1"/>
          </p:cNvSpPr>
          <p:nvPr/>
        </p:nvSpPr>
        <p:spPr bwMode="auto">
          <a:xfrm>
            <a:off x="1258888" y="2349500"/>
            <a:ext cx="144462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7" name="Oval 13"/>
          <p:cNvSpPr>
            <a:spLocks noChangeArrowheads="1"/>
          </p:cNvSpPr>
          <p:nvPr/>
        </p:nvSpPr>
        <p:spPr bwMode="auto">
          <a:xfrm>
            <a:off x="900113" y="3573463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8" name="Oval 14"/>
          <p:cNvSpPr>
            <a:spLocks noChangeArrowheads="1"/>
          </p:cNvSpPr>
          <p:nvPr/>
        </p:nvSpPr>
        <p:spPr bwMode="auto">
          <a:xfrm>
            <a:off x="1979613" y="2852738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9" name="Oval 15"/>
          <p:cNvSpPr>
            <a:spLocks noChangeArrowheads="1"/>
          </p:cNvSpPr>
          <p:nvPr/>
        </p:nvSpPr>
        <p:spPr bwMode="auto">
          <a:xfrm>
            <a:off x="2771775" y="2349500"/>
            <a:ext cx="144463" cy="144463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20" name="Oval 16"/>
          <p:cNvSpPr>
            <a:spLocks noChangeArrowheads="1"/>
          </p:cNvSpPr>
          <p:nvPr/>
        </p:nvSpPr>
        <p:spPr bwMode="auto">
          <a:xfrm>
            <a:off x="3779838" y="1773238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21" name="Oval 17"/>
          <p:cNvSpPr>
            <a:spLocks noChangeArrowheads="1"/>
          </p:cNvSpPr>
          <p:nvPr/>
        </p:nvSpPr>
        <p:spPr bwMode="auto">
          <a:xfrm>
            <a:off x="2484438" y="1773238"/>
            <a:ext cx="144462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22" name="Oval 18"/>
          <p:cNvSpPr>
            <a:spLocks noChangeArrowheads="1"/>
          </p:cNvSpPr>
          <p:nvPr/>
        </p:nvSpPr>
        <p:spPr bwMode="auto">
          <a:xfrm>
            <a:off x="323850" y="1773238"/>
            <a:ext cx="144463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23" name="Oval 19"/>
          <p:cNvSpPr>
            <a:spLocks noChangeArrowheads="1"/>
          </p:cNvSpPr>
          <p:nvPr/>
        </p:nvSpPr>
        <p:spPr bwMode="auto">
          <a:xfrm>
            <a:off x="3203575" y="3573463"/>
            <a:ext cx="144463" cy="144462"/>
          </a:xfrm>
          <a:prstGeom prst="ellipse">
            <a:avLst/>
          </a:prstGeom>
          <a:solidFill>
            <a:srgbClr val="339966"/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24" name="Oval 20"/>
          <p:cNvSpPr>
            <a:spLocks noChangeArrowheads="1"/>
          </p:cNvSpPr>
          <p:nvPr/>
        </p:nvSpPr>
        <p:spPr bwMode="auto">
          <a:xfrm>
            <a:off x="4859338" y="260350"/>
            <a:ext cx="576262" cy="627063"/>
          </a:xfrm>
          <a:prstGeom prst="ellipse">
            <a:avLst/>
          </a:prstGeom>
          <a:gradFill rotWithShape="1">
            <a:gsLst>
              <a:gs pos="0">
                <a:srgbClr val="FFFF99">
                  <a:gamma/>
                  <a:tint val="0"/>
                  <a:invGamma/>
                </a:srgbClr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2FEB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latin typeface="Times New Roman" pitchFamily="18" charset="0"/>
              </a:rPr>
              <a:t>2</a:t>
            </a:r>
          </a:p>
        </p:txBody>
      </p:sp>
      <p:sp>
        <p:nvSpPr>
          <p:cNvPr id="21525" name="Freeform 21"/>
          <p:cNvSpPr>
            <a:spLocks/>
          </p:cNvSpPr>
          <p:nvPr/>
        </p:nvSpPr>
        <p:spPr bwMode="auto">
          <a:xfrm>
            <a:off x="6794500" y="533400"/>
            <a:ext cx="787400" cy="3098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96" y="1952"/>
              </a:cxn>
            </a:cxnLst>
            <a:rect l="0" t="0" r="r" b="b"/>
            <a:pathLst>
              <a:path w="496" h="1952">
                <a:moveTo>
                  <a:pt x="0" y="0"/>
                </a:moveTo>
                <a:lnTo>
                  <a:pt x="496" y="1952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26" name="Freeform 22"/>
          <p:cNvSpPr>
            <a:spLocks/>
          </p:cNvSpPr>
          <p:nvPr/>
        </p:nvSpPr>
        <p:spPr bwMode="auto">
          <a:xfrm>
            <a:off x="4965700" y="3632200"/>
            <a:ext cx="3657600" cy="12700"/>
          </a:xfrm>
          <a:custGeom>
            <a:avLst/>
            <a:gdLst/>
            <a:ahLst/>
            <a:cxnLst>
              <a:cxn ang="0">
                <a:pos x="2304" y="8"/>
              </a:cxn>
              <a:cxn ang="0">
                <a:pos x="0" y="0"/>
              </a:cxn>
            </a:cxnLst>
            <a:rect l="0" t="0" r="r" b="b"/>
            <a:pathLst>
              <a:path w="2304" h="8">
                <a:moveTo>
                  <a:pt x="2304" y="8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27" name="Freeform 23"/>
          <p:cNvSpPr>
            <a:spLocks/>
          </p:cNvSpPr>
          <p:nvPr/>
        </p:nvSpPr>
        <p:spPr bwMode="auto">
          <a:xfrm>
            <a:off x="6096000" y="549275"/>
            <a:ext cx="685800" cy="3070225"/>
          </a:xfrm>
          <a:custGeom>
            <a:avLst/>
            <a:gdLst/>
            <a:ahLst/>
            <a:cxnLst>
              <a:cxn ang="0">
                <a:pos x="432" y="0"/>
              </a:cxn>
              <a:cxn ang="0">
                <a:pos x="0" y="1934"/>
              </a:cxn>
            </a:cxnLst>
            <a:rect l="0" t="0" r="r" b="b"/>
            <a:pathLst>
              <a:path w="432" h="1934">
                <a:moveTo>
                  <a:pt x="432" y="0"/>
                </a:moveTo>
                <a:lnTo>
                  <a:pt x="0" y="1934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28" name="Freeform 24"/>
          <p:cNvSpPr>
            <a:spLocks/>
          </p:cNvSpPr>
          <p:nvPr/>
        </p:nvSpPr>
        <p:spPr bwMode="auto">
          <a:xfrm>
            <a:off x="4991100" y="1917700"/>
            <a:ext cx="2146300" cy="1663700"/>
          </a:xfrm>
          <a:custGeom>
            <a:avLst/>
            <a:gdLst/>
            <a:ahLst/>
            <a:cxnLst>
              <a:cxn ang="0">
                <a:pos x="1352" y="0"/>
              </a:cxn>
              <a:cxn ang="0">
                <a:pos x="0" y="1048"/>
              </a:cxn>
            </a:cxnLst>
            <a:rect l="0" t="0" r="r" b="b"/>
            <a:pathLst>
              <a:path w="1352" h="1048">
                <a:moveTo>
                  <a:pt x="1352" y="0"/>
                </a:moveTo>
                <a:lnTo>
                  <a:pt x="0" y="1048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29" name="Freeform 25"/>
          <p:cNvSpPr>
            <a:spLocks/>
          </p:cNvSpPr>
          <p:nvPr/>
        </p:nvSpPr>
        <p:spPr bwMode="auto">
          <a:xfrm>
            <a:off x="6464300" y="1905000"/>
            <a:ext cx="2184400" cy="1752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76" y="1104"/>
              </a:cxn>
            </a:cxnLst>
            <a:rect l="0" t="0" r="r" b="b"/>
            <a:pathLst>
              <a:path w="1376" h="1104">
                <a:moveTo>
                  <a:pt x="0" y="0"/>
                </a:moveTo>
                <a:lnTo>
                  <a:pt x="1376" y="1104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30" name="Oval 26"/>
          <p:cNvSpPr>
            <a:spLocks noChangeArrowheads="1"/>
          </p:cNvSpPr>
          <p:nvPr/>
        </p:nvSpPr>
        <p:spPr bwMode="auto">
          <a:xfrm>
            <a:off x="6732588" y="476250"/>
            <a:ext cx="144462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1" name="Oval 27"/>
          <p:cNvSpPr>
            <a:spLocks noChangeArrowheads="1"/>
          </p:cNvSpPr>
          <p:nvPr/>
        </p:nvSpPr>
        <p:spPr bwMode="auto">
          <a:xfrm>
            <a:off x="6372225" y="1844675"/>
            <a:ext cx="144463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2" name="Oval 28"/>
          <p:cNvSpPr>
            <a:spLocks noChangeArrowheads="1"/>
          </p:cNvSpPr>
          <p:nvPr/>
        </p:nvSpPr>
        <p:spPr bwMode="auto">
          <a:xfrm>
            <a:off x="7235825" y="2492375"/>
            <a:ext cx="144463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3" name="Oval 29"/>
          <p:cNvSpPr>
            <a:spLocks noChangeArrowheads="1"/>
          </p:cNvSpPr>
          <p:nvPr/>
        </p:nvSpPr>
        <p:spPr bwMode="auto">
          <a:xfrm>
            <a:off x="8604250" y="3573463"/>
            <a:ext cx="144463" cy="144462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4" name="Oval 30"/>
          <p:cNvSpPr>
            <a:spLocks noChangeArrowheads="1"/>
          </p:cNvSpPr>
          <p:nvPr/>
        </p:nvSpPr>
        <p:spPr bwMode="auto">
          <a:xfrm>
            <a:off x="7524750" y="3573463"/>
            <a:ext cx="144463" cy="144462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5" name="Oval 31"/>
          <p:cNvSpPr>
            <a:spLocks noChangeArrowheads="1"/>
          </p:cNvSpPr>
          <p:nvPr/>
        </p:nvSpPr>
        <p:spPr bwMode="auto">
          <a:xfrm>
            <a:off x="6011863" y="3573463"/>
            <a:ext cx="144462" cy="144462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6" name="Oval 32"/>
          <p:cNvSpPr>
            <a:spLocks noChangeArrowheads="1"/>
          </p:cNvSpPr>
          <p:nvPr/>
        </p:nvSpPr>
        <p:spPr bwMode="auto">
          <a:xfrm>
            <a:off x="4859338" y="3573463"/>
            <a:ext cx="144462" cy="144462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7" name="Oval 33"/>
          <p:cNvSpPr>
            <a:spLocks noChangeArrowheads="1"/>
          </p:cNvSpPr>
          <p:nvPr/>
        </p:nvSpPr>
        <p:spPr bwMode="auto">
          <a:xfrm>
            <a:off x="6227763" y="2492375"/>
            <a:ext cx="144462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8" name="Oval 34"/>
          <p:cNvSpPr>
            <a:spLocks noChangeArrowheads="1"/>
          </p:cNvSpPr>
          <p:nvPr/>
        </p:nvSpPr>
        <p:spPr bwMode="auto">
          <a:xfrm>
            <a:off x="6732588" y="2133600"/>
            <a:ext cx="144462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39" name="Oval 35"/>
          <p:cNvSpPr>
            <a:spLocks noChangeArrowheads="1"/>
          </p:cNvSpPr>
          <p:nvPr/>
        </p:nvSpPr>
        <p:spPr bwMode="auto">
          <a:xfrm>
            <a:off x="7092950" y="1844675"/>
            <a:ext cx="144463" cy="144463"/>
          </a:xfrm>
          <a:prstGeom prst="ellipse">
            <a:avLst/>
          </a:prstGeom>
          <a:solidFill>
            <a:srgbClr val="333399"/>
          </a:solidFill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0" name="Oval 36"/>
          <p:cNvSpPr>
            <a:spLocks noChangeArrowheads="1"/>
          </p:cNvSpPr>
          <p:nvPr/>
        </p:nvSpPr>
        <p:spPr bwMode="auto">
          <a:xfrm>
            <a:off x="2484438" y="3860800"/>
            <a:ext cx="576262" cy="627063"/>
          </a:xfrm>
          <a:prstGeom prst="ellipse">
            <a:avLst/>
          </a:prstGeom>
          <a:gradFill rotWithShape="1">
            <a:gsLst>
              <a:gs pos="0">
                <a:srgbClr val="FFFF99">
                  <a:gamma/>
                  <a:tint val="0"/>
                  <a:invGamma/>
                </a:srgbClr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2FEB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latin typeface="Times New Roman" pitchFamily="18" charset="0"/>
              </a:rPr>
              <a:t>3</a:t>
            </a:r>
          </a:p>
        </p:txBody>
      </p:sp>
      <p:sp>
        <p:nvSpPr>
          <p:cNvPr id="21541" name="Freeform 37"/>
          <p:cNvSpPr>
            <a:spLocks/>
          </p:cNvSpPr>
          <p:nvPr/>
        </p:nvSpPr>
        <p:spPr bwMode="auto">
          <a:xfrm>
            <a:off x="2247900" y="4165600"/>
            <a:ext cx="1841500" cy="2387600"/>
          </a:xfrm>
          <a:custGeom>
            <a:avLst/>
            <a:gdLst/>
            <a:ahLst/>
            <a:cxnLst>
              <a:cxn ang="0">
                <a:pos x="1160" y="0"/>
              </a:cxn>
              <a:cxn ang="0">
                <a:pos x="0" y="1504"/>
              </a:cxn>
            </a:cxnLst>
            <a:rect l="0" t="0" r="r" b="b"/>
            <a:pathLst>
              <a:path w="1160" h="1504">
                <a:moveTo>
                  <a:pt x="1160" y="0"/>
                </a:moveTo>
                <a:lnTo>
                  <a:pt x="0" y="1504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42" name="Freeform 38"/>
          <p:cNvSpPr>
            <a:spLocks/>
          </p:cNvSpPr>
          <p:nvPr/>
        </p:nvSpPr>
        <p:spPr bwMode="auto">
          <a:xfrm>
            <a:off x="4127500" y="4165600"/>
            <a:ext cx="1879600" cy="2438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84" y="1536"/>
              </a:cxn>
            </a:cxnLst>
            <a:rect l="0" t="0" r="r" b="b"/>
            <a:pathLst>
              <a:path w="1184" h="1536">
                <a:moveTo>
                  <a:pt x="0" y="0"/>
                </a:moveTo>
                <a:lnTo>
                  <a:pt x="1184" y="1536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43" name="Freeform 39"/>
          <p:cNvSpPr>
            <a:spLocks/>
          </p:cNvSpPr>
          <p:nvPr/>
        </p:nvSpPr>
        <p:spPr bwMode="auto">
          <a:xfrm>
            <a:off x="2268538" y="4737100"/>
            <a:ext cx="2290762" cy="1795463"/>
          </a:xfrm>
          <a:custGeom>
            <a:avLst/>
            <a:gdLst/>
            <a:ahLst/>
            <a:cxnLst>
              <a:cxn ang="0">
                <a:pos x="1443" y="0"/>
              </a:cxn>
              <a:cxn ang="0">
                <a:pos x="0" y="1131"/>
              </a:cxn>
            </a:cxnLst>
            <a:rect l="0" t="0" r="r" b="b"/>
            <a:pathLst>
              <a:path w="1443" h="1131">
                <a:moveTo>
                  <a:pt x="1443" y="0"/>
                </a:moveTo>
                <a:lnTo>
                  <a:pt x="0" y="1131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44" name="Freeform 40"/>
          <p:cNvSpPr>
            <a:spLocks/>
          </p:cNvSpPr>
          <p:nvPr/>
        </p:nvSpPr>
        <p:spPr bwMode="auto">
          <a:xfrm>
            <a:off x="3657600" y="4724400"/>
            <a:ext cx="2349500" cy="1892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80" y="1192"/>
              </a:cxn>
            </a:cxnLst>
            <a:rect l="0" t="0" r="r" b="b"/>
            <a:pathLst>
              <a:path w="1480" h="1192">
                <a:moveTo>
                  <a:pt x="0" y="0"/>
                </a:moveTo>
                <a:lnTo>
                  <a:pt x="1480" y="1192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45" name="Freeform 41"/>
          <p:cNvSpPr>
            <a:spLocks/>
          </p:cNvSpPr>
          <p:nvPr/>
        </p:nvSpPr>
        <p:spPr bwMode="auto">
          <a:xfrm>
            <a:off x="2997200" y="5537200"/>
            <a:ext cx="2197100" cy="1588"/>
          </a:xfrm>
          <a:custGeom>
            <a:avLst/>
            <a:gdLst/>
            <a:ahLst/>
            <a:cxnLst>
              <a:cxn ang="0">
                <a:pos x="1384" y="0"/>
              </a:cxn>
              <a:cxn ang="0">
                <a:pos x="0" y="0"/>
              </a:cxn>
            </a:cxnLst>
            <a:rect l="0" t="0" r="r" b="b"/>
            <a:pathLst>
              <a:path w="1384" h="1">
                <a:moveTo>
                  <a:pt x="1384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diamond" w="med" len="med"/>
            <a:tailEnd type="diamond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1546" name="Oval 42"/>
          <p:cNvSpPr>
            <a:spLocks noChangeArrowheads="1"/>
          </p:cNvSpPr>
          <p:nvPr/>
        </p:nvSpPr>
        <p:spPr bwMode="auto">
          <a:xfrm>
            <a:off x="4067175" y="4076700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7" name="Oval 43"/>
          <p:cNvSpPr>
            <a:spLocks noChangeArrowheads="1"/>
          </p:cNvSpPr>
          <p:nvPr/>
        </p:nvSpPr>
        <p:spPr bwMode="auto">
          <a:xfrm>
            <a:off x="5940425" y="6524625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8" name="Oval 44"/>
          <p:cNvSpPr>
            <a:spLocks noChangeArrowheads="1"/>
          </p:cNvSpPr>
          <p:nvPr/>
        </p:nvSpPr>
        <p:spPr bwMode="auto">
          <a:xfrm>
            <a:off x="3563938" y="4652963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49" name="Oval 45"/>
          <p:cNvSpPr>
            <a:spLocks noChangeArrowheads="1"/>
          </p:cNvSpPr>
          <p:nvPr/>
        </p:nvSpPr>
        <p:spPr bwMode="auto">
          <a:xfrm>
            <a:off x="2195513" y="645318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0" name="Oval 46"/>
          <p:cNvSpPr>
            <a:spLocks noChangeArrowheads="1"/>
          </p:cNvSpPr>
          <p:nvPr/>
        </p:nvSpPr>
        <p:spPr bwMode="auto">
          <a:xfrm>
            <a:off x="4500563" y="4652963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1" name="Oval 47"/>
          <p:cNvSpPr>
            <a:spLocks noChangeArrowheads="1"/>
          </p:cNvSpPr>
          <p:nvPr/>
        </p:nvSpPr>
        <p:spPr bwMode="auto">
          <a:xfrm>
            <a:off x="4067175" y="5013325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2" name="Oval 48"/>
          <p:cNvSpPr>
            <a:spLocks noChangeArrowheads="1"/>
          </p:cNvSpPr>
          <p:nvPr/>
        </p:nvSpPr>
        <p:spPr bwMode="auto">
          <a:xfrm>
            <a:off x="2916238" y="5445125"/>
            <a:ext cx="144462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3" name="Oval 49"/>
          <p:cNvSpPr>
            <a:spLocks noChangeArrowheads="1"/>
          </p:cNvSpPr>
          <p:nvPr/>
        </p:nvSpPr>
        <p:spPr bwMode="auto">
          <a:xfrm>
            <a:off x="3492500" y="5445125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4" name="Oval 50"/>
          <p:cNvSpPr>
            <a:spLocks noChangeArrowheads="1"/>
          </p:cNvSpPr>
          <p:nvPr/>
        </p:nvSpPr>
        <p:spPr bwMode="auto">
          <a:xfrm>
            <a:off x="4572000" y="5445125"/>
            <a:ext cx="144463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55" name="Oval 51"/>
          <p:cNvSpPr>
            <a:spLocks noChangeArrowheads="1"/>
          </p:cNvSpPr>
          <p:nvPr/>
        </p:nvSpPr>
        <p:spPr bwMode="auto">
          <a:xfrm>
            <a:off x="5148263" y="5445125"/>
            <a:ext cx="144462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99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7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1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6000"/>
                            </p:stCondLst>
                            <p:childTnLst>
                              <p:par>
                                <p:cTn id="28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2" dur="5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500"/>
                            </p:stCondLst>
                            <p:childTnLst>
                              <p:par>
                                <p:cTn id="4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6" dur="5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1000"/>
                            </p:stCondLst>
                            <p:childTnLst>
                              <p:par>
                                <p:cTn id="4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0" dur="5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4" dur="5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2000"/>
                            </p:stCondLst>
                            <p:childTnLst>
                              <p:par>
                                <p:cTn id="4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8" dur="5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4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4000"/>
                            </p:stCondLst>
                            <p:childTnLst>
                              <p:par>
                                <p:cTn id="46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6000"/>
                            </p:stCondLst>
                            <p:childTnLst>
                              <p:par>
                                <p:cTn id="48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3" fill="hold">
                            <p:stCondLst>
                              <p:cond delay="18000"/>
                            </p:stCondLst>
                            <p:childTnLst>
                              <p:par>
                                <p:cTn id="58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09" grpId="0" animBg="1"/>
      <p:bldP spid="21510" grpId="0" animBg="1"/>
      <p:bldP spid="21511" grpId="0" animBg="1"/>
      <p:bldP spid="21512" grpId="0" animBg="1"/>
      <p:bldP spid="21513" grpId="0" animBg="1"/>
      <p:bldP spid="21514" grpId="0" animBg="1"/>
      <p:bldP spid="21515" grpId="0" animBg="1"/>
      <p:bldP spid="21516" grpId="0" animBg="1"/>
      <p:bldP spid="21517" grpId="0" animBg="1"/>
      <p:bldP spid="21518" grpId="0" animBg="1"/>
      <p:bldP spid="21519" grpId="0" animBg="1"/>
      <p:bldP spid="21520" grpId="0" animBg="1"/>
      <p:bldP spid="21521" grpId="0" animBg="1"/>
      <p:bldP spid="21522" grpId="0" animBg="1"/>
      <p:bldP spid="21523" grpId="0" animBg="1"/>
      <p:bldP spid="21524" grpId="0" animBg="1"/>
      <p:bldP spid="21525" grpId="0" animBg="1"/>
      <p:bldP spid="21526" grpId="0" animBg="1"/>
      <p:bldP spid="21527" grpId="0" animBg="1"/>
      <p:bldP spid="21528" grpId="0" animBg="1"/>
      <p:bldP spid="21529" grpId="0" animBg="1"/>
      <p:bldP spid="21530" grpId="0" animBg="1"/>
      <p:bldP spid="21531" grpId="0" animBg="1"/>
      <p:bldP spid="21532" grpId="0" animBg="1"/>
      <p:bldP spid="21533" grpId="0" animBg="1"/>
      <p:bldP spid="21534" grpId="0" animBg="1"/>
      <p:bldP spid="21535" grpId="0" animBg="1"/>
      <p:bldP spid="21536" grpId="0" animBg="1"/>
      <p:bldP spid="21537" grpId="0" animBg="1"/>
      <p:bldP spid="21538" grpId="0" animBg="1"/>
      <p:bldP spid="21539" grpId="0" animBg="1"/>
      <p:bldP spid="21540" grpId="0" animBg="1"/>
      <p:bldP spid="21541" grpId="0" animBg="1"/>
      <p:bldP spid="21542" grpId="0" animBg="1"/>
      <p:bldP spid="21543" grpId="0" animBg="1"/>
      <p:bldP spid="21544" grpId="0" animBg="1"/>
      <p:bldP spid="21545" grpId="0" animBg="1"/>
      <p:bldP spid="21546" grpId="0" animBg="1"/>
      <p:bldP spid="21547" grpId="0" animBg="1"/>
      <p:bldP spid="21548" grpId="0" animBg="1"/>
      <p:bldP spid="21549" grpId="0" animBg="1"/>
      <p:bldP spid="21550" grpId="0" animBg="1"/>
      <p:bldP spid="21551" grpId="0" animBg="1"/>
      <p:bldP spid="21552" grpId="0" animBg="1"/>
      <p:bldP spid="21553" grpId="0" animBg="1"/>
      <p:bldP spid="21554" grpId="0" animBg="1"/>
      <p:bldP spid="2155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AutoShape 4"/>
          <p:cNvSpPr>
            <a:spLocks noChangeArrowheads="1"/>
          </p:cNvSpPr>
          <p:nvPr/>
        </p:nvSpPr>
        <p:spPr bwMode="auto">
          <a:xfrm>
            <a:off x="2844800" y="2592388"/>
            <a:ext cx="3600450" cy="5805487"/>
          </a:xfrm>
          <a:custGeom>
            <a:avLst/>
            <a:gdLst>
              <a:gd name="G0" fmla="+- 5818 0 0"/>
              <a:gd name="G1" fmla="+- 10082931 0 0"/>
              <a:gd name="G2" fmla="+- 0 0 10082931"/>
              <a:gd name="T0" fmla="*/ 0 256 1"/>
              <a:gd name="T1" fmla="*/ 180 256 1"/>
              <a:gd name="G3" fmla="+- 10082931 T0 T1"/>
              <a:gd name="T2" fmla="*/ 0 256 1"/>
              <a:gd name="T3" fmla="*/ 90 256 1"/>
              <a:gd name="G4" fmla="+- 10082931 T2 T3"/>
              <a:gd name="G5" fmla="*/ G4 2 1"/>
              <a:gd name="T4" fmla="*/ 90 256 1"/>
              <a:gd name="T5" fmla="*/ 0 256 1"/>
              <a:gd name="G6" fmla="+- 10082931 T4 T5"/>
              <a:gd name="G7" fmla="*/ G6 2 1"/>
              <a:gd name="G8" fmla="abs 1008293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818"/>
              <a:gd name="G18" fmla="*/ 5818 1 2"/>
              <a:gd name="G19" fmla="+- G18 5400 0"/>
              <a:gd name="G20" fmla="cos G19 10082931"/>
              <a:gd name="G21" fmla="sin G19 10082931"/>
              <a:gd name="G22" fmla="+- G20 10800 0"/>
              <a:gd name="G23" fmla="+- G21 10800 0"/>
              <a:gd name="G24" fmla="+- 10800 0 G20"/>
              <a:gd name="G25" fmla="+- 5818 10800 0"/>
              <a:gd name="G26" fmla="?: G9 G17 G25"/>
              <a:gd name="G27" fmla="?: G9 0 21600"/>
              <a:gd name="G28" fmla="cos 10800 10082931"/>
              <a:gd name="G29" fmla="sin 10800 10082931"/>
              <a:gd name="G30" fmla="sin 5818 10082931"/>
              <a:gd name="G31" fmla="+- G28 10800 0"/>
              <a:gd name="G32" fmla="+- G29 10800 0"/>
              <a:gd name="G33" fmla="+- G30 10800 0"/>
              <a:gd name="G34" fmla="?: G4 0 G31"/>
              <a:gd name="G35" fmla="?: 10082931 G34 0"/>
              <a:gd name="G36" fmla="?: G6 G35 G31"/>
              <a:gd name="G37" fmla="+- 21600 0 G36"/>
              <a:gd name="G38" fmla="?: G4 0 G33"/>
              <a:gd name="G39" fmla="?: 1008293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341 w 21600"/>
              <a:gd name="T15" fmla="*/ 14461 h 21600"/>
              <a:gd name="T16" fmla="*/ 10800 w 21600"/>
              <a:gd name="T17" fmla="*/ 4982 h 21600"/>
              <a:gd name="T18" fmla="*/ 18259 w 21600"/>
              <a:gd name="T19" fmla="*/ 14461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577" y="13363"/>
                </a:moveTo>
                <a:cubicBezTo>
                  <a:pt x="5185" y="12565"/>
                  <a:pt x="4982" y="11688"/>
                  <a:pt x="4982" y="10800"/>
                </a:cubicBezTo>
                <a:cubicBezTo>
                  <a:pt x="4982" y="7586"/>
                  <a:pt x="7586" y="4982"/>
                  <a:pt x="10800" y="4982"/>
                </a:cubicBezTo>
                <a:cubicBezTo>
                  <a:pt x="14013" y="4982"/>
                  <a:pt x="16618" y="7586"/>
                  <a:pt x="16618" y="10800"/>
                </a:cubicBezTo>
                <a:cubicBezTo>
                  <a:pt x="16618" y="11688"/>
                  <a:pt x="16414" y="12565"/>
                  <a:pt x="16022" y="13363"/>
                </a:cubicBezTo>
                <a:lnTo>
                  <a:pt x="20494" y="15559"/>
                </a:lnTo>
                <a:cubicBezTo>
                  <a:pt x="21221" y="14078"/>
                  <a:pt x="21600" y="1245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2450"/>
                  <a:pt x="378" y="14078"/>
                  <a:pt x="1105" y="15559"/>
                </a:cubicBezTo>
                <a:close/>
              </a:path>
            </a:pathLst>
          </a:custGeom>
          <a:gradFill rotWithShape="1">
            <a:gsLst>
              <a:gs pos="0">
                <a:srgbClr val="CC9900">
                  <a:alpha val="39999"/>
                </a:srgbClr>
              </a:gs>
              <a:gs pos="50000">
                <a:srgbClr val="CC9900">
                  <a:gamma/>
                  <a:tint val="9020"/>
                  <a:invGamma/>
                </a:srgbClr>
              </a:gs>
              <a:gs pos="100000">
                <a:srgbClr val="CC9900">
                  <a:alpha val="39999"/>
                </a:srgb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7653" name="Freeform 5"/>
          <p:cNvSpPr>
            <a:spLocks/>
          </p:cNvSpPr>
          <p:nvPr/>
        </p:nvSpPr>
        <p:spPr bwMode="auto">
          <a:xfrm>
            <a:off x="3708400" y="2133600"/>
            <a:ext cx="3024188" cy="4706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07" y="3249"/>
              </a:cxn>
            </a:cxnLst>
            <a:rect l="0" t="0" r="r" b="b"/>
            <a:pathLst>
              <a:path w="2107" h="3249">
                <a:moveTo>
                  <a:pt x="0" y="0"/>
                </a:moveTo>
                <a:lnTo>
                  <a:pt x="2107" y="3249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 flipH="1">
            <a:off x="2555875" y="2349500"/>
            <a:ext cx="2952750" cy="43926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27655" name="Picture 7" descr="2212132340188824219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850" y="188913"/>
            <a:ext cx="1511300" cy="2017712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705444" y="857232"/>
            <a:ext cx="61614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Двумя прямыми линиями «разрубите» </a:t>
            </a:r>
          </a:p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подкову на 6 частей.</a:t>
            </a:r>
          </a:p>
        </p:txBody>
      </p:sp>
      <p:pic>
        <p:nvPicPr>
          <p:cNvPr id="27659" name="Picture 11" descr="0_96113_89b6302d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425"/>
            <a:ext cx="1500188" cy="2060575"/>
          </a:xfrm>
          <a:prstGeom prst="rect">
            <a:avLst/>
          </a:prstGeom>
          <a:noFill/>
        </p:spPr>
      </p:pic>
      <p:sp>
        <p:nvSpPr>
          <p:cNvPr id="27660" name="AutoShape 1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948488" y="6165850"/>
            <a:ext cx="1944687" cy="468313"/>
          </a:xfrm>
          <a:prstGeom prst="actionButtonBlank">
            <a:avLst/>
          </a:prstGeom>
          <a:gradFill rotWithShape="1">
            <a:gsLst>
              <a:gs pos="0">
                <a:srgbClr val="CC99FF"/>
              </a:gs>
              <a:gs pos="50000">
                <a:srgbClr val="CC99FF">
                  <a:gamma/>
                  <a:tint val="0"/>
                  <a:invGamma/>
                </a:srgbClr>
              </a:gs>
              <a:gs pos="100000">
                <a:srgbClr val="CC99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>
                <a:latin typeface="Times New Roman" pitchFamily="18" charset="0"/>
              </a:rPr>
              <a:t>Ответ 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7019925" y="2852738"/>
            <a:ext cx="1717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Считаем:</a:t>
            </a:r>
          </a:p>
        </p:txBody>
      </p:sp>
      <p:sp>
        <p:nvSpPr>
          <p:cNvPr id="27663" name="WordArt 15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</a:t>
            </a:r>
          </a:p>
        </p:txBody>
      </p:sp>
      <p:sp>
        <p:nvSpPr>
          <p:cNvPr id="27664" name="WordArt 16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27665" name="Freeform 17"/>
          <p:cNvSpPr>
            <a:spLocks/>
          </p:cNvSpPr>
          <p:nvPr/>
        </p:nvSpPr>
        <p:spPr bwMode="auto">
          <a:xfrm rot="-2799329">
            <a:off x="2862263" y="5427663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66" name="Freeform 18"/>
          <p:cNvSpPr>
            <a:spLocks/>
          </p:cNvSpPr>
          <p:nvPr/>
        </p:nvSpPr>
        <p:spPr bwMode="auto">
          <a:xfrm rot="-2799329">
            <a:off x="3005138" y="3338513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67" name="Freeform 19"/>
          <p:cNvSpPr>
            <a:spLocks/>
          </p:cNvSpPr>
          <p:nvPr/>
        </p:nvSpPr>
        <p:spPr bwMode="auto">
          <a:xfrm rot="-20542866">
            <a:off x="4643438" y="2133600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68" name="WordArt 20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</a:t>
            </a:r>
          </a:p>
        </p:txBody>
      </p:sp>
      <p:sp>
        <p:nvSpPr>
          <p:cNvPr id="27669" name="Freeform 21"/>
          <p:cNvSpPr>
            <a:spLocks/>
          </p:cNvSpPr>
          <p:nvPr/>
        </p:nvSpPr>
        <p:spPr bwMode="auto">
          <a:xfrm rot="-19200824">
            <a:off x="5867400" y="3429000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70" name="WordArt 22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</a:t>
            </a:r>
          </a:p>
        </p:txBody>
      </p:sp>
      <p:sp>
        <p:nvSpPr>
          <p:cNvPr id="27671" name="Freeform 23"/>
          <p:cNvSpPr>
            <a:spLocks/>
          </p:cNvSpPr>
          <p:nvPr/>
        </p:nvSpPr>
        <p:spPr bwMode="auto">
          <a:xfrm rot="-19200824">
            <a:off x="6011863" y="5516563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72" name="WordArt 24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</a:t>
            </a:r>
          </a:p>
        </p:txBody>
      </p:sp>
      <p:sp>
        <p:nvSpPr>
          <p:cNvPr id="27673" name="Freeform 25"/>
          <p:cNvSpPr>
            <a:spLocks/>
          </p:cNvSpPr>
          <p:nvPr/>
        </p:nvSpPr>
        <p:spPr bwMode="auto">
          <a:xfrm rot="-11795099">
            <a:off x="4427538" y="3860800"/>
            <a:ext cx="450850" cy="77470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52" y="488"/>
              </a:cxn>
              <a:cxn ang="0">
                <a:pos x="284" y="48"/>
              </a:cxn>
              <a:cxn ang="0">
                <a:pos x="100" y="192"/>
              </a:cxn>
              <a:cxn ang="0">
                <a:pos x="12" y="0"/>
              </a:cxn>
            </a:cxnLst>
            <a:rect l="0" t="0" r="r" b="b"/>
            <a:pathLst>
              <a:path w="284" h="488">
                <a:moveTo>
                  <a:pt x="0" y="15"/>
                </a:moveTo>
                <a:lnTo>
                  <a:pt x="52" y="488"/>
                </a:lnTo>
                <a:lnTo>
                  <a:pt x="284" y="48"/>
                </a:lnTo>
                <a:lnTo>
                  <a:pt x="100" y="192"/>
                </a:lnTo>
                <a:lnTo>
                  <a:pt x="12" y="0"/>
                </a:lnTo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7674" name="WordArt 26"/>
          <p:cNvSpPr>
            <a:spLocks noChangeArrowheads="1" noChangeShapeType="1" noTextEdit="1"/>
          </p:cNvSpPr>
          <p:nvPr/>
        </p:nvSpPr>
        <p:spPr bwMode="auto">
          <a:xfrm>
            <a:off x="7596188" y="3789363"/>
            <a:ext cx="720725" cy="1171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</a:t>
            </a:r>
          </a:p>
        </p:txBody>
      </p:sp>
      <p:pic>
        <p:nvPicPr>
          <p:cNvPr id="24" name="Picture 38" descr="&amp;Ncy;&amp;ocy;&amp;zhcy;&amp;ncy;&amp;icy;&amp;tscy;&amp;ycy; &amp;rcy;&amp;iecy;&amp;zhcy;&amp;ucy;&amp;tcy; &amp;CHcy;&amp;Icy;&amp;Kcy;-&amp;CHcy;&amp;Icy;&amp;Kcy;!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766" r="19766" b="101"/>
          <a:stretch>
            <a:fillRect/>
          </a:stretch>
        </p:blipFill>
        <p:spPr bwMode="auto">
          <a:xfrm rot="10087034">
            <a:off x="593151" y="2769462"/>
            <a:ext cx="1481138" cy="2446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6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0"/>
                  </p:tgtEl>
                </p:cond>
              </p:nextCondLst>
            </p:seq>
          </p:childTnLst>
        </p:cTn>
      </p:par>
    </p:tnLst>
    <p:bldLst>
      <p:bldP spid="27653" grpId="0" animBg="1"/>
      <p:bldP spid="27654" grpId="0" animBg="1"/>
      <p:bldP spid="27662" grpId="0"/>
      <p:bldP spid="27663" grpId="0" animBg="1"/>
      <p:bldP spid="27663" grpId="1" animBg="1"/>
      <p:bldP spid="27664" grpId="0" animBg="1"/>
      <p:bldP spid="27664" grpId="1" animBg="1"/>
      <p:bldP spid="27665" grpId="0" animBg="1"/>
      <p:bldP spid="27666" grpId="0" animBg="1"/>
      <p:bldP spid="27667" grpId="0" animBg="1"/>
      <p:bldP spid="27668" grpId="0" animBg="1"/>
      <p:bldP spid="27668" grpId="1" animBg="1"/>
      <p:bldP spid="27669" grpId="0" animBg="1"/>
      <p:bldP spid="27670" grpId="0" animBg="1"/>
      <p:bldP spid="27670" grpId="1" animBg="1"/>
      <p:bldP spid="27671" grpId="0" animBg="1"/>
      <p:bldP spid="27672" grpId="0" animBg="1"/>
      <p:bldP spid="27672" grpId="1" animBg="1"/>
      <p:bldP spid="27673" grpId="0" animBg="1"/>
      <p:bldP spid="2767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Задача на взвешивание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epok.IRKLYC3\Downloads\244656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3857628"/>
            <a:ext cx="1905000" cy="18859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1285860"/>
            <a:ext cx="66437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Имеются чашечные весы без гирь и 4 одинаковые по внешнему виду монеты. Одна из монет фальшивая, причем неизвестно, легче она настоящих или тяжелее (одинаковые монеты одного веса).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Сколько надо сделать взвешиваний, чтобы определить фальшивую монету?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464495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Берем две монеты и ставим на весы: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Если весы равновесны, то обе монеты настоящие. Одну снимаем. На ее место кладем любую из оставшихся. Если весы остались в равновесии, то фальшивая та, которая еще не взвешивалась. Если же весы потеряли равновесие, то фальшивая та, которая была положена на весы вместо снятой.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Если весы не равновесны, то снимаем любую монету, кладем на ее место одну из оставшихся (которые, по понятным причинам являются настоящими), и смотрим. Если положение чаш не изменилось, то нетронутая монета фальшивая, если же изменилось, и весы пришли в равновесие, то снятая монета фальшивая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Задача на взвешивание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nepok.IRKLYC3\Downloads\24465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5286388"/>
            <a:ext cx="1404934" cy="1390885"/>
          </a:xfrm>
          <a:prstGeom prst="rect">
            <a:avLst/>
          </a:prstGeom>
          <a:noFill/>
        </p:spPr>
      </p:pic>
      <p:pic>
        <p:nvPicPr>
          <p:cNvPr id="5" name="Picture 2" descr="C:\Users\nepok.IRKLYC3\Downloads\24465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5286388"/>
            <a:ext cx="1333496" cy="1320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Есть 5 кастрюль. Из них - 4 по 4 литра и 1 по 2 литра. В первой кастрюле 1 литр воды, во второй 2 литра, в третьей 3 литра, в четвёртой 4 литра, а пятая кастрюля (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которая вмещает 2 литра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пустая.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Как нужно перелить кипящую воду для варки пельменей так, чтобы во всех кастрюлях было по 2 литра и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за 4 переливания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4 4 4 4 2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1 2 3 4 0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Задача на переливание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/>
              <a:t>4 4 4 4 2 </a:t>
            </a:r>
          </a:p>
          <a:p>
            <a:pPr>
              <a:buNone/>
            </a:pPr>
            <a:r>
              <a:rPr lang="ru-RU" sz="3600" b="1" u="sng" dirty="0" smtClean="0"/>
              <a:t>    1 2 3 4 0	   </a:t>
            </a:r>
          </a:p>
          <a:p>
            <a:pPr>
              <a:buNone/>
            </a:pPr>
            <a:r>
              <a:rPr lang="ru-RU" sz="3600" b="1" dirty="0" smtClean="0"/>
              <a:t>1) 1 2 1 4 2 </a:t>
            </a:r>
          </a:p>
          <a:p>
            <a:pPr>
              <a:buNone/>
            </a:pPr>
            <a:r>
              <a:rPr lang="ru-RU" sz="3600" b="1" dirty="0" smtClean="0"/>
              <a:t>2) 0 2 2 4 2</a:t>
            </a:r>
          </a:p>
          <a:p>
            <a:pPr>
              <a:buNone/>
            </a:pPr>
            <a:r>
              <a:rPr lang="ru-RU" sz="3600" b="1" dirty="0" smtClean="0"/>
              <a:t>3) 2 2 2 4 0 </a:t>
            </a:r>
          </a:p>
          <a:p>
            <a:pPr>
              <a:buNone/>
            </a:pPr>
            <a:r>
              <a:rPr lang="ru-RU" sz="3600" b="1" dirty="0" smtClean="0"/>
              <a:t>4) 2 2 2 2 2 </a:t>
            </a:r>
            <a:endParaRPr lang="ru-RU" sz="3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Задача на переливание</a:t>
            </a:r>
            <a:endParaRPr lang="ru-RU" dirty="0"/>
          </a:p>
        </p:txBody>
      </p:sp>
      <p:pic>
        <p:nvPicPr>
          <p:cNvPr id="2050" name="Picture 2" descr="C:\Users\nepok.IRKLYC3\Downloads\50026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428868"/>
            <a:ext cx="4211492" cy="26431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57752" y="5643578"/>
            <a:ext cx="350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cs typeface="Estrangelo Edessa" pitchFamily="66" charset="0"/>
              </a:rPr>
              <a:t>Теперь можно варить пельмешки!</a:t>
            </a:r>
            <a:endParaRPr lang="ru-RU" sz="2400" dirty="0">
              <a:cs typeface="Estrangelo Edess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1).   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40 бабушек вошли в автобус ¾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всех бабушек купили билеты, а остальные закричали, что у них проездной. На самом деле проездной был только у 7 бабушек.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Сколько бабушек поехали «зайцами»?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260648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Занимательные задачи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941168"/>
            <a:ext cx="3923929" cy="17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2).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доме 12 чашек и 9 блюдечек. Дети разбили половину чашек и 7 блюдечек.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Сколько всего чашек осталось без блюдечек?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941168"/>
            <a:ext cx="3923929" cy="17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3).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Когда младенца Кузю поцарапала кошка, он орал 5 минут. Когда его укусила оса, он орал на 3 минуты больше, но когда собственная мать набросилась на него и начала мыть с мылом, Кузя орал в два раза дольше, чем после укуса осы. Мама мыла Кузю 11 минут.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Сколько орал минут уже вымытый  Кузя?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1" y="188640"/>
            <a:ext cx="3923929" cy="17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4).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40 бабушек ехали в одном лифте и застряли между этажами. Половина бабушек молча стала готовиться к худшему. 18 бабушек из другой половины спокойно стояли и надеялись на скорое спасение. Остальные бабушки оказались нервными, начали нажимать на все кнопки подряд и кричать «Помогите!»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Сколько нервных бабушек застряло между этажами?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mathematik-nachhilfe-11-ukp20000-6reo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1" y="332656"/>
            <a:ext cx="3923929" cy="17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Проверь!</a:t>
            </a:r>
          </a:p>
          <a:p>
            <a:endParaRPr lang="ru-RU" dirty="0" smtClean="0"/>
          </a:p>
          <a:p>
            <a:r>
              <a:rPr lang="ru-RU" dirty="0" smtClean="0"/>
              <a:t>«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Занимательные задачи» из задачника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Г.Остера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1.    3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2.    4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3.    5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4.     2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QGGMt8-7T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11960" y="2348880"/>
            <a:ext cx="4735268" cy="43201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980728"/>
            <a:ext cx="8748464" cy="1512168"/>
          </a:xfrm>
        </p:spPr>
        <p:txBody>
          <a:bodyPr>
            <a:normAutofit/>
          </a:bodyPr>
          <a:lstStyle/>
          <a:p>
            <a:r>
              <a:rPr lang="ru-RU" sz="6000" dirty="0" smtClean="0"/>
              <a:t>До скорой встречи!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353</TotalTime>
  <Words>1151</Words>
  <Application>Microsoft Office PowerPoint</Application>
  <PresentationFormat>Экран (4:3)</PresentationFormat>
  <Paragraphs>211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Открытая</vt:lpstr>
      <vt:lpstr>   Математический марафон            </vt:lpstr>
      <vt:lpstr>Торопись, ведь дни проходят, Ты у времени в гостях. Не рассчитывай на помощь, Помни: всё в твоих руках.</vt:lpstr>
      <vt:lpstr>Определите код</vt:lpstr>
      <vt:lpstr>Ответы:</vt:lpstr>
      <vt:lpstr>Мера длины:</vt:lpstr>
      <vt:lpstr>Ответы: </vt:lpstr>
      <vt:lpstr> Великие математики</vt:lpstr>
      <vt:lpstr>Ответы: </vt:lpstr>
      <vt:lpstr>Мозговой штурм </vt:lpstr>
      <vt:lpstr>Слайд 10</vt:lpstr>
      <vt:lpstr>Проверь!</vt:lpstr>
      <vt:lpstr>Слайд 12</vt:lpstr>
      <vt:lpstr>Слайд 13</vt:lpstr>
      <vt:lpstr>Слайд 14</vt:lpstr>
      <vt:lpstr>Проверь! Задача : 15 км</vt:lpstr>
      <vt:lpstr>Геометрия -поэзия души</vt:lpstr>
      <vt:lpstr>Слайд 17</vt:lpstr>
      <vt:lpstr>Слайд 18</vt:lpstr>
      <vt:lpstr>Слайд 19</vt:lpstr>
      <vt:lpstr>Слайд 20</vt:lpstr>
      <vt:lpstr>Слайд 21</vt:lpstr>
      <vt:lpstr>Задача на взвешивание</vt:lpstr>
      <vt:lpstr>Задача на взвешивание</vt:lpstr>
      <vt:lpstr>Задача на переливание</vt:lpstr>
      <vt:lpstr>Задача на переливание</vt:lpstr>
      <vt:lpstr>Занимательные задачи</vt:lpstr>
      <vt:lpstr>Слайд 27</vt:lpstr>
      <vt:lpstr>Слайд 28</vt:lpstr>
      <vt:lpstr>Слайд 29</vt:lpstr>
      <vt:lpstr>Слайд 30</vt:lpstr>
      <vt:lpstr>До скорой встречи!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марафон</dc:title>
  <dc:creator>User</dc:creator>
  <cp:lastModifiedBy>User</cp:lastModifiedBy>
  <cp:revision>35</cp:revision>
  <dcterms:created xsi:type="dcterms:W3CDTF">2015-04-08T12:47:07Z</dcterms:created>
  <dcterms:modified xsi:type="dcterms:W3CDTF">2015-04-20T13:12:24Z</dcterms:modified>
</cp:coreProperties>
</file>