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70" r:id="rId3"/>
    <p:sldId id="259" r:id="rId4"/>
    <p:sldId id="274" r:id="rId5"/>
    <p:sldId id="272" r:id="rId6"/>
    <p:sldId id="273" r:id="rId7"/>
    <p:sldId id="258" r:id="rId8"/>
    <p:sldId id="260" r:id="rId9"/>
    <p:sldId id="261" r:id="rId10"/>
    <p:sldId id="262" r:id="rId11"/>
    <p:sldId id="265" r:id="rId12"/>
    <p:sldId id="263" r:id="rId13"/>
    <p:sldId id="264" r:id="rId14"/>
    <p:sldId id="266" r:id="rId15"/>
    <p:sldId id="275" r:id="rId16"/>
    <p:sldId id="257" r:id="rId17"/>
    <p:sldId id="267" r:id="rId18"/>
    <p:sldId id="269" r:id="rId19"/>
    <p:sldId id="276" r:id="rId20"/>
    <p:sldId id="277" r:id="rId21"/>
    <p:sldId id="278" r:id="rId22"/>
    <p:sldId id="268" r:id="rId23"/>
    <p:sldId id="27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FBAD"/>
    <a:srgbClr val="969696"/>
    <a:srgbClr val="CAD4D4"/>
    <a:srgbClr val="CC25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preferSingleView="1">
    <p:restoredLeft sz="34537" autoAdjust="0"/>
    <p:restoredTop sz="86460" autoAdjust="0"/>
  </p:normalViewPr>
  <p:slideViewPr>
    <p:cSldViewPr>
      <p:cViewPr varScale="1">
        <p:scale>
          <a:sx n="54" d="100"/>
          <a:sy n="54" d="100"/>
        </p:scale>
        <p:origin x="-1387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fld id="{D884A797-ACAB-4BD7-85BB-F128A3DA2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A5BB9-55F1-4B1D-9E7A-B30D45EE7B16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FBE02-951E-412C-8AF4-A73CF40EBC3E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3584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3C6CB1-9F30-45A6-87E8-3FC4D0F0A133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3789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14E6DE-4016-4B39-9C45-9168972CE254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3993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6966C4-87D8-4ED4-9559-15EF9ABB8695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4198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8B5F4-E64A-4381-9905-A203DF6DAD90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4403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669261-3FC9-4B22-B2ED-2E4D8E055C28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4608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08780E-873A-4B41-9F3B-6F2716732255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4813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68CEF-1DDE-4768-8689-AFC64074D74D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5017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14464-AA03-4743-91FD-7C3C6A6BAD09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5222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CED0AF-06C4-4EBD-ADE3-39C540FED65E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54274" name="Rectangle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841805-F080-4D44-B1C4-A2DD5A8EE78B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080B6F-F17E-46B8-B998-6D8DB7199A7B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56322" name="Rectangle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6E3C49-E3A6-423C-81D1-A52CFFCD1274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EEDCF-5B85-4CA3-A93F-FC16A2D2A2A5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  <p:sp>
        <p:nvSpPr>
          <p:cNvPr id="6041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3687D-AE27-425F-9D0A-E3D547417E7D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6246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9948B9-11B9-4566-9958-B6A387ED587E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2150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83E810-F7FB-43BD-81FB-6D75B66C3B8D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2355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F02BC9-6B2A-4581-B391-879880E17596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256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A44535-C4B9-4E37-9D59-02477B2B041B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2765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741A6-89AC-4BF6-9C79-D08B0DB1636A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2969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7479E-848A-441B-846F-58ADFC6DF2C7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3174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5A31D3-E690-42DD-B4F0-8D1871866549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3379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43413" y="6664325"/>
            <a:ext cx="274637" cy="180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fld id="{C1452D30-50D7-485F-A543-C36689D7F4F9}" type="slidenum">
              <a:rPr lang="en-US" sz="600">
                <a:solidFill>
                  <a:schemeClr val="bg1"/>
                </a:solidFill>
                <a:latin typeface="Arial" pitchFamily="-108" charset="0"/>
              </a:rPr>
              <a:pPr algn="ctr" eaLnBrk="0" hangingPunct="0">
                <a:defRPr/>
              </a:pPr>
              <a:t>‹#›</a:t>
            </a:fld>
            <a:endParaRPr lang="en-US" sz="600">
              <a:solidFill>
                <a:schemeClr val="bg1"/>
              </a:solidFill>
              <a:latin typeface="Arial" pitchFamily="-108" charset="0"/>
            </a:endParaRPr>
          </a:p>
        </p:txBody>
      </p:sp>
      <p:sp>
        <p:nvSpPr>
          <p:cNvPr id="840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89300"/>
            <a:ext cx="7772400" cy="1143000"/>
          </a:xfrm>
          <a:effectLst/>
        </p:spPr>
        <p:txBody>
          <a:bodyPr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65076"/>
            <a:ext cx="6400800" cy="1752600"/>
          </a:xfrm>
        </p:spPr>
        <p:txBody>
          <a:bodyPr/>
          <a:lstStyle>
            <a:lvl1pPr algn="ctr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1625" y="0"/>
            <a:ext cx="2117725" cy="5484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275" y="0"/>
            <a:ext cx="6203950" cy="5484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0"/>
            <a:ext cx="8467725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7350" y="1219200"/>
            <a:ext cx="4114800" cy="4265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219200"/>
            <a:ext cx="4114800" cy="4265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0"/>
            <a:ext cx="8467725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7350" y="1219200"/>
            <a:ext cx="8382000" cy="426561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350" y="1219200"/>
            <a:ext cx="4114800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219200"/>
            <a:ext cx="4114800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080000"/>
            <a:ext cx="9144000" cy="1778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-10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3225" y="0"/>
            <a:ext cx="74739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350" y="1219200"/>
            <a:ext cx="8382000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75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58585A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58585A"/>
          </a:solidFill>
          <a:latin typeface="Arial" pitchFamily="-108" charset="0"/>
          <a:ea typeface="ＭＳ Ｐゴシック" pitchFamily="-112" charset="-128"/>
          <a:cs typeface="ＭＳ Ｐゴシック" pitchFamily="-112" charset="-128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58585A"/>
          </a:solidFill>
          <a:latin typeface="Arial" pitchFamily="-108" charset="0"/>
          <a:ea typeface="ＭＳ Ｐゴシック" pitchFamily="-112" charset="-128"/>
          <a:cs typeface="ＭＳ Ｐゴシック" pitchFamily="-112" charset="-128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58585A"/>
          </a:solidFill>
          <a:latin typeface="Arial" pitchFamily="-108" charset="0"/>
          <a:ea typeface="ＭＳ Ｐゴシック" pitchFamily="-112" charset="-128"/>
          <a:cs typeface="ＭＳ Ｐゴシック" pitchFamily="-112" charset="-128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58585A"/>
          </a:solidFill>
          <a:latin typeface="Arial" pitchFamily="-108" charset="0"/>
          <a:ea typeface="ＭＳ Ｐゴシック" pitchFamily="-112" charset="-128"/>
          <a:cs typeface="ＭＳ Ｐゴシック" pitchFamily="-112" charset="-128"/>
        </a:defRPr>
      </a:lvl5pPr>
      <a:lvl6pPr marL="457200" indent="6032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717074"/>
          </a:solidFill>
          <a:latin typeface="Arial" pitchFamily="-108" charset="0"/>
        </a:defRPr>
      </a:lvl6pPr>
      <a:lvl7pPr marL="914400" indent="6032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717074"/>
          </a:solidFill>
          <a:latin typeface="Arial" pitchFamily="-108" charset="0"/>
        </a:defRPr>
      </a:lvl7pPr>
      <a:lvl8pPr marL="1371600" indent="6032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717074"/>
          </a:solidFill>
          <a:latin typeface="Arial" pitchFamily="-108" charset="0"/>
        </a:defRPr>
      </a:lvl8pPr>
      <a:lvl9pPr marL="1828800" indent="6032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717074"/>
          </a:solidFill>
          <a:latin typeface="Arial" pitchFamily="-108" charset="0"/>
        </a:defRPr>
      </a:lvl9pPr>
    </p:titleStyle>
    <p:bodyStyle>
      <a:lvl1pPr algn="l" defTabSz="684213" rtl="0" fontAlgn="base">
        <a:spcBef>
          <a:spcPct val="70000"/>
        </a:spcBef>
        <a:spcAft>
          <a:spcPct val="0"/>
        </a:spcAft>
        <a:buClr>
          <a:srgbClr val="0055A4"/>
        </a:buClr>
        <a:buFont typeface="Wingdings" pitchFamily="2" charset="2"/>
        <a:defRPr b="1">
          <a:solidFill>
            <a:schemeClr val="accent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342900" indent="-168275" algn="l" defTabSz="684213" rtl="0" fontAlgn="base">
        <a:spcBef>
          <a:spcPct val="20000"/>
        </a:spcBef>
        <a:spcAft>
          <a:spcPct val="0"/>
        </a:spcAft>
        <a:buClr>
          <a:srgbClr val="58585A"/>
        </a:buClr>
        <a:buFont typeface="Wingdings" pitchFamily="2" charset="2"/>
        <a:buChar char=""/>
        <a:defRPr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685800" indent="-168275" algn="l" defTabSz="684213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w"/>
        <a:defRPr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974725" indent="-174625" algn="l" defTabSz="684213" rtl="0" fontAlgn="base">
        <a:spcBef>
          <a:spcPct val="20000"/>
        </a:spcBef>
        <a:spcAft>
          <a:spcPct val="0"/>
        </a:spcAft>
        <a:buClr>
          <a:srgbClr val="58585A"/>
        </a:buClr>
        <a:buFont typeface="Times"/>
        <a:buChar char="•"/>
        <a:defRPr sz="16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257300" indent="-168275" algn="l" defTabSz="684213" rtl="0" fontAlgn="base">
        <a:spcBef>
          <a:spcPct val="2000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1714500" indent="-168275" algn="l" defTabSz="684213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8" charset="-128"/>
        </a:defRPr>
      </a:lvl6pPr>
      <a:lvl7pPr marL="2171700" indent="-168275" algn="l" defTabSz="684213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8" charset="-128"/>
        </a:defRPr>
      </a:lvl7pPr>
      <a:lvl8pPr marL="2628900" indent="-168275" algn="l" defTabSz="684213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8" charset="-128"/>
        </a:defRPr>
      </a:lvl8pPr>
      <a:lvl9pPr marL="3086100" indent="-168275" algn="l" defTabSz="684213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8"/>
          <p:cNvGrpSpPr>
            <a:grpSpLocks/>
          </p:cNvGrpSpPr>
          <p:nvPr/>
        </p:nvGrpSpPr>
        <p:grpSpPr bwMode="auto">
          <a:xfrm>
            <a:off x="0" y="3741738"/>
            <a:ext cx="9144000" cy="1363662"/>
            <a:chOff x="0" y="2903483"/>
            <a:chExt cx="9144000" cy="1363717"/>
          </a:xfrm>
        </p:grpSpPr>
        <p:pic>
          <p:nvPicPr>
            <p:cNvPr id="16388" name="Picture 5" descr="IMG_3896"/>
            <p:cNvPicPr>
              <a:picLocks noChangeAspect="1" noChangeArrowheads="1"/>
            </p:cNvPicPr>
            <p:nvPr/>
          </p:nvPicPr>
          <p:blipFill>
            <a:blip r:embed="rId3"/>
            <a:srcRect t="12305" b="13184"/>
            <a:stretch>
              <a:fillRect/>
            </a:stretch>
          </p:blipFill>
          <p:spPr bwMode="auto">
            <a:xfrm>
              <a:off x="6400800" y="2903483"/>
              <a:ext cx="2743200" cy="136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9" name="Picture 7" descr="iStock_000002425923XSmall"/>
            <p:cNvPicPr>
              <a:picLocks noChangeAspect="1" noChangeArrowheads="1"/>
            </p:cNvPicPr>
            <p:nvPr/>
          </p:nvPicPr>
          <p:blipFill>
            <a:blip r:embed="rId4"/>
            <a:srcRect t="12930" b="12930"/>
            <a:stretch>
              <a:fillRect/>
            </a:stretch>
          </p:blipFill>
          <p:spPr bwMode="auto">
            <a:xfrm>
              <a:off x="0" y="2911364"/>
              <a:ext cx="6400800" cy="1355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Introduction to Internet Marketing</a:t>
            </a:r>
            <a:br>
              <a:rPr lang="en-US" smtClean="0">
                <a:ea typeface="ＭＳ Ｐゴシック"/>
                <a:cs typeface="ＭＳ Ｐゴシック"/>
              </a:rPr>
            </a:b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246688"/>
            <a:ext cx="6400800" cy="1001712"/>
          </a:xfrm>
        </p:spPr>
        <p:txBody>
          <a:bodyPr/>
          <a:lstStyle/>
          <a:p>
            <a:pPr>
              <a:buFont typeface="Wingdings" pitchFamily="-112" charset="2"/>
              <a:buNone/>
              <a:defRPr/>
            </a:pPr>
            <a:r>
              <a:rPr lang="en-US" dirty="0" smtClean="0"/>
              <a:t>A Web Site is Imperative for Driving Business Results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Enhance Credibility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There’s No Cyber Editor In Chief!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Make Your Intellectual Capital Available</a:t>
            </a:r>
          </a:p>
          <a:p>
            <a:pPr lvl="1"/>
            <a:r>
              <a:rPr lang="en-US" smtClean="0">
                <a:ea typeface="ＭＳ Ｐゴシック"/>
              </a:rPr>
              <a:t>Site Content</a:t>
            </a:r>
          </a:p>
          <a:p>
            <a:pPr lvl="1"/>
            <a:r>
              <a:rPr lang="en-US" smtClean="0">
                <a:ea typeface="ＭＳ Ｐゴシック"/>
              </a:rPr>
              <a:t>Newsletters also called E-zine (electronic magazine)</a:t>
            </a:r>
          </a:p>
          <a:p>
            <a:pPr lvl="1"/>
            <a:r>
              <a:rPr lang="en-US" smtClean="0">
                <a:ea typeface="ＭＳ Ｐゴシック"/>
              </a:rPr>
              <a:t>Blogs</a:t>
            </a:r>
          </a:p>
          <a:p>
            <a:pPr lvl="1"/>
            <a:r>
              <a:rPr lang="en-US" smtClean="0">
                <a:ea typeface="ＭＳ Ｐゴシック"/>
              </a:rPr>
              <a:t>Newsgroups</a:t>
            </a:r>
          </a:p>
          <a:p>
            <a:pPr lvl="1"/>
            <a:r>
              <a:rPr lang="en-US" smtClean="0">
                <a:ea typeface="ＭＳ Ｐゴシック"/>
              </a:rPr>
              <a:t>Discussion Forums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All the Leading Consulting Firms Can’t be Wrong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Foster Customer Relationships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 numCol="2" spcCol="365760"/>
          <a:lstStyle/>
          <a:p>
            <a:pPr>
              <a:buFont typeface="Wingdings" pitchFamily="-112" charset="2"/>
              <a:buNone/>
              <a:defRPr/>
            </a:pPr>
            <a:r>
              <a:rPr lang="en-US" dirty="0" smtClean="0"/>
              <a:t>Integrated Customer Database </a:t>
            </a:r>
          </a:p>
          <a:p>
            <a:pPr lvl="1">
              <a:buClr>
                <a:schemeClr val="accent5"/>
              </a:buClr>
              <a:buFont typeface="Wingdings" pitchFamily="-112" charset="2"/>
              <a:buChar char=""/>
              <a:defRPr/>
            </a:pPr>
            <a:r>
              <a:rPr lang="en-US" dirty="0" smtClean="0"/>
              <a:t>Single Customer View</a:t>
            </a:r>
          </a:p>
          <a:p>
            <a:pPr>
              <a:buFont typeface="Wingdings" pitchFamily="-112" charset="2"/>
              <a:buNone/>
              <a:defRPr/>
            </a:pPr>
            <a:r>
              <a:rPr lang="en-US" dirty="0" smtClean="0"/>
              <a:t>E-mail Marketing</a:t>
            </a:r>
          </a:p>
          <a:p>
            <a:pPr lvl="1">
              <a:buClr>
                <a:schemeClr val="accent5"/>
              </a:buClr>
              <a:buFont typeface="Wingdings" pitchFamily="-112" charset="2"/>
              <a:buChar char=""/>
              <a:defRPr/>
            </a:pPr>
            <a:r>
              <a:rPr lang="en-US" dirty="0" smtClean="0"/>
              <a:t>Protocol &amp; Privacy; Why Receiving, Unsubscribe</a:t>
            </a:r>
          </a:p>
          <a:p>
            <a:pPr lvl="1">
              <a:buClr>
                <a:schemeClr val="accent5"/>
              </a:buClr>
              <a:buFont typeface="Wingdings" pitchFamily="-112" charset="2"/>
              <a:buChar char=""/>
              <a:defRPr/>
            </a:pPr>
            <a:r>
              <a:rPr lang="en-US" dirty="0" smtClean="0"/>
              <a:t>List Source; Double Opt In</a:t>
            </a:r>
          </a:p>
          <a:p>
            <a:pPr lvl="1">
              <a:buClr>
                <a:schemeClr val="accent5"/>
              </a:buClr>
              <a:buFont typeface="Wingdings" pitchFamily="-112" charset="2"/>
              <a:buChar char=""/>
              <a:defRPr/>
            </a:pPr>
            <a:r>
              <a:rPr lang="en-US" dirty="0" smtClean="0"/>
              <a:t>Subject Line is Critically Important</a:t>
            </a:r>
          </a:p>
          <a:p>
            <a:pPr lvl="1">
              <a:buClr>
                <a:schemeClr val="accent5"/>
              </a:buClr>
              <a:buFont typeface="Wingdings" pitchFamily="-112" charset="2"/>
              <a:buChar char=""/>
              <a:defRPr/>
            </a:pPr>
            <a:r>
              <a:rPr lang="en-US" dirty="0" smtClean="0"/>
              <a:t>Test vs. Control; Open, Click Through, &amp; Action (coded response)</a:t>
            </a:r>
          </a:p>
          <a:p>
            <a:pPr>
              <a:buFont typeface="Wingdings" pitchFamily="-112" charset="2"/>
              <a:buNone/>
              <a:defRPr/>
            </a:pPr>
            <a:endParaRPr lang="en-US" dirty="0" smtClean="0"/>
          </a:p>
          <a:p>
            <a:pPr>
              <a:buFont typeface="Wingdings" pitchFamily="-112" charset="2"/>
              <a:buNone/>
              <a:defRPr/>
            </a:pPr>
            <a:endParaRPr lang="en-US" dirty="0" smtClean="0"/>
          </a:p>
          <a:p>
            <a:pPr>
              <a:buFont typeface="Wingdings" pitchFamily="-112" charset="2"/>
              <a:buNone/>
              <a:defRPr/>
            </a:pPr>
            <a:r>
              <a:rPr lang="en-US" dirty="0" smtClean="0"/>
              <a:t>Contact Management</a:t>
            </a:r>
          </a:p>
          <a:p>
            <a:pPr lvl="1">
              <a:buClr>
                <a:schemeClr val="accent5"/>
              </a:buClr>
              <a:buFont typeface="Wingdings" pitchFamily="-112" charset="2"/>
              <a:buChar char=""/>
              <a:defRPr/>
            </a:pPr>
            <a:r>
              <a:rPr lang="en-US" dirty="0" err="1" smtClean="0"/>
              <a:t>Bouncebacks</a:t>
            </a:r>
            <a:r>
              <a:rPr lang="en-US" dirty="0" smtClean="0"/>
              <a:t> – Tightly managing undeliverable mail</a:t>
            </a:r>
          </a:p>
          <a:p>
            <a:pPr lvl="1">
              <a:buClr>
                <a:schemeClr val="accent5"/>
              </a:buClr>
              <a:buFont typeface="Wingdings" pitchFamily="-112" charset="2"/>
              <a:buChar char=""/>
              <a:defRPr/>
            </a:pPr>
            <a:r>
              <a:rPr lang="en-US" dirty="0" smtClean="0"/>
              <a:t>White Lists and Black Lists – Yes, the industry is keeping score!</a:t>
            </a:r>
          </a:p>
          <a:p>
            <a:pPr>
              <a:buFont typeface="Wingdings" pitchFamily="-112" charset="2"/>
              <a:buNone/>
              <a:defRPr/>
            </a:pPr>
            <a:r>
              <a:rPr lang="en-US" dirty="0" smtClean="0"/>
              <a:t>Consider High-Touch Functionality</a:t>
            </a:r>
          </a:p>
          <a:p>
            <a:pPr lvl="1">
              <a:buClr>
                <a:schemeClr val="accent5"/>
              </a:buClr>
              <a:buFont typeface="Wingdings" pitchFamily="-112" charset="2"/>
              <a:buChar char=""/>
              <a:defRPr/>
            </a:pPr>
            <a:r>
              <a:rPr lang="en-US" dirty="0" smtClean="0"/>
              <a:t>Voice Over IP (VOIP) Agent Assistance</a:t>
            </a:r>
          </a:p>
          <a:p>
            <a:pPr lvl="1">
              <a:buClr>
                <a:schemeClr val="accent5"/>
              </a:buClr>
              <a:buFont typeface="Wingdings" pitchFamily="-112" charset="2"/>
              <a:buChar char=""/>
              <a:defRPr/>
            </a:pPr>
            <a:r>
              <a:rPr lang="en-US" dirty="0" smtClean="0"/>
              <a:t>Instant Messaging</a:t>
            </a:r>
          </a:p>
          <a:p>
            <a:pPr lvl="1">
              <a:buClr>
                <a:schemeClr val="accent5"/>
              </a:buClr>
              <a:buFont typeface="Wingdings" pitchFamily="-112" charset="2"/>
              <a:buChar char=""/>
              <a:defRPr/>
            </a:pPr>
            <a:r>
              <a:rPr lang="en-US" dirty="0" smtClean="0"/>
              <a:t>Mobile Devices</a:t>
            </a:r>
          </a:p>
          <a:p>
            <a:pPr lvl="1">
              <a:buClr>
                <a:schemeClr val="accent5"/>
              </a:buClr>
              <a:buFont typeface="Wingdings" pitchFamily="-112" charset="2"/>
              <a:buChar char=""/>
              <a:defRPr/>
            </a:pPr>
            <a:r>
              <a:rPr lang="en-US" dirty="0" err="1" smtClean="0"/>
              <a:t>iPhone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Site Content Is Still King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Visitor-Focused Content &amp; Functionality</a:t>
            </a:r>
          </a:p>
          <a:p>
            <a:pPr lvl="1"/>
            <a:r>
              <a:rPr lang="en-US" smtClean="0">
                <a:ea typeface="ＭＳ Ｐゴシック"/>
              </a:rPr>
              <a:t>Competitive Comparisons, Calculators &amp; Other Tools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Dynamic Content</a:t>
            </a:r>
          </a:p>
          <a:p>
            <a:pPr lvl="1"/>
            <a:r>
              <a:rPr lang="en-US" smtClean="0">
                <a:ea typeface="ＭＳ Ｐゴシック"/>
              </a:rPr>
              <a:t>Brochureware is Rarely Sufficient</a:t>
            </a:r>
          </a:p>
          <a:p>
            <a:pPr lvl="1"/>
            <a:r>
              <a:rPr lang="en-US" smtClean="0">
                <a:ea typeface="ＭＳ Ｐゴシック"/>
              </a:rPr>
              <a:t>Refreshed Regularly</a:t>
            </a:r>
          </a:p>
          <a:p>
            <a:pPr lvl="1"/>
            <a:r>
              <a:rPr lang="en-US" smtClean="0">
                <a:ea typeface="ＭＳ Ｐゴシック"/>
              </a:rPr>
              <a:t>Compelling Reasons to Return</a:t>
            </a:r>
          </a:p>
          <a:p>
            <a:pPr lvl="1"/>
            <a:r>
              <a:rPr lang="en-US" smtClean="0">
                <a:ea typeface="ＭＳ Ｐゴシック"/>
              </a:rPr>
              <a:t>Mechanisms for Engaging Visitors; polling, discussion forums, etc.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Deliver Value to Site Visitors Both Online &amp; Offline</a:t>
            </a:r>
          </a:p>
          <a:p>
            <a:pPr lvl="1"/>
            <a:r>
              <a:rPr lang="en-US" smtClean="0">
                <a:ea typeface="ＭＳ Ｐゴシック"/>
              </a:rPr>
              <a:t>Notifications or Alerts</a:t>
            </a:r>
          </a:p>
          <a:p>
            <a:pPr lvl="1"/>
            <a:r>
              <a:rPr lang="en-US" smtClean="0">
                <a:ea typeface="ＭＳ Ｐゴシック"/>
              </a:rPr>
              <a:t>RSS Feeds</a:t>
            </a:r>
          </a:p>
          <a:p>
            <a:pPr lvl="1"/>
            <a:r>
              <a:rPr lang="en-US" smtClean="0">
                <a:ea typeface="ＭＳ Ｐゴシック"/>
              </a:rPr>
              <a:t>Webinars &amp; Pod Casts</a:t>
            </a:r>
          </a:p>
          <a:p>
            <a:pPr lvl="1"/>
            <a:r>
              <a:rPr lang="en-US" smtClean="0">
                <a:ea typeface="ＭＳ Ｐゴシック"/>
              </a:rPr>
              <a:t>iPhone, Mobile Marketing, PDA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Newsletters &amp; Postings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Newsletter Content Should Be:</a:t>
            </a:r>
          </a:p>
          <a:p>
            <a:pPr lvl="1"/>
            <a:r>
              <a:rPr lang="en-US" smtClean="0">
                <a:ea typeface="ＭＳ Ｐゴシック"/>
              </a:rPr>
              <a:t> Succinct, Well Written &amp; Spell Checked</a:t>
            </a:r>
          </a:p>
          <a:p>
            <a:pPr lvl="1"/>
            <a:r>
              <a:rPr lang="en-US" smtClean="0">
                <a:ea typeface="ＭＳ Ｐゴシック"/>
              </a:rPr>
              <a:t> Written as an Abstract w/Click Thru to Full Copy</a:t>
            </a:r>
          </a:p>
          <a:p>
            <a:pPr lvl="1"/>
            <a:r>
              <a:rPr lang="en-US" smtClean="0">
                <a:ea typeface="ＭＳ Ｐゴシック"/>
              </a:rPr>
              <a:t> Format Compelling; Preview Pane &amp; Above the Scroll </a:t>
            </a:r>
          </a:p>
          <a:p>
            <a:pPr lvl="1"/>
            <a:r>
              <a:rPr lang="en-US" smtClean="0">
                <a:ea typeface="ＭＳ Ｐゴシック"/>
              </a:rPr>
              <a:t> Sign Up, E-mail a Friend, Unsubscribe…..</a:t>
            </a:r>
          </a:p>
          <a:p>
            <a:pPr lvl="1"/>
            <a:endParaRPr lang="en-US" smtClean="0">
              <a:ea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Blogs, News Groups, Discussion Forums &amp; Other Postings</a:t>
            </a:r>
          </a:p>
          <a:p>
            <a:pPr lvl="1"/>
            <a:r>
              <a:rPr lang="en-US" smtClean="0">
                <a:ea typeface="ＭＳ Ｐゴシック"/>
              </a:rPr>
              <a:t> Sharing Your Point of View, Publicly</a:t>
            </a:r>
          </a:p>
          <a:p>
            <a:pPr lvl="1"/>
            <a:r>
              <a:rPr lang="en-US" smtClean="0">
                <a:ea typeface="ＭＳ Ｐゴシック"/>
              </a:rPr>
              <a:t> Value Based on Reaching Critical Participation Level </a:t>
            </a:r>
          </a:p>
          <a:p>
            <a:pPr lvl="1"/>
            <a:r>
              <a:rPr lang="en-US" smtClean="0">
                <a:ea typeface="ＭＳ Ｐゴシック"/>
              </a:rPr>
              <a:t> Moderated </a:t>
            </a:r>
          </a:p>
          <a:p>
            <a:pPr lvl="1"/>
            <a:r>
              <a:rPr lang="en-US" smtClean="0">
                <a:ea typeface="ＭＳ Ｐゴシック"/>
              </a:rPr>
              <a:t> A Lot of Work</a:t>
            </a: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Sell Products and Services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ea typeface="ＭＳ Ｐゴシック"/>
                <a:cs typeface="ＭＳ Ｐゴシック"/>
              </a:rPr>
              <a:t>E-Commerce</a:t>
            </a:r>
          </a:p>
          <a:p>
            <a:r>
              <a:rPr lang="en-US" sz="2400" smtClean="0">
                <a:ea typeface="ＭＳ Ｐゴシック"/>
                <a:cs typeface="ＭＳ Ｐゴシック"/>
              </a:rPr>
              <a:t>Event Registration</a:t>
            </a:r>
          </a:p>
          <a:p>
            <a:r>
              <a:rPr lang="en-US" sz="2400" smtClean="0">
                <a:ea typeface="ＭＳ Ｐゴシック"/>
                <a:cs typeface="ＭＳ Ｐゴシック"/>
              </a:rPr>
              <a:t>File Transfer - iTunes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Important Considerations for Building a Site</a:t>
            </a:r>
          </a:p>
        </p:txBody>
      </p:sp>
      <p:sp>
        <p:nvSpPr>
          <p:cNvPr id="45058" name="Text Box 10"/>
          <p:cNvSpPr txBox="1">
            <a:spLocks noChangeArrowheads="1"/>
          </p:cNvSpPr>
          <p:nvPr/>
        </p:nvSpPr>
        <p:spPr bwMode="auto">
          <a:xfrm>
            <a:off x="2854325" y="5562600"/>
            <a:ext cx="3435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i="1">
                <a:solidFill>
                  <a:schemeClr val="accent2"/>
                </a:solidFill>
                <a:latin typeface="Georgia" pitchFamily="18" charset="0"/>
              </a:rPr>
              <a:t>Don’t Work with a Firm Which</a:t>
            </a:r>
            <a:br>
              <a:rPr lang="en-US" i="1">
                <a:solidFill>
                  <a:schemeClr val="accent2"/>
                </a:solidFill>
                <a:latin typeface="Georgia" pitchFamily="18" charset="0"/>
              </a:rPr>
            </a:br>
            <a:r>
              <a:rPr lang="en-US" i="1">
                <a:solidFill>
                  <a:schemeClr val="accent2"/>
                </a:solidFill>
                <a:latin typeface="Georgia" pitchFamily="18" charset="0"/>
              </a:rPr>
              <a:t> Isn’t Strong in ALL 3!</a:t>
            </a:r>
          </a:p>
        </p:txBody>
      </p:sp>
      <p:pic>
        <p:nvPicPr>
          <p:cNvPr id="45059" name="Picture 8" descr="web-3into1-new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0213" y="1066800"/>
            <a:ext cx="57435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Building a Web Site – Where To Start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Strategy</a:t>
            </a:r>
          </a:p>
          <a:p>
            <a:pPr lvl="1"/>
            <a:r>
              <a:rPr lang="en-US" smtClean="0">
                <a:ea typeface="ＭＳ Ｐゴシック"/>
              </a:rPr>
              <a:t>How Does the Site Fit with Your Business Model?</a:t>
            </a:r>
          </a:p>
          <a:p>
            <a:pPr lvl="1"/>
            <a:r>
              <a:rPr lang="en-US" smtClean="0">
                <a:ea typeface="ＭＳ Ｐゴシック"/>
              </a:rPr>
              <a:t>Why Will Visitors Go the First Time &amp; Why Will They Return?</a:t>
            </a:r>
          </a:p>
          <a:p>
            <a:pPr lvl="1"/>
            <a:r>
              <a:rPr lang="en-US" smtClean="0">
                <a:ea typeface="ＭＳ Ｐゴシック"/>
              </a:rPr>
              <a:t>How Do Customers Logically Think About These Goods/Svc?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User Experience – Usability Testing is a MUST</a:t>
            </a:r>
          </a:p>
          <a:p>
            <a:pPr lvl="1"/>
            <a:r>
              <a:rPr lang="en-US" smtClean="0">
                <a:ea typeface="ＭＳ Ｐゴシック"/>
              </a:rPr>
              <a:t>Functional; Graphically appealing, visualizing information a la E. Tufte, Intuitive Navigation</a:t>
            </a:r>
          </a:p>
          <a:p>
            <a:pPr lvl="1"/>
            <a:r>
              <a:rPr lang="en-US" smtClean="0">
                <a:ea typeface="ＭＳ Ｐゴシック"/>
              </a:rPr>
              <a:t>Intimacy; DB &amp; Needs Driven, Logical, Preferences Incorporated</a:t>
            </a:r>
          </a:p>
          <a:p>
            <a:pPr lvl="1"/>
            <a:r>
              <a:rPr lang="en-US" smtClean="0">
                <a:ea typeface="ＭＳ Ｐゴシック"/>
              </a:rPr>
              <a:t>Internalization; Personalization</a:t>
            </a:r>
          </a:p>
          <a:p>
            <a:pPr lvl="1"/>
            <a:r>
              <a:rPr lang="en-US" smtClean="0">
                <a:ea typeface="ＭＳ Ｐゴシック"/>
              </a:rPr>
              <a:t>Evangelism; Word of Mouth, Send to a Friend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The Process for Building a Web Site*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387350" y="1219200"/>
            <a:ext cx="8382000" cy="3429000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Strategy</a:t>
            </a:r>
          </a:p>
          <a:p>
            <a:pPr lvl="1"/>
            <a:r>
              <a:rPr lang="en-US" smtClean="0">
                <a:ea typeface="ＭＳ Ｐゴシック"/>
              </a:rPr>
              <a:t>Site Objectives</a:t>
            </a:r>
          </a:p>
          <a:p>
            <a:pPr lvl="1"/>
            <a:r>
              <a:rPr lang="en-US" smtClean="0">
                <a:ea typeface="ＭＳ Ｐゴシック"/>
              </a:rPr>
              <a:t>User Needs</a:t>
            </a:r>
          </a:p>
          <a:p>
            <a:pPr lvl="1"/>
            <a:r>
              <a:rPr lang="en-US" smtClean="0">
                <a:ea typeface="ＭＳ Ｐゴシック"/>
              </a:rPr>
              <a:t>Branding</a:t>
            </a:r>
          </a:p>
          <a:p>
            <a:pPr lvl="1"/>
            <a:r>
              <a:rPr lang="en-US" smtClean="0">
                <a:ea typeface="ＭＳ Ｐゴシック"/>
              </a:rPr>
              <a:t>Segmentation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Scope – What Will It Do?</a:t>
            </a:r>
          </a:p>
          <a:p>
            <a:pPr lvl="1"/>
            <a:r>
              <a:rPr lang="en-US" smtClean="0">
                <a:ea typeface="ＭＳ Ｐゴシック"/>
              </a:rPr>
              <a:t>Features</a:t>
            </a:r>
          </a:p>
          <a:p>
            <a:pPr lvl="1"/>
            <a:r>
              <a:rPr lang="en-US" smtClean="0">
                <a:ea typeface="ＭＳ Ｐゴシック"/>
              </a:rPr>
              <a:t>Functions</a:t>
            </a:r>
          </a:p>
          <a:p>
            <a:pPr lvl="1"/>
            <a:r>
              <a:rPr lang="en-US" smtClean="0">
                <a:ea typeface="ＭＳ Ｐゴシック"/>
              </a:rPr>
              <a:t>Content Requirements and Content Management </a:t>
            </a:r>
          </a:p>
        </p:txBody>
      </p:sp>
      <p:sp>
        <p:nvSpPr>
          <p:cNvPr id="49155" name="TextBox 6"/>
          <p:cNvSpPr txBox="1">
            <a:spLocks noChangeArrowheads="1"/>
          </p:cNvSpPr>
          <p:nvPr/>
        </p:nvSpPr>
        <p:spPr bwMode="auto">
          <a:xfrm>
            <a:off x="1752600" y="6488113"/>
            <a:ext cx="396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i="1"/>
              <a:t>* Source: The Elements of User Experience; User-Centered </a:t>
            </a:r>
            <a:br>
              <a:rPr lang="en-US" sz="900" i="1"/>
            </a:br>
            <a:r>
              <a:rPr lang="en-US" sz="900" i="1"/>
              <a:t>Design for the Web, Jesse James Garrett, New Riders, 2003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Process for Building a Web Site (cont’d)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Structure – How Organized</a:t>
            </a:r>
          </a:p>
          <a:p>
            <a:pPr lvl="1"/>
            <a:r>
              <a:rPr lang="en-US" smtClean="0">
                <a:ea typeface="ＭＳ Ｐゴシック"/>
              </a:rPr>
              <a:t>Information Architecture for Organizing Content</a:t>
            </a:r>
          </a:p>
          <a:p>
            <a:pPr lvl="1"/>
            <a:r>
              <a:rPr lang="en-US" smtClean="0">
                <a:ea typeface="ＭＳ Ｐゴシック"/>
              </a:rPr>
              <a:t>Interface and Nomenclature</a:t>
            </a:r>
          </a:p>
          <a:p>
            <a:pPr lvl="1"/>
            <a:r>
              <a:rPr lang="en-US" smtClean="0">
                <a:ea typeface="ＭＳ Ｐゴシック"/>
              </a:rPr>
              <a:t>Interaction Design; user errors</a:t>
            </a:r>
          </a:p>
          <a:p>
            <a:pPr lvl="1"/>
            <a:r>
              <a:rPr lang="en-US" smtClean="0">
                <a:ea typeface="ＭＳ Ｐゴシック"/>
              </a:rPr>
              <a:t>Database Driven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Skeleton – Where on Page?</a:t>
            </a:r>
          </a:p>
          <a:p>
            <a:pPr lvl="1"/>
            <a:r>
              <a:rPr lang="en-US" smtClean="0">
                <a:ea typeface="ＭＳ Ｐゴシック"/>
              </a:rPr>
              <a:t>Navigation/Flow</a:t>
            </a:r>
          </a:p>
          <a:p>
            <a:pPr lvl="1"/>
            <a:r>
              <a:rPr lang="en-US" smtClean="0">
                <a:ea typeface="ＭＳ Ｐゴシック"/>
              </a:rPr>
              <a:t>Placement</a:t>
            </a:r>
          </a:p>
          <a:p>
            <a:pPr lvl="1"/>
            <a:r>
              <a:rPr lang="en-US" smtClean="0">
                <a:ea typeface="ＭＳ Ｐゴシック"/>
              </a:rPr>
              <a:t>Content is King 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Surface</a:t>
            </a:r>
          </a:p>
          <a:p>
            <a:pPr lvl="1"/>
            <a:r>
              <a:rPr lang="en-US" smtClean="0">
                <a:ea typeface="ＭＳ Ｐゴシック"/>
              </a:rPr>
              <a:t>Graphic Design</a:t>
            </a:r>
          </a:p>
          <a:p>
            <a:pPr lvl="1"/>
            <a:r>
              <a:rPr lang="en-US" smtClean="0">
                <a:ea typeface="ＭＳ Ｐゴシック"/>
              </a:rPr>
              <a:t>Look &amp; Feel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670050" y="0"/>
            <a:ext cx="7473950" cy="844550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Process - Detailed Agreement with Provider </a:t>
            </a:r>
          </a:p>
        </p:txBody>
      </p:sp>
      <p:pic>
        <p:nvPicPr>
          <p:cNvPr id="5325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1100138"/>
            <a:ext cx="7713662" cy="560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Emotional Intelligence In Cyber Space</a:t>
            </a:r>
          </a:p>
        </p:txBody>
      </p:sp>
      <p:sp>
        <p:nvSpPr>
          <p:cNvPr id="18434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smtClean="0">
                <a:ea typeface="ＭＳ Ｐゴシック"/>
                <a:cs typeface="ＭＳ Ｐゴシック"/>
              </a:rPr>
              <a:t>;-&gt;	</a:t>
            </a:r>
            <a:r>
              <a:rPr lang="en-US" sz="20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Sarcasm</a:t>
            </a:r>
          </a:p>
          <a:p>
            <a:r>
              <a:rPr lang="en-US" sz="2000" smtClean="0">
                <a:ea typeface="ＭＳ Ｐゴシック"/>
                <a:cs typeface="ＭＳ Ｐゴシック"/>
              </a:rPr>
              <a:t>;-(	</a:t>
            </a:r>
            <a:r>
              <a:rPr lang="en-US" sz="20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Crying</a:t>
            </a:r>
          </a:p>
          <a:p>
            <a:r>
              <a:rPr lang="en-US" sz="2000" smtClean="0">
                <a:ea typeface="ＭＳ Ｐゴシック"/>
                <a:cs typeface="ＭＳ Ｐゴシック"/>
              </a:rPr>
              <a:t>:-@	</a:t>
            </a:r>
            <a:r>
              <a:rPr lang="en-US" sz="20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Shouting</a:t>
            </a:r>
          </a:p>
          <a:p>
            <a:r>
              <a:rPr lang="en-US" sz="2000" smtClean="0">
                <a:ea typeface="ＭＳ Ｐゴシック"/>
                <a:cs typeface="ＭＳ Ｐゴシック"/>
              </a:rPr>
              <a:t>:-0	</a:t>
            </a:r>
            <a:r>
              <a:rPr lang="en-US" sz="20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Uh-oh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475"/>
              </a:spcBef>
            </a:pPr>
            <a:r>
              <a:rPr lang="en-US" sz="1600" smtClean="0">
                <a:ea typeface="ＭＳ Ｐゴシック"/>
                <a:cs typeface="ＭＳ Ｐゴシック"/>
              </a:rPr>
              <a:t>AFAIK – </a:t>
            </a:r>
            <a:r>
              <a:rPr lang="en-US" sz="16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As Far As I Know</a:t>
            </a:r>
          </a:p>
          <a:p>
            <a:pPr>
              <a:lnSpc>
                <a:spcPct val="150000"/>
              </a:lnSpc>
              <a:spcBef>
                <a:spcPts val="475"/>
              </a:spcBef>
            </a:pPr>
            <a:r>
              <a:rPr lang="en-US" sz="1600" smtClean="0">
                <a:ea typeface="ＭＳ Ｐゴシック"/>
                <a:cs typeface="ＭＳ Ｐゴシック"/>
              </a:rPr>
              <a:t>IANAL – </a:t>
            </a:r>
            <a:r>
              <a:rPr lang="en-US" sz="16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I Am Not A Lawyer</a:t>
            </a:r>
          </a:p>
          <a:p>
            <a:pPr>
              <a:lnSpc>
                <a:spcPct val="150000"/>
              </a:lnSpc>
              <a:spcBef>
                <a:spcPts val="475"/>
              </a:spcBef>
            </a:pPr>
            <a:r>
              <a:rPr lang="en-US" sz="1600" smtClean="0">
                <a:ea typeface="ＭＳ Ｐゴシック"/>
                <a:cs typeface="ＭＳ Ｐゴシック"/>
              </a:rPr>
              <a:t>IIRC – </a:t>
            </a:r>
            <a:r>
              <a:rPr lang="en-US" sz="16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If I Recall Correctly</a:t>
            </a:r>
          </a:p>
          <a:p>
            <a:pPr>
              <a:lnSpc>
                <a:spcPct val="150000"/>
              </a:lnSpc>
              <a:spcBef>
                <a:spcPts val="475"/>
              </a:spcBef>
            </a:pPr>
            <a:r>
              <a:rPr lang="en-US" sz="1600" smtClean="0">
                <a:ea typeface="ＭＳ Ｐゴシック"/>
                <a:cs typeface="ＭＳ Ｐゴシック"/>
              </a:rPr>
              <a:t>IMHO – </a:t>
            </a:r>
            <a:r>
              <a:rPr lang="en-US" sz="16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In My Humble Opinion</a:t>
            </a:r>
          </a:p>
          <a:p>
            <a:pPr>
              <a:lnSpc>
                <a:spcPct val="150000"/>
              </a:lnSpc>
              <a:spcBef>
                <a:spcPts val="475"/>
              </a:spcBef>
            </a:pPr>
            <a:r>
              <a:rPr lang="en-US" sz="1600" smtClean="0">
                <a:ea typeface="ＭＳ Ｐゴシック"/>
                <a:cs typeface="ＭＳ Ｐゴシック"/>
              </a:rPr>
              <a:t>ROTFL – </a:t>
            </a:r>
            <a:r>
              <a:rPr lang="en-US" sz="16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Rolling On The Floor Laughing</a:t>
            </a:r>
          </a:p>
          <a:p>
            <a:pPr>
              <a:lnSpc>
                <a:spcPct val="150000"/>
              </a:lnSpc>
              <a:spcBef>
                <a:spcPts val="475"/>
              </a:spcBef>
            </a:pPr>
            <a:r>
              <a:rPr lang="en-US" sz="1600" smtClean="0">
                <a:ea typeface="ＭＳ Ｐゴシック"/>
                <a:cs typeface="ＭＳ Ｐゴシック"/>
              </a:rPr>
              <a:t>RTFM – </a:t>
            </a:r>
            <a:r>
              <a:rPr lang="en-US" sz="16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Read The #@* Manual</a:t>
            </a:r>
          </a:p>
          <a:p>
            <a:pPr>
              <a:lnSpc>
                <a:spcPct val="150000"/>
              </a:lnSpc>
              <a:spcBef>
                <a:spcPts val="475"/>
              </a:spcBef>
            </a:pPr>
            <a:r>
              <a:rPr lang="en-US" sz="1600" smtClean="0">
                <a:ea typeface="ＭＳ Ｐゴシック"/>
                <a:cs typeface="ＭＳ Ｐゴシック"/>
              </a:rPr>
              <a:t>TIA – </a:t>
            </a:r>
            <a:r>
              <a:rPr lang="en-US" sz="16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Thanks In Advance</a:t>
            </a:r>
            <a:r>
              <a:rPr lang="en-US" sz="1600" smtClean="0">
                <a:ea typeface="ＭＳ Ｐゴシック"/>
                <a:cs typeface="ＭＳ Ｐゴシック"/>
              </a:rPr>
              <a:t>	</a:t>
            </a:r>
          </a:p>
          <a:p>
            <a:pPr>
              <a:lnSpc>
                <a:spcPct val="150000"/>
              </a:lnSpc>
              <a:spcBef>
                <a:spcPts val="475"/>
              </a:spcBef>
            </a:pPr>
            <a:r>
              <a:rPr lang="en-US" sz="1600" smtClean="0">
                <a:ea typeface="ＭＳ Ｐゴシック"/>
                <a:cs typeface="ＭＳ Ｐゴシック"/>
              </a:rPr>
              <a:t>WRT – </a:t>
            </a:r>
            <a:r>
              <a:rPr lang="en-US" sz="16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With Respect To</a:t>
            </a:r>
          </a:p>
          <a:p>
            <a:pPr>
              <a:lnSpc>
                <a:spcPct val="150000"/>
              </a:lnSpc>
              <a:spcBef>
                <a:spcPts val="475"/>
              </a:spcBef>
              <a:buFontTx/>
              <a:buNone/>
            </a:pPr>
            <a:endParaRPr lang="en-US" sz="1600" smtClean="0">
              <a:ea typeface="ＭＳ Ｐゴシック"/>
              <a:cs typeface="ＭＳ Ｐゴシック"/>
            </a:endParaRPr>
          </a:p>
          <a:p>
            <a:pPr>
              <a:lnSpc>
                <a:spcPct val="150000"/>
              </a:lnSpc>
              <a:spcBef>
                <a:spcPts val="475"/>
              </a:spcBef>
            </a:pPr>
            <a:endParaRPr lang="en-US" sz="1600" smtClean="0">
              <a:ea typeface="ＭＳ Ｐゴシック"/>
              <a:cs typeface="ＭＳ Ｐゴシック"/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81000" y="1676400"/>
            <a:ext cx="3657600" cy="0"/>
          </a:xfrm>
          <a:prstGeom prst="line">
            <a:avLst/>
          </a:prstGeom>
          <a:noFill/>
          <a:ln w="25400" cap="rnd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itchFamily="-110" charset="0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381000" y="2209800"/>
            <a:ext cx="3657600" cy="0"/>
          </a:xfrm>
          <a:prstGeom prst="line">
            <a:avLst/>
          </a:prstGeom>
          <a:noFill/>
          <a:ln w="25400" cap="rnd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itchFamily="-110" charset="0"/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381000" y="2743200"/>
            <a:ext cx="3657600" cy="0"/>
          </a:xfrm>
          <a:prstGeom prst="line">
            <a:avLst/>
          </a:prstGeom>
          <a:noFill/>
          <a:ln w="25400" cap="rnd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itchFamily="-110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Process - Understand the Site Flow </a:t>
            </a:r>
          </a:p>
        </p:txBody>
      </p:sp>
      <p:pic>
        <p:nvPicPr>
          <p:cNvPr id="552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188" y="1490663"/>
            <a:ext cx="86836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670050" y="0"/>
            <a:ext cx="7473950" cy="844550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Agree to Layout &amp; Functionality for Each Page </a:t>
            </a:r>
          </a:p>
        </p:txBody>
      </p:sp>
      <p:grpSp>
        <p:nvGrpSpPr>
          <p:cNvPr id="57346" name="Group 8"/>
          <p:cNvGrpSpPr>
            <a:grpSpLocks/>
          </p:cNvGrpSpPr>
          <p:nvPr/>
        </p:nvGrpSpPr>
        <p:grpSpPr bwMode="auto">
          <a:xfrm>
            <a:off x="762000" y="1219200"/>
            <a:ext cx="7543800" cy="5132388"/>
            <a:chOff x="762000" y="1371600"/>
            <a:chExt cx="7543800" cy="5131658"/>
          </a:xfrm>
        </p:grpSpPr>
        <p:pic>
          <p:nvPicPr>
            <p:cNvPr id="50180" name="Picture 4"/>
            <p:cNvPicPr>
              <a:picLocks noChangeAspect="1" noChangeArrowheads="1"/>
            </p:cNvPicPr>
            <p:nvPr/>
          </p:nvPicPr>
          <p:blipFill>
            <a:blip r:embed="rId3"/>
            <a:srcRect r="1011" b="1698"/>
            <a:stretch>
              <a:fillRect/>
            </a:stretch>
          </p:blipFill>
          <p:spPr bwMode="auto">
            <a:xfrm>
              <a:off x="774700" y="2057302"/>
              <a:ext cx="7518400" cy="4445956"/>
            </a:xfrm>
            <a:prstGeom prst="rect">
              <a:avLst/>
            </a:prstGeom>
            <a:noFill/>
            <a:ln w="15875" cap="flat" cmpd="sng" algn="ctr">
              <a:solidFill>
                <a:schemeClr val="accent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sp>
          <p:nvSpPr>
            <p:cNvPr id="57348" name="Rectangle 6"/>
            <p:cNvSpPr>
              <a:spLocks noChangeArrowheads="1"/>
            </p:cNvSpPr>
            <p:nvPr/>
          </p:nvSpPr>
          <p:spPr bwMode="auto">
            <a:xfrm>
              <a:off x="762000" y="1371600"/>
              <a:ext cx="7543800" cy="685800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rgbClr val="58585A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Client Web Page Design Header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Measurement Enables Continuous Improvement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All Web Sites Should Have An Analytics Tool</a:t>
            </a:r>
          </a:p>
          <a:p>
            <a:pPr lvl="1"/>
            <a:r>
              <a:rPr lang="en-US" smtClean="0">
                <a:ea typeface="ＭＳ Ｐゴシック"/>
              </a:rPr>
              <a:t>Analyzing Log Files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Key Metrics Include:</a:t>
            </a:r>
          </a:p>
          <a:p>
            <a:pPr lvl="1"/>
            <a:r>
              <a:rPr lang="en-US" smtClean="0">
                <a:ea typeface="ＭＳ Ｐゴシック"/>
              </a:rPr>
              <a:t>Page Views, Time/pg…</a:t>
            </a:r>
          </a:p>
          <a:p>
            <a:pPr lvl="1"/>
            <a:r>
              <a:rPr lang="en-US" smtClean="0">
                <a:ea typeface="ＭＳ Ｐゴシック"/>
              </a:rPr>
              <a:t># of Registered Visitors/Users</a:t>
            </a:r>
          </a:p>
          <a:p>
            <a:pPr lvl="1"/>
            <a:r>
              <a:rPr lang="en-US" smtClean="0">
                <a:ea typeface="ＭＳ Ｐゴシック"/>
              </a:rPr>
              <a:t>$ volume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Integrated Communications:</a:t>
            </a:r>
          </a:p>
          <a:p>
            <a:pPr lvl="1"/>
            <a:r>
              <a:rPr lang="en-US" smtClean="0">
                <a:ea typeface="ＭＳ Ｐゴシック"/>
              </a:rPr>
              <a:t>Put URL on All Materials</a:t>
            </a:r>
          </a:p>
          <a:p>
            <a:pPr lvl="1"/>
            <a:r>
              <a:rPr lang="en-US" smtClean="0">
                <a:ea typeface="ＭＳ Ｐゴシック"/>
              </a:rPr>
              <a:t>Link Web Activity to Marketing or Other Events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Metrics Depend on Your Site Objectives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993900" y="1376363"/>
            <a:ext cx="2968625" cy="41148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63500" dist="38100" dir="3300000">
              <a:srgbClr val="000000">
                <a:alpha val="25000"/>
              </a:srgbClr>
            </a:outerShdw>
          </a:effectLst>
        </p:spPr>
        <p:txBody>
          <a:bodyPr tIns="91440"/>
          <a:lstStyle/>
          <a:p>
            <a:pPr marL="225425" indent="-225425" defTabSz="684213">
              <a:spcBef>
                <a:spcPct val="20000"/>
              </a:spcBef>
              <a:buFont typeface="Wingdings 2" pitchFamily="-110" charset="2"/>
              <a:buChar char=""/>
              <a:defRPr/>
            </a:pPr>
            <a:r>
              <a:rPr lang="en-US" sz="1400" dirty="0">
                <a:solidFill>
                  <a:srgbClr val="862175"/>
                </a:solidFill>
                <a:latin typeface="Arial" pitchFamily="-110" charset="0"/>
              </a:rPr>
              <a:t>Drive Site Visitors to Purchase Products or Services</a:t>
            </a:r>
          </a:p>
          <a:p>
            <a:pPr marL="225425" indent="-225425" defTabSz="684213">
              <a:spcBef>
                <a:spcPct val="20000"/>
              </a:spcBef>
              <a:buFont typeface="Wingdings 2" pitchFamily="-110" charset="2"/>
              <a:buChar char=""/>
              <a:defRPr/>
            </a:pPr>
            <a:endParaRPr lang="en-US" sz="1400" dirty="0">
              <a:solidFill>
                <a:srgbClr val="862175"/>
              </a:solidFill>
              <a:latin typeface="Arial" pitchFamily="-110" charset="0"/>
            </a:endParaRPr>
          </a:p>
          <a:p>
            <a:pPr marL="225425" indent="-225425" defTabSz="684213">
              <a:spcBef>
                <a:spcPct val="20000"/>
              </a:spcBef>
              <a:buFont typeface="Wingdings 2" pitchFamily="-110" charset="2"/>
              <a:buChar char=""/>
              <a:defRPr/>
            </a:pPr>
            <a:endParaRPr lang="en-US" sz="700" dirty="0">
              <a:solidFill>
                <a:srgbClr val="862175"/>
              </a:solidFill>
              <a:latin typeface="Arial" pitchFamily="-110" charset="0"/>
            </a:endParaRPr>
          </a:p>
          <a:p>
            <a:pPr marL="225425" indent="-225425" defTabSz="684213">
              <a:spcBef>
                <a:spcPct val="20000"/>
              </a:spcBef>
              <a:buFont typeface="Wingdings 2" pitchFamily="-110" charset="2"/>
              <a:buChar char=""/>
              <a:defRPr/>
            </a:pPr>
            <a:r>
              <a:rPr lang="en-US" sz="1400" dirty="0">
                <a:solidFill>
                  <a:schemeClr val="accent5"/>
                </a:solidFill>
                <a:latin typeface="Arial" pitchFamily="-110" charset="0"/>
              </a:rPr>
              <a:t>Attract Repeat Visitors</a:t>
            </a:r>
          </a:p>
          <a:p>
            <a:pPr marL="225425" indent="-225425" defTabSz="684213">
              <a:spcBef>
                <a:spcPct val="20000"/>
              </a:spcBef>
              <a:buFont typeface="Wingdings 2" pitchFamily="-110" charset="2"/>
              <a:buChar char=""/>
              <a:defRPr/>
            </a:pPr>
            <a:r>
              <a:rPr lang="en-US" sz="1400" dirty="0">
                <a:solidFill>
                  <a:schemeClr val="accent5"/>
                </a:solidFill>
                <a:latin typeface="Arial" pitchFamily="-110" charset="0"/>
              </a:rPr>
              <a:t>In-Depth Site Exploration</a:t>
            </a:r>
          </a:p>
          <a:p>
            <a:pPr marL="225425" indent="-225425" defTabSz="684213">
              <a:spcBef>
                <a:spcPct val="20000"/>
              </a:spcBef>
              <a:buFont typeface="Wingdings 2" pitchFamily="-110" charset="2"/>
              <a:buChar char=""/>
              <a:defRPr/>
            </a:pPr>
            <a:endParaRPr lang="en-US" sz="1400" dirty="0">
              <a:solidFill>
                <a:srgbClr val="862175"/>
              </a:solidFill>
              <a:latin typeface="Arial" pitchFamily="-110" charset="0"/>
            </a:endParaRPr>
          </a:p>
          <a:p>
            <a:pPr marL="225425" indent="-225425" defTabSz="684213">
              <a:spcBef>
                <a:spcPct val="20000"/>
              </a:spcBef>
              <a:buFont typeface="Wingdings 2" pitchFamily="-110" charset="2"/>
              <a:buChar char=""/>
              <a:defRPr/>
            </a:pPr>
            <a:endParaRPr lang="en-US" sz="1400" dirty="0">
              <a:solidFill>
                <a:srgbClr val="862175"/>
              </a:solidFill>
              <a:latin typeface="Arial" pitchFamily="-110" charset="0"/>
            </a:endParaRPr>
          </a:p>
          <a:p>
            <a:pPr marL="225425" indent="-225425" defTabSz="684213">
              <a:spcBef>
                <a:spcPct val="20000"/>
              </a:spcBef>
              <a:buFont typeface="Wingdings 2" pitchFamily="-110" charset="2"/>
              <a:buChar char=""/>
              <a:defRPr/>
            </a:pPr>
            <a:endParaRPr lang="en-US" sz="1400" dirty="0">
              <a:solidFill>
                <a:srgbClr val="862175"/>
              </a:solidFill>
              <a:latin typeface="Arial" pitchFamily="-110" charset="0"/>
            </a:endParaRPr>
          </a:p>
          <a:p>
            <a:pPr marL="225425" indent="-225425" defTabSz="684213">
              <a:spcBef>
                <a:spcPct val="20000"/>
              </a:spcBef>
              <a:buFont typeface="Wingdings 2" pitchFamily="-110" charset="2"/>
              <a:buChar char=""/>
              <a:defRPr/>
            </a:pPr>
            <a:r>
              <a:rPr lang="en-US" sz="1400" dirty="0">
                <a:solidFill>
                  <a:srgbClr val="862175"/>
                </a:solidFill>
                <a:latin typeface="Arial" pitchFamily="-110" charset="0"/>
              </a:rPr>
              <a:t>Capture Information</a:t>
            </a:r>
          </a:p>
          <a:p>
            <a:pPr marL="225425" indent="-225425" defTabSz="684213">
              <a:spcBef>
                <a:spcPct val="20000"/>
              </a:spcBef>
              <a:buFont typeface="Wingdings 2" pitchFamily="-110" charset="2"/>
              <a:buChar char=""/>
              <a:defRPr/>
            </a:pPr>
            <a:r>
              <a:rPr lang="en-US" sz="1400" dirty="0">
                <a:solidFill>
                  <a:srgbClr val="862175"/>
                </a:solidFill>
                <a:latin typeface="Arial" pitchFamily="-110" charset="0"/>
              </a:rPr>
              <a:t>Multi-Channel Communication</a:t>
            </a:r>
          </a:p>
          <a:p>
            <a:pPr marL="225425" indent="-225425" defTabSz="684213">
              <a:spcBef>
                <a:spcPct val="20000"/>
              </a:spcBef>
              <a:buFont typeface="Wingdings 2" pitchFamily="-110" charset="2"/>
              <a:buNone/>
              <a:defRPr/>
            </a:pPr>
            <a:endParaRPr lang="en-US" sz="1400" dirty="0">
              <a:solidFill>
                <a:srgbClr val="862175"/>
              </a:solidFill>
              <a:latin typeface="Arial" pitchFamily="-110" charset="0"/>
            </a:endParaRPr>
          </a:p>
          <a:p>
            <a:pPr marL="225425" indent="-225425" defTabSz="684213">
              <a:spcBef>
                <a:spcPct val="20000"/>
              </a:spcBef>
              <a:buFont typeface="Wingdings 2" pitchFamily="-110" charset="2"/>
              <a:buNone/>
              <a:defRPr/>
            </a:pPr>
            <a:endParaRPr lang="en-US" sz="800" dirty="0">
              <a:solidFill>
                <a:srgbClr val="862175"/>
              </a:solidFill>
              <a:latin typeface="Arial" pitchFamily="-110" charset="0"/>
            </a:endParaRPr>
          </a:p>
          <a:p>
            <a:pPr marL="225425" indent="-225425" defTabSz="684213">
              <a:spcBef>
                <a:spcPct val="20000"/>
              </a:spcBef>
              <a:buFont typeface="Wingdings 2" pitchFamily="-110" charset="2"/>
              <a:buChar char=""/>
              <a:defRPr/>
            </a:pPr>
            <a:r>
              <a:rPr lang="en-US" sz="1400" dirty="0">
                <a:solidFill>
                  <a:srgbClr val="58585A"/>
                </a:solidFill>
                <a:latin typeface="Arial" pitchFamily="-110" charset="0"/>
              </a:rPr>
              <a:t>Quick Issue Resolution</a:t>
            </a:r>
          </a:p>
          <a:p>
            <a:pPr marL="225425" indent="-225425" defTabSz="684213">
              <a:spcBef>
                <a:spcPct val="20000"/>
              </a:spcBef>
              <a:buFont typeface="Wingdings 2" pitchFamily="-110" charset="2"/>
              <a:buChar char=""/>
              <a:defRPr/>
            </a:pPr>
            <a:r>
              <a:rPr lang="en-US" sz="1400" dirty="0">
                <a:solidFill>
                  <a:srgbClr val="58585A"/>
                </a:solidFill>
                <a:latin typeface="Arial" pitchFamily="-110" charset="0"/>
              </a:rPr>
              <a:t>Able to Resolve Online </a:t>
            </a:r>
          </a:p>
          <a:p>
            <a:pPr marL="225425" indent="-225425" defTabSz="684213">
              <a:spcBef>
                <a:spcPct val="20000"/>
              </a:spcBef>
              <a:buFont typeface="Wingdings 2" pitchFamily="-110" charset="2"/>
              <a:buChar char=""/>
              <a:defRPr/>
            </a:pPr>
            <a:r>
              <a:rPr lang="en-US" sz="1400" dirty="0">
                <a:solidFill>
                  <a:srgbClr val="58585A"/>
                </a:solidFill>
                <a:latin typeface="Arial" pitchFamily="-110" charset="0"/>
              </a:rPr>
              <a:t>Once &amp; Done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5205413" y="1376363"/>
            <a:ext cx="3200400" cy="41148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63500" dist="38100" dir="3300000">
              <a:srgbClr val="000000">
                <a:alpha val="25000"/>
              </a:srgbClr>
            </a:outerShdw>
          </a:effectLst>
        </p:spPr>
        <p:txBody>
          <a:bodyPr tIns="91440"/>
          <a:lstStyle/>
          <a:p>
            <a:pPr marL="117475" indent="-117475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400" dirty="0">
                <a:solidFill>
                  <a:srgbClr val="862175"/>
                </a:solidFill>
                <a:latin typeface="Arial" pitchFamily="-110" charset="0"/>
              </a:rPr>
              <a:t> $ Revenue   </a:t>
            </a:r>
            <a:r>
              <a:rPr lang="en-US" sz="1400" dirty="0">
                <a:solidFill>
                  <a:srgbClr val="862175"/>
                </a:solidFill>
                <a:latin typeface="Arial" pitchFamily="-110" charset="0"/>
              </a:rPr>
              <a:t> – </a:t>
            </a:r>
            <a:r>
              <a:rPr lang="en-US" sz="1400" dirty="0">
                <a:solidFill>
                  <a:srgbClr val="862175"/>
                </a:solidFill>
                <a:latin typeface="Arial" pitchFamily="-110" charset="0"/>
              </a:rPr>
              <a:t>Orders   </a:t>
            </a:r>
            <a:r>
              <a:rPr lang="en-US" sz="1400" dirty="0">
                <a:solidFill>
                  <a:srgbClr val="862175"/>
                </a:solidFill>
                <a:latin typeface="Arial" pitchFamily="-110" charset="0"/>
              </a:rPr>
              <a:t> – </a:t>
            </a:r>
            <a:r>
              <a:rPr lang="en-US" sz="1400" dirty="0">
                <a:solidFill>
                  <a:srgbClr val="862175"/>
                </a:solidFill>
                <a:latin typeface="Arial" pitchFamily="-110" charset="0"/>
              </a:rPr>
              <a:t>Profit</a:t>
            </a:r>
          </a:p>
          <a:p>
            <a:pPr marL="117475" indent="-117475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400" dirty="0">
                <a:solidFill>
                  <a:srgbClr val="862175"/>
                </a:solidFill>
                <a:latin typeface="Arial" pitchFamily="-110" charset="0"/>
              </a:rPr>
              <a:t> Conversion Rate  </a:t>
            </a:r>
            <a:r>
              <a:rPr lang="en-US" sz="1400" dirty="0">
                <a:solidFill>
                  <a:srgbClr val="862175"/>
                </a:solidFill>
                <a:latin typeface="Arial" pitchFamily="-110" charset="0"/>
              </a:rPr>
              <a:t> – </a:t>
            </a:r>
            <a:r>
              <a:rPr lang="en-US" sz="1400" dirty="0">
                <a:solidFill>
                  <a:srgbClr val="862175"/>
                </a:solidFill>
                <a:latin typeface="Arial" pitchFamily="-110" charset="0"/>
              </a:rPr>
              <a:t>$/Visit</a:t>
            </a:r>
          </a:p>
          <a:p>
            <a:pPr marL="117475" indent="-117475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400" dirty="0">
                <a:solidFill>
                  <a:srgbClr val="862175"/>
                </a:solidFill>
                <a:latin typeface="Arial" pitchFamily="-110" charset="0"/>
              </a:rPr>
              <a:t> Average Order Value</a:t>
            </a:r>
          </a:p>
          <a:p>
            <a:pPr marL="117475" indent="-117475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900" dirty="0">
              <a:solidFill>
                <a:srgbClr val="862175"/>
              </a:solidFill>
              <a:latin typeface="Arial" pitchFamily="-110" charset="0"/>
            </a:endParaRPr>
          </a:p>
          <a:p>
            <a:pPr marL="117475" indent="-117475">
              <a:lnSpc>
                <a:spcPct val="90000"/>
              </a:lnSpc>
              <a:spcBef>
                <a:spcPct val="20000"/>
              </a:spcBef>
              <a:buClr>
                <a:srgbClr val="800080"/>
              </a:buClr>
              <a:buFontTx/>
              <a:buChar char="–"/>
              <a:defRPr/>
            </a:pPr>
            <a:r>
              <a:rPr lang="en-US" sz="1400" dirty="0">
                <a:solidFill>
                  <a:srgbClr val="58585A"/>
                </a:solidFill>
                <a:latin typeface="Arial" pitchFamily="-110" charset="0"/>
              </a:rPr>
              <a:t> Page Views  </a:t>
            </a:r>
            <a:r>
              <a:rPr lang="en-US" sz="1400" dirty="0">
                <a:solidFill>
                  <a:srgbClr val="58585A"/>
                </a:solidFill>
                <a:latin typeface="Arial" pitchFamily="-110" charset="0"/>
              </a:rPr>
              <a:t> – </a:t>
            </a:r>
            <a:r>
              <a:rPr lang="en-US" sz="1400" dirty="0">
                <a:solidFill>
                  <a:srgbClr val="58585A"/>
                </a:solidFill>
                <a:latin typeface="Arial" pitchFamily="-110" charset="0"/>
              </a:rPr>
              <a:t>Unique Visitors</a:t>
            </a:r>
          </a:p>
          <a:p>
            <a:pPr marL="117475" indent="-117475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400" dirty="0">
                <a:solidFill>
                  <a:srgbClr val="58585A"/>
                </a:solidFill>
                <a:latin typeface="Arial" pitchFamily="-110" charset="0"/>
              </a:rPr>
              <a:t> Average Page Views/Visit</a:t>
            </a:r>
          </a:p>
          <a:p>
            <a:pPr marL="117475" indent="-117475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400" dirty="0">
                <a:solidFill>
                  <a:srgbClr val="58585A"/>
                </a:solidFill>
                <a:latin typeface="Arial" pitchFamily="-110" charset="0"/>
              </a:rPr>
              <a:t> Conversion Rate (actions/visit)</a:t>
            </a:r>
          </a:p>
          <a:p>
            <a:pPr marL="117475" indent="-117475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400" dirty="0">
                <a:solidFill>
                  <a:srgbClr val="58585A"/>
                </a:solidFill>
                <a:latin typeface="Arial" pitchFamily="-110" charset="0"/>
              </a:rPr>
              <a:t> Subscriptions/Registrations</a:t>
            </a:r>
          </a:p>
          <a:p>
            <a:pPr marL="117475" indent="-117475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400" dirty="0">
                <a:solidFill>
                  <a:srgbClr val="58585A"/>
                </a:solidFill>
                <a:latin typeface="Arial" pitchFamily="-110" charset="0"/>
              </a:rPr>
              <a:t> Downloads</a:t>
            </a:r>
          </a:p>
          <a:p>
            <a:pPr marL="117475" indent="-117475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900" dirty="0">
              <a:solidFill>
                <a:srgbClr val="862175"/>
              </a:solidFill>
              <a:latin typeface="Arial" pitchFamily="-110" charset="0"/>
            </a:endParaRPr>
          </a:p>
          <a:p>
            <a:pPr marL="117475" indent="-117475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400" dirty="0">
                <a:solidFill>
                  <a:srgbClr val="862175"/>
                </a:solidFill>
                <a:latin typeface="Arial" pitchFamily="-110" charset="0"/>
              </a:rPr>
              <a:t> Leads  </a:t>
            </a:r>
            <a:r>
              <a:rPr lang="en-US" sz="1400" dirty="0">
                <a:solidFill>
                  <a:srgbClr val="862175"/>
                </a:solidFill>
                <a:latin typeface="Arial" pitchFamily="-110" charset="0"/>
              </a:rPr>
              <a:t> – </a:t>
            </a:r>
            <a:r>
              <a:rPr lang="en-US" sz="1400" dirty="0">
                <a:solidFill>
                  <a:srgbClr val="862175"/>
                </a:solidFill>
                <a:latin typeface="Arial" pitchFamily="-110" charset="0"/>
              </a:rPr>
              <a:t>Cost/Lead  </a:t>
            </a:r>
          </a:p>
          <a:p>
            <a:pPr marL="117475" indent="-117475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400" dirty="0">
                <a:solidFill>
                  <a:srgbClr val="862175"/>
                </a:solidFill>
                <a:latin typeface="Arial" pitchFamily="-110" charset="0"/>
              </a:rPr>
              <a:t> Conversion Rate   </a:t>
            </a:r>
            <a:r>
              <a:rPr lang="en-US" sz="1400" dirty="0">
                <a:solidFill>
                  <a:srgbClr val="862175"/>
                </a:solidFill>
                <a:latin typeface="Arial" pitchFamily="-110" charset="0"/>
              </a:rPr>
              <a:t> – </a:t>
            </a:r>
            <a:r>
              <a:rPr lang="en-US" sz="1400" dirty="0">
                <a:solidFill>
                  <a:srgbClr val="862175"/>
                </a:solidFill>
                <a:latin typeface="Arial" pitchFamily="-110" charset="0"/>
              </a:rPr>
              <a:t>Referrals</a:t>
            </a:r>
          </a:p>
          <a:p>
            <a:pPr marL="117475" indent="-117475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400" dirty="0">
                <a:solidFill>
                  <a:srgbClr val="862175"/>
                </a:solidFill>
                <a:latin typeface="Arial" pitchFamily="-110" charset="0"/>
              </a:rPr>
              <a:t> Price Quotes </a:t>
            </a:r>
            <a:r>
              <a:rPr lang="en-US" sz="1400" dirty="0">
                <a:solidFill>
                  <a:srgbClr val="862175"/>
                </a:solidFill>
                <a:latin typeface="Arial" pitchFamily="-110" charset="0"/>
              </a:rPr>
              <a:t> – </a:t>
            </a:r>
            <a:r>
              <a:rPr lang="en-US" sz="1400" dirty="0">
                <a:solidFill>
                  <a:srgbClr val="862175"/>
                </a:solidFill>
                <a:latin typeface="Arial" pitchFamily="-110" charset="0"/>
              </a:rPr>
              <a:t>Demo’s</a:t>
            </a:r>
          </a:p>
          <a:p>
            <a:pPr marL="117475" indent="-117475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900" dirty="0">
              <a:solidFill>
                <a:srgbClr val="862175"/>
              </a:solidFill>
              <a:latin typeface="Arial" pitchFamily="-110" charset="0"/>
            </a:endParaRPr>
          </a:p>
          <a:p>
            <a:pPr marL="117475" indent="-117475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Tx/>
              <a:buChar char="–"/>
              <a:defRPr/>
            </a:pPr>
            <a:r>
              <a:rPr lang="en-US" sz="1400" dirty="0">
                <a:solidFill>
                  <a:srgbClr val="862175"/>
                </a:solidFill>
                <a:latin typeface="Arial" pitchFamily="-110" charset="0"/>
              </a:rPr>
              <a:t> </a:t>
            </a:r>
            <a:r>
              <a:rPr lang="en-US" sz="1400" dirty="0">
                <a:solidFill>
                  <a:srgbClr val="58585A"/>
                </a:solidFill>
                <a:latin typeface="Arial" pitchFamily="-110" charset="0"/>
              </a:rPr>
              <a:t>Unique Visitors </a:t>
            </a:r>
            <a:r>
              <a:rPr lang="en-US" sz="1400" dirty="0">
                <a:solidFill>
                  <a:srgbClr val="58585A"/>
                </a:solidFill>
                <a:latin typeface="Arial" pitchFamily="-110" charset="0"/>
              </a:rPr>
              <a:t> – </a:t>
            </a:r>
            <a:r>
              <a:rPr lang="en-US" sz="1400" dirty="0">
                <a:solidFill>
                  <a:srgbClr val="58585A"/>
                </a:solidFill>
                <a:latin typeface="Arial" pitchFamily="-110" charset="0"/>
              </a:rPr>
              <a:t># Web Inquiries</a:t>
            </a:r>
          </a:p>
          <a:p>
            <a:pPr marL="117475" indent="-117475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400" dirty="0">
                <a:solidFill>
                  <a:srgbClr val="58585A"/>
                </a:solidFill>
                <a:latin typeface="Arial" pitchFamily="-110" charset="0"/>
              </a:rPr>
              <a:t> % Successful Inquiry Resolution</a:t>
            </a:r>
          </a:p>
          <a:p>
            <a:pPr marL="117475" indent="-117475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400" dirty="0">
                <a:solidFill>
                  <a:srgbClr val="58585A"/>
                </a:solidFill>
                <a:latin typeface="Arial" pitchFamily="-110" charset="0"/>
              </a:rPr>
              <a:t> Call Center Volume (to unique #)</a:t>
            </a:r>
          </a:p>
          <a:p>
            <a:pPr marL="117475" indent="-117475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400" dirty="0">
                <a:solidFill>
                  <a:srgbClr val="58585A"/>
                </a:solidFill>
                <a:latin typeface="Arial" pitchFamily="-110" charset="0"/>
              </a:rPr>
              <a:t> Customer Satisfaction Survey OL</a:t>
            </a:r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242888" y="1389063"/>
            <a:ext cx="1577975" cy="485775"/>
          </a:xfrm>
          <a:prstGeom prst="homePlate">
            <a:avLst>
              <a:gd name="adj" fmla="val 4572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4213" eaLnBrk="0" hangingPunct="0">
              <a:spcBef>
                <a:spcPct val="20000"/>
              </a:spcBef>
              <a:buFont typeface="Wingdings 2" pitchFamily="-110" charset="2"/>
              <a:buNone/>
              <a:defRPr/>
            </a:pPr>
            <a:r>
              <a:rPr lang="en-US" sz="1400" b="1" dirty="0">
                <a:solidFill>
                  <a:schemeClr val="accent4"/>
                </a:solidFill>
                <a:latin typeface="Arial" pitchFamily="-110" charset="0"/>
              </a:rPr>
              <a:t>Ecommerce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228600" y="2286000"/>
            <a:ext cx="1577975" cy="485775"/>
          </a:xfrm>
          <a:prstGeom prst="homePlate">
            <a:avLst>
              <a:gd name="adj" fmla="val 45728"/>
            </a:avLst>
          </a:prstGeom>
          <a:solidFill>
            <a:schemeClr val="accent5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4213" eaLnBrk="0" hangingPunct="0">
              <a:spcBef>
                <a:spcPct val="20000"/>
              </a:spcBef>
              <a:buFont typeface="Wingdings 2" pitchFamily="-110" charset="2"/>
              <a:buNone/>
              <a:defRPr/>
            </a:pPr>
            <a:r>
              <a:rPr lang="en-US" sz="1400" b="1" dirty="0">
                <a:solidFill>
                  <a:schemeClr val="accent4"/>
                </a:solidFill>
                <a:latin typeface="Arial" pitchFamily="-110" charset="0"/>
              </a:rPr>
              <a:t>Content &amp; Adv</a:t>
            </a:r>
            <a:endParaRPr lang="en-US" sz="1400" b="1" dirty="0">
              <a:solidFill>
                <a:schemeClr val="accent4"/>
              </a:solidFill>
              <a:latin typeface="Arial" pitchFamily="-110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42888" y="3429000"/>
            <a:ext cx="1577975" cy="485775"/>
          </a:xfrm>
          <a:prstGeom prst="homePlate">
            <a:avLst>
              <a:gd name="adj" fmla="val 4572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4213" eaLnBrk="0" hangingPunct="0">
              <a:spcBef>
                <a:spcPct val="20000"/>
              </a:spcBef>
              <a:buFont typeface="Wingdings 2" pitchFamily="-110" charset="2"/>
              <a:buNone/>
              <a:defRPr/>
            </a:pPr>
            <a:r>
              <a:rPr lang="en-US" sz="1400" b="1" dirty="0">
                <a:solidFill>
                  <a:schemeClr val="accent4"/>
                </a:solidFill>
                <a:latin typeface="Arial" pitchFamily="-110" charset="0"/>
              </a:rPr>
              <a:t>Lead Gen</a:t>
            </a:r>
            <a:endParaRPr lang="en-US" sz="1400" b="1" dirty="0">
              <a:solidFill>
                <a:schemeClr val="accent4"/>
              </a:solidFill>
              <a:latin typeface="Arial" pitchFamily="-110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242888" y="4572000"/>
            <a:ext cx="1577975" cy="485775"/>
          </a:xfrm>
          <a:prstGeom prst="homePlate">
            <a:avLst>
              <a:gd name="adj" fmla="val 45728"/>
            </a:avLst>
          </a:prstGeom>
          <a:solidFill>
            <a:schemeClr val="accent5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4213" eaLnBrk="0" hangingPunct="0">
              <a:spcBef>
                <a:spcPct val="20000"/>
              </a:spcBef>
              <a:buFont typeface="Wingdings 2" pitchFamily="-110" charset="2"/>
              <a:buNone/>
              <a:defRPr/>
            </a:pPr>
            <a:r>
              <a:rPr lang="en-US" sz="1400" b="1" dirty="0" err="1">
                <a:solidFill>
                  <a:schemeClr val="accent4"/>
                </a:solidFill>
                <a:latin typeface="Arial" pitchFamily="-110" charset="0"/>
              </a:rPr>
              <a:t>Cust</a:t>
            </a:r>
            <a:r>
              <a:rPr lang="en-US" sz="1400" b="1" dirty="0">
                <a:solidFill>
                  <a:schemeClr val="accent4"/>
                </a:solidFill>
                <a:latin typeface="Arial" pitchFamily="-110" charset="0"/>
              </a:rPr>
              <a:t>. Support</a:t>
            </a:r>
            <a:endParaRPr lang="en-US" sz="1400" b="1" dirty="0">
              <a:solidFill>
                <a:schemeClr val="accent4"/>
              </a:solidFill>
              <a:latin typeface="Arial" pitchFamily="-110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Presentation Overview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The Internet Imperative for Your Business</a:t>
            </a:r>
          </a:p>
          <a:p>
            <a:pPr lvl="1"/>
            <a:r>
              <a:rPr lang="en-US" smtClean="0">
                <a:ea typeface="ＭＳ Ｐゴシック"/>
              </a:rPr>
              <a:t>Integration</a:t>
            </a:r>
          </a:p>
          <a:p>
            <a:pPr lvl="1"/>
            <a:r>
              <a:rPr lang="en-US" smtClean="0">
                <a:ea typeface="ＭＳ Ｐゴシック"/>
              </a:rPr>
              <a:t>Expand Reach</a:t>
            </a:r>
          </a:p>
          <a:p>
            <a:pPr lvl="1"/>
            <a:r>
              <a:rPr lang="en-US" smtClean="0">
                <a:ea typeface="ＭＳ Ｐゴシック"/>
              </a:rPr>
              <a:t>Enhance Credibility</a:t>
            </a:r>
          </a:p>
          <a:p>
            <a:pPr lvl="1"/>
            <a:r>
              <a:rPr lang="en-US" smtClean="0">
                <a:ea typeface="ＭＳ Ｐゴシック"/>
              </a:rPr>
              <a:t>Foster Relationships</a:t>
            </a:r>
          </a:p>
          <a:p>
            <a:pPr lvl="1"/>
            <a:r>
              <a:rPr lang="en-US" smtClean="0">
                <a:ea typeface="ＭＳ Ｐゴシック"/>
              </a:rPr>
              <a:t>Sell Products &amp;/or Services</a:t>
            </a:r>
          </a:p>
          <a:p>
            <a:pPr lvl="1"/>
            <a:endParaRPr lang="en-US" smtClean="0">
              <a:ea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Building A Web Site</a:t>
            </a:r>
          </a:p>
          <a:p>
            <a:pPr lvl="1"/>
            <a:r>
              <a:rPr lang="en-US" smtClean="0">
                <a:ea typeface="ＭＳ Ｐゴシック"/>
              </a:rPr>
              <a:t>How to Begin</a:t>
            </a:r>
          </a:p>
          <a:p>
            <a:pPr lvl="1"/>
            <a:r>
              <a:rPr lang="en-US" smtClean="0">
                <a:ea typeface="ＭＳ Ｐゴシック"/>
              </a:rPr>
              <a:t>What is the Process</a:t>
            </a:r>
          </a:p>
          <a:p>
            <a:pPr lvl="1"/>
            <a:endParaRPr lang="en-US" smtClean="0">
              <a:ea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Measurement Enables Optimization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What’s So Exciting About the Internet</a:t>
            </a:r>
          </a:p>
        </p:txBody>
      </p:sp>
      <p:sp>
        <p:nvSpPr>
          <p:cNvPr id="2253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It’s Global</a:t>
            </a:r>
          </a:p>
          <a:p>
            <a:pPr lvl="1"/>
            <a:r>
              <a:rPr lang="en-US" smtClean="0">
                <a:ea typeface="ＭＳ Ｐゴシック"/>
              </a:rPr>
              <a:t>Channel; information </a:t>
            </a:r>
            <a:r>
              <a:rPr lang="en-US" smtClean="0">
                <a:ea typeface="ＭＳ Ｐゴシック"/>
                <a:sym typeface="Wingdings" pitchFamily="2" charset="2"/>
              </a:rPr>
              <a:t> e-commerce</a:t>
            </a:r>
            <a:endParaRPr lang="en-US" smtClean="0">
              <a:ea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Cost Effective</a:t>
            </a:r>
          </a:p>
          <a:p>
            <a:pPr lvl="1"/>
            <a:r>
              <a:rPr lang="en-US" smtClean="0">
                <a:ea typeface="ＭＳ Ｐゴシック"/>
              </a:rPr>
              <a:t>Moore’s Law is in effect – Costs plummeting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Extraordinarily Scalable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Highly Customizable</a:t>
            </a:r>
          </a:p>
          <a:p>
            <a:pPr lvl="1"/>
            <a:r>
              <a:rPr lang="en-US" smtClean="0">
                <a:ea typeface="ＭＳ Ｐゴシック"/>
              </a:rPr>
              <a:t>Customization</a:t>
            </a:r>
          </a:p>
          <a:p>
            <a:pPr lvl="1"/>
            <a:r>
              <a:rPr lang="en-US" smtClean="0">
                <a:ea typeface="ＭＳ Ｐゴシック"/>
              </a:rPr>
              <a:t>Personalization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Real Time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	…..And Here to Stay!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Integration Across Your Enterprise</a:t>
            </a:r>
          </a:p>
        </p:txBody>
      </p:sp>
      <p:sp>
        <p:nvSpPr>
          <p:cNvPr id="2457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Sales</a:t>
            </a:r>
          </a:p>
          <a:p>
            <a:pPr lvl="1"/>
            <a:r>
              <a:rPr lang="en-US" smtClean="0">
                <a:ea typeface="ＭＳ Ｐゴシック"/>
              </a:rPr>
              <a:t>Channel; information </a:t>
            </a:r>
            <a:r>
              <a:rPr lang="en-US" smtClean="0">
                <a:ea typeface="ＭＳ Ｐゴシック"/>
                <a:sym typeface="Wingdings" pitchFamily="2" charset="2"/>
              </a:rPr>
              <a:t> e-commerce</a:t>
            </a:r>
            <a:endParaRPr lang="en-US" smtClean="0">
              <a:ea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Supply Chain</a:t>
            </a:r>
          </a:p>
          <a:p>
            <a:pPr lvl="1"/>
            <a:r>
              <a:rPr lang="en-US" smtClean="0">
                <a:ea typeface="ＭＳ Ｐゴシック"/>
              </a:rPr>
              <a:t>Order fulfillment &amp; processing</a:t>
            </a:r>
          </a:p>
          <a:p>
            <a:pPr lvl="1"/>
            <a:r>
              <a:rPr lang="en-US" smtClean="0">
                <a:ea typeface="ＭＳ Ｐゴシック"/>
              </a:rPr>
              <a:t>Inventory management</a:t>
            </a:r>
          </a:p>
          <a:p>
            <a:pPr lvl="1"/>
            <a:r>
              <a:rPr lang="en-US" smtClean="0">
                <a:ea typeface="ＭＳ Ｐゴシック"/>
              </a:rPr>
              <a:t>Extranet; password protected vendor and customer sites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Finance</a:t>
            </a:r>
          </a:p>
          <a:p>
            <a:pPr lvl="1"/>
            <a:r>
              <a:rPr lang="en-US" smtClean="0">
                <a:ea typeface="ＭＳ Ｐゴシック"/>
              </a:rPr>
              <a:t>Online Payment Processing</a:t>
            </a:r>
          </a:p>
          <a:p>
            <a:pPr lvl="1"/>
            <a:r>
              <a:rPr lang="en-US" smtClean="0">
                <a:ea typeface="ＭＳ Ｐゴシック"/>
              </a:rPr>
              <a:t>Investor Relations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Human Resources</a:t>
            </a:r>
          </a:p>
          <a:p>
            <a:pPr lvl="1"/>
            <a:r>
              <a:rPr lang="en-US" smtClean="0">
                <a:ea typeface="ＭＳ Ｐゴシック"/>
              </a:rPr>
              <a:t>Intranet; employee resources</a:t>
            </a:r>
          </a:p>
          <a:p>
            <a:pPr lvl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Integration Within Marketing</a:t>
            </a:r>
          </a:p>
        </p:txBody>
      </p:sp>
      <p:sp>
        <p:nvSpPr>
          <p:cNvPr id="26626" name="Rectangle 4"/>
          <p:cNvSpPr>
            <a:spLocks noGrp="1" noChangeArrowheads="1"/>
          </p:cNvSpPr>
          <p:nvPr>
            <p:ph idx="1"/>
          </p:nvPr>
        </p:nvSpPr>
        <p:spPr>
          <a:xfrm>
            <a:off x="387350" y="1066800"/>
            <a:ext cx="8382000" cy="4265613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Match Marketing Tools To Decision Processes</a:t>
            </a:r>
          </a:p>
          <a:p>
            <a:endParaRPr lang="en-US" smtClean="0">
              <a:ea typeface="ＭＳ Ｐゴシック"/>
              <a:cs typeface="ＭＳ Ｐゴシック"/>
            </a:endParaRPr>
          </a:p>
          <a:p>
            <a:endParaRPr lang="en-US" smtClean="0">
              <a:ea typeface="ＭＳ Ｐゴシック"/>
              <a:cs typeface="ＭＳ Ｐゴシック"/>
            </a:endParaRPr>
          </a:p>
          <a:p>
            <a:endParaRPr lang="en-US" smtClean="0">
              <a:ea typeface="ＭＳ Ｐゴシック"/>
              <a:cs typeface="ＭＳ Ｐゴシック"/>
            </a:endParaRPr>
          </a:p>
          <a:p>
            <a:pPr lvl="1"/>
            <a:endParaRPr lang="en-US" smtClean="0">
              <a:ea typeface="ＭＳ Ｐゴシック"/>
            </a:endParaRPr>
          </a:p>
        </p:txBody>
      </p:sp>
      <p:pic>
        <p:nvPicPr>
          <p:cNvPr id="26627" name="Picture 30" descr="Acquisition-Cyc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8" y="1558925"/>
            <a:ext cx="8885237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2073275" y="3398838"/>
            <a:ext cx="13303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" indent="-53975">
              <a:spcBef>
                <a:spcPct val="30000"/>
              </a:spcBef>
              <a:buFont typeface="Times"/>
              <a:buChar char="•"/>
            </a:pPr>
            <a:r>
              <a:rPr lang="en-US" sz="1000"/>
              <a:t>Targeted Direct Mail</a:t>
            </a:r>
          </a:p>
          <a:p>
            <a:pPr marL="230188" lvl="1" indent="-61913">
              <a:spcBef>
                <a:spcPct val="30000"/>
              </a:spcBef>
              <a:buFont typeface="Times"/>
              <a:buChar char="-"/>
            </a:pPr>
            <a:r>
              <a:rPr lang="en-US" sz="1000"/>
              <a:t>Modest Incentive</a:t>
            </a:r>
          </a:p>
          <a:p>
            <a:pPr marL="230188" lvl="1" indent="-61913">
              <a:spcBef>
                <a:spcPct val="30000"/>
              </a:spcBef>
              <a:buFont typeface="Times"/>
              <a:buChar char="-"/>
            </a:pPr>
            <a:r>
              <a:rPr lang="en-US" sz="1000"/>
              <a:t>Memorable Execution</a:t>
            </a:r>
          </a:p>
          <a:p>
            <a:pPr marL="53975" indent="-53975">
              <a:spcBef>
                <a:spcPct val="30000"/>
              </a:spcBef>
              <a:buFont typeface="Times"/>
              <a:buChar char="•"/>
            </a:pPr>
            <a:r>
              <a:rPr lang="en-US" sz="1000"/>
              <a:t>Broadcast Advertising</a:t>
            </a:r>
          </a:p>
          <a:p>
            <a:pPr marL="53975" indent="-53975">
              <a:spcBef>
                <a:spcPct val="30000"/>
              </a:spcBef>
              <a:buFont typeface="Times"/>
              <a:buChar char="•"/>
            </a:pPr>
            <a:r>
              <a:rPr lang="en-US" sz="1000"/>
              <a:t>Online Advertising</a:t>
            </a:r>
          </a:p>
        </p:txBody>
      </p:sp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3556000" y="3398838"/>
            <a:ext cx="13827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" indent="-53975">
              <a:spcBef>
                <a:spcPct val="30000"/>
              </a:spcBef>
              <a:buFont typeface="Times"/>
              <a:buChar char="•"/>
            </a:pPr>
            <a:r>
              <a:rPr lang="en-US" sz="1000"/>
              <a:t>Online Ad with Direct Response</a:t>
            </a:r>
          </a:p>
          <a:p>
            <a:pPr marL="230188" lvl="1" indent="-60325">
              <a:spcBef>
                <a:spcPct val="30000"/>
              </a:spcBef>
              <a:buFont typeface="Times"/>
              <a:buChar char="-"/>
            </a:pPr>
            <a:r>
              <a:rPr lang="en-US" sz="1000"/>
              <a:t>Unique URL</a:t>
            </a:r>
          </a:p>
          <a:p>
            <a:pPr marL="230188" lvl="1" indent="-60325">
              <a:spcBef>
                <a:spcPct val="30000"/>
              </a:spcBef>
              <a:buFont typeface="Times"/>
              <a:buChar char="-"/>
            </a:pPr>
            <a:r>
              <a:rPr lang="en-US" sz="1000"/>
              <a:t>Landing Pg</a:t>
            </a:r>
          </a:p>
          <a:p>
            <a:pPr marL="53975" indent="-53975">
              <a:spcBef>
                <a:spcPct val="30000"/>
              </a:spcBef>
              <a:buFont typeface="Times"/>
              <a:buChar char="•"/>
            </a:pPr>
            <a:r>
              <a:rPr lang="en-US" sz="1000"/>
              <a:t>Web Site</a:t>
            </a:r>
          </a:p>
          <a:p>
            <a:pPr marL="230188" lvl="1" indent="-60325">
              <a:spcBef>
                <a:spcPct val="30000"/>
              </a:spcBef>
              <a:buFont typeface="Times"/>
              <a:buChar char="-"/>
            </a:pPr>
            <a:r>
              <a:rPr lang="en-US" sz="1000"/>
              <a:t>Content is King</a:t>
            </a:r>
          </a:p>
          <a:p>
            <a:pPr marL="230188" lvl="1" indent="-60325">
              <a:spcBef>
                <a:spcPct val="30000"/>
              </a:spcBef>
              <a:buFont typeface="Times"/>
              <a:buChar char="-"/>
            </a:pPr>
            <a:r>
              <a:rPr lang="en-US" sz="1000"/>
              <a:t>VoIP</a:t>
            </a:r>
          </a:p>
          <a:p>
            <a:pPr marL="53975" indent="-53975">
              <a:spcBef>
                <a:spcPct val="30000"/>
              </a:spcBef>
              <a:buFont typeface="Times"/>
              <a:buChar char="•"/>
            </a:pPr>
            <a:r>
              <a:rPr lang="en-US" sz="1000"/>
              <a:t>Newsletter Solicitation</a:t>
            </a:r>
          </a:p>
          <a:p>
            <a:pPr marL="53975" indent="-53975">
              <a:spcBef>
                <a:spcPct val="30000"/>
              </a:spcBef>
              <a:buFont typeface="Times"/>
              <a:buChar char="•"/>
            </a:pPr>
            <a:r>
              <a:rPr lang="en-US" sz="1000"/>
              <a:t>Wiki’s</a:t>
            </a:r>
          </a:p>
        </p:txBody>
      </p:sp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5051425" y="3398838"/>
            <a:ext cx="140017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" indent="-53975">
              <a:spcBef>
                <a:spcPct val="30000"/>
              </a:spcBef>
              <a:buFont typeface="Times"/>
              <a:buChar char="•"/>
            </a:pPr>
            <a:r>
              <a:rPr lang="en-US" sz="1000"/>
              <a:t>Online Advertising</a:t>
            </a:r>
          </a:p>
          <a:p>
            <a:pPr marL="53975" indent="-53975">
              <a:spcBef>
                <a:spcPct val="30000"/>
              </a:spcBef>
              <a:buFont typeface="Times"/>
              <a:buChar char="•"/>
            </a:pPr>
            <a:r>
              <a:rPr lang="en-US" sz="1000"/>
              <a:t>Web Site</a:t>
            </a:r>
          </a:p>
          <a:p>
            <a:pPr marL="230188" lvl="1" indent="-60325">
              <a:spcBef>
                <a:spcPct val="30000"/>
              </a:spcBef>
              <a:buFont typeface="Times"/>
              <a:buChar char="-"/>
            </a:pPr>
            <a:r>
              <a:rPr lang="en-US" sz="1000"/>
              <a:t>Channel Integration</a:t>
            </a:r>
          </a:p>
          <a:p>
            <a:pPr marL="53975" indent="-53975">
              <a:spcBef>
                <a:spcPct val="30000"/>
              </a:spcBef>
              <a:buFont typeface="Times"/>
              <a:buChar char="•"/>
            </a:pPr>
            <a:r>
              <a:rPr lang="en-US" sz="1000"/>
              <a:t>Telemarketing</a:t>
            </a:r>
          </a:p>
          <a:p>
            <a:pPr marL="230188" lvl="1" indent="-60325">
              <a:spcBef>
                <a:spcPct val="30000"/>
              </a:spcBef>
              <a:buFont typeface="Times"/>
              <a:buChar char="-"/>
            </a:pPr>
            <a:r>
              <a:rPr lang="en-US" sz="1000"/>
              <a:t>Outbound Call</a:t>
            </a:r>
          </a:p>
          <a:p>
            <a:pPr marL="53975" indent="-53975">
              <a:spcBef>
                <a:spcPct val="30000"/>
              </a:spcBef>
              <a:buFont typeface="Times"/>
              <a:buChar char="•"/>
            </a:pPr>
            <a:r>
              <a:rPr lang="en-US" sz="1000"/>
              <a:t>E-mail Mktg</a:t>
            </a:r>
          </a:p>
          <a:p>
            <a:pPr marL="53975" indent="-53975">
              <a:spcBef>
                <a:spcPct val="30000"/>
              </a:spcBef>
              <a:buFont typeface="Times"/>
              <a:buChar char="•"/>
            </a:pPr>
            <a:r>
              <a:rPr lang="en-US" sz="1000"/>
              <a:t>Blogs</a:t>
            </a:r>
          </a:p>
        </p:txBody>
      </p:sp>
      <p:sp>
        <p:nvSpPr>
          <p:cNvPr id="26631" name="Text Box 19"/>
          <p:cNvSpPr txBox="1">
            <a:spLocks noChangeArrowheads="1"/>
          </p:cNvSpPr>
          <p:nvPr/>
        </p:nvSpPr>
        <p:spPr bwMode="auto">
          <a:xfrm>
            <a:off x="331788" y="3622675"/>
            <a:ext cx="12827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7950" indent="-107950">
              <a:lnSpc>
                <a:spcPct val="110000"/>
              </a:lnSpc>
              <a:spcBef>
                <a:spcPct val="35000"/>
              </a:spcBef>
            </a:pPr>
            <a:r>
              <a:rPr lang="en-US" sz="1000"/>
              <a:t>e.g. </a:t>
            </a:r>
          </a:p>
          <a:p>
            <a:pPr marL="107950" indent="-107950">
              <a:lnSpc>
                <a:spcPct val="110000"/>
              </a:lnSpc>
              <a:spcBef>
                <a:spcPct val="35000"/>
              </a:spcBef>
              <a:buFontTx/>
              <a:buChar char="•"/>
            </a:pPr>
            <a:r>
              <a:rPr lang="en-US" sz="1000"/>
              <a:t>Brand Equity</a:t>
            </a:r>
          </a:p>
          <a:p>
            <a:pPr marL="107950" indent="-107950">
              <a:lnSpc>
                <a:spcPct val="110000"/>
              </a:lnSpc>
              <a:spcBef>
                <a:spcPct val="35000"/>
              </a:spcBef>
              <a:buFontTx/>
              <a:buChar char="•"/>
            </a:pPr>
            <a:r>
              <a:rPr lang="en-US" sz="1000"/>
              <a:t>Customer Segmentation</a:t>
            </a:r>
          </a:p>
          <a:p>
            <a:pPr marL="107950" indent="-107950">
              <a:lnSpc>
                <a:spcPct val="110000"/>
              </a:lnSpc>
              <a:spcBef>
                <a:spcPct val="35000"/>
              </a:spcBef>
              <a:buFontTx/>
              <a:buChar char="•"/>
            </a:pPr>
            <a:r>
              <a:rPr lang="en-US" sz="1000"/>
              <a:t>Lifetime Value</a:t>
            </a:r>
          </a:p>
          <a:p>
            <a:pPr marL="107950" indent="-107950">
              <a:lnSpc>
                <a:spcPct val="110000"/>
              </a:lnSpc>
              <a:spcBef>
                <a:spcPct val="35000"/>
              </a:spcBef>
              <a:buFontTx/>
              <a:buChar char="•"/>
            </a:pPr>
            <a:r>
              <a:rPr lang="en-US" sz="1000"/>
              <a:t>Web Analytics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Expand Your Reach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-112" charset="2"/>
              <a:buNone/>
              <a:defRPr/>
            </a:pPr>
            <a:r>
              <a:rPr lang="en-US" dirty="0" smtClean="0"/>
              <a:t>Your Business is Open 24/7/365 </a:t>
            </a:r>
            <a:r>
              <a:rPr lang="en-US" dirty="0" smtClean="0">
                <a:solidFill>
                  <a:schemeClr val="accent6"/>
                </a:solidFill>
              </a:rPr>
              <a:t>if</a:t>
            </a:r>
            <a:r>
              <a:rPr lang="en-US" dirty="0" smtClean="0"/>
              <a:t> You Have a Good Web Site</a:t>
            </a:r>
          </a:p>
          <a:p>
            <a:pPr>
              <a:buFont typeface="Wingdings" pitchFamily="-112" charset="2"/>
              <a:buNone/>
              <a:defRPr/>
            </a:pPr>
            <a:r>
              <a:rPr lang="en-US" dirty="0" smtClean="0"/>
              <a:t>Global Access</a:t>
            </a:r>
          </a:p>
          <a:p>
            <a:pPr>
              <a:buFont typeface="Wingdings" pitchFamily="-112" charset="2"/>
              <a:buNone/>
              <a:defRPr/>
            </a:pPr>
            <a:r>
              <a:rPr lang="en-US" dirty="0" smtClean="0"/>
              <a:t>Search Engines – </a:t>
            </a:r>
          </a:p>
          <a:p>
            <a:pPr lvl="1">
              <a:buClr>
                <a:schemeClr val="accent5"/>
              </a:buClr>
              <a:buFont typeface="Wingdings" pitchFamily="-112" charset="2"/>
              <a:buChar char=""/>
              <a:defRPr/>
            </a:pPr>
            <a:r>
              <a:rPr lang="en-US" dirty="0" smtClean="0"/>
              <a:t>Organic Listing</a:t>
            </a:r>
          </a:p>
          <a:p>
            <a:pPr lvl="1">
              <a:buClr>
                <a:schemeClr val="accent5"/>
              </a:buClr>
              <a:buFont typeface="Wingdings" pitchFamily="-112" charset="2"/>
              <a:buChar char=""/>
              <a:defRPr/>
            </a:pPr>
            <a:r>
              <a:rPr lang="en-US" dirty="0" smtClean="0"/>
              <a:t>Pay Per Click; Ad Words</a:t>
            </a:r>
          </a:p>
          <a:p>
            <a:pPr lvl="1">
              <a:buClr>
                <a:schemeClr val="accent5"/>
              </a:buClr>
              <a:buFont typeface="Wingdings" pitchFamily="-112" charset="2"/>
              <a:buChar char=""/>
              <a:defRPr/>
            </a:pPr>
            <a:r>
              <a:rPr lang="en-US" dirty="0" smtClean="0"/>
              <a:t>Search Engine Optimization (SEO) a design principle, tactics, and a host of smoke &amp; mirrors</a:t>
            </a:r>
          </a:p>
          <a:p>
            <a:pPr lvl="1">
              <a:buClr>
                <a:schemeClr val="accent5"/>
              </a:buClr>
              <a:buFont typeface="Wingdings" pitchFamily="-112" charset="2"/>
              <a:buChar char=""/>
              <a:defRPr/>
            </a:pPr>
            <a:r>
              <a:rPr lang="en-US" dirty="0" smtClean="0"/>
              <a:t>Rapidly Evolving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0050" y="0"/>
            <a:ext cx="7473950" cy="844550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Google Results — Consultants in Maine</a:t>
            </a:r>
          </a:p>
        </p:txBody>
      </p:sp>
      <p:pic>
        <p:nvPicPr>
          <p:cNvPr id="11269" name="Picture 5" descr="consultants in maine - Google Search"/>
          <p:cNvPicPr>
            <a:picLocks noChangeAspect="1" noChangeArrowheads="1"/>
          </p:cNvPicPr>
          <p:nvPr/>
        </p:nvPicPr>
        <p:blipFill>
          <a:blip r:embed="rId3"/>
          <a:srcRect b="50619"/>
          <a:stretch>
            <a:fillRect/>
          </a:stretch>
        </p:blipFill>
        <p:spPr bwMode="auto">
          <a:xfrm rot="20837955">
            <a:off x="1970088" y="1525588"/>
            <a:ext cx="6138862" cy="618966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8099" dir="2700000" algn="ctr" rotWithShape="0">
              <a:srgbClr val="000000">
                <a:alpha val="25000"/>
              </a:srgbClr>
            </a:outerShdw>
          </a:effectLst>
        </p:spPr>
      </p:pic>
      <p:sp>
        <p:nvSpPr>
          <p:cNvPr id="11270" name="AutoShape 6"/>
          <p:cNvSpPr>
            <a:spLocks/>
          </p:cNvSpPr>
          <p:nvPr/>
        </p:nvSpPr>
        <p:spPr bwMode="auto">
          <a:xfrm rot="20822119">
            <a:off x="1482725" y="3638550"/>
            <a:ext cx="304800" cy="1760538"/>
          </a:xfrm>
          <a:prstGeom prst="leftBrace">
            <a:avLst>
              <a:gd name="adj1" fmla="val 45833"/>
              <a:gd name="adj2" fmla="val 50000"/>
            </a:avLst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itchFamily="-110" charset="0"/>
            </a:endParaRP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457200" y="4318000"/>
            <a:ext cx="1219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600" b="1">
                <a:solidFill>
                  <a:srgbClr val="81943A"/>
                </a:solidFill>
              </a:rPr>
              <a:t>Organic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600" b="1">
                <a:solidFill>
                  <a:srgbClr val="81943A"/>
                </a:solidFill>
              </a:rPr>
              <a:t>Listings</a:t>
            </a: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 flipH="1">
            <a:off x="7086600" y="1219200"/>
            <a:ext cx="1676400" cy="1066800"/>
          </a:xfrm>
          <a:prstGeom prst="wedgeRoundRectCallout">
            <a:avLst>
              <a:gd name="adj1" fmla="val 74070"/>
              <a:gd name="adj2" fmla="val 65448"/>
              <a:gd name="adj3" fmla="val 16667"/>
            </a:avLst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latin typeface="Arial" pitchFamily="-110" charset="0"/>
              </a:rPr>
              <a:t>“Sponsored Links”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latin typeface="Arial" pitchFamily="-110" charset="0"/>
              </a:rPr>
              <a:t>aka. Pay Per Click Advertising</a:t>
            </a:r>
          </a:p>
        </p:txBody>
      </p:sp>
      <p:sp>
        <p:nvSpPr>
          <p:cNvPr id="30726" name="AutoShape 9"/>
          <p:cNvSpPr>
            <a:spLocks noChangeArrowheads="1"/>
          </p:cNvSpPr>
          <p:nvPr/>
        </p:nvSpPr>
        <p:spPr bwMode="auto">
          <a:xfrm>
            <a:off x="3810000" y="1752600"/>
            <a:ext cx="1447800" cy="838200"/>
          </a:xfrm>
          <a:prstGeom prst="downArrowCallout">
            <a:avLst>
              <a:gd name="adj1" fmla="val 43182"/>
              <a:gd name="adj2" fmla="val 43182"/>
              <a:gd name="adj3" fmla="val 16667"/>
              <a:gd name="adj4" fmla="val 66667"/>
            </a:avLst>
          </a:prstGeom>
          <a:solidFill>
            <a:srgbClr val="81943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FFFF"/>
                </a:solidFill>
              </a:rPr>
              <a:t>Ranking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Search Engine Optimization – SEO 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Start with Good Design Principles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Monitor Activities Closely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Simple Tactics Include:</a:t>
            </a:r>
          </a:p>
          <a:p>
            <a:pPr lvl="1"/>
            <a:r>
              <a:rPr lang="en-US" smtClean="0">
                <a:ea typeface="ＭＳ Ｐゴシック"/>
              </a:rPr>
              <a:t>Industry Key Words – maximize frequency, use as titles/headers, have these words appear as links</a:t>
            </a:r>
          </a:p>
          <a:p>
            <a:pPr lvl="1"/>
            <a:r>
              <a:rPr lang="en-US" smtClean="0">
                <a:ea typeface="ＭＳ Ｐゴシック"/>
              </a:rPr>
              <a:t>Meta Tagging – Significantly less important than it was i.e. categorizing and organizing content</a:t>
            </a:r>
          </a:p>
          <a:p>
            <a:pPr lvl="1"/>
            <a:r>
              <a:rPr lang="en-US" smtClean="0">
                <a:ea typeface="ＭＳ Ｐゴシック"/>
              </a:rPr>
              <a:t>Site Maps – Incorporate site map</a:t>
            </a:r>
          </a:p>
          <a:p>
            <a:pPr lvl="1"/>
            <a:r>
              <a:rPr lang="en-US" smtClean="0">
                <a:ea typeface="ＭＳ Ｐゴシック"/>
              </a:rPr>
              <a:t>Reciprocal Links – Build as many reciprocal linkages as possible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lobes_Amer">
  <a:themeElements>
    <a:clrScheme name="Customer Ergonomics Final">
      <a:dk1>
        <a:srgbClr val="000000"/>
      </a:dk1>
      <a:lt1>
        <a:srgbClr val="E3E3E3"/>
      </a:lt1>
      <a:dk2>
        <a:srgbClr val="508EB5"/>
      </a:dk2>
      <a:lt2>
        <a:srgbClr val="BBCAE3"/>
      </a:lt2>
      <a:accent1>
        <a:srgbClr val="862175"/>
      </a:accent1>
      <a:accent2>
        <a:srgbClr val="A2452B"/>
      </a:accent2>
      <a:accent3>
        <a:srgbClr val="E3B995"/>
      </a:accent3>
      <a:accent4>
        <a:srgbClr val="FFFFFF"/>
      </a:accent4>
      <a:accent5>
        <a:srgbClr val="58585A"/>
      </a:accent5>
      <a:accent6>
        <a:srgbClr val="81943A"/>
      </a:accent6>
      <a:hlink>
        <a:srgbClr val="BBCAE3"/>
      </a:hlink>
      <a:folHlink>
        <a:srgbClr val="508EB5"/>
      </a:folHlink>
    </a:clrScheme>
    <a:fontScheme name="Globes_Am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8" charset="0"/>
          </a:defRPr>
        </a:defPPr>
      </a:lstStyle>
    </a:lnDef>
  </a:objectDefaults>
  <a:extraClrSchemeLst>
    <a:extraClrScheme>
      <a:clrScheme name="Globes_Amer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s_Amer 2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s_Amer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s_Amer 4">
        <a:dk1>
          <a:srgbClr val="000000"/>
        </a:dk1>
        <a:lt1>
          <a:srgbClr val="FFFFFF"/>
        </a:lt1>
        <a:dk2>
          <a:srgbClr val="003399"/>
        </a:dk2>
        <a:lt2>
          <a:srgbClr val="CCFF99"/>
        </a:lt2>
        <a:accent1>
          <a:srgbClr val="008000"/>
        </a:accent1>
        <a:accent2>
          <a:srgbClr val="FFCC66"/>
        </a:accent2>
        <a:accent3>
          <a:srgbClr val="AAADCA"/>
        </a:accent3>
        <a:accent4>
          <a:srgbClr val="DADADA"/>
        </a:accent4>
        <a:accent5>
          <a:srgbClr val="AAC0AA"/>
        </a:accent5>
        <a:accent6>
          <a:srgbClr val="E7B95C"/>
        </a:accent6>
        <a:hlink>
          <a:srgbClr val="0099CC"/>
        </a:hlink>
        <a:folHlink>
          <a:srgbClr val="99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s_Amer 5">
        <a:dk1>
          <a:srgbClr val="000000"/>
        </a:dk1>
        <a:lt1>
          <a:srgbClr val="FFFFFF"/>
        </a:lt1>
        <a:dk2>
          <a:srgbClr val="82B5CA"/>
        </a:dk2>
        <a:lt2>
          <a:srgbClr val="669933"/>
        </a:lt2>
        <a:accent1>
          <a:srgbClr val="660033"/>
        </a:accent1>
        <a:accent2>
          <a:srgbClr val="067875"/>
        </a:accent2>
        <a:accent3>
          <a:srgbClr val="FFFFFF"/>
        </a:accent3>
        <a:accent4>
          <a:srgbClr val="000000"/>
        </a:accent4>
        <a:accent5>
          <a:srgbClr val="B8AAAD"/>
        </a:accent5>
        <a:accent6>
          <a:srgbClr val="056C69"/>
        </a:accent6>
        <a:hlink>
          <a:srgbClr val="FEC024"/>
        </a:hlink>
        <a:folHlink>
          <a:srgbClr val="1749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Advertising Measurement.pptx</Template>
  <TotalTime>1710</TotalTime>
  <Words>829</Words>
  <Application>Microsoft Office PowerPoint</Application>
  <PresentationFormat>On-screen Show (4:3)</PresentationFormat>
  <Paragraphs>252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ＭＳ Ｐゴシック</vt:lpstr>
      <vt:lpstr>Wingdings</vt:lpstr>
      <vt:lpstr>Times</vt:lpstr>
      <vt:lpstr>Tahoma</vt:lpstr>
      <vt:lpstr>Georgia</vt:lpstr>
      <vt:lpstr>Wingdings 2</vt:lpstr>
      <vt:lpstr>Globes_Amer</vt:lpstr>
      <vt:lpstr>Globes_Amer</vt:lpstr>
      <vt:lpstr>Globes_Amer</vt:lpstr>
      <vt:lpstr>Introduction to Internet Marketing </vt:lpstr>
      <vt:lpstr>Emotional Intelligence In Cyber Space</vt:lpstr>
      <vt:lpstr>Presentation Overview</vt:lpstr>
      <vt:lpstr>What’s So Exciting About the Internet</vt:lpstr>
      <vt:lpstr>Integration Across Your Enterprise</vt:lpstr>
      <vt:lpstr>Integration Within Marketing</vt:lpstr>
      <vt:lpstr>Expand Your Reach</vt:lpstr>
      <vt:lpstr>Google Results — Consultants in Maine</vt:lpstr>
      <vt:lpstr>Search Engine Optimization – SEO </vt:lpstr>
      <vt:lpstr>Enhance Credibility</vt:lpstr>
      <vt:lpstr>Foster Customer Relationships</vt:lpstr>
      <vt:lpstr>Site Content Is Still King</vt:lpstr>
      <vt:lpstr>Newsletters &amp; Postings</vt:lpstr>
      <vt:lpstr>Sell Products and Services</vt:lpstr>
      <vt:lpstr>Important Considerations for Building a Site</vt:lpstr>
      <vt:lpstr>Building a Web Site – Where To Start</vt:lpstr>
      <vt:lpstr>The Process for Building a Web Site*</vt:lpstr>
      <vt:lpstr>Process for Building a Web Site (cont’d)</vt:lpstr>
      <vt:lpstr>Process - Detailed Agreement with Provider </vt:lpstr>
      <vt:lpstr>Process - Understand the Site Flow </vt:lpstr>
      <vt:lpstr>Agree to Layout &amp; Functionality for Each Page </vt:lpstr>
      <vt:lpstr>Measurement Enables Continuous Improvement</vt:lpstr>
      <vt:lpstr>Metrics Depend on Your Site Objectives</vt:lpstr>
    </vt:vector>
  </TitlesOfParts>
  <Company>Ridgeway Yachting,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Aileen Cahill</dc:creator>
  <cp:lastModifiedBy>Aileen</cp:lastModifiedBy>
  <cp:revision>48</cp:revision>
  <cp:lastPrinted>2007-03-21T15:35:37Z</cp:lastPrinted>
  <dcterms:created xsi:type="dcterms:W3CDTF">2008-11-05T21:40:08Z</dcterms:created>
  <dcterms:modified xsi:type="dcterms:W3CDTF">2008-11-06T15:15:51Z</dcterms:modified>
</cp:coreProperties>
</file>