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84" r:id="rId3"/>
  </p:sldMasterIdLst>
  <p:notesMasterIdLst>
    <p:notesMasterId r:id="rId29"/>
  </p:notesMasterIdLst>
  <p:sldIdLst>
    <p:sldId id="287" r:id="rId4"/>
    <p:sldId id="278" r:id="rId5"/>
    <p:sldId id="259" r:id="rId6"/>
    <p:sldId id="256" r:id="rId7"/>
    <p:sldId id="257" r:id="rId8"/>
    <p:sldId id="261" r:id="rId9"/>
    <p:sldId id="258" r:id="rId10"/>
    <p:sldId id="289" r:id="rId11"/>
    <p:sldId id="263" r:id="rId12"/>
    <p:sldId id="268" r:id="rId13"/>
    <p:sldId id="266" r:id="rId14"/>
    <p:sldId id="296" r:id="rId15"/>
    <p:sldId id="281" r:id="rId16"/>
    <p:sldId id="282" r:id="rId17"/>
    <p:sldId id="283" r:id="rId18"/>
    <p:sldId id="284" r:id="rId19"/>
    <p:sldId id="285" r:id="rId20"/>
    <p:sldId id="292" r:id="rId21"/>
    <p:sldId id="269" r:id="rId22"/>
    <p:sldId id="291" r:id="rId23"/>
    <p:sldId id="270" r:id="rId24"/>
    <p:sldId id="295" r:id="rId25"/>
    <p:sldId id="298" r:id="rId26"/>
    <p:sldId id="272" r:id="rId27"/>
    <p:sldId id="279" r:id="rId28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0C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35" autoAdjust="0"/>
    <p:restoredTop sz="94660"/>
  </p:normalViewPr>
  <p:slideViewPr>
    <p:cSldViewPr>
      <p:cViewPr varScale="1">
        <p:scale>
          <a:sx n="74" d="100"/>
          <a:sy n="74" d="100"/>
        </p:scale>
        <p:origin x="156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C70EE1-8299-4222-8065-4F5A5A625ABA}" type="datetimeFigureOut">
              <a:rPr lang="ru-RU" smtClean="0"/>
              <a:pPr/>
              <a:t>11.04.2016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5E7C9C-B941-4C57-9565-E8E617B322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7402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5E7C9C-B941-4C57-9565-E8E617B322C4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94729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AD07-A85B-43E5-9843-9EE7697FA73B}" type="datetimeFigureOut">
              <a:rPr lang="ru-RU" smtClean="0"/>
              <a:pPr/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74001-1A76-4175-9ECD-360BE0E95B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558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AD07-A85B-43E5-9843-9EE7697FA73B}" type="datetimeFigureOut">
              <a:rPr lang="ru-RU" smtClean="0"/>
              <a:pPr/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74001-1A76-4175-9ECD-360BE0E95B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9696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AD07-A85B-43E5-9843-9EE7697FA73B}" type="datetimeFigureOut">
              <a:rPr lang="ru-RU" smtClean="0"/>
              <a:pPr/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74001-1A76-4175-9ECD-360BE0E95B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7597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AD07-A85B-43E5-9843-9EE7697FA73B}" type="datetimeFigureOut">
              <a:rPr lang="ru-RU" smtClean="0"/>
              <a:pPr/>
              <a:t>11.04.2016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74001-1A76-4175-9ECD-360BE0E95B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5827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AD07-A85B-43E5-9843-9EE7697FA73B}" type="datetimeFigureOut">
              <a:rPr lang="ru-RU" smtClean="0"/>
              <a:pPr/>
              <a:t>11.04.2016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74001-1A76-4175-9ECD-360BE0E95B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6950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AD07-A85B-43E5-9843-9EE7697FA73B}" type="datetimeFigureOut">
              <a:rPr lang="ru-RU" smtClean="0"/>
              <a:pPr/>
              <a:t>11.04.2016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74001-1A76-4175-9ECD-360BE0E95B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6121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AD07-A85B-43E5-9843-9EE7697FA73B}" type="datetimeFigureOut">
              <a:rPr lang="ru-RU" smtClean="0"/>
              <a:pPr/>
              <a:t>11.04.2016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74001-1A76-4175-9ECD-360BE0E95B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8397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AD07-A85B-43E5-9843-9EE7697FA73B}" type="datetimeFigureOut">
              <a:rPr lang="ru-RU" smtClean="0"/>
              <a:pPr/>
              <a:t>11.04.2016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74001-1A76-4175-9ECD-360BE0E95B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91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AD07-A85B-43E5-9843-9EE7697FA73B}" type="datetimeFigureOut">
              <a:rPr lang="ru-RU" smtClean="0"/>
              <a:pPr/>
              <a:t>11.04.2016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74001-1A76-4175-9ECD-360BE0E95B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7416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AD07-A85B-43E5-9843-9EE7697FA73B}" type="datetimeFigureOut">
              <a:rPr lang="ru-RU" smtClean="0"/>
              <a:pPr/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74001-1A76-4175-9ECD-360BE0E95B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3673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AD07-A85B-43E5-9843-9EE7697FA73B}" type="datetimeFigureOut">
              <a:rPr lang="ru-RU" smtClean="0"/>
              <a:pPr/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74001-1A76-4175-9ECD-360BE0E95B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19467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AD07-A85B-43E5-9843-9EE7697FA73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11.04.2016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74001-1A76-4175-9ECD-360BE0E95B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80167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AD07-A85B-43E5-9843-9EE7697FA73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11.04.2016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74001-1A76-4175-9ECD-360BE0E95B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0113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AD07-A85B-43E5-9843-9EE7697FA73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11.04.2016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74001-1A76-4175-9ECD-360BE0E95B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6819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AD07-A85B-43E5-9843-9EE7697FA73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11.04.2016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74001-1A76-4175-9ECD-360BE0E95B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6348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AD07-A85B-43E5-9843-9EE7697FA73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11.04.2016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74001-1A76-4175-9ECD-360BE0E95B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38575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AD07-A85B-43E5-9843-9EE7697FA73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11.04.2016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74001-1A76-4175-9ECD-360BE0E95B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39063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AD07-A85B-43E5-9843-9EE7697FA73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11.04.2016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74001-1A76-4175-9ECD-360BE0E95B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6948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AD07-A85B-43E5-9843-9EE7697FA73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11.04.2016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74001-1A76-4175-9ECD-360BE0E95B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189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AD07-A85B-43E5-9843-9EE7697FA73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11.04.2016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74001-1A76-4175-9ECD-360BE0E95B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3145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AD07-A85B-43E5-9843-9EE7697FA73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11.04.2016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74001-1A76-4175-9ECD-360BE0E95B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45123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AD07-A85B-43E5-9843-9EE7697FA73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11.04.2016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74001-1A76-4175-9ECD-360BE0E95B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0490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AD07-A85B-43E5-9843-9EE7697FA73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11.04.2016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74001-1A76-4175-9ECD-360BE0E95B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7943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AD07-A85B-43E5-9843-9EE7697FA73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11.04.2016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74001-1A76-4175-9ECD-360BE0E95B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3772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AD07-A85B-43E5-9843-9EE7697FA73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11.04.2016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74001-1A76-4175-9ECD-360BE0E95B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09473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AD07-A85B-43E5-9843-9EE7697FA73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11.04.2016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74001-1A76-4175-9ECD-360BE0E95B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36741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AD07-A85B-43E5-9843-9EE7697FA73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11.04.2016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74001-1A76-4175-9ECD-360BE0E95B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3524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AD07-A85B-43E5-9843-9EE7697FA73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11.04.2016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74001-1A76-4175-9ECD-360BE0E95B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49695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AD07-A85B-43E5-9843-9EE7697FA73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11.04.2016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74001-1A76-4175-9ECD-360BE0E95B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8245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AD07-A85B-43E5-9843-9EE7697FA73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11.04.2016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74001-1A76-4175-9ECD-360BE0E95B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9502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AD07-A85B-43E5-9843-9EE7697FA73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11.04.2016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74001-1A76-4175-9ECD-360BE0E95B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003750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AD07-A85B-43E5-9843-9EE7697FA73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11.04.2016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74001-1A76-4175-9ECD-360BE0E95B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81902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AD07-A85B-43E5-9843-9EE7697FA73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11.04.2016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74001-1A76-4175-9ECD-360BE0E95B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0781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80AD07-A85B-43E5-9843-9EE7697FA73B}" type="datetimeFigureOut">
              <a:rPr lang="ru-RU" smtClean="0"/>
              <a:pPr/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74001-1A76-4175-9ECD-360BE0E95B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1807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80AD07-A85B-43E5-9843-9EE7697FA73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11.04.2016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74001-1A76-4175-9ECD-360BE0E95B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751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80AD07-A85B-43E5-9843-9EE7697FA73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11.04.2016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74001-1A76-4175-9ECD-360BE0E95B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373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file:///G:\&#1084;&#1072;&#1090;&#1077;&#1084;%202\&#1089;&#1086;&#1082;&#1088;&#1075;&#1091;&#1089;&#1083;&#1080;%20&#1086;&#1073;&#1077;%20&#1095;&#1072;&#1089;&#1090;&#1080;%20&#1055;&#1088;&#1077;&#1079;&#1077;&#1085;&#1090;&#1072;.wma" TargetMode="External"/><Relationship Id="rId1" Type="http://schemas.microsoft.com/office/2007/relationships/media" Target="file:///G:\&#1084;&#1072;&#1090;&#1077;&#1084;%202\&#1089;&#1086;&#1082;&#1088;&#1075;&#1091;&#1089;&#1083;&#1080;%20&#1086;&#1073;&#1077;%20&#1095;&#1072;&#1089;&#1090;&#1080;%20&#1055;&#1088;&#1077;&#1079;&#1077;&#1085;&#1090;&#1072;.wma" TargetMode="Externa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5.png"/><Relationship Id="rId5" Type="http://schemas.microsoft.com/office/2007/relationships/hdphoto" Target="../media/hdphoto1.wdp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7.jpeg"/><Relationship Id="rId7" Type="http://schemas.openxmlformats.org/officeDocument/2006/relationships/image" Target="../media/image9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10.png"/><Relationship Id="rId9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18" Type="http://schemas.openxmlformats.org/officeDocument/2006/relationships/image" Target="../media/image4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" Type="http://schemas.openxmlformats.org/officeDocument/2006/relationships/image" Target="../media/image27.png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19" Type="http://schemas.openxmlformats.org/officeDocument/2006/relationships/image" Target="../media/image44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5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5.png"/><Relationship Id="rId4" Type="http://schemas.openxmlformats.org/officeDocument/2006/relationships/image" Target="../media/image1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8.jpeg"/><Relationship Id="rId4" Type="http://schemas.openxmlformats.org/officeDocument/2006/relationships/image" Target="../media/image5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2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16632"/>
            <a:ext cx="9036496" cy="1656184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Презентация к уроку </a:t>
            </a:r>
            <a:b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по учебному предмету  «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атематика» во 2 классе </a:t>
            </a:r>
            <a:b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на тему «Умножение круглых чисел»</a:t>
            </a:r>
            <a:endParaRPr lang="ru-RU" alt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-6627" y="5229200"/>
            <a:ext cx="9144000" cy="10033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ru-RU" altLang="ru-RU" sz="2400" dirty="0" smtClean="0">
                <a:solidFill>
                  <a:schemeClr val="fol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Автор: Алексеева </a:t>
            </a:r>
            <a:r>
              <a:rPr lang="ru-RU" altLang="ru-RU" sz="2400" dirty="0" smtClean="0">
                <a:solidFill>
                  <a:schemeClr val="fol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Оксана </a:t>
            </a:r>
            <a:r>
              <a:rPr lang="ru-RU" altLang="ru-RU" sz="2400" dirty="0" smtClean="0">
                <a:solidFill>
                  <a:schemeClr val="fol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Юрьевна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2400" dirty="0">
                <a:solidFill>
                  <a:schemeClr val="fol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lang="ru-RU" altLang="ru-RU" sz="2400" dirty="0" smtClean="0">
                <a:solidFill>
                  <a:schemeClr val="fol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читель начальных классов</a:t>
            </a:r>
            <a:endParaRPr lang="ru-RU" altLang="ru-RU" sz="2400" dirty="0" smtClean="0">
              <a:solidFill>
                <a:schemeClr val="folHlin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2400" dirty="0" smtClean="0">
                <a:solidFill>
                  <a:schemeClr val="fol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МОУ «СОШ№26» г. Воркуты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52397" y="2138353"/>
            <a:ext cx="878497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54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«С </a:t>
            </a:r>
            <a:r>
              <a:rPr lang="ru-RU" sz="54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маленькой удачи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54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начинается </a:t>
            </a:r>
            <a:endParaRPr lang="ru-RU" sz="5400" b="1" i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54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большой успех».</a:t>
            </a:r>
            <a:endParaRPr lang="ru-RU" sz="54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72417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6" name="Text Box 330"/>
          <p:cNvSpPr txBox="1">
            <a:spLocks noChangeArrowheads="1"/>
          </p:cNvSpPr>
          <p:nvPr/>
        </p:nvSpPr>
        <p:spPr bwMode="auto">
          <a:xfrm>
            <a:off x="323528" y="1196752"/>
            <a:ext cx="8424936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6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ru-RU" sz="6600" b="1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ф</a:t>
            </a:r>
            <a:r>
              <a:rPr lang="ru-RU" sz="6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ru-RU" sz="6600" b="1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враля.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6600" b="1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</a:t>
            </a:r>
            <a:r>
              <a:rPr lang="ru-RU" sz="6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сс</a:t>
            </a:r>
            <a:r>
              <a:rPr lang="ru-RU" sz="6600" b="1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ная р</a:t>
            </a:r>
            <a:r>
              <a:rPr lang="ru-RU" sz="6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ru-RU" sz="6600" b="1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бота.</a:t>
            </a:r>
          </a:p>
        </p:txBody>
      </p:sp>
    </p:spTree>
    <p:extLst>
      <p:ext uri="{BB962C8B-B14F-4D97-AF65-F5344CB8AC3E}">
        <p14:creationId xmlns:p14="http://schemas.microsoft.com/office/powerpoint/2010/main" val="2725062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Admin\Рабочий стол\Новая папка\i-sl-mif-03-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2" y="332656"/>
            <a:ext cx="9153502" cy="6021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7955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G:\Новая папка\2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646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518"/>
            <a:ext cx="5256584" cy="1752600"/>
          </a:xfrm>
        </p:spPr>
        <p:txBody>
          <a:bodyPr>
            <a:noAutofit/>
          </a:bodyPr>
          <a:lstStyle/>
          <a:p>
            <a:r>
              <a:rPr lang="ru-RU" sz="6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abriola" pitchFamily="82" charset="0"/>
              </a:rPr>
              <a:t>Государство Математики</a:t>
            </a:r>
            <a:endParaRPr lang="ru-RU" sz="6000" b="1" dirty="0">
              <a:solidFill>
                <a:schemeClr val="tx1">
                  <a:lumMod val="95000"/>
                  <a:lumOff val="5000"/>
                </a:schemeClr>
              </a:solidFill>
              <a:latin typeface="Gabriola" pitchFamily="82" charset="0"/>
            </a:endParaRPr>
          </a:p>
        </p:txBody>
      </p:sp>
      <p:pic>
        <p:nvPicPr>
          <p:cNvPr id="5" name="сокргусли обе части Презента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00034" y="6429396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689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9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1~photo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0" y="0"/>
            <a:ext cx="9156227" cy="494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33" r="15552" b="21887"/>
          <a:stretch/>
        </p:blipFill>
        <p:spPr bwMode="auto">
          <a:xfrm>
            <a:off x="2651253" y="4906955"/>
            <a:ext cx="1172399" cy="1228762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85" t="6247" r="15385" b="23221"/>
          <a:stretch/>
        </p:blipFill>
        <p:spPr bwMode="auto">
          <a:xfrm>
            <a:off x="7719615" y="4914717"/>
            <a:ext cx="1097450" cy="1025116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52" r="13538" b="24543"/>
          <a:stretch/>
        </p:blipFill>
        <p:spPr bwMode="auto">
          <a:xfrm>
            <a:off x="5796832" y="4939823"/>
            <a:ext cx="1152128" cy="110689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61" t="10556" r="15676" b="28803"/>
          <a:stretch/>
        </p:blipFill>
        <p:spPr bwMode="auto">
          <a:xfrm>
            <a:off x="267321" y="5873870"/>
            <a:ext cx="1028012" cy="846599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21" t="16128" r="16940" b="25807"/>
          <a:stretch/>
        </p:blipFill>
        <p:spPr bwMode="auto">
          <a:xfrm>
            <a:off x="4637172" y="5895682"/>
            <a:ext cx="1136508" cy="945219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530" b="8213"/>
          <a:stretch/>
        </p:blipFill>
        <p:spPr bwMode="auto">
          <a:xfrm>
            <a:off x="3999530" y="5106929"/>
            <a:ext cx="973173" cy="1012088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397" b="-6712"/>
          <a:stretch/>
        </p:blipFill>
        <p:spPr bwMode="auto">
          <a:xfrm>
            <a:off x="7124837" y="5775696"/>
            <a:ext cx="1050239" cy="1073526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AutoShape 17" descr="Картинки по запросу -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8773" y="5000905"/>
            <a:ext cx="720080" cy="1224136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3217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87000">
              <a:srgbClr val="9CB86E"/>
            </a:gs>
            <a:gs pos="100000">
              <a:srgbClr val="156B13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Documents and Settings\Admin\Рабочий стол\Новая папка\jffo-wprsdfn-b-coccegi-mrkh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8805" r="2288" b="17703"/>
          <a:stretch/>
        </p:blipFill>
        <p:spPr bwMode="auto">
          <a:xfrm>
            <a:off x="-50557" y="9224"/>
            <a:ext cx="9144864" cy="5942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814277" y="5511226"/>
            <a:ext cx="31290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 smtClean="0">
                <a:solidFill>
                  <a:prstClr val="black"/>
                </a:solidFill>
                <a:ea typeface="+mj-ea"/>
                <a:cs typeface="+mj-cs"/>
              </a:rPr>
              <a:t> </a:t>
            </a:r>
            <a:endParaRPr lang="ru-RU" dirty="0"/>
          </a:p>
        </p:txBody>
      </p:sp>
      <p:pic>
        <p:nvPicPr>
          <p:cNvPr id="3" name="svist_-_svist_cheloveka_(iPlayer.fm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2074" y="5306513"/>
            <a:ext cx="609600" cy="609600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5438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88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87000">
              <a:srgbClr val="9CB86E"/>
            </a:gs>
            <a:gs pos="100000">
              <a:srgbClr val="156B13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Admin\Рабочий стол\Новая папка\0af4a27c6508t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1532" y="-18075"/>
            <a:ext cx="2783875" cy="3015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G:\Новая папка\15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4" y="3501008"/>
            <a:ext cx="2548142" cy="3356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6624662"/>
              </p:ext>
            </p:extLst>
          </p:nvPr>
        </p:nvGraphicFramePr>
        <p:xfrm>
          <a:off x="2480644" y="4263371"/>
          <a:ext cx="6483845" cy="24059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769"/>
                <a:gridCol w="1296769"/>
                <a:gridCol w="1296769"/>
                <a:gridCol w="1296769"/>
                <a:gridCol w="1296769"/>
              </a:tblGrid>
              <a:tr h="120299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0299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8" name="Picture 11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21" t="16128" r="16940" b="25807"/>
          <a:stretch/>
        </p:blipFill>
        <p:spPr bwMode="auto">
          <a:xfrm>
            <a:off x="2072563" y="2571607"/>
            <a:ext cx="1665106" cy="1384847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8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85" t="6247" r="15385" b="23221"/>
          <a:stretch/>
        </p:blipFill>
        <p:spPr bwMode="auto">
          <a:xfrm>
            <a:off x="4529013" y="209087"/>
            <a:ext cx="1370695" cy="1280351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14"/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530" b="8213"/>
          <a:stretch/>
        </p:blipFill>
        <p:spPr bwMode="auto">
          <a:xfrm>
            <a:off x="3609528" y="1906045"/>
            <a:ext cx="1333213" cy="1386525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0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61" t="10556" r="15676" b="28803"/>
          <a:stretch/>
        </p:blipFill>
        <p:spPr bwMode="auto">
          <a:xfrm>
            <a:off x="4654945" y="2780928"/>
            <a:ext cx="1578395" cy="1299856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628" y="386770"/>
            <a:ext cx="1330824" cy="1445553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7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33" r="15552" b="21887"/>
          <a:stretch/>
        </p:blipFill>
        <p:spPr bwMode="auto">
          <a:xfrm>
            <a:off x="2550296" y="908720"/>
            <a:ext cx="1396873" cy="1464027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15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31" b="-212"/>
          <a:stretch/>
        </p:blipFill>
        <p:spPr bwMode="auto">
          <a:xfrm>
            <a:off x="5274634" y="1302364"/>
            <a:ext cx="1584176" cy="1478564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9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52" r="13538" b="24543"/>
          <a:stretch/>
        </p:blipFill>
        <p:spPr bwMode="auto">
          <a:xfrm>
            <a:off x="467544" y="1844824"/>
            <a:ext cx="1414228" cy="1358699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3817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G:\Новая папка\1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35069" y="1600200"/>
            <a:ext cx="3873862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G:\Новая папка\2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00"/>
            <a:ext cx="9144000" cy="6866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G:\Новая папка\1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512" y="2324915"/>
            <a:ext cx="4513488" cy="45134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0085935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Admin\Рабочий стол\Новая папка\2721088930844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4" y="12080"/>
            <a:ext cx="9115106" cy="6950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1964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Admin\Рабочий стол\Новая папка\5639d2a36b7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947" y="2952"/>
            <a:ext cx="915494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19672" y="1484784"/>
            <a:ext cx="554461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latin typeface="Arial" pitchFamily="34" charset="0"/>
                <a:cs typeface="Arial" pitchFamily="34" charset="0"/>
              </a:rPr>
              <a:t>Завтрак -20кг</a:t>
            </a:r>
          </a:p>
          <a:p>
            <a:r>
              <a:rPr lang="ru-RU" sz="6000" b="1" dirty="0" smtClean="0">
                <a:latin typeface="Arial" pitchFamily="34" charset="0"/>
                <a:cs typeface="Arial" pitchFamily="34" charset="0"/>
              </a:rPr>
              <a:t>Обед -20кг</a:t>
            </a:r>
          </a:p>
          <a:p>
            <a:r>
              <a:rPr lang="ru-RU" sz="6000" b="1" dirty="0" smtClean="0">
                <a:latin typeface="Arial" pitchFamily="34" charset="0"/>
                <a:cs typeface="Arial" pitchFamily="34" charset="0"/>
              </a:rPr>
              <a:t>Ужин – 20кг</a:t>
            </a:r>
            <a:endParaRPr lang="ru-RU" sz="6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04248" y="1196752"/>
            <a:ext cx="233975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0" b="1" dirty="0" smtClean="0">
                <a:latin typeface="Arial" pitchFamily="34" charset="0"/>
                <a:cs typeface="Arial" pitchFamily="34" charset="0"/>
              </a:rPr>
              <a:t>}</a:t>
            </a:r>
            <a:r>
              <a:rPr lang="ru-RU" sz="6000" b="1" dirty="0" smtClean="0">
                <a:latin typeface="Arial" pitchFamily="34" charset="0"/>
                <a:cs typeface="Arial" pitchFamily="34" charset="0"/>
              </a:rPr>
              <a:t>?кг</a:t>
            </a:r>
            <a:endParaRPr lang="ru-RU" sz="6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3917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G:\Новая папка\19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9" y="4293095"/>
            <a:ext cx="2581785" cy="2581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5726" y="692696"/>
            <a:ext cx="8852520" cy="1470025"/>
          </a:xfrm>
        </p:spPr>
        <p:txBody>
          <a:bodyPr>
            <a:noAutofit/>
          </a:bodyPr>
          <a:lstStyle/>
          <a:p>
            <a:pPr algn="l">
              <a:spcAft>
                <a:spcPts val="600"/>
              </a:spcAft>
            </a:pPr>
            <a:r>
              <a:rPr lang="ru-RU" sz="4000" dirty="0" smtClean="0">
                <a:latin typeface="Times New Roman"/>
                <a:ea typeface="Times New Roman"/>
              </a:rPr>
              <a:t/>
            </a:r>
            <a:br>
              <a:rPr lang="ru-RU" sz="4000" dirty="0" smtClean="0">
                <a:latin typeface="Times New Roman"/>
                <a:ea typeface="Times New Roman"/>
              </a:rPr>
            </a:br>
            <a:r>
              <a:rPr lang="ru-RU" sz="5500" b="1" dirty="0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1-й способ</a:t>
            </a:r>
            <a:r>
              <a:rPr lang="ru-RU" sz="5500" dirty="0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. </a:t>
            </a:r>
            <a:br>
              <a:rPr lang="ru-RU" sz="5500" dirty="0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</a:br>
            <a:r>
              <a:rPr lang="ru-RU" sz="5500" b="1" dirty="0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20+20+20 = 60 (кг)</a:t>
            </a:r>
            <a:br>
              <a:rPr lang="ru-RU" sz="5500" b="1" dirty="0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</a:br>
            <a:endParaRPr lang="ru-RU" sz="5500" dirty="0">
              <a:effectLst/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9771" y="3068960"/>
            <a:ext cx="914442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000" b="1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2-й способ</a:t>
            </a:r>
            <a:br>
              <a:rPr lang="ru-RU" sz="5000" b="1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</a:br>
            <a:r>
              <a:rPr lang="ru-RU" sz="5000" b="1" dirty="0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20 </a:t>
            </a:r>
            <a:r>
              <a:rPr lang="ru-RU" sz="5000" b="1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· </a:t>
            </a:r>
            <a:r>
              <a:rPr lang="ru-RU" sz="5000" b="1" dirty="0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3=2дес</a:t>
            </a:r>
            <a:r>
              <a:rPr lang="ru-RU" sz="5000" b="1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. · </a:t>
            </a:r>
            <a:r>
              <a:rPr lang="ru-RU" sz="5000" b="1" dirty="0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3=6дес.=60(кг)</a:t>
            </a:r>
            <a:endParaRPr lang="ru-RU"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5144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6288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FF00"/>
                </a:solidFill>
                <a:latin typeface="Arial" panose="020B0604020202020204" pitchFamily="34" charset="0"/>
                <a:cs typeface="David" panose="020E0502060401010101" pitchFamily="34" charset="-79"/>
              </a:rPr>
              <a:t>АЛГОРИТМ</a:t>
            </a:r>
            <a:r>
              <a:rPr lang="ru-RU" dirty="0" smtClean="0">
                <a:solidFill>
                  <a:srgbClr val="FFFF00"/>
                </a:solidFill>
                <a:cs typeface="David" panose="020E0502060401010101" pitchFamily="34" charset="-79"/>
              </a:rPr>
              <a:t/>
            </a:r>
            <a:br>
              <a:rPr lang="ru-RU" dirty="0" smtClean="0">
                <a:solidFill>
                  <a:srgbClr val="FFFF00"/>
                </a:solidFill>
                <a:cs typeface="David" panose="020E0502060401010101" pitchFamily="34" charset="-79"/>
              </a:rPr>
            </a:br>
            <a:endParaRPr lang="ru-RU" dirty="0">
              <a:solidFill>
                <a:srgbClr val="FFFF00"/>
              </a:solidFill>
              <a:cs typeface="David" panose="020E0502060401010101" pitchFamily="34" charset="-79"/>
            </a:endParaRPr>
          </a:p>
        </p:txBody>
      </p:sp>
      <p:sp>
        <p:nvSpPr>
          <p:cNvPr id="18" name="Объект 2"/>
          <p:cNvSpPr txBox="1">
            <a:spLocks/>
          </p:cNvSpPr>
          <p:nvPr/>
        </p:nvSpPr>
        <p:spPr>
          <a:xfrm>
            <a:off x="28941" y="690968"/>
            <a:ext cx="9144000" cy="27704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0100" lvl="2" indent="0">
              <a:buNone/>
            </a:pPr>
            <a:r>
              <a:rPr lang="ru-RU" sz="4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Числа круглые так умножай:</a:t>
            </a:r>
          </a:p>
          <a:p>
            <a:pPr marL="0" indent="0" algn="ctr">
              <a:buFont typeface="Arial" pitchFamily="34" charset="0"/>
              <a:buNone/>
            </a:pPr>
            <a:r>
              <a:rPr lang="ru-RU" sz="4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20•3</a:t>
            </a:r>
          </a:p>
          <a:p>
            <a:pPr marL="0" indent="0" algn="ctr">
              <a:buFont typeface="Arial" pitchFamily="34" charset="0"/>
              <a:buNone/>
            </a:pPr>
            <a:r>
              <a:rPr lang="ru-RU" sz="4000" b="1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Умножение ты </a:t>
            </a:r>
            <a:r>
              <a:rPr lang="ru-RU" sz="4000" b="1" u="sng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 нулей</a:t>
            </a:r>
            <a:r>
              <a:rPr lang="ru-RU" sz="4000" b="1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выполняй</a:t>
            </a:r>
          </a:p>
          <a:p>
            <a:pPr marL="0" indent="0" algn="ctr">
              <a:buFont typeface="Arial" pitchFamily="34" charset="0"/>
              <a:buNone/>
            </a:pPr>
            <a:r>
              <a:rPr lang="ru-RU" sz="4000" b="1" dirty="0" smtClean="0">
                <a:solidFill>
                  <a:srgbClr val="FF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2дес. • 3</a:t>
            </a:r>
            <a:endParaRPr lang="ru-RU" sz="4000" b="1" dirty="0">
              <a:solidFill>
                <a:srgbClr val="FF0000"/>
              </a:solidFill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1" name="Объект 2"/>
          <p:cNvSpPr txBox="1">
            <a:spLocks/>
          </p:cNvSpPr>
          <p:nvPr/>
        </p:nvSpPr>
        <p:spPr>
          <a:xfrm>
            <a:off x="28941" y="4152428"/>
            <a:ext cx="9144000" cy="215689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4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А потом </a:t>
            </a:r>
            <a:r>
              <a:rPr lang="ru-RU" sz="40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забудь</a:t>
            </a:r>
            <a:r>
              <a:rPr lang="ru-RU" sz="4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поспеши</a:t>
            </a:r>
          </a:p>
          <a:p>
            <a:pPr marL="0" indent="0" algn="ctr">
              <a:buFont typeface="Arial" pitchFamily="34" charset="0"/>
              <a:buNone/>
            </a:pPr>
            <a:r>
              <a:rPr lang="ru-RU" sz="40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 нули ты в ответ припиши</a:t>
            </a:r>
          </a:p>
          <a:p>
            <a:pPr marL="0" indent="0" algn="ctr">
              <a:buFont typeface="Arial" pitchFamily="34" charset="0"/>
              <a:buNone/>
            </a:pPr>
            <a:r>
              <a:rPr lang="ru-RU" sz="4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2дес. • 3=6дес =60</a:t>
            </a:r>
            <a:endParaRPr lang="ru-RU" sz="4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5591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500166" y="714356"/>
            <a:ext cx="6715172" cy="2286016"/>
          </a:xfrm>
          <a:prstGeom prst="rect">
            <a:avLst/>
          </a:prstGeom>
          <a:noFill/>
        </p:spPr>
        <p:txBody>
          <a:bodyPr spcFirstLastPara="1" wrap="none">
            <a:prstTxWarp prst="textArchUp">
              <a:avLst/>
            </a:prstTxWarp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dirty="0">
                <a:solidFill>
                  <a:srgbClr val="FF0000"/>
                </a:solidFill>
                <a:latin typeface="Comic Sans MS" pitchFamily="66" charset="0"/>
                <a:ea typeface="MS Mincho" pitchFamily="49" charset="-128"/>
                <a:cs typeface="Tahoma" pitchFamily="34" charset="0"/>
              </a:rPr>
              <a:t>За землю русскую!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57500" y="5500688"/>
            <a:ext cx="34290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atin typeface="+mj-lt"/>
              </a:rPr>
              <a:t>физкультминутка</a:t>
            </a:r>
          </a:p>
        </p:txBody>
      </p:sp>
      <p:pic>
        <p:nvPicPr>
          <p:cNvPr id="15364" name="Рисунок 10" descr="7edc33c42bbfa23747e67cd48978f07f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28813" y="1500188"/>
            <a:ext cx="4841875" cy="382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богатыри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-249261" y="6024563"/>
            <a:ext cx="661565" cy="661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8">
                <p:cTn id="2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Алеша1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" y="285750"/>
            <a:ext cx="1874838" cy="2776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Алеша2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3" y="285750"/>
            <a:ext cx="1828800" cy="292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Алеша3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813" y="285750"/>
            <a:ext cx="1049337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Алеша4.gif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63" y="285750"/>
            <a:ext cx="1909762" cy="286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Алеша2.gif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8625" y="285750"/>
            <a:ext cx="1814513" cy="292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Алеша3.gif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28688" y="285750"/>
            <a:ext cx="1093787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Алеша1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" y="285750"/>
            <a:ext cx="1878013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илья1.gif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643688" y="214313"/>
            <a:ext cx="2149475" cy="298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илья2.gif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786563" y="214313"/>
            <a:ext cx="1984375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илья3.gif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143750" y="106363"/>
            <a:ext cx="1143000" cy="325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илья4.gif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643688" y="214313"/>
            <a:ext cx="2179637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илья2.gif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786563" y="214313"/>
            <a:ext cx="1857375" cy="299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илья3.gif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286625" y="152400"/>
            <a:ext cx="1109663" cy="313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илья1.gif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643688" y="214313"/>
            <a:ext cx="2179637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Рисунок 17" descr="добрыня2.gif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3357563" y="3429000"/>
            <a:ext cx="2187575" cy="319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Рисунок 18" descr="добрыня3.gif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3929063" y="3500438"/>
            <a:ext cx="1390650" cy="3128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Рисунок 19" descr="добрыня4.gif"/>
          <p:cNvPicPr>
            <a:picLocks noChangeAspect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3286125" y="3357563"/>
            <a:ext cx="2571750" cy="331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Рисунок 20" descr="добрыня3.gif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3786188" y="3500438"/>
            <a:ext cx="1357312" cy="3144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Рисунок 21" descr="добрыня2.gif"/>
          <p:cNvPicPr>
            <a:picLocks noChangeAspect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3500438" y="3429000"/>
            <a:ext cx="2236787" cy="320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Рисунок 22" descr="добрыня1.gif"/>
          <p:cNvPicPr>
            <a:picLocks noChangeAspect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3286125" y="3500438"/>
            <a:ext cx="2500313" cy="313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Рисунок 23" descr="добрыня1.gif"/>
          <p:cNvPicPr>
            <a:picLocks noChangeAspect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3286125" y="3500438"/>
            <a:ext cx="2457450" cy="307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35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000"/>
                            </p:stCondLst>
                            <p:childTnLst>
                              <p:par>
                                <p:cTn id="6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000"/>
                            </p:stCondLst>
                            <p:childTnLst>
                              <p:par>
                                <p:cTn id="7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000"/>
                            </p:stCondLst>
                            <p:childTnLst>
                              <p:par>
                                <p:cTn id="9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8500"/>
                            </p:stCondLst>
                            <p:childTnLst>
                              <p:par>
                                <p:cTn id="96" presetID="35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0"/>
                            </p:stCondLst>
                            <p:childTnLst>
                              <p:par>
                                <p:cTn id="99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3500"/>
                            </p:stCondLst>
                            <p:childTnLst>
                              <p:par>
                                <p:cTn id="14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4000"/>
                            </p:stCondLst>
                            <p:childTnLst>
                              <p:par>
                                <p:cTn id="146" presetID="35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5500"/>
                            </p:stCondLst>
                            <p:childTnLst>
                              <p:par>
                                <p:cTn id="14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нечисть1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63" y="214313"/>
            <a:ext cx="4857750" cy="364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нечисть2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34025" y="3714750"/>
            <a:ext cx="3609975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яга1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752850"/>
            <a:ext cx="4114800" cy="310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змей3.gif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14563" y="1143000"/>
            <a:ext cx="4857750" cy="324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0" presetClass="path" presetSubtype="0" accel="50000" decel="50000" fill="hold" nodeType="after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-2.5E-6 3.9963E-6 L 0.1375 3.9963E-6 C 0.19948 3.9963E-6 0.2757 0.13089 0.2757 0.23774 L 0.2757 0.47548 " pathEditMode="relative" rAng="0" ptsTypes="FfFF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" y="238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5" presetClass="path" presetSubtype="0" accel="50000" decel="5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-0.0191 0.00208 L -0.61302 0.00416 " pathEditMode="relative" rAng="0" ptsTypes="AA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7" y="1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50" presetClass="path" presetSubtype="0" accel="50000" decel="5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3.88889E-6 1.48148E-6 L 0.00034 -0.27847 C 3.88889E-6 -0.40347 0.08142 -0.55787 0.14757 -0.55787 L 0.29444 -0.55857 " pathEditMode="relative" rAng="16200000" ptsTypes="FfFF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" y="-2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300"/>
                            </p:stCondLst>
                            <p:childTnLst>
                              <p:par>
                                <p:cTn id="30" presetID="35" presetClass="path" presetSubtype="0" accel="50000" decel="5000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2757 0.47548 L -0.27552 0.47548 " pathEditMode="relative" rAng="0" ptsTypes="AA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6" y="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50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61302 0.00417 L -0.61302 -0.28518 C -0.61302 -0.41527 -0.51944 -0.5743 -0.4434 -0.57546 L -0.27413 -0.57546 " pathEditMode="relative" rAng="16200000" ptsTypes="FfFF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" y="-29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50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2941 -0.55833 L 0.45382 -0.55833 C 0.52517 -0.55833 0.61354 -0.40787 0.61354 -0.28495 L 0.61354 -0.01134 " pathEditMode="relative" rAng="0" ptsTypes="FfFF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" y="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800"/>
                            </p:stCondLst>
                            <p:childTnLst>
                              <p:par>
                                <p:cTn id="3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300"/>
                            </p:stCondLst>
                            <p:childTnLst>
                              <p:par>
                                <p:cTn id="4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800"/>
                            </p:stCondLst>
                            <p:childTnLst>
                              <p:par>
                                <p:cTn id="4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9300"/>
                            </p:stCondLst>
                            <p:childTnLst>
                              <p:par>
                                <p:cTn id="4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1300"/>
                            </p:stCondLst>
                            <p:childTnLst>
                              <p:par>
                                <p:cTn id="5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350000" y="3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3300"/>
                            </p:stCondLst>
                            <p:childTnLst>
                              <p:par>
                                <p:cTn id="5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9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5000" y="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Алеша1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142875"/>
            <a:ext cx="3032125" cy="449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добрыня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0" y="1836738"/>
            <a:ext cx="3786188" cy="474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илья1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29250" y="571500"/>
            <a:ext cx="3187700" cy="442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Рисунок 1" descr="аленушка2.gif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313" y="714375"/>
            <a:ext cx="1474787" cy="459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лабава1.gif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714750" y="2381250"/>
            <a:ext cx="2476500" cy="447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настасья2.gif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072313" y="1000125"/>
            <a:ext cx="2071687" cy="448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0" presetClass="exit" presetSubtype="0" fill="hold" nodeType="after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900"/>
                            </p:stCondLst>
                            <p:childTnLst>
                              <p:par>
                                <p:cTn id="51" presetID="42" presetClass="path" presetSubtype="0" accel="50000" decel="50000" fill="hold" nodeType="after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1.38889E-6 1.85185E-6 L -0.00417 0.13079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65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64" presetClass="path" presetSubtype="0" accel="50000" decel="5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-4.44444E-6 4.07407E-6 L 0.00365 -0.11343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-57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4.44444E-6 0 L -0.00035 0.1463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0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6513" y="500063"/>
            <a:ext cx="9180513" cy="559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xit" presetSubtype="0" fill="hold" nodeType="after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0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6513" y="500063"/>
            <a:ext cx="9180513" cy="559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26285764"/>
      </p:ext>
    </p:extLst>
  </p:cSld>
  <p:clrMapOvr>
    <a:masterClrMapping/>
  </p:clrMapOvr>
  <p:transition advClick="0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xit" presetSubtype="0" fill="hold" nodeType="after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Documents and Settings\Admin\Рабочий стол\AleshaPopovichITygarinZmey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0144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Documents and Settings\Admin\Рабочий стол\AleshaPopovichITygarinZmey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2771800" cy="5375696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20•3</a:t>
            </a:r>
            <a:r>
              <a:rPr lang="ru-RU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20•0</a:t>
            </a:r>
            <a:br>
              <a:rPr lang="ru-RU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20•2</a:t>
            </a:r>
            <a:br>
              <a:rPr lang="ru-RU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20•1</a:t>
            </a:r>
            <a:br>
              <a:rPr lang="ru-RU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20•4</a:t>
            </a:r>
            <a:br>
              <a:rPr lang="ru-RU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810820" y="764704"/>
            <a:ext cx="4427984" cy="4998417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20=ДО</a:t>
            </a:r>
            <a:endParaRPr lang="ru-RU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 =ЗАКОН</a:t>
            </a:r>
          </a:p>
          <a:p>
            <a:r>
              <a:rPr lang="ru-RU" sz="40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40=СТОЙКОСТЬ</a:t>
            </a:r>
            <a:endParaRPr lang="ru-RU" sz="40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 =БОЙЦА -</a:t>
            </a:r>
          </a:p>
          <a:p>
            <a:r>
              <a:rPr lang="ru-RU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80=КОНЦА</a:t>
            </a:r>
          </a:p>
          <a:p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107504" y="5375696"/>
            <a:ext cx="8784976" cy="1293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19976"/>
              </p:ext>
            </p:extLst>
          </p:nvPr>
        </p:nvGraphicFramePr>
        <p:xfrm>
          <a:off x="2411760" y="5746008"/>
          <a:ext cx="6048671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2028"/>
                <a:gridCol w="1126168"/>
                <a:gridCol w="1277888"/>
                <a:gridCol w="1202028"/>
                <a:gridCol w="1240559"/>
              </a:tblGrid>
              <a:tr h="32341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60</a:t>
                      </a:r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40</a:t>
                      </a:r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</a:t>
                      </a:r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80</a:t>
                      </a:r>
                      <a:endParaRPr lang="ru-RU" dirty="0"/>
                    </a:p>
                  </a:txBody>
                  <a:tcPr>
                    <a:noFill/>
                  </a:tcPr>
                </a:tc>
              </a:tr>
              <a:tr h="323416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672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4" name="Picture 4" descr="G:\Новая папка\2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6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G:\Новая папка\16.jpg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794890"/>
            <a:ext cx="3456384" cy="4038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G:\Новая папка\25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996952"/>
            <a:ext cx="2791435" cy="3722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-396552" y="-77521"/>
            <a:ext cx="6804248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6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Комментируй</a:t>
            </a:r>
            <a:r>
              <a:rPr lang="ru-RU" sz="6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6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6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Стр. </a:t>
            </a:r>
            <a:r>
              <a:rPr lang="ru-RU" sz="6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18, №4</a:t>
            </a:r>
            <a:r>
              <a:rPr lang="ru-RU" sz="4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 algn="ctr"/>
            <a:r>
              <a:rPr lang="ru-RU" sz="4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(любые 4)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5306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4" name="Picture 4" descr="G:\Новая папка\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0" y="-239118"/>
            <a:ext cx="9144000" cy="7296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G:\Новая папка\16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794890"/>
            <a:ext cx="3456384" cy="4038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G:\Новая папка\2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996952"/>
            <a:ext cx="2791435" cy="3722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0" y="0"/>
            <a:ext cx="8814702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6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Закрепляй</a:t>
            </a:r>
          </a:p>
          <a:p>
            <a:pPr lvl="0" algn="ctr"/>
            <a:r>
              <a:rPr lang="ru-RU" sz="6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Сам. работа</a:t>
            </a:r>
            <a:r>
              <a:rPr lang="ru-RU" sz="6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6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6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Стр. </a:t>
            </a:r>
            <a:r>
              <a:rPr lang="ru-RU" sz="6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19, №1</a:t>
            </a:r>
            <a:r>
              <a:rPr lang="ru-RU" sz="4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lvl="0" algn="ctr"/>
            <a:r>
              <a:rPr lang="ru-RU" sz="4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44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второй и третий </a:t>
            </a:r>
          </a:p>
          <a:p>
            <a:pPr lvl="0" algn="ctr"/>
            <a:r>
              <a:rPr lang="ru-RU" sz="4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столбик)</a:t>
            </a:r>
          </a:p>
          <a:p>
            <a:pPr lvl="0" algn="ctr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248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6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заимопроверка</a:t>
            </a:r>
            <a:endParaRPr lang="ru-RU" sz="6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390957"/>
            <a:ext cx="8964488" cy="53504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8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0 • 3= 3дес</a:t>
            </a:r>
            <a:r>
              <a:rPr lang="ru-RU" sz="48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• 3= 9дес.= 90</a:t>
            </a:r>
          </a:p>
          <a:p>
            <a:pPr marL="0" indent="0">
              <a:buNone/>
            </a:pPr>
            <a:r>
              <a:rPr lang="ru-RU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50 • 2= 5дес</a:t>
            </a:r>
            <a:r>
              <a:rPr lang="ru-RU" sz="48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• 2= 10дес.= 100</a:t>
            </a:r>
          </a:p>
          <a:p>
            <a:pPr marL="0" indent="0">
              <a:buNone/>
            </a:pPr>
            <a:r>
              <a:rPr lang="ru-RU" sz="4800" b="1" dirty="0">
                <a:latin typeface="Arial" panose="020B0604020202020204" pitchFamily="34" charset="0"/>
                <a:cs typeface="Arial" panose="020B0604020202020204" pitchFamily="34" charset="0"/>
              </a:rPr>
              <a:t>20 </a:t>
            </a:r>
            <a:r>
              <a:rPr lang="ru-RU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• 2= 2дес</a:t>
            </a:r>
            <a:r>
              <a:rPr lang="ru-RU" sz="48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• 2= 4дес.= 40</a:t>
            </a:r>
          </a:p>
          <a:p>
            <a:pPr marL="0" indent="0">
              <a:buNone/>
            </a:pPr>
            <a:r>
              <a:rPr lang="ru-RU" sz="4800" b="1" dirty="0">
                <a:latin typeface="Arial" panose="020B0604020202020204" pitchFamily="34" charset="0"/>
                <a:cs typeface="Arial" panose="020B0604020202020204" pitchFamily="34" charset="0"/>
              </a:rPr>
              <a:t>10 </a:t>
            </a:r>
            <a:r>
              <a:rPr lang="ru-RU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• 3= 1дес</a:t>
            </a:r>
            <a:r>
              <a:rPr lang="ru-RU" sz="48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• 3= 3дес.= 30</a:t>
            </a:r>
          </a:p>
          <a:p>
            <a:pPr marL="0" indent="0">
              <a:buNone/>
            </a:pPr>
            <a:r>
              <a:rPr lang="ru-RU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</a:p>
          <a:p>
            <a:pPr marL="0" indent="0">
              <a:buNone/>
            </a:pPr>
            <a:r>
              <a:rPr lang="ru-RU" sz="4800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ru-RU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lang="ru-RU" sz="4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ru-RU" sz="48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Равнобедренный треугольник 4"/>
          <p:cNvSpPr/>
          <p:nvPr/>
        </p:nvSpPr>
        <p:spPr>
          <a:xfrm>
            <a:off x="3203848" y="5544057"/>
            <a:ext cx="1872208" cy="1152128"/>
          </a:xfrm>
          <a:prstGeom prst="triangle">
            <a:avLst>
              <a:gd name="adj" fmla="val 48809"/>
            </a:avLst>
          </a:prstGeom>
          <a:noFill/>
          <a:ln w="57150">
            <a:solidFill>
              <a:srgbClr val="070C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7299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8" name="Picture 4" descr="C:\Documents and Settings\Admin\Рабочий стол\Новая папка\medium_ec9b616910f8714175ec052fd17486dc.jpe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7008"/>
            <a:ext cx="9134655" cy="6850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G:\Новая папка\24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620688"/>
            <a:ext cx="3957438" cy="6023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G:\Новая папка\16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16833"/>
            <a:ext cx="4046660" cy="4727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7504" y="246262"/>
            <a:ext cx="660648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Домашнее задание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4555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6" y="980728"/>
            <a:ext cx="4032448" cy="4752528"/>
          </a:xfrm>
        </p:spPr>
        <p:txBody>
          <a:bodyPr>
            <a:noAutofit/>
          </a:bodyPr>
          <a:lstStyle/>
          <a:p>
            <a:r>
              <a:rPr lang="ru-RU" dirty="0" smtClean="0"/>
              <a:t>Найдите</a:t>
            </a:r>
            <a:br>
              <a:rPr lang="ru-RU" dirty="0" smtClean="0"/>
            </a:br>
            <a:r>
              <a:rPr lang="ru-RU" dirty="0" smtClean="0"/>
              <a:t> площадь рамки </a:t>
            </a:r>
            <a:br>
              <a:rPr lang="ru-RU" dirty="0" smtClean="0"/>
            </a:br>
            <a:r>
              <a:rPr lang="ru-RU" dirty="0" smtClean="0"/>
              <a:t>для портрета.</a:t>
            </a:r>
            <a:br>
              <a:rPr lang="ru-RU" dirty="0" smtClean="0"/>
            </a:br>
            <a:r>
              <a:rPr lang="ru-RU" dirty="0" smtClean="0"/>
              <a:t>Длина </a:t>
            </a:r>
            <a:br>
              <a:rPr lang="ru-RU" dirty="0" smtClean="0"/>
            </a:br>
            <a:r>
              <a:rPr lang="ru-RU" dirty="0" smtClean="0"/>
              <a:t>рамки-6м,</a:t>
            </a:r>
            <a:br>
              <a:rPr lang="ru-RU" dirty="0" smtClean="0"/>
            </a:br>
            <a:r>
              <a:rPr lang="ru-RU" dirty="0" smtClean="0"/>
              <a:t>а ширина- 4 м.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2050" name="Picture 2" descr="G:\Новая папка\14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014"/>
          <a:stretch/>
        </p:blipFill>
        <p:spPr bwMode="auto">
          <a:xfrm>
            <a:off x="-108520" y="0"/>
            <a:ext cx="9165569" cy="674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95736" y="548680"/>
            <a:ext cx="3960440" cy="7971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ЧТО</a:t>
            </a:r>
            <a:r>
              <a:rPr lang="ru-RU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algn="ctr"/>
            <a:r>
              <a:rPr lang="ru-R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-было</a:t>
            </a:r>
          </a:p>
          <a:p>
            <a:pPr algn="ctr"/>
            <a:r>
              <a:rPr lang="ru-RU" sz="4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ТРУДНЫМ?</a:t>
            </a:r>
          </a:p>
          <a:p>
            <a:pPr algn="ctr"/>
            <a:endParaRPr lang="ru-RU" sz="40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4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-было</a:t>
            </a:r>
          </a:p>
          <a:p>
            <a:pPr algn="ctr"/>
            <a:r>
              <a:rPr lang="ru-RU" sz="4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ИНТЕРЕСНО?</a:t>
            </a:r>
          </a:p>
          <a:p>
            <a:pPr algn="ctr"/>
            <a:endParaRPr lang="ru-RU" sz="40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4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-УЗНАЛ</a:t>
            </a:r>
          </a:p>
          <a:p>
            <a:pPr algn="ctr"/>
            <a:r>
              <a:rPr lang="ru-RU" sz="4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lang="ru-RU" sz="4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уроке?</a:t>
            </a:r>
          </a:p>
          <a:p>
            <a:pPr algn="ctr"/>
            <a:endParaRPr lang="ru-RU" sz="10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7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5356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1662</TotalTime>
  <Words>184</Words>
  <Application>Microsoft Office PowerPoint</Application>
  <PresentationFormat>Экран (4:3)</PresentationFormat>
  <Paragraphs>65</Paragraphs>
  <Slides>25</Slides>
  <Notes>1</Notes>
  <HiddenSlides>0</HiddenSlides>
  <MMClips>3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25</vt:i4>
      </vt:variant>
    </vt:vector>
  </HeadingPairs>
  <TitlesOfParts>
    <vt:vector size="39" baseType="lpstr">
      <vt:lpstr>MS Mincho</vt:lpstr>
      <vt:lpstr>SimSun</vt:lpstr>
      <vt:lpstr>Arial</vt:lpstr>
      <vt:lpstr>Book Antiqua</vt:lpstr>
      <vt:lpstr>Calibri</vt:lpstr>
      <vt:lpstr>Century Gothic</vt:lpstr>
      <vt:lpstr>Comic Sans MS</vt:lpstr>
      <vt:lpstr>David</vt:lpstr>
      <vt:lpstr>Gabriola</vt:lpstr>
      <vt:lpstr>Tahoma</vt:lpstr>
      <vt:lpstr>Times New Roman</vt:lpstr>
      <vt:lpstr>Тема Office</vt:lpstr>
      <vt:lpstr>2_Тема Office</vt:lpstr>
      <vt:lpstr>3_Тема Office</vt:lpstr>
      <vt:lpstr>Презентация к уроку  по учебному предмету  «Математика» во 2 классе  на тему «Умножение круглых чисел»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1-й способ.  20+20+20 = 60 (кг) </vt:lpstr>
      <vt:lpstr>АЛГОРИТМ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20•3 20•0 20•2 20•1 20•4 </vt:lpstr>
      <vt:lpstr>Презентация PowerPoint</vt:lpstr>
      <vt:lpstr>Презентация PowerPoint</vt:lpstr>
      <vt:lpstr>Взаимопроверка</vt:lpstr>
      <vt:lpstr>Презентация PowerPoint</vt:lpstr>
      <vt:lpstr>Найдите  площадь рамки  для портрета. Длина  рамки-6м, а ширина- 4 м. </vt:lpstr>
    </vt:vector>
  </TitlesOfParts>
  <Company>Krokoz™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Оксана</cp:lastModifiedBy>
  <cp:revision>102</cp:revision>
  <cp:lastPrinted>2016-02-01T09:51:19Z</cp:lastPrinted>
  <dcterms:created xsi:type="dcterms:W3CDTF">2013-09-26T05:35:50Z</dcterms:created>
  <dcterms:modified xsi:type="dcterms:W3CDTF">2016-04-11T19:16:16Z</dcterms:modified>
</cp:coreProperties>
</file>