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5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61" r:id="rId3"/>
    <p:sldId id="262" r:id="rId4"/>
    <p:sldId id="258" r:id="rId5"/>
    <p:sldId id="259" r:id="rId6"/>
    <p:sldId id="263" r:id="rId7"/>
    <p:sldId id="264" r:id="rId8"/>
    <p:sldId id="265" r:id="rId9"/>
    <p:sldId id="260" r:id="rId10"/>
    <p:sldId id="266" r:id="rId11"/>
    <p:sldId id="257" r:id="rId12"/>
    <p:sldId id="267" r:id="rId13"/>
    <p:sldId id="269" r:id="rId14"/>
    <p:sldId id="270" r:id="rId15"/>
    <p:sldId id="268" r:id="rId16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Monotype Corsiva" panose="03010101010201010101" pitchFamily="66" charset="0"/>
      <p:italic r:id="rId23"/>
    </p:embeddedFont>
    <p:embeddedFont>
      <p:font typeface="Nautilus Pompilius" panose="02000000000000000000" pitchFamily="50" charset="-52"/>
      <p:regular r:id="rId24"/>
    </p:embeddedFont>
  </p:embeddedFontLst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0000"/>
    <a:srgbClr val="FF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71C25-781B-43A4-B116-4B0C2A5CC4B3}" type="datetimeFigureOut">
              <a:rPr lang="ru-RU"/>
              <a:pPr>
                <a:defRPr/>
              </a:pPr>
              <a:t>22.04.2015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AD21C-E675-45C7-B5A9-66ED6B39EF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773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28D5C-C678-4F52-86A3-144B21ABC37B}" type="datetimeFigureOut">
              <a:rPr lang="ru-RU"/>
              <a:pPr>
                <a:defRPr/>
              </a:pPr>
              <a:t>22.04.2015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FA4E9-909D-4889-908F-3476E6EE9F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112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08581-86AD-4A2F-A9A4-CC5E9740CE29}" type="datetimeFigureOut">
              <a:rPr lang="ru-RU"/>
              <a:pPr>
                <a:defRPr/>
              </a:pPr>
              <a:t>22.04.2015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2F063-65F6-4CF0-A545-1C3B602025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979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FAF5B-3EE3-4388-9AD1-243E511E63E0}" type="datetimeFigureOut">
              <a:rPr lang="ru-RU"/>
              <a:pPr>
                <a:defRPr/>
              </a:pPr>
              <a:t>22.04.2015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B1379-2861-4181-A2AB-BB7B5F9D22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405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D59E2-02A9-4E52-843B-B7CBE7097D39}" type="datetimeFigureOut">
              <a:rPr lang="ru-RU"/>
              <a:pPr>
                <a:defRPr/>
              </a:pPr>
              <a:t>22.04.2015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28C6F-966F-439B-84EA-C240401D06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040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C3DCF-F0FA-4BAD-A6E5-05765E5F9E98}" type="datetimeFigureOut">
              <a:rPr lang="ru-RU"/>
              <a:pPr>
                <a:defRPr/>
              </a:pPr>
              <a:t>22.04.2015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96B7E-09D8-4458-AE0E-4E17B33DDA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251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300E5-272A-4DDD-9B83-CE9B74F503B4}" type="datetimeFigureOut">
              <a:rPr lang="ru-RU"/>
              <a:pPr>
                <a:defRPr/>
              </a:pPr>
              <a:t>22.04.2015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6FA3C-125A-4094-92E0-B77588CED3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093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074C9-E88A-40AB-9DFC-933C7F0D82C7}" type="datetimeFigureOut">
              <a:rPr lang="ru-RU"/>
              <a:pPr>
                <a:defRPr/>
              </a:pPr>
              <a:t>22.04.2015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5B3E2-8FD8-45DA-8ED1-00CA23418F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002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32CFA-6ECF-49F5-85C3-A84BF0C844CF}" type="datetimeFigureOut">
              <a:rPr lang="ru-RU"/>
              <a:pPr>
                <a:defRPr/>
              </a:pPr>
              <a:t>22.04.2015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7BEDD-BB03-4ADD-89B2-F7436D5C00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950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DDBF2-4667-48F3-B21F-EBD84A59EF16}" type="datetimeFigureOut">
              <a:rPr lang="ru-RU"/>
              <a:pPr>
                <a:defRPr/>
              </a:pPr>
              <a:t>22.04.2015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DFC1B-898A-459A-B4FF-CA9713AB02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957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DD7D5-0097-4153-AF0F-E19008705AB7}" type="datetimeFigureOut">
              <a:rPr lang="ru-RU"/>
              <a:pPr>
                <a:defRPr/>
              </a:pPr>
              <a:t>22.04.2015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35774-9D3F-4758-9F0E-E7998E214B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278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E20E57-0BAC-4B45-806F-EAA0AA2BD42C}" type="datetimeFigureOut">
              <a:rPr lang="ru-RU"/>
              <a:pPr>
                <a:defRPr/>
              </a:pPr>
              <a:t>22.04.2015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181A745-BB85-4F4B-AF98-5FE218BD06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1.gif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86" y="0"/>
            <a:ext cx="11607114" cy="718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5667375"/>
            <a:ext cx="115252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32200" y="445445"/>
            <a:ext cx="4714875" cy="1939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Рысина Наталья Геннадьевна,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учитель русского языка</a:t>
            </a:r>
            <a:endParaRPr lang="en-US" sz="3000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и литературы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МОУ лицей </a:t>
            </a:r>
            <a:r>
              <a:rPr lang="ru-RU" sz="3000" dirty="0" err="1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г.о</a:t>
            </a:r>
            <a:r>
              <a:rPr lang="ru-RU" sz="30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. Орехово-Зуево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94389" y="449263"/>
            <a:ext cx="4145687" cy="35394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Презентация к уроку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по учебному предмету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«Русский язык» в 6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классе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п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о теме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«Путешествие в страну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«Местоимение»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(повторение изученного)».</a:t>
            </a:r>
          </a:p>
        </p:txBody>
      </p:sp>
      <p:pic>
        <p:nvPicPr>
          <p:cNvPr id="2" name="Песня Фунтика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8401.725"/>
                  <p14:fade in="250" out="1000"/>
                  <p14:bmkLst>
                    <p14:bmk name="Закладка 1" time="0"/>
                  </p14:bmkLst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3676" y="618648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9229">
            <a:off x="9841439" y="1125083"/>
            <a:ext cx="2045833" cy="15114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79887" y="1585007"/>
            <a:ext cx="4443461" cy="4616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Родина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Тебе я славу пою.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Родина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верю в мудрость </a:t>
            </a:r>
            <a:r>
              <a:rPr lang="ru-RU" sz="2800" dirty="0" smtClean="0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твою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твои дороги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твои тревоги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делю с тобой   земля моя!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76281" y="1652384"/>
            <a:ext cx="3209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54350" y="2564178"/>
            <a:ext cx="8386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- - - - 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14296" y="243533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__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91510" y="2981726"/>
            <a:ext cx="320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65053" y="380273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__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79890" y="573999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__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36742" y="5824721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- - - - - -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333517" y="5532333"/>
            <a:ext cx="2904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,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9218" y="-143159"/>
            <a:ext cx="6077681" cy="7505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494351" y="92290"/>
            <a:ext cx="60998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Спишите стихотворение, расставляя знаки 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препинания. Подчеркните местоимения 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члены предложения.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698195" y="4770494"/>
            <a:ext cx="17235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u="wavy" dirty="0" smtClean="0">
                <a:uFill>
                  <a:solidFill>
                    <a:srgbClr val="00B050"/>
                  </a:solidFill>
                </a:uFill>
              </a:rPr>
              <a:t>            </a:t>
            </a:r>
            <a:endParaRPr lang="ru-RU" sz="4400" b="1" u="wavy" dirty="0">
              <a:uFill>
                <a:solidFill>
                  <a:srgbClr val="00B050"/>
                </a:solidFill>
              </a:u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817624" y="4158823"/>
            <a:ext cx="15953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u="wavy" dirty="0" smtClean="0">
                <a:uFill>
                  <a:solidFill>
                    <a:srgbClr val="00B050"/>
                  </a:solidFill>
                </a:uFill>
              </a:rPr>
              <a:t>           </a:t>
            </a:r>
            <a:endParaRPr lang="ru-RU" sz="4400" b="1" u="wavy" dirty="0">
              <a:uFill>
                <a:solidFill>
                  <a:srgbClr val="00B050"/>
                </a:solidFill>
              </a:u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369241" y="5454450"/>
            <a:ext cx="8258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u="wavy" dirty="0" smtClean="0">
                <a:uFill>
                  <a:solidFill>
                    <a:srgbClr val="00B050"/>
                  </a:solidFill>
                </a:uFill>
              </a:rPr>
              <a:t>     </a:t>
            </a:r>
            <a:endParaRPr lang="ru-RU" sz="4400" b="1" u="wavy" dirty="0">
              <a:uFill>
                <a:solidFill>
                  <a:srgbClr val="00B050"/>
                </a:solidFill>
              </a:u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809523" y="3508610"/>
            <a:ext cx="9541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u="wavy" dirty="0" smtClean="0">
                <a:solidFill>
                  <a:schemeClr val="accent6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</a:rPr>
              <a:t>      </a:t>
            </a:r>
            <a:endParaRPr lang="ru-RU" sz="4400" b="1" u="wavy" dirty="0">
              <a:solidFill>
                <a:schemeClr val="accent6">
                  <a:lumMod val="50000"/>
                </a:schemeClr>
              </a:solidFill>
              <a:uFill>
                <a:solidFill>
                  <a:srgbClr val="00B050"/>
                </a:solidFill>
              </a:uFill>
            </a:endParaRPr>
          </a:p>
        </p:txBody>
      </p:sp>
    </p:spTree>
    <p:extLst>
      <p:ext uri="{BB962C8B-B14F-4D97-AF65-F5344CB8AC3E}">
        <p14:creationId xmlns:p14="http://schemas.microsoft.com/office/powerpoint/2010/main" val="1057516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22" grpId="0"/>
      <p:bldP spid="23" grpId="0"/>
      <p:bldP spid="24" grpId="0"/>
      <p:bldP spid="32" grpId="0"/>
      <p:bldP spid="33" grpId="0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30" y="0"/>
            <a:ext cx="11878962" cy="718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213" y="4545359"/>
            <a:ext cx="2217480" cy="22174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30417" y="144899"/>
            <a:ext cx="901887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работа.</a:t>
            </a:r>
          </a:p>
          <a:p>
            <a:pPr algn="ctr"/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Запишите, раскрывая скобки и вставляя пропущенные буквы.</a:t>
            </a:r>
          </a:p>
          <a:p>
            <a:pPr algn="ctr"/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(Н…) чего (н…) кому (не) сказал, (н…) кто (н…) (к) чему (не)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снулся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(кое) что кое (с) кем обсудил, (н…) кого (не) боится, кто (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нибудь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с кем (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нибудь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(н..) что смастерят,  (н..) чего стесняться, кое (в) чем (н..) сколько раб..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раюсь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29" y="132749"/>
            <a:ext cx="1028700" cy="990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25052" y="66135"/>
            <a:ext cx="99470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тест, выбрав из предложенных ответов один.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5052" y="628049"/>
            <a:ext cx="8743291" cy="64017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ряду все местоимения – неопределенные?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некто, некоторый, некого, кое-кто</a:t>
            </a:r>
          </a:p>
          <a:p>
            <a:pPr marL="342900" indent="-342900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то-нибудь, кого-то, несколько, нечего</a:t>
            </a:r>
          </a:p>
          <a:p>
            <a:pPr marL="342900" indent="-342900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то-либо, некоторый, кое-кто, что-нибудь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 каком ряду все местоимения – отрицательные?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никто, никакой, ничей, некого</a:t>
            </a:r>
          </a:p>
          <a:p>
            <a:pPr marL="342900" indent="-342900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икакой, нечего, никто, некто</a:t>
            </a:r>
          </a:p>
          <a:p>
            <a:pPr marL="342900" indent="-342900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ичей, некого, несколько, нечего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В каком ряду все местоимения пишутся через дефис?</a:t>
            </a:r>
          </a:p>
          <a:p>
            <a:pPr marL="342900" indent="-342900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(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нибудь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что (либо), кое (чем), кое (с) кем</a:t>
            </a:r>
          </a:p>
          <a:p>
            <a:pPr marL="342900" indent="-342900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(то), кое (кем), кто (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нибудь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чем (то)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(либо), чей (то), кое (о) ком, (кое) чем</a:t>
            </a:r>
          </a:p>
          <a:p>
            <a:pPr marL="342900" indent="-342900">
              <a:buAutoNum type="arabicParenR"/>
            </a:pP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1828800" y="1915427"/>
            <a:ext cx="519766" cy="51013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828800" y="3212430"/>
            <a:ext cx="519765" cy="52938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828800" y="5758714"/>
            <a:ext cx="548641" cy="52938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791326" y="85385"/>
            <a:ext cx="3099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Проверьте себя!</a:t>
            </a:r>
            <a:endParaRPr lang="ru-RU" sz="32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702"/>
            <a:ext cx="1685558" cy="158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3474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0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29" y="132749"/>
            <a:ext cx="1028700" cy="990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25052" y="66135"/>
            <a:ext cx="99470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тест, выбрав из предложенных ответов один.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5052" y="628049"/>
            <a:ext cx="9556847" cy="5693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В каком ряду все местоимения пишутся слитно?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(ни) какой, (ни) чей, ни (от) кого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(не) кем, не (у) кого, (не) чего</a:t>
            </a:r>
          </a:p>
          <a:p>
            <a:pPr marL="342900" indent="-342900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(ни) что, (не) сколько, (ни) какой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В каком ряду все местоимения пишутся раздельно?</a:t>
            </a:r>
          </a:p>
          <a:p>
            <a:pPr marL="342900" indent="-342900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(с) кем, ни (у) кого, не (о) чем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(кое) кого, (не) кто, (ни) чей</a:t>
            </a:r>
          </a:p>
          <a:p>
            <a:pPr marL="342900" indent="-342900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 (о) ком, (ни) чем, (не) который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В каком предложении местоимение имеет приставку НЕ- ?</a:t>
            </a:r>
          </a:p>
          <a:p>
            <a:pPr marL="342900" indent="-342900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оя хата с краю, я н…чего не знаю.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Н…чего на других пенять, коли у самого рожа крива.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1828800" y="1915427"/>
            <a:ext cx="519766" cy="51013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828800" y="3212430"/>
            <a:ext cx="519765" cy="52938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828800" y="5758714"/>
            <a:ext cx="548641" cy="52938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791326" y="85385"/>
            <a:ext cx="3099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Проверьте себя!</a:t>
            </a:r>
            <a:endParaRPr lang="ru-RU" sz="32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702"/>
            <a:ext cx="1685558" cy="158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678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0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72" y="0"/>
            <a:ext cx="12029813" cy="718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8695">
            <a:off x="830541" y="4570913"/>
            <a:ext cx="2036535" cy="2243371"/>
          </a:xfrm>
        </p:spPr>
      </p:pic>
      <p:sp>
        <p:nvSpPr>
          <p:cNvPr id="6" name="TextBox 5"/>
          <p:cNvSpPr txBox="1"/>
          <p:nvPr/>
        </p:nvSpPr>
        <p:spPr>
          <a:xfrm>
            <a:off x="1065403" y="216884"/>
            <a:ext cx="1469507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Подведем итоги!</a:t>
            </a:r>
          </a:p>
          <a:p>
            <a:endParaRPr lang="ru-RU" sz="4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понравилось в нашем путешествии?</a:t>
            </a:r>
          </a:p>
          <a:p>
            <a:pPr>
              <a:lnSpc>
                <a:spcPct val="150000"/>
              </a:lnSpc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какой станции возникли трудности? </a:t>
            </a:r>
          </a:p>
          <a:p>
            <a:pPr>
              <a:lnSpc>
                <a:spcPct val="150000"/>
              </a:lnSpc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помог их решить?</a:t>
            </a:r>
            <a:endParaRPr lang="ru-RU" sz="4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Песня Фунти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416" y="58921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8818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" t="7242" r="1665" b="19389"/>
          <a:stretch/>
        </p:blipFill>
        <p:spPr>
          <a:xfrm>
            <a:off x="-148281" y="-107092"/>
            <a:ext cx="12624574" cy="6965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121" y="3579341"/>
            <a:ext cx="3143250" cy="1066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72497" y="247136"/>
            <a:ext cx="521963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работу! </a:t>
            </a:r>
          </a:p>
          <a:p>
            <a:r>
              <a:rPr lang="ru-RU" sz="4400" b="1" i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новых встреч!</a:t>
            </a:r>
            <a:endParaRPr lang="ru-RU" sz="4400" b="1" i="1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286" y="3823644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0531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423775" cy="698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16350" y="239713"/>
            <a:ext cx="7654925" cy="1323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Nautilus Pompilius" panose="02000000000000000000" pitchFamily="50" charset="-52"/>
              </a:rPr>
              <a:t>Мы отправляемся в путешествие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Nautilus Pompilius" panose="02000000000000000000" pitchFamily="50" charset="-52"/>
              </a:rPr>
              <a:t> по знакомым местам!</a:t>
            </a:r>
          </a:p>
        </p:txBody>
      </p:sp>
      <p:pic>
        <p:nvPicPr>
          <p:cNvPr id="3076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1466850"/>
            <a:ext cx="3859213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29" y="0"/>
            <a:ext cx="11953775" cy="7471109"/>
          </a:xfrm>
          <a:effectLst>
            <a:softEdge rad="112500"/>
          </a:effec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538163" y="212725"/>
            <a:ext cx="60071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600">
                <a:solidFill>
                  <a:srgbClr val="0070C0"/>
                </a:solidFill>
                <a:latin typeface="Nautilus Pompilius" panose="02000000000000000000" pitchFamily="50" charset="-52"/>
              </a:rPr>
              <a:t>Станция «Вспоминательная»</a:t>
            </a:r>
          </a:p>
        </p:txBody>
      </p:sp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538163" y="962025"/>
            <a:ext cx="57435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Вспомните, пожалуйста, и скажите,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местоимение?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9563" y="2308225"/>
            <a:ext cx="6154737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i="1">
                <a:latin typeface="Times New Roman" panose="02020603050405020304" pitchFamily="18" charset="0"/>
                <a:cs typeface="Times New Roman" panose="02020603050405020304" pitchFamily="18" charset="0"/>
              </a:rPr>
              <a:t>Местоимение – часть речи,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i="1">
                <a:latin typeface="Times New Roman" panose="02020603050405020304" pitchFamily="18" charset="0"/>
                <a:cs typeface="Times New Roman" panose="02020603050405020304" pitchFamily="18" charset="0"/>
              </a:rPr>
              <a:t>которая указывает на предметы,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i="1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признаки, количество,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i="1">
                <a:latin typeface="Times New Roman" panose="02020603050405020304" pitchFamily="18" charset="0"/>
                <a:cs typeface="Times New Roman" panose="02020603050405020304" pitchFamily="18" charset="0"/>
              </a:rPr>
              <a:t>но не называет их.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75" y="1205592"/>
            <a:ext cx="5630778" cy="4366348"/>
          </a:xfrm>
          <a:effectLst>
            <a:softEdge rad="112500"/>
          </a:effectLst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332413" y="882650"/>
          <a:ext cx="6699250" cy="563403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049769"/>
                <a:gridCol w="2649481"/>
              </a:tblGrid>
              <a:tr h="459362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00B050"/>
                          </a:solidFill>
                        </a:rPr>
                        <a:t>Я, мы, ты, вы, он, она, оно, они</a:t>
                      </a:r>
                      <a:endParaRPr lang="ru-RU" sz="1800" b="0" dirty="0">
                        <a:solidFill>
                          <a:srgbClr val="00B050"/>
                        </a:solidFill>
                      </a:endParaRPr>
                    </a:p>
                  </a:txBody>
                  <a:tcPr marL="91441" marR="91441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solidFill>
                          <a:srgbClr val="00B050"/>
                        </a:solidFill>
                      </a:endParaRPr>
                    </a:p>
                  </a:txBody>
                  <a:tcPr marL="91441" marR="9144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13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B050"/>
                          </a:solidFill>
                        </a:rPr>
                        <a:t>себя</a:t>
                      </a:r>
                      <a:endParaRPr lang="ru-RU" sz="1800" dirty="0">
                        <a:solidFill>
                          <a:srgbClr val="00B050"/>
                        </a:solidFill>
                      </a:endParaRPr>
                    </a:p>
                  </a:txBody>
                  <a:tcPr marL="91441" marR="91441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solidFill>
                          <a:srgbClr val="00B050"/>
                        </a:solidFill>
                      </a:endParaRPr>
                    </a:p>
                  </a:txBody>
                  <a:tcPr marL="91441" marR="9144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1102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rgbClr val="00B050"/>
                          </a:solidFill>
                          <a:effectLst/>
                        </a:rPr>
                        <a:t>Что? Какой? Каков? Чей? Который? Сколько?</a:t>
                      </a:r>
                      <a:endParaRPr lang="ru-RU" sz="1800" dirty="0">
                        <a:solidFill>
                          <a:srgbClr val="00B050"/>
                        </a:solidFill>
                      </a:endParaRPr>
                    </a:p>
                  </a:txBody>
                  <a:tcPr marL="91441" marR="91441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B050"/>
                        </a:solidFill>
                      </a:endParaRPr>
                    </a:p>
                  </a:txBody>
                  <a:tcPr marL="91441" marR="9144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110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B050"/>
                          </a:solidFill>
                        </a:rPr>
                        <a:t>что, какой, каков, чей, который, сколько</a:t>
                      </a:r>
                    </a:p>
                  </a:txBody>
                  <a:tcPr marL="91441" marR="91441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B050"/>
                        </a:solidFill>
                      </a:endParaRPr>
                    </a:p>
                  </a:txBody>
                  <a:tcPr marL="91441" marR="9144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110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B050"/>
                          </a:solidFill>
                        </a:rPr>
                        <a:t>все, весь, всяк/всякий, любой, каждый, сам/самый, другой, иной</a:t>
                      </a:r>
                    </a:p>
                  </a:txBody>
                  <a:tcPr marL="91441" marR="91441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solidFill>
                          <a:srgbClr val="00B050"/>
                        </a:solidFill>
                      </a:endParaRPr>
                    </a:p>
                  </a:txBody>
                  <a:tcPr marL="91441" marR="9144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110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B050"/>
                          </a:solidFill>
                        </a:rPr>
                        <a:t>никто, ничто, некого, нечего,</a:t>
                      </a:r>
                      <a:br>
                        <a:rPr lang="ru-RU" sz="1800" dirty="0" smtClean="0">
                          <a:solidFill>
                            <a:srgbClr val="00B050"/>
                          </a:solidFill>
                        </a:rPr>
                      </a:br>
                      <a:r>
                        <a:rPr lang="ru-RU" sz="1800" dirty="0" smtClean="0">
                          <a:solidFill>
                            <a:srgbClr val="00B050"/>
                          </a:solidFill>
                        </a:rPr>
                        <a:t>нисколько, никакой, ничей</a:t>
                      </a:r>
                    </a:p>
                  </a:txBody>
                  <a:tcPr marL="91441" marR="91441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B050"/>
                        </a:solidFill>
                      </a:endParaRPr>
                    </a:p>
                  </a:txBody>
                  <a:tcPr marL="91441" marR="9144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79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этот, эта, это, эти, тот, та, то, те,</a:t>
                      </a:r>
                      <a:r>
                        <a:rPr lang="ru-RU" sz="1800" dirty="0" smtClean="0">
                          <a:solidFill>
                            <a:srgbClr val="00B050"/>
                          </a:solidFill>
                        </a:rPr>
                        <a:t/>
                      </a:r>
                      <a:br>
                        <a:rPr lang="ru-RU" sz="1800" dirty="0" smtClean="0">
                          <a:solidFill>
                            <a:srgbClr val="00B050"/>
                          </a:solidFill>
                        </a:rPr>
                      </a:br>
                      <a:r>
                        <a:rPr lang="ru-RU" sz="18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такой, таков, сей и др.</a:t>
                      </a:r>
                      <a:endParaRPr lang="ru-RU" sz="1800" dirty="0">
                        <a:solidFill>
                          <a:srgbClr val="00B050"/>
                        </a:solidFill>
                      </a:endParaRPr>
                    </a:p>
                  </a:txBody>
                  <a:tcPr marL="91441" marR="91441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B050"/>
                        </a:solidFill>
                      </a:endParaRPr>
                    </a:p>
                  </a:txBody>
                  <a:tcPr marL="91441" marR="9144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65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B050"/>
                          </a:solidFill>
                        </a:rPr>
                        <a:t>мой, твой, наш, ваш, свой</a:t>
                      </a:r>
                      <a:endParaRPr lang="ru-RU" sz="1800" dirty="0">
                        <a:solidFill>
                          <a:srgbClr val="00B050"/>
                        </a:solidFill>
                      </a:endParaRPr>
                    </a:p>
                  </a:txBody>
                  <a:tcPr marL="91441" marR="91441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B050"/>
                        </a:solidFill>
                      </a:endParaRPr>
                    </a:p>
                  </a:txBody>
                  <a:tcPr marL="91441" marR="9144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399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не́кто</a:t>
                      </a:r>
                      <a:r>
                        <a:rPr lang="ru-RU" sz="18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b="0" i="0" kern="12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не́что</a:t>
                      </a:r>
                      <a:r>
                        <a:rPr lang="ru-RU" sz="18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b="0" i="0" kern="12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не́кий</a:t>
                      </a:r>
                      <a:r>
                        <a:rPr lang="ru-RU" sz="18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b="0" i="0" kern="12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не́который</a:t>
                      </a:r>
                      <a:r>
                        <a:rPr lang="ru-RU" sz="18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несколько, кое-кто, кому-либо, что-нибудь, что-то, кто-то</a:t>
                      </a:r>
                      <a:endParaRPr lang="ru-RU" sz="1800" dirty="0">
                        <a:solidFill>
                          <a:srgbClr val="00B050"/>
                        </a:solidFill>
                      </a:endParaRPr>
                    </a:p>
                  </a:txBody>
                  <a:tcPr marL="91441" marR="91441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B050"/>
                        </a:solidFill>
                      </a:endParaRPr>
                    </a:p>
                  </a:txBody>
                  <a:tcPr marL="91441" marR="9144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151" name="TextBox 4"/>
          <p:cNvSpPr txBox="1">
            <a:spLocks noChangeArrowheads="1"/>
          </p:cNvSpPr>
          <p:nvPr/>
        </p:nvSpPr>
        <p:spPr bwMode="auto">
          <a:xfrm>
            <a:off x="2181354" y="118488"/>
            <a:ext cx="86260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Вспомните и назовите </a:t>
            </a:r>
            <a:r>
              <a:rPr lang="ru-RU" alt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разряды местоимений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148888" y="958850"/>
            <a:ext cx="9429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B050"/>
                </a:solidFill>
              </a:rPr>
              <a:t>личные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901238" y="1398588"/>
            <a:ext cx="1308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B050"/>
                </a:solidFill>
              </a:rPr>
              <a:t>возвратное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644063" y="1854200"/>
            <a:ext cx="1822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B050"/>
                </a:solidFill>
              </a:rPr>
              <a:t>вопросительные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747250" y="2479675"/>
            <a:ext cx="1679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B050"/>
                </a:solidFill>
              </a:rPr>
              <a:t>относительные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9607550" y="3181350"/>
            <a:ext cx="1958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B050"/>
                </a:solidFill>
              </a:rPr>
              <a:t>определительные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707563" y="3887788"/>
            <a:ext cx="1695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B050"/>
                </a:solidFill>
              </a:rPr>
              <a:t>отрицательные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790113" y="4508500"/>
            <a:ext cx="15287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B050"/>
                </a:solidFill>
              </a:rPr>
              <a:t>указательные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790113" y="5170488"/>
            <a:ext cx="18335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B050"/>
                </a:solidFill>
              </a:rPr>
              <a:t>притяжательные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764713" y="5832475"/>
            <a:ext cx="1885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B050"/>
                </a:solidFill>
              </a:rPr>
              <a:t>неопределенные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86" y="1426369"/>
            <a:ext cx="3143250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6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65" y="0"/>
            <a:ext cx="11450593" cy="718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33575" y="552450"/>
            <a:ext cx="471805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altLang="ru-RU" sz="3600" dirty="0">
                <a:solidFill>
                  <a:schemeClr val="accent2">
                    <a:lumMod val="75000"/>
                  </a:schemeClr>
                </a:solidFill>
                <a:latin typeface="Nautilus Pompilius" panose="02000000000000000000" pitchFamily="50" charset="-52"/>
              </a:rPr>
              <a:t>Станция «Творческая»</a:t>
            </a:r>
          </a:p>
        </p:txBody>
      </p:sp>
      <p:pic>
        <p:nvPicPr>
          <p:cNvPr id="6150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177" y="3790950"/>
            <a:ext cx="2725737" cy="2967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89100" y="1260475"/>
            <a:ext cx="8537575" cy="31702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данным глаголам допишите</a:t>
            </a:r>
          </a:p>
          <a:p>
            <a:pPr>
              <a:defRPr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личные местоимения 1-го и 2-го лица.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Грущу по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Тоскуешь по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Скучает по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292600" y="2471738"/>
            <a:ext cx="10175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вам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962525" y="3082925"/>
            <a:ext cx="9239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нас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625975" y="3694113"/>
            <a:ext cx="987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вам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76" y="-117625"/>
            <a:ext cx="9868930" cy="7401698"/>
          </a:xfrm>
          <a:effectLst>
            <a:softEdge rad="112500"/>
          </a:effectLst>
        </p:spPr>
      </p:pic>
      <p:sp>
        <p:nvSpPr>
          <p:cNvPr id="7172" name="TextBox 2"/>
          <p:cNvSpPr txBox="1">
            <a:spLocks noChangeArrowheads="1"/>
          </p:cNvSpPr>
          <p:nvPr/>
        </p:nvSpPr>
        <p:spPr bwMode="auto">
          <a:xfrm>
            <a:off x="3686175" y="785813"/>
            <a:ext cx="47355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2400" i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по памяти. Объясните </a:t>
            </a:r>
          </a:p>
          <a:p>
            <a:r>
              <a:rPr lang="ru-RU" altLang="ru-RU" sz="2400" i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правописание местоимений.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754337" y="1786506"/>
            <a:ext cx="5037137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3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где-то нет кого-то,</a:t>
            </a:r>
          </a:p>
          <a:p>
            <a:r>
              <a:rPr lang="ru-RU" altLang="ru-RU" sz="3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Значит, кто-то где-то есть.</a:t>
            </a:r>
          </a:p>
          <a:p>
            <a:r>
              <a:rPr lang="ru-RU" altLang="ru-RU" sz="3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где же этот кто-то</a:t>
            </a:r>
          </a:p>
          <a:p>
            <a:r>
              <a:rPr lang="ru-RU" altLang="ru-RU" sz="3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куда он мог залезть?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650" y="2474913"/>
            <a:ext cx="10287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Выноска-облако 13"/>
          <p:cNvSpPr/>
          <p:nvPr/>
        </p:nvSpPr>
        <p:spPr>
          <a:xfrm rot="620908">
            <a:off x="5467350" y="336550"/>
            <a:ext cx="6554788" cy="358140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некого</a:t>
            </a:r>
          </a:p>
        </p:txBody>
      </p:sp>
      <p:pic>
        <p:nvPicPr>
          <p:cNvPr id="8195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03024">
            <a:off x="4776788" y="4198938"/>
            <a:ext cx="271145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Box 11"/>
          <p:cNvSpPr txBox="1">
            <a:spLocks noChangeArrowheads="1"/>
          </p:cNvSpPr>
          <p:nvPr/>
        </p:nvSpPr>
        <p:spPr bwMode="auto">
          <a:xfrm>
            <a:off x="471488" y="500063"/>
            <a:ext cx="5276850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3200" i="1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местоимения, </a:t>
            </a:r>
          </a:p>
          <a:p>
            <a:r>
              <a:rPr lang="ru-RU" altLang="ru-RU" sz="3200" i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составив их из данных слов.</a:t>
            </a:r>
          </a:p>
          <a:p>
            <a:endParaRPr lang="ru-RU" altLang="ru-RU"/>
          </a:p>
          <a:p>
            <a:r>
              <a:rPr lang="ru-RU" altLang="ru-RU" sz="4000">
                <a:latin typeface="Times New Roman" panose="02020603050405020304" pitchFamily="18" charset="0"/>
                <a:cs typeface="Times New Roman" panose="02020603050405020304" pitchFamily="18" charset="0"/>
              </a:rPr>
              <a:t>Не, кого, у; ни, кого, у; </a:t>
            </a:r>
          </a:p>
          <a:p>
            <a:r>
              <a:rPr lang="ru-RU" altLang="ru-RU" sz="4000">
                <a:latin typeface="Times New Roman" panose="02020603050405020304" pitchFamily="18" charset="0"/>
                <a:cs typeface="Times New Roman" panose="02020603050405020304" pitchFamily="18" charset="0"/>
              </a:rPr>
              <a:t>не, чем, с; ни, чем; </a:t>
            </a:r>
          </a:p>
          <a:p>
            <a:r>
              <a:rPr lang="ru-RU" altLang="ru-RU" sz="4000">
                <a:latin typeface="Times New Roman" panose="02020603050405020304" pitchFamily="18" charset="0"/>
                <a:cs typeface="Times New Roman" panose="02020603050405020304" pitchFamily="18" charset="0"/>
              </a:rPr>
              <a:t>ни, кому, к; ни, чем, о; </a:t>
            </a:r>
          </a:p>
          <a:p>
            <a:r>
              <a:rPr lang="ru-RU" altLang="ru-RU" sz="4000">
                <a:latin typeface="Times New Roman" panose="02020603050405020304" pitchFamily="18" charset="0"/>
                <a:cs typeface="Times New Roman" panose="02020603050405020304" pitchFamily="18" charset="0"/>
              </a:rPr>
              <a:t>не, чем, о; не, чего, с; </a:t>
            </a:r>
          </a:p>
          <a:p>
            <a:r>
              <a:rPr lang="ru-RU" altLang="ru-RU" sz="4000">
                <a:latin typeface="Times New Roman" panose="02020603050405020304" pitchFamily="18" charset="0"/>
                <a:cs typeface="Times New Roman" panose="02020603050405020304" pitchFamily="18" charset="0"/>
              </a:rPr>
              <a:t>ни, чего, с; ни, что; </a:t>
            </a:r>
          </a:p>
          <a:p>
            <a:r>
              <a:rPr lang="ru-RU" altLang="ru-RU" sz="4000">
                <a:latin typeface="Times New Roman" panose="02020603050405020304" pitchFamily="18" charset="0"/>
                <a:cs typeface="Times New Roman" panose="02020603050405020304" pitchFamily="18" charset="0"/>
              </a:rPr>
              <a:t>не, что; ни, кто.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18250" y="876300"/>
            <a:ext cx="5299075" cy="2308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Не у кого, ни у кого, не с чем, </a:t>
            </a:r>
          </a:p>
          <a:p>
            <a:pPr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ничем, ни к кому, ни о чем, </a:t>
            </a:r>
          </a:p>
          <a:p>
            <a:pPr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не о чем, не с чего, ни с чего, </a:t>
            </a:r>
          </a:p>
          <a:p>
            <a:pPr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ничто, нечто, никто.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43" y="199323"/>
            <a:ext cx="11373854" cy="7108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185863" y="577850"/>
            <a:ext cx="70535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altLang="ru-RU" sz="4800" dirty="0">
                <a:solidFill>
                  <a:schemeClr val="accent6">
                    <a:lumMod val="75000"/>
                  </a:schemeClr>
                </a:solidFill>
                <a:latin typeface="Nautilus Pompilius" panose="02000000000000000000" pitchFamily="50" charset="-52"/>
              </a:rPr>
              <a:t>Станция </a:t>
            </a:r>
            <a:r>
              <a:rPr lang="ru-RU" altLang="ru-RU" sz="4800" dirty="0" smtClean="0">
                <a:solidFill>
                  <a:schemeClr val="accent6">
                    <a:lumMod val="75000"/>
                  </a:schemeClr>
                </a:solidFill>
                <a:latin typeface="Nautilus Pompilius" panose="02000000000000000000" pitchFamily="50" charset="-52"/>
              </a:rPr>
              <a:t>«</a:t>
            </a:r>
            <a:r>
              <a:rPr lang="ru-RU" altLang="ru-RU" sz="4800" dirty="0" err="1" smtClean="0">
                <a:solidFill>
                  <a:schemeClr val="accent6">
                    <a:lumMod val="75000"/>
                  </a:schemeClr>
                </a:solidFill>
                <a:latin typeface="Nautilus Pompilius" panose="02000000000000000000" pitchFamily="50" charset="-52"/>
              </a:rPr>
              <a:t>Решательная</a:t>
            </a:r>
            <a:r>
              <a:rPr lang="ru-RU" altLang="ru-RU" sz="4800" dirty="0">
                <a:solidFill>
                  <a:schemeClr val="accent6">
                    <a:lumMod val="75000"/>
                  </a:schemeClr>
                </a:solidFill>
                <a:latin typeface="Nautilus Pompilius" panose="02000000000000000000" pitchFamily="50" charset="-52"/>
              </a:rPr>
              <a:t>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143125"/>
            <a:ext cx="4572000" cy="2571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581" y="2971241"/>
            <a:ext cx="8226219" cy="41439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5293" y="197679"/>
            <a:ext cx="10650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примеры: подсчитайте общее количество слов и отнимите «лишнее».</a:t>
            </a:r>
            <a:endParaRPr lang="ru-RU" sz="24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6510" y="854025"/>
            <a:ext cx="83794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Некто, нечто, некоторый, некого, нечего, несколько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3503" y="1718082"/>
            <a:ext cx="111689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6-2=4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некого, нечего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отрицательные местоимения, остальные – неопределенные)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6510" y="2374428"/>
            <a:ext cx="115335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(Ни) чем, (ни) какой, (ни) чему, ни (с) чем, (ни) чего, (не) кого, (не)чего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9732" y="3092329"/>
            <a:ext cx="74169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7-1=6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 с чем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пишется раздельно, остальные слитно)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503" y="3748675"/>
            <a:ext cx="598548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Кто (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нибудь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кем (либо), (кое) что,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(то), кое (у) кого, сколько (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нибудь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202" y="5043219"/>
            <a:ext cx="41190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6-1=5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кое у кого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пишется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раздельно, остальные слитно)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969</Words>
  <Application>Microsoft Office PowerPoint</Application>
  <PresentationFormat>Широкоэкранный</PresentationFormat>
  <Paragraphs>143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Times New Roman</vt:lpstr>
      <vt:lpstr>Calibri</vt:lpstr>
      <vt:lpstr>Calibri Light</vt:lpstr>
      <vt:lpstr>Monotype Corsiva</vt:lpstr>
      <vt:lpstr>Arial</vt:lpstr>
      <vt:lpstr>Nautilus Pompilius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Рысин</dc:creator>
  <cp:lastModifiedBy>Андрей Рысин</cp:lastModifiedBy>
  <cp:revision>97</cp:revision>
  <dcterms:created xsi:type="dcterms:W3CDTF">2015-04-18T19:10:32Z</dcterms:created>
  <dcterms:modified xsi:type="dcterms:W3CDTF">2015-04-22T13:04:40Z</dcterms:modified>
</cp:coreProperties>
</file>