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5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6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  <p:sldMasterId id="2147483678" r:id="rId3"/>
    <p:sldMasterId id="2147483693" r:id="rId4"/>
    <p:sldMasterId id="2147483723" r:id="rId5"/>
    <p:sldMasterId id="2147483753" r:id="rId6"/>
    <p:sldMasterId id="2147483768" r:id="rId7"/>
  </p:sldMasterIdLst>
  <p:notesMasterIdLst>
    <p:notesMasterId r:id="rId33"/>
  </p:notesMasterIdLst>
  <p:sldIdLst>
    <p:sldId id="270" r:id="rId8"/>
    <p:sldId id="258" r:id="rId9"/>
    <p:sldId id="309" r:id="rId10"/>
    <p:sldId id="310" r:id="rId11"/>
    <p:sldId id="334" r:id="rId12"/>
    <p:sldId id="289" r:id="rId13"/>
    <p:sldId id="313" r:id="rId14"/>
    <p:sldId id="315" r:id="rId15"/>
    <p:sldId id="321" r:id="rId16"/>
    <p:sldId id="273" r:id="rId17"/>
    <p:sldId id="312" r:id="rId18"/>
    <p:sldId id="335" r:id="rId19"/>
    <p:sldId id="314" r:id="rId20"/>
    <p:sldId id="318" r:id="rId21"/>
    <p:sldId id="319" r:id="rId22"/>
    <p:sldId id="322" r:id="rId23"/>
    <p:sldId id="327" r:id="rId24"/>
    <p:sldId id="323" r:id="rId25"/>
    <p:sldId id="328" r:id="rId26"/>
    <p:sldId id="316" r:id="rId27"/>
    <p:sldId id="329" r:id="rId28"/>
    <p:sldId id="317" r:id="rId29"/>
    <p:sldId id="332" r:id="rId30"/>
    <p:sldId id="342" r:id="rId31"/>
    <p:sldId id="340" r:id="rId32"/>
  </p:sldIdLst>
  <p:sldSz cx="9144000" cy="6858000" type="screen4x3"/>
  <p:notesSz cx="6858000" cy="9144000"/>
  <p:custDataLst>
    <p:tags r:id="rId3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EA4"/>
    <a:srgbClr val="D97575"/>
    <a:srgbClr val="E2F1F6"/>
    <a:srgbClr val="66CCFF"/>
    <a:srgbClr val="991B1B"/>
    <a:srgbClr val="AA1E1E"/>
    <a:srgbClr val="DE1404"/>
    <a:srgbClr val="000000"/>
    <a:srgbClr val="3333FF"/>
    <a:srgbClr val="E7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82" autoAdjust="0"/>
    <p:restoredTop sz="88710" autoAdjust="0"/>
  </p:normalViewPr>
  <p:slideViewPr>
    <p:cSldViewPr>
      <p:cViewPr>
        <p:scale>
          <a:sx n="69" d="100"/>
          <a:sy n="69" d="100"/>
        </p:scale>
        <p:origin x="-1272" y="-72"/>
      </p:cViewPr>
      <p:guideLst>
        <p:guide orient="horz" pos="2478"/>
        <p:guide pos="2880"/>
      </p:guideLst>
    </p:cSldViewPr>
  </p:slideViewPr>
  <p:outlineViewPr>
    <p:cViewPr>
      <p:scale>
        <a:sx n="33" d="100"/>
        <a:sy n="33" d="100"/>
      </p:scale>
      <p:origin x="0" y="47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2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ags" Target="tags/tag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Relationship Id="rId4" Type="http://schemas.openxmlformats.org/officeDocument/2006/relationships/image" Target="../media/image5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2FF915-E4D1-49C6-A361-DDC14DE9AA38}" type="doc">
      <dgm:prSet loTypeId="urn:microsoft.com/office/officeart/2005/8/layout/vList3#1" loCatId="picture" qsTypeId="urn:microsoft.com/office/officeart/2005/8/quickstyle/simple3" qsCatId="simple" csTypeId="urn:microsoft.com/office/officeart/2005/8/colors/accent1_2" csCatId="accent1" phldr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</dgm:spPr>
    </dgm:pt>
    <dgm:pt modelId="{93F33AA8-5EEC-496C-99CB-F5262C514D16}">
      <dgm:prSet phldrT="[Текст]" custT="1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400" b="1" cap="none" spc="0" dirty="0" smtClean="0">
              <a:ln w="50800"/>
              <a:solidFill>
                <a:srgbClr val="0070C0"/>
              </a:solidFill>
              <a:effectLst/>
            </a:rPr>
            <a:t>Давайте  познакомимся</a:t>
          </a:r>
          <a:endParaRPr lang="ru-RU" sz="2400" b="1" cap="none" spc="0" dirty="0">
            <a:ln w="50800"/>
            <a:solidFill>
              <a:srgbClr val="0070C0"/>
            </a:solidFill>
            <a:effectLst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A15CFB1D-4B8E-4DC1-AD01-66C8EEC962B1}" type="parTrans" cxnId="{DF0B4465-8BC3-47D8-9BB7-CEAA5A192242}">
      <dgm:prSet/>
      <dgm:spPr/>
      <dgm:t>
        <a:bodyPr/>
        <a:lstStyle/>
        <a:p>
          <a:endParaRPr lang="ru-RU">
            <a:solidFill>
              <a:srgbClr val="0070C0"/>
            </a:solidFill>
          </a:endParaRPr>
        </a:p>
      </dgm:t>
    </dgm:pt>
    <dgm:pt modelId="{FA188DE2-1CFC-4E51-97B9-7168C998B947}" type="sibTrans" cxnId="{DF0B4465-8BC3-47D8-9BB7-CEAA5A192242}">
      <dgm:prSet/>
      <dgm:spPr/>
      <dgm:t>
        <a:bodyPr/>
        <a:lstStyle/>
        <a:p>
          <a:endParaRPr lang="ru-RU">
            <a:solidFill>
              <a:srgbClr val="0070C0"/>
            </a:solidFill>
          </a:endParaRPr>
        </a:p>
      </dgm:t>
    </dgm:pt>
    <dgm:pt modelId="{90115626-EE12-4011-9FEA-B482694B0F6C}">
      <dgm:prSet phldrT="[Текст]" custT="1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400" b="1" cap="none" spc="0" dirty="0" smtClean="0">
              <a:ln w="50800"/>
              <a:solidFill>
                <a:srgbClr val="0070C0"/>
              </a:solidFill>
              <a:effectLst/>
            </a:rPr>
            <a:t>Отгадайте  загадку</a:t>
          </a:r>
          <a:endParaRPr lang="ru-RU" sz="2400" b="1" cap="none" spc="0" dirty="0">
            <a:ln w="50800"/>
            <a:solidFill>
              <a:srgbClr val="0070C0"/>
            </a:solidFill>
            <a:effectLst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6AE44B5-AA73-43A5-B40D-51202A990F3F}" type="parTrans" cxnId="{46061580-401C-4E65-A912-BB48AC15C3AB}">
      <dgm:prSet/>
      <dgm:spPr/>
      <dgm:t>
        <a:bodyPr/>
        <a:lstStyle/>
        <a:p>
          <a:endParaRPr lang="ru-RU">
            <a:solidFill>
              <a:srgbClr val="0070C0"/>
            </a:solidFill>
          </a:endParaRPr>
        </a:p>
      </dgm:t>
    </dgm:pt>
    <dgm:pt modelId="{74FFE87E-B361-4D83-82A1-3CA74D3B8588}" type="sibTrans" cxnId="{46061580-401C-4E65-A912-BB48AC15C3AB}">
      <dgm:prSet/>
      <dgm:spPr/>
      <dgm:t>
        <a:bodyPr/>
        <a:lstStyle/>
        <a:p>
          <a:endParaRPr lang="ru-RU">
            <a:solidFill>
              <a:srgbClr val="0070C0"/>
            </a:solidFill>
          </a:endParaRPr>
        </a:p>
      </dgm:t>
    </dgm:pt>
    <dgm:pt modelId="{2A290179-522E-4C3D-AFA3-D8E47E4E2D43}">
      <dgm:prSet custT="1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400" b="1" cap="none" spc="0" dirty="0" smtClean="0">
              <a:ln w="50800"/>
              <a:solidFill>
                <a:srgbClr val="0070C0"/>
              </a:solidFill>
              <a:effectLst/>
            </a:rPr>
            <a:t>Как хорошо уметь читать!</a:t>
          </a:r>
          <a:endParaRPr lang="ru-RU" sz="2400" b="1" cap="none" spc="0" dirty="0">
            <a:ln w="50800"/>
            <a:solidFill>
              <a:srgbClr val="0070C0"/>
            </a:solidFill>
            <a:effectLst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C91324EB-BF96-43FF-9B2F-C65BD69CA171}" type="parTrans" cxnId="{CE272023-6C73-4A1E-962D-1664E7C9DC1E}">
      <dgm:prSet/>
      <dgm:spPr/>
      <dgm:t>
        <a:bodyPr/>
        <a:lstStyle/>
        <a:p>
          <a:endParaRPr lang="ru-RU">
            <a:solidFill>
              <a:srgbClr val="0070C0"/>
            </a:solidFill>
          </a:endParaRPr>
        </a:p>
      </dgm:t>
    </dgm:pt>
    <dgm:pt modelId="{AEE5AF4E-DFA8-4B1C-B2F1-915E5B8B32E1}" type="sibTrans" cxnId="{CE272023-6C73-4A1E-962D-1664E7C9DC1E}">
      <dgm:prSet/>
      <dgm:spPr/>
      <dgm:t>
        <a:bodyPr/>
        <a:lstStyle/>
        <a:p>
          <a:endParaRPr lang="ru-RU">
            <a:solidFill>
              <a:srgbClr val="0070C0"/>
            </a:solidFill>
          </a:endParaRPr>
        </a:p>
      </dgm:t>
    </dgm:pt>
    <dgm:pt modelId="{6A211630-E567-4EBA-AD16-F24B7E83FFBC}">
      <dgm:prSet custT="1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sz="2400" b="1" cap="none" spc="0" dirty="0" smtClean="0">
              <a:ln w="50800"/>
              <a:solidFill>
                <a:srgbClr val="0070C0"/>
              </a:solidFill>
              <a:effectLst/>
            </a:rPr>
            <a:t>Повторим пройденное</a:t>
          </a:r>
          <a:endParaRPr lang="ru-RU" sz="2400" b="1" cap="none" spc="0" dirty="0">
            <a:ln w="50800"/>
            <a:solidFill>
              <a:srgbClr val="0070C0"/>
            </a:solidFill>
            <a:effectLst/>
          </a:endParaRPr>
        </a:p>
      </dgm:t>
    </dgm:pt>
    <dgm:pt modelId="{C3EA16E6-084B-4BF0-8C16-79332B2A07B4}" type="parTrans" cxnId="{29524952-97A3-43D4-A7E6-6EEBB9E836B2}">
      <dgm:prSet/>
      <dgm:spPr/>
      <dgm:t>
        <a:bodyPr/>
        <a:lstStyle/>
        <a:p>
          <a:endParaRPr lang="ru-RU"/>
        </a:p>
      </dgm:t>
    </dgm:pt>
    <dgm:pt modelId="{C33FDF07-4B57-4D0B-BF6E-58E3F9381BEB}" type="sibTrans" cxnId="{29524952-97A3-43D4-A7E6-6EEBB9E836B2}">
      <dgm:prSet/>
      <dgm:spPr/>
      <dgm:t>
        <a:bodyPr/>
        <a:lstStyle/>
        <a:p>
          <a:endParaRPr lang="ru-RU"/>
        </a:p>
      </dgm:t>
    </dgm:pt>
    <dgm:pt modelId="{155DBB6D-235A-4670-86DE-6E30CFD57633}" type="pres">
      <dgm:prSet presAssocID="{832FF915-E4D1-49C6-A361-DDC14DE9AA38}" presName="linearFlow" presStyleCnt="0">
        <dgm:presLayoutVars>
          <dgm:dir/>
          <dgm:resizeHandles val="exact"/>
        </dgm:presLayoutVars>
      </dgm:prSet>
      <dgm:spPr/>
    </dgm:pt>
    <dgm:pt modelId="{CBF56523-628C-4CFC-A06D-3C3D2051E28F}" type="pres">
      <dgm:prSet presAssocID="{93F33AA8-5EEC-496C-99CB-F5262C514D16}" presName="composite" presStyleCnt="0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</dgm:pt>
    <dgm:pt modelId="{9A2C08C7-00E2-4792-9CC7-2701C9694735}" type="pres">
      <dgm:prSet presAssocID="{93F33AA8-5EEC-496C-99CB-F5262C514D16}" presName="imgShp" presStyleLbl="fgImgPlace1" presStyleIdx="0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</dgm:pt>
    <dgm:pt modelId="{0343D0AD-5BC8-458D-9F06-D8C058B33FC5}" type="pres">
      <dgm:prSet presAssocID="{93F33AA8-5EEC-496C-99CB-F5262C514D16}" presName="txShp" presStyleLbl="node1" presStyleIdx="0" presStyleCnt="4" custLinFactNeighborX="-6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3865F2-2604-4046-9296-FDBEC2B1C5A7}" type="pres">
      <dgm:prSet presAssocID="{FA188DE2-1CFC-4E51-97B9-7168C998B947}" presName="spacing" presStyleCnt="0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</dgm:pt>
    <dgm:pt modelId="{05CCBC0E-CB50-4B16-B791-AD06CA072AA8}" type="pres">
      <dgm:prSet presAssocID="{90115626-EE12-4011-9FEA-B482694B0F6C}" presName="composite" presStyleCnt="0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</dgm:pt>
    <dgm:pt modelId="{3173E5E0-0D62-4445-8FFE-4211DBEB652B}" type="pres">
      <dgm:prSet presAssocID="{90115626-EE12-4011-9FEA-B482694B0F6C}" presName="imgShp" presStyleLbl="fgImgPlace1" presStyleIdx="1" presStyleCnt="4"/>
      <dgm:spPr>
        <a:blipFill dpi="0"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</dgm:pt>
    <dgm:pt modelId="{35468348-1D3E-4FFC-BA01-FFE283D94BFB}" type="pres">
      <dgm:prSet presAssocID="{90115626-EE12-4011-9FEA-B482694B0F6C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A387F7-72C2-488C-95C1-DD0A0B8DE0FE}" type="pres">
      <dgm:prSet presAssocID="{74FFE87E-B361-4D83-82A1-3CA74D3B8588}" presName="spacing" presStyleCnt="0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</dgm:pt>
    <dgm:pt modelId="{BA385094-DB0B-4D33-B17E-162BFD952C8E}" type="pres">
      <dgm:prSet presAssocID="{6A211630-E567-4EBA-AD16-F24B7E83FFBC}" presName="composite" presStyleCnt="0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</dgm:pt>
    <dgm:pt modelId="{6411D6FE-712B-4D75-B287-8E8AE4EF7DE5}" type="pres">
      <dgm:prSet presAssocID="{6A211630-E567-4EBA-AD16-F24B7E83FFBC}" presName="imgShp" presStyleLbl="fgImgPlace1" presStyleIdx="2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</dgm:pt>
    <dgm:pt modelId="{7EBFF297-146E-473C-A16C-9B11C0E92119}" type="pres">
      <dgm:prSet presAssocID="{6A211630-E567-4EBA-AD16-F24B7E83FFBC}" presName="txShp" presStyleLbl="node1" presStyleIdx="2" presStyleCnt="4" custScaleX="101334" custScaleY="108738" custLinFactNeighborX="1082" custLinFactNeighborY="68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92ED42-DEBF-4570-85F2-85B5E0E0D135}" type="pres">
      <dgm:prSet presAssocID="{C33FDF07-4B57-4D0B-BF6E-58E3F9381BEB}" presName="spacing" presStyleCnt="0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</dgm:pt>
    <dgm:pt modelId="{69180DBB-886F-4726-BBE4-263BA4103A8C}" type="pres">
      <dgm:prSet presAssocID="{2A290179-522E-4C3D-AFA3-D8E47E4E2D43}" presName="composite" presStyleCnt="0"/>
      <dgm:spPr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</dgm:pt>
    <dgm:pt modelId="{7327CFF3-7A5F-4685-B42F-F80A186EA59D}" type="pres">
      <dgm:prSet presAssocID="{2A290179-522E-4C3D-AFA3-D8E47E4E2D43}" presName="imgShp" presStyleLbl="fgImgPlace1" presStyleIdx="3" presStyleCnt="4" custLinFactNeighborX="-2152" custLinFactNeighborY="1523"/>
      <dgm:spPr>
        <a:blipFill dpi="0"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</dgm:pt>
    <dgm:pt modelId="{C75B81E2-BE6B-4BB0-ABA1-04066A71A854}" type="pres">
      <dgm:prSet presAssocID="{2A290179-522E-4C3D-AFA3-D8E47E4E2D43}" presName="txShp" presStyleLbl="node1" presStyleIdx="3" presStyleCnt="4" custScaleX="99439" custLinFactNeighborX="1004" custLinFactNeighborY="21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CEE8D3-4A01-4A06-9438-1E6CE2FEFF7E}" type="presOf" srcId="{6A211630-E567-4EBA-AD16-F24B7E83FFBC}" destId="{7EBFF297-146E-473C-A16C-9B11C0E92119}" srcOrd="0" destOrd="0" presId="urn:microsoft.com/office/officeart/2005/8/layout/vList3#1"/>
    <dgm:cxn modelId="{6FBF6073-DCBC-470C-8202-DC1CDD3283BD}" type="presOf" srcId="{832FF915-E4D1-49C6-A361-DDC14DE9AA38}" destId="{155DBB6D-235A-4670-86DE-6E30CFD57633}" srcOrd="0" destOrd="0" presId="urn:microsoft.com/office/officeart/2005/8/layout/vList3#1"/>
    <dgm:cxn modelId="{29524952-97A3-43D4-A7E6-6EEBB9E836B2}" srcId="{832FF915-E4D1-49C6-A361-DDC14DE9AA38}" destId="{6A211630-E567-4EBA-AD16-F24B7E83FFBC}" srcOrd="2" destOrd="0" parTransId="{C3EA16E6-084B-4BF0-8C16-79332B2A07B4}" sibTransId="{C33FDF07-4B57-4D0B-BF6E-58E3F9381BEB}"/>
    <dgm:cxn modelId="{AABA54A1-898C-47CA-8CB2-1CEC717B89E6}" type="presOf" srcId="{2A290179-522E-4C3D-AFA3-D8E47E4E2D43}" destId="{C75B81E2-BE6B-4BB0-ABA1-04066A71A854}" srcOrd="0" destOrd="0" presId="urn:microsoft.com/office/officeart/2005/8/layout/vList3#1"/>
    <dgm:cxn modelId="{46061580-401C-4E65-A912-BB48AC15C3AB}" srcId="{832FF915-E4D1-49C6-A361-DDC14DE9AA38}" destId="{90115626-EE12-4011-9FEA-B482694B0F6C}" srcOrd="1" destOrd="0" parTransId="{D6AE44B5-AA73-43A5-B40D-51202A990F3F}" sibTransId="{74FFE87E-B361-4D83-82A1-3CA74D3B8588}"/>
    <dgm:cxn modelId="{BA703FC8-C6A7-4204-9592-554D285DFCBE}" type="presOf" srcId="{93F33AA8-5EEC-496C-99CB-F5262C514D16}" destId="{0343D0AD-5BC8-458D-9F06-D8C058B33FC5}" srcOrd="0" destOrd="0" presId="urn:microsoft.com/office/officeart/2005/8/layout/vList3#1"/>
    <dgm:cxn modelId="{CE272023-6C73-4A1E-962D-1664E7C9DC1E}" srcId="{832FF915-E4D1-49C6-A361-DDC14DE9AA38}" destId="{2A290179-522E-4C3D-AFA3-D8E47E4E2D43}" srcOrd="3" destOrd="0" parTransId="{C91324EB-BF96-43FF-9B2F-C65BD69CA171}" sibTransId="{AEE5AF4E-DFA8-4B1C-B2F1-915E5B8B32E1}"/>
    <dgm:cxn modelId="{DF0B4465-8BC3-47D8-9BB7-CEAA5A192242}" srcId="{832FF915-E4D1-49C6-A361-DDC14DE9AA38}" destId="{93F33AA8-5EEC-496C-99CB-F5262C514D16}" srcOrd="0" destOrd="0" parTransId="{A15CFB1D-4B8E-4DC1-AD01-66C8EEC962B1}" sibTransId="{FA188DE2-1CFC-4E51-97B9-7168C998B947}"/>
    <dgm:cxn modelId="{B7F69F92-579F-4DFE-B825-12B626E5A4B2}" type="presOf" srcId="{90115626-EE12-4011-9FEA-B482694B0F6C}" destId="{35468348-1D3E-4FFC-BA01-FFE283D94BFB}" srcOrd="0" destOrd="0" presId="urn:microsoft.com/office/officeart/2005/8/layout/vList3#1"/>
    <dgm:cxn modelId="{50A5A701-6F35-4653-A92C-EE61B1F47C54}" type="presParOf" srcId="{155DBB6D-235A-4670-86DE-6E30CFD57633}" destId="{CBF56523-628C-4CFC-A06D-3C3D2051E28F}" srcOrd="0" destOrd="0" presId="urn:microsoft.com/office/officeart/2005/8/layout/vList3#1"/>
    <dgm:cxn modelId="{03229690-2848-4F41-AAAD-B1201B1A81CE}" type="presParOf" srcId="{CBF56523-628C-4CFC-A06D-3C3D2051E28F}" destId="{9A2C08C7-00E2-4792-9CC7-2701C9694735}" srcOrd="0" destOrd="0" presId="urn:microsoft.com/office/officeart/2005/8/layout/vList3#1"/>
    <dgm:cxn modelId="{1A359453-7298-45F0-BBE6-17D547D3AA28}" type="presParOf" srcId="{CBF56523-628C-4CFC-A06D-3C3D2051E28F}" destId="{0343D0AD-5BC8-458D-9F06-D8C058B33FC5}" srcOrd="1" destOrd="0" presId="urn:microsoft.com/office/officeart/2005/8/layout/vList3#1"/>
    <dgm:cxn modelId="{717FB48C-C984-4240-B722-5BFBB2137B33}" type="presParOf" srcId="{155DBB6D-235A-4670-86DE-6E30CFD57633}" destId="{433865F2-2604-4046-9296-FDBEC2B1C5A7}" srcOrd="1" destOrd="0" presId="urn:microsoft.com/office/officeart/2005/8/layout/vList3#1"/>
    <dgm:cxn modelId="{DAEAEAC0-08A3-4812-8D4A-95DEA654724E}" type="presParOf" srcId="{155DBB6D-235A-4670-86DE-6E30CFD57633}" destId="{05CCBC0E-CB50-4B16-B791-AD06CA072AA8}" srcOrd="2" destOrd="0" presId="urn:microsoft.com/office/officeart/2005/8/layout/vList3#1"/>
    <dgm:cxn modelId="{B7D85EE6-888D-431B-855E-940DEDF2CC2A}" type="presParOf" srcId="{05CCBC0E-CB50-4B16-B791-AD06CA072AA8}" destId="{3173E5E0-0D62-4445-8FFE-4211DBEB652B}" srcOrd="0" destOrd="0" presId="urn:microsoft.com/office/officeart/2005/8/layout/vList3#1"/>
    <dgm:cxn modelId="{F8771304-2DC3-45C6-8DDD-F7769ABBB96D}" type="presParOf" srcId="{05CCBC0E-CB50-4B16-B791-AD06CA072AA8}" destId="{35468348-1D3E-4FFC-BA01-FFE283D94BFB}" srcOrd="1" destOrd="0" presId="urn:microsoft.com/office/officeart/2005/8/layout/vList3#1"/>
    <dgm:cxn modelId="{98ADCB01-8347-4506-9B8A-764049B20CA4}" type="presParOf" srcId="{155DBB6D-235A-4670-86DE-6E30CFD57633}" destId="{BFA387F7-72C2-488C-95C1-DD0A0B8DE0FE}" srcOrd="3" destOrd="0" presId="urn:microsoft.com/office/officeart/2005/8/layout/vList3#1"/>
    <dgm:cxn modelId="{537375C3-E581-4B3F-9C22-C1EA16AA7BB9}" type="presParOf" srcId="{155DBB6D-235A-4670-86DE-6E30CFD57633}" destId="{BA385094-DB0B-4D33-B17E-162BFD952C8E}" srcOrd="4" destOrd="0" presId="urn:microsoft.com/office/officeart/2005/8/layout/vList3#1"/>
    <dgm:cxn modelId="{3F14FFE9-64AF-4FDF-B2F8-4A6F69D7EC5F}" type="presParOf" srcId="{BA385094-DB0B-4D33-B17E-162BFD952C8E}" destId="{6411D6FE-712B-4D75-B287-8E8AE4EF7DE5}" srcOrd="0" destOrd="0" presId="urn:microsoft.com/office/officeart/2005/8/layout/vList3#1"/>
    <dgm:cxn modelId="{513D97E5-F8E3-498A-9715-A612655A3E98}" type="presParOf" srcId="{BA385094-DB0B-4D33-B17E-162BFD952C8E}" destId="{7EBFF297-146E-473C-A16C-9B11C0E92119}" srcOrd="1" destOrd="0" presId="urn:microsoft.com/office/officeart/2005/8/layout/vList3#1"/>
    <dgm:cxn modelId="{E142A7B0-C757-4103-8876-C26B1C0A387D}" type="presParOf" srcId="{155DBB6D-235A-4670-86DE-6E30CFD57633}" destId="{7C92ED42-DEBF-4570-85F2-85B5E0E0D135}" srcOrd="5" destOrd="0" presId="urn:microsoft.com/office/officeart/2005/8/layout/vList3#1"/>
    <dgm:cxn modelId="{1032B92E-423D-41C5-97A8-EB9022F02F42}" type="presParOf" srcId="{155DBB6D-235A-4670-86DE-6E30CFD57633}" destId="{69180DBB-886F-4726-BBE4-263BA4103A8C}" srcOrd="6" destOrd="0" presId="urn:microsoft.com/office/officeart/2005/8/layout/vList3#1"/>
    <dgm:cxn modelId="{F604BCDC-2CF1-4EFB-8CB4-07ECE8415C8A}" type="presParOf" srcId="{69180DBB-886F-4726-BBE4-263BA4103A8C}" destId="{7327CFF3-7A5F-4685-B42F-F80A186EA59D}" srcOrd="0" destOrd="0" presId="urn:microsoft.com/office/officeart/2005/8/layout/vList3#1"/>
    <dgm:cxn modelId="{AC294CAB-D9B4-4EC4-9F6B-BCFFD553C3FF}" type="presParOf" srcId="{69180DBB-886F-4726-BBE4-263BA4103A8C}" destId="{C75B81E2-BE6B-4BB0-ABA1-04066A71A854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43D0AD-5BC8-458D-9F06-D8C058B33FC5}">
      <dsp:nvSpPr>
        <dsp:cNvPr id="0" name=""/>
        <dsp:cNvSpPr/>
      </dsp:nvSpPr>
      <dsp:spPr>
        <a:xfrm rot="10800000">
          <a:off x="1521366" y="799"/>
          <a:ext cx="5307064" cy="881153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8564" tIns="91440" rIns="170688" bIns="91440" numCol="1" spcCol="1270" anchor="ctr" anchorCtr="0">
          <a:noAutofit/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 smtClean="0">
              <a:ln w="50800"/>
              <a:solidFill>
                <a:srgbClr val="0070C0"/>
              </a:solidFill>
              <a:effectLst/>
            </a:rPr>
            <a:t>Давайте  познакомимся</a:t>
          </a:r>
          <a:endParaRPr lang="ru-RU" sz="2400" b="1" kern="1200" cap="none" spc="0" dirty="0">
            <a:ln w="50800"/>
            <a:solidFill>
              <a:srgbClr val="0070C0"/>
            </a:solidFill>
            <a:effectLst/>
          </a:endParaRPr>
        </a:p>
      </dsp:txBody>
      <dsp:txXfrm rot="10800000">
        <a:off x="1741654" y="799"/>
        <a:ext cx="5086776" cy="881153"/>
      </dsp:txXfrm>
    </dsp:sp>
    <dsp:sp modelId="{9A2C08C7-00E2-4792-9CC7-2701C9694735}">
      <dsp:nvSpPr>
        <dsp:cNvPr id="0" name=""/>
        <dsp:cNvSpPr/>
      </dsp:nvSpPr>
      <dsp:spPr>
        <a:xfrm>
          <a:off x="1116453" y="799"/>
          <a:ext cx="881153" cy="88115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9525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5468348-1D3E-4FFC-BA01-FFE283D94BFB}">
      <dsp:nvSpPr>
        <dsp:cNvPr id="0" name=""/>
        <dsp:cNvSpPr/>
      </dsp:nvSpPr>
      <dsp:spPr>
        <a:xfrm rot="10800000">
          <a:off x="1557030" y="1144983"/>
          <a:ext cx="5307064" cy="881153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8564" tIns="91440" rIns="170688" bIns="91440" numCol="1" spcCol="1270" anchor="ctr" anchorCtr="0">
          <a:noAutofit/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 smtClean="0">
              <a:ln w="50800"/>
              <a:solidFill>
                <a:srgbClr val="0070C0"/>
              </a:solidFill>
              <a:effectLst/>
            </a:rPr>
            <a:t>Отгадайте  загадку</a:t>
          </a:r>
          <a:endParaRPr lang="ru-RU" sz="2400" b="1" kern="1200" cap="none" spc="0" dirty="0">
            <a:ln w="50800"/>
            <a:solidFill>
              <a:srgbClr val="0070C0"/>
            </a:solidFill>
            <a:effectLst/>
          </a:endParaRPr>
        </a:p>
      </dsp:txBody>
      <dsp:txXfrm rot="10800000">
        <a:off x="1777318" y="1144983"/>
        <a:ext cx="5086776" cy="881153"/>
      </dsp:txXfrm>
    </dsp:sp>
    <dsp:sp modelId="{3173E5E0-0D62-4445-8FFE-4211DBEB652B}">
      <dsp:nvSpPr>
        <dsp:cNvPr id="0" name=""/>
        <dsp:cNvSpPr/>
      </dsp:nvSpPr>
      <dsp:spPr>
        <a:xfrm>
          <a:off x="1116453" y="1144983"/>
          <a:ext cx="881153" cy="881153"/>
        </a:xfrm>
        <a:prstGeom prst="ellipse">
          <a:avLst/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EBFF297-146E-473C-A16C-9B11C0E92119}">
      <dsp:nvSpPr>
        <dsp:cNvPr id="0" name=""/>
        <dsp:cNvSpPr/>
      </dsp:nvSpPr>
      <dsp:spPr>
        <a:xfrm rot="10800000">
          <a:off x="1561355" y="2349402"/>
          <a:ext cx="5377860" cy="95814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8564" tIns="91440" rIns="170688" bIns="91440" numCol="1" spcCol="1270" anchor="ctr" anchorCtr="0">
          <a:noAutofit/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 smtClean="0">
              <a:ln w="50800"/>
              <a:solidFill>
                <a:srgbClr val="0070C0"/>
              </a:solidFill>
              <a:effectLst/>
            </a:rPr>
            <a:t>Повторим пройденное</a:t>
          </a:r>
          <a:endParaRPr lang="ru-RU" sz="2400" b="1" kern="1200" cap="none" spc="0" dirty="0">
            <a:ln w="50800"/>
            <a:solidFill>
              <a:srgbClr val="0070C0"/>
            </a:solidFill>
            <a:effectLst/>
          </a:endParaRPr>
        </a:p>
      </dsp:txBody>
      <dsp:txXfrm rot="10800000">
        <a:off x="1800892" y="2349402"/>
        <a:ext cx="5138323" cy="958148"/>
      </dsp:txXfrm>
    </dsp:sp>
    <dsp:sp modelId="{6411D6FE-712B-4D75-B287-8E8AE4EF7DE5}">
      <dsp:nvSpPr>
        <dsp:cNvPr id="0" name=""/>
        <dsp:cNvSpPr/>
      </dsp:nvSpPr>
      <dsp:spPr>
        <a:xfrm>
          <a:off x="1098754" y="2327664"/>
          <a:ext cx="881153" cy="88115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75B81E2-BE6B-4BB0-ABA1-04066A71A854}">
      <dsp:nvSpPr>
        <dsp:cNvPr id="0" name=""/>
        <dsp:cNvSpPr/>
      </dsp:nvSpPr>
      <dsp:spPr>
        <a:xfrm rot="10800000">
          <a:off x="1632642" y="3511144"/>
          <a:ext cx="5277291" cy="881153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8564" tIns="91440" rIns="170688" bIns="91440" numCol="1" spcCol="1270" anchor="ctr" anchorCtr="0">
          <a:noAutofit/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 smtClean="0">
              <a:ln w="50800"/>
              <a:solidFill>
                <a:srgbClr val="0070C0"/>
              </a:solidFill>
              <a:effectLst/>
            </a:rPr>
            <a:t>Как хорошо уметь читать!</a:t>
          </a:r>
          <a:endParaRPr lang="ru-RU" sz="2400" b="1" kern="1200" cap="none" spc="0" dirty="0">
            <a:ln w="50800"/>
            <a:solidFill>
              <a:srgbClr val="0070C0"/>
            </a:solidFill>
            <a:effectLst/>
          </a:endParaRPr>
        </a:p>
      </dsp:txBody>
      <dsp:txXfrm rot="10800000">
        <a:off x="1852930" y="3511144"/>
        <a:ext cx="5057003" cy="881153"/>
      </dsp:txXfrm>
    </dsp:sp>
    <dsp:sp modelId="{7327CFF3-7A5F-4685-B42F-F80A186EA59D}">
      <dsp:nvSpPr>
        <dsp:cNvPr id="0" name=""/>
        <dsp:cNvSpPr/>
      </dsp:nvSpPr>
      <dsp:spPr>
        <a:xfrm>
          <a:off x="1104934" y="3511144"/>
          <a:ext cx="881153" cy="881153"/>
        </a:xfrm>
        <a:prstGeom prst="ellipse">
          <a:avLst/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4EAE7-FFE9-4344-BBAC-98884E26AA56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6080B-E958-4F6E-94BE-1F1BEC35CD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859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40930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0618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15742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15742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15742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15742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15742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15742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15742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15742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1574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96996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15742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5742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610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699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9959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061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699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15742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652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6080B-E958-4F6E-94BE-1F1BEC35CD62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574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648071"/>
          </a:xfrm>
        </p:spPr>
        <p:txBody>
          <a:bodyPr>
            <a:normAutofit/>
          </a:bodyPr>
          <a:lstStyle>
            <a:lvl1pPr>
              <a:defRPr sz="32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331640" y="6356350"/>
            <a:ext cx="6408712" cy="365125"/>
          </a:xfrm>
        </p:spPr>
        <p:txBody>
          <a:bodyPr/>
          <a:lstStyle>
            <a:lvl1pPr>
              <a:defRPr sz="2800" b="1" cap="none" spc="30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r>
              <a:rPr lang="ru-RU" dirty="0" smtClean="0"/>
              <a:t>Прядко Галина Александровна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363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831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5699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7555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508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139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648071"/>
          </a:xfrm>
        </p:spPr>
        <p:txBody>
          <a:bodyPr>
            <a:normAutofit/>
          </a:bodyPr>
          <a:lstStyle>
            <a:lvl1pPr>
              <a:defRPr sz="32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331640" y="6356350"/>
            <a:ext cx="6408712" cy="365125"/>
          </a:xfrm>
        </p:spPr>
        <p:txBody>
          <a:bodyPr/>
          <a:lstStyle>
            <a:lvl1pPr>
              <a:defRPr sz="2800" b="1" cap="none" spc="30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r>
              <a:rPr lang="ru-RU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Прядко Галина Александровна</a:t>
            </a:r>
            <a:endParaRPr lang="ru-RU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881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50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0840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1909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3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080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1180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689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808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525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538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8236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2010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3381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356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648071"/>
          </a:xfrm>
        </p:spPr>
        <p:txBody>
          <a:bodyPr>
            <a:normAutofit/>
          </a:bodyPr>
          <a:lstStyle>
            <a:lvl1pPr>
              <a:defRPr sz="32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331640" y="6356350"/>
            <a:ext cx="6408712" cy="365125"/>
          </a:xfrm>
        </p:spPr>
        <p:txBody>
          <a:bodyPr/>
          <a:lstStyle>
            <a:lvl1pPr>
              <a:defRPr sz="2800" b="1" cap="none" spc="30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r>
              <a:rPr lang="ru-RU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Прядко Галина Александровна</a:t>
            </a:r>
            <a:endParaRPr lang="ru-RU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408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7607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931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3094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4649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092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1515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569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296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245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636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943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3646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0120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7306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797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648071"/>
          </a:xfrm>
        </p:spPr>
        <p:txBody>
          <a:bodyPr>
            <a:normAutofit/>
          </a:bodyPr>
          <a:lstStyle>
            <a:lvl1pPr>
              <a:defRPr sz="32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331640" y="6356350"/>
            <a:ext cx="6408712" cy="365125"/>
          </a:xfrm>
        </p:spPr>
        <p:txBody>
          <a:bodyPr/>
          <a:lstStyle>
            <a:lvl1pPr>
              <a:defRPr sz="2800" b="1" cap="none" spc="30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r>
              <a:rPr lang="ru-RU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Прядко Галина Александровна</a:t>
            </a:r>
            <a:endParaRPr lang="ru-RU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081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228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95992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8142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52443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7502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580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73144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952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30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38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547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252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03686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839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648071"/>
          </a:xfrm>
        </p:spPr>
        <p:txBody>
          <a:bodyPr>
            <a:normAutofit/>
          </a:bodyPr>
          <a:lstStyle>
            <a:lvl1pPr>
              <a:defRPr sz="32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331640" y="6356350"/>
            <a:ext cx="6408712" cy="365125"/>
          </a:xfrm>
        </p:spPr>
        <p:txBody>
          <a:bodyPr/>
          <a:lstStyle>
            <a:lvl1pPr>
              <a:defRPr sz="2800" b="1" cap="none" spc="30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r>
              <a:rPr lang="ru-RU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Прядко Галина Александровна</a:t>
            </a:r>
            <a:endParaRPr lang="ru-RU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153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053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865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4690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24779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9285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38596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981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78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521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498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35009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70700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595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004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23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648071"/>
          </a:xfrm>
        </p:spPr>
        <p:txBody>
          <a:bodyPr>
            <a:normAutofit/>
          </a:bodyPr>
          <a:lstStyle>
            <a:lvl1pPr>
              <a:defRPr sz="32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331640" y="6356350"/>
            <a:ext cx="6408712" cy="365125"/>
          </a:xfrm>
        </p:spPr>
        <p:txBody>
          <a:bodyPr/>
          <a:lstStyle>
            <a:lvl1pPr>
              <a:defRPr sz="2800" b="1" cap="none" spc="30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r>
              <a:rPr lang="ru-RU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Прядко Галина Александровна</a:t>
            </a:r>
            <a:endParaRPr lang="ru-RU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0372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3314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13185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49119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2856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76482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497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036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47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3686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854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11813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95475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65460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571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648071"/>
          </a:xfrm>
        </p:spPr>
        <p:txBody>
          <a:bodyPr>
            <a:normAutofit/>
          </a:bodyPr>
          <a:lstStyle>
            <a:lvl1pPr>
              <a:defRPr sz="32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331640" y="6356350"/>
            <a:ext cx="6408712" cy="365125"/>
          </a:xfrm>
        </p:spPr>
        <p:txBody>
          <a:bodyPr/>
          <a:lstStyle>
            <a:lvl1pPr>
              <a:defRPr sz="2800" b="1" cap="none" spc="30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r>
              <a:rPr lang="ru-RU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Прядко Галина Александровна</a:t>
            </a:r>
            <a:endParaRPr lang="ru-RU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834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243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65724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02887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893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517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39712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6240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605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028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119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99282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97960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75142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318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7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A62D5-FB0C-43B2-9AEA-22A09EA95834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247D9-8BE2-4AE1-BAEB-4ED01CE758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939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2" r:id="rId8"/>
    <p:sldLayoutId id="2147483661" r:id="rId9"/>
    <p:sldLayoutId id="2147483660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011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080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443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978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61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  <p:sldLayoutId id="2147483767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A62D5-FB0C-43B2-9AEA-22A09EA958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247D9-8BE2-4AE1-BAEB-4ED01CE75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000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13.jpeg"/><Relationship Id="rId3" Type="http://schemas.openxmlformats.org/officeDocument/2006/relationships/image" Target="../media/image4.png"/><Relationship Id="rId7" Type="http://schemas.openxmlformats.org/officeDocument/2006/relationships/image" Target="../media/image27.jpeg"/><Relationship Id="rId12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29.jpeg"/><Relationship Id="rId5" Type="http://schemas.openxmlformats.org/officeDocument/2006/relationships/image" Target="../media/image26.jpeg"/><Relationship Id="rId15" Type="http://schemas.openxmlformats.org/officeDocument/2006/relationships/image" Target="../media/image7.jpeg"/><Relationship Id="rId10" Type="http://schemas.microsoft.com/office/2007/relationships/hdphoto" Target="../media/hdphoto6.wdp"/><Relationship Id="rId4" Type="http://schemas.openxmlformats.org/officeDocument/2006/relationships/image" Target="../media/image25.jpeg"/><Relationship Id="rId9" Type="http://schemas.openxmlformats.org/officeDocument/2006/relationships/image" Target="../media/image28.jpeg"/><Relationship Id="rId1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jpeg"/><Relationship Id="rId3" Type="http://schemas.openxmlformats.org/officeDocument/2006/relationships/image" Target="../media/image4.png"/><Relationship Id="rId7" Type="http://schemas.openxmlformats.org/officeDocument/2006/relationships/image" Target="../media/image33.png"/><Relationship Id="rId12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7.jpe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32.pn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5" Type="http://schemas.openxmlformats.org/officeDocument/2006/relationships/slide" Target="slide5.xml"/><Relationship Id="rId10" Type="http://schemas.openxmlformats.org/officeDocument/2006/relationships/image" Target="../media/image36.png"/><Relationship Id="rId4" Type="http://schemas.openxmlformats.org/officeDocument/2006/relationships/image" Target="../media/image30.jpeg"/><Relationship Id="rId9" Type="http://schemas.openxmlformats.org/officeDocument/2006/relationships/image" Target="../media/image35.jpeg"/><Relationship Id="rId1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4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0.jpg"/><Relationship Id="rId5" Type="http://schemas.openxmlformats.org/officeDocument/2006/relationships/slide" Target="slide19.xml"/><Relationship Id="rId4" Type="http://schemas.openxmlformats.org/officeDocument/2006/relationships/slide" Target="slide9.xml"/><Relationship Id="rId9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4.png"/><Relationship Id="rId7" Type="http://schemas.openxmlformats.org/officeDocument/2006/relationships/slide" Target="slide2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slide" Target="slide16.xml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4.png"/><Relationship Id="rId7" Type="http://schemas.microsoft.com/office/2007/relationships/hdphoto" Target="../media/hdphoto8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.jpeg"/><Relationship Id="rId5" Type="http://schemas.microsoft.com/office/2007/relationships/hdphoto" Target="../media/hdphoto7.wdp"/><Relationship Id="rId4" Type="http://schemas.openxmlformats.org/officeDocument/2006/relationships/image" Target="../media/image42.jpeg"/><Relationship Id="rId9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slide" Target="slide13.xml"/><Relationship Id="rId5" Type="http://schemas.openxmlformats.org/officeDocument/2006/relationships/image" Target="../media/image44.jpe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png"/><Relationship Id="rId7" Type="http://schemas.openxmlformats.org/officeDocument/2006/relationships/slide" Target="slide1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microsoft.com/office/2007/relationships/hdphoto" Target="../media/hdphoto8.wdp"/><Relationship Id="rId5" Type="http://schemas.openxmlformats.org/officeDocument/2006/relationships/image" Target="../media/image43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slide" Target="slide13.xml"/><Relationship Id="rId5" Type="http://schemas.openxmlformats.org/officeDocument/2006/relationships/image" Target="../media/image46.jpe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png"/><Relationship Id="rId7" Type="http://schemas.openxmlformats.org/officeDocument/2006/relationships/slide" Target="slide1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microsoft.com/office/2007/relationships/hdphoto" Target="../media/hdphoto8.wdp"/><Relationship Id="rId5" Type="http://schemas.openxmlformats.org/officeDocument/2006/relationships/image" Target="../media/image43.jpe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audio" Target="../media/audio3.wav"/><Relationship Id="rId7" Type="http://schemas.openxmlformats.org/officeDocument/2006/relationships/slide" Target="slide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microsoft.com/office/2007/relationships/hdphoto" Target="../media/hdphoto9.wdp"/><Relationship Id="rId5" Type="http://schemas.openxmlformats.org/officeDocument/2006/relationships/image" Target="../media/image47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slide" Target="slide3.xml"/><Relationship Id="rId3" Type="http://schemas.openxmlformats.org/officeDocument/2006/relationships/image" Target="../media/image4.png"/><Relationship Id="rId7" Type="http://schemas.openxmlformats.org/officeDocument/2006/relationships/slide" Target="slide25.xml"/><Relationship Id="rId12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11" Type="http://schemas.openxmlformats.org/officeDocument/2006/relationships/diagramColors" Target="../diagrams/colors1.xml"/><Relationship Id="rId5" Type="http://schemas.openxmlformats.org/officeDocument/2006/relationships/slide" Target="slide11.xml"/><Relationship Id="rId10" Type="http://schemas.openxmlformats.org/officeDocument/2006/relationships/diagramQuickStyle" Target="../diagrams/quickStyle1.xml"/><Relationship Id="rId4" Type="http://schemas.openxmlformats.org/officeDocument/2006/relationships/slide" Target="slide4.xml"/><Relationship Id="rId9" Type="http://schemas.openxmlformats.org/officeDocument/2006/relationships/diagramLayout" Target="../diagrams/layout1.xml"/><Relationship Id="rId1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4.png"/><Relationship Id="rId7" Type="http://schemas.microsoft.com/office/2007/relationships/hdphoto" Target="../media/hdphoto10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8.jpeg"/><Relationship Id="rId5" Type="http://schemas.openxmlformats.org/officeDocument/2006/relationships/image" Target="../media/image7.jpeg"/><Relationship Id="rId4" Type="http://schemas.openxmlformats.org/officeDocument/2006/relationships/slide" Target="slide21.xml"/><Relationship Id="rId9" Type="http://schemas.microsoft.com/office/2007/relationships/hdphoto" Target="../media/hdphoto8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slide" Target="slide22.xml"/><Relationship Id="rId5" Type="http://schemas.openxmlformats.org/officeDocument/2006/relationships/image" Target="../media/image49.jpe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audio" Target="../media/audio4.wav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jpeg"/><Relationship Id="rId11" Type="http://schemas.openxmlformats.org/officeDocument/2006/relationships/image" Target="../media/image50.gif"/><Relationship Id="rId5" Type="http://schemas.openxmlformats.org/officeDocument/2006/relationships/slide" Target="slide2.xml"/><Relationship Id="rId10" Type="http://schemas.microsoft.com/office/2007/relationships/hdphoto" Target="../media/hdphoto8.wdp"/><Relationship Id="rId4" Type="http://schemas.openxmlformats.org/officeDocument/2006/relationships/image" Target="../media/image4.png"/><Relationship Id="rId9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2.xml"/><Relationship Id="rId6" Type="http://schemas.openxmlformats.org/officeDocument/2006/relationships/slide" Target="slide24.xml"/><Relationship Id="rId5" Type="http://schemas.openxmlformats.org/officeDocument/2006/relationships/image" Target="../media/image13.jpeg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slideLayout" Target="../slideLayouts/slideLayout1.xml"/><Relationship Id="rId7" Type="http://schemas.openxmlformats.org/officeDocument/2006/relationships/slide" Target="slide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image" Target="../media/image4.png"/><Relationship Id="rId9" Type="http://schemas.microsoft.com/office/2007/relationships/hdphoto" Target="../media/hdphoto11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9254/112424586.92e/0_d3a88_7f4a30dc_orig.png" TargetMode="External"/><Relationship Id="rId13" Type="http://schemas.openxmlformats.org/officeDocument/2006/relationships/hyperlink" Target="http://img1.focus-numerique.com/focus/news/2/2170/olympus-photokina-2010-compact-maquette.jpg" TargetMode="External"/><Relationship Id="rId18" Type="http://schemas.openxmlformats.org/officeDocument/2006/relationships/hyperlink" Target="http://s604.zouo.ru/uploads/posts/2012-02/1328172491_69614694_07.png" TargetMode="External"/><Relationship Id="rId26" Type="http://schemas.openxmlformats.org/officeDocument/2006/relationships/hyperlink" Target="http://free.bridal-shower-themes.com/img/a/n/animated-picture-of-a-cat_4.jpg" TargetMode="External"/><Relationship Id="rId39" Type="http://schemas.openxmlformats.org/officeDocument/2006/relationships/hyperlink" Target="http://images.bookcrossing.com/images/journalpics/115/28/11568228.jpg" TargetMode="External"/><Relationship Id="rId3" Type="http://schemas.openxmlformats.org/officeDocument/2006/relationships/image" Target="../media/image4.png"/><Relationship Id="rId21" Type="http://schemas.openxmlformats.org/officeDocument/2006/relationships/hyperlink" Target="http://img0.liveinternet.ru/images/attach/c/2/69/614/69614756_09.png" TargetMode="External"/><Relationship Id="rId34" Type="http://schemas.openxmlformats.org/officeDocument/2006/relationships/hyperlink" Target="http://media.nn.ru/data/ufiles/4/9/16/10/9161079.rucka_sarikovaj_polos_korpus_sinjj_6-99r.jpg" TargetMode="External"/><Relationship Id="rId42" Type="http://schemas.openxmlformats.org/officeDocument/2006/relationships/hyperlink" Target="http://lib2.podelise.ru/tw_files2/urls_3/55/d-54591/img6.jpg" TargetMode="External"/><Relationship Id="rId7" Type="http://schemas.openxmlformats.org/officeDocument/2006/relationships/hyperlink" Target="http://it-n.ru/communities.aspx?cat_no=6361&amp;d_no=246495&amp;ext=Attachment.aspx?Id=111827" TargetMode="External"/><Relationship Id="rId12" Type="http://schemas.openxmlformats.org/officeDocument/2006/relationships/hyperlink" Target="http://static2.ozone.ru/multimedia/books_covers/c300/1005533936.jpg" TargetMode="External"/><Relationship Id="rId17" Type="http://schemas.openxmlformats.org/officeDocument/2006/relationships/hyperlink" Target="http://lidia.rusedu.net/post/2339/89372" TargetMode="External"/><Relationship Id="rId25" Type="http://schemas.openxmlformats.org/officeDocument/2006/relationships/hyperlink" Target="http://static.playcast.ru/uploads/2013/10/03/6228880.png" TargetMode="External"/><Relationship Id="rId33" Type="http://schemas.openxmlformats.org/officeDocument/2006/relationships/hyperlink" Target="http://mrknop.ru/products/item/picture/melki_cvetnye_fancy_shkolnye_9_shtuk.jpg" TargetMode="External"/><Relationship Id="rId38" Type="http://schemas.openxmlformats.org/officeDocument/2006/relationships/hyperlink" Target="http://megaznaika.ru/uploads/my-picture/28-04-2011/nojnicy_1.png" TargetMode="External"/><Relationship Id="rId46" Type="http://schemas.openxmlformats.org/officeDocument/2006/relationships/hyperlink" Target="http://www.youtube.com/watch?v=pFxf77fJgso" TargetMode="External"/><Relationship Id="rId2" Type="http://schemas.openxmlformats.org/officeDocument/2006/relationships/notesSlide" Target="../notesSlides/notesSlide22.xml"/><Relationship Id="rId16" Type="http://schemas.openxmlformats.org/officeDocument/2006/relationships/hyperlink" Target="http://2.bp.blogspot.com/-zU_HSFTKgQs/T0pI5cyAPiI/AAAAAAAAEes/mEX0QiNFgjM/s1600/0001-001-Opera.jpg" TargetMode="External"/><Relationship Id="rId20" Type="http://schemas.openxmlformats.org/officeDocument/2006/relationships/hyperlink" Target="http://img0.liveinternet.ru/images/attach/c/2/69/614/69614857_13.png" TargetMode="External"/><Relationship Id="rId29" Type="http://schemas.openxmlformats.org/officeDocument/2006/relationships/hyperlink" Target="http://cdn.bolshoyvopros.ru/files/users/images/ba/54/ba54d7ae34b3a726d10bccc97a3cefd4.jpg" TargetMode="External"/><Relationship Id="rId41" Type="http://schemas.openxmlformats.org/officeDocument/2006/relationships/hyperlink" Target="http://www.librius.net/i/26/66826/i_015.png" TargetMode="External"/><Relationship Id="rId1" Type="http://schemas.openxmlformats.org/officeDocument/2006/relationships/slideLayout" Target="../slideLayouts/slideLayout43.xml"/><Relationship Id="rId6" Type="http://schemas.openxmlformats.org/officeDocument/2006/relationships/hyperlink" Target="http://www.&#1087;&#1086;&#1079;&#1076;&#1088;&#1072;&#1074;&#1080;&#1084;.&#1088;&#1092;/uploads/posts/2012-05/1337933283_otkritka-cccr_neznaika-pervoklassnik.jpg" TargetMode="External"/><Relationship Id="rId11" Type="http://schemas.openxmlformats.org/officeDocument/2006/relationships/hyperlink" Target="http://static.ozone.ru/multimedia/books_ill/1005679069.jpg" TargetMode="External"/><Relationship Id="rId24" Type="http://schemas.openxmlformats.org/officeDocument/2006/relationships/hyperlink" Target="http://www.neva.fm/wp-content/uploads/2013/09/znayka.jpg" TargetMode="External"/><Relationship Id="rId32" Type="http://schemas.openxmlformats.org/officeDocument/2006/relationships/hyperlink" Target="http://school11.pskovedu.ru/upload/medialibrary/ed5/ed599e7afebb970bd51b627f9f1b1435.jpg" TargetMode="External"/><Relationship Id="rId37" Type="http://schemas.openxmlformats.org/officeDocument/2006/relationships/hyperlink" Target="http://www.stihi.ru/pics/2009/10/18/4316.jpg" TargetMode="External"/><Relationship Id="rId40" Type="http://schemas.openxmlformats.org/officeDocument/2006/relationships/hyperlink" Target="http://gornai.ya1.ru/uploads/posts/2012-06/1339540077_rty45y5.jpg" TargetMode="External"/><Relationship Id="rId45" Type="http://schemas.openxmlformats.org/officeDocument/2006/relationships/hyperlink" Target="http://www.bestmediums.co.uk/blog/wp-content/uploads/2012/09/what_to_expect_from_a_psychic_reading.jpg" TargetMode="External"/><Relationship Id="rId5" Type="http://schemas.openxmlformats.org/officeDocument/2006/relationships/image" Target="../media/image7.jpeg"/><Relationship Id="rId15" Type="http://schemas.openxmlformats.org/officeDocument/2006/relationships/hyperlink" Target="http://img-fotki.yandex.ru/get/5012/78948279.eb/0_84f00_89a2fdd1_XL.jpg" TargetMode="External"/><Relationship Id="rId23" Type="http://schemas.openxmlformats.org/officeDocument/2006/relationships/hyperlink" Target="http://img1.liveinternet.ru/images/attach/c/2/69/724/69724631_10.png" TargetMode="External"/><Relationship Id="rId28" Type="http://schemas.openxmlformats.org/officeDocument/2006/relationships/hyperlink" Target="http://mallishok.ru/wp-content/uploads/2014/02/4-%D0%B8%D0%BD%D0%B4%D1%8E%D0%BA-294x300.jpg" TargetMode="External"/><Relationship Id="rId36" Type="http://schemas.openxmlformats.org/officeDocument/2006/relationships/hyperlink" Target="http://www.knigograd.com.ua/images/detailed/product_detailed_image_152360_42947.jpg" TargetMode="External"/><Relationship Id="rId10" Type="http://schemas.openxmlformats.org/officeDocument/2006/relationships/hyperlink" Target="http://www.biblus.ru/pics/9/f/d/1005533865.jpg" TargetMode="External"/><Relationship Id="rId19" Type="http://schemas.openxmlformats.org/officeDocument/2006/relationships/hyperlink" Target="http://img0.liveinternet.ru/images/attach/c/2/69/703/69703461_15.png" TargetMode="External"/><Relationship Id="rId31" Type="http://schemas.openxmlformats.org/officeDocument/2006/relationships/hyperlink" Target="http://kiev.avral.com.ua/res/photo/full/3125070-3.jpg" TargetMode="External"/><Relationship Id="rId44" Type="http://schemas.openxmlformats.org/officeDocument/2006/relationships/hyperlink" Target="http://stat20.privet.ru/lr/0b327eface8a709af4fb2b1509275239" TargetMode="External"/><Relationship Id="rId4" Type="http://schemas.openxmlformats.org/officeDocument/2006/relationships/slide" Target="slide2.xml"/><Relationship Id="rId9" Type="http://schemas.openxmlformats.org/officeDocument/2006/relationships/hyperlink" Target="http://shgpi.edu.ru/biblioteka/forum/img/nashi_daty/0_6d222_105e3c2f_XL.png" TargetMode="External"/><Relationship Id="rId14" Type="http://schemas.openxmlformats.org/officeDocument/2006/relationships/hyperlink" Target="http://www.v3toys.ru/kiwi-public-data/Kiwi_Img/01084-0.jpg" TargetMode="External"/><Relationship Id="rId22" Type="http://schemas.openxmlformats.org/officeDocument/2006/relationships/hyperlink" Target="http://img0.liveinternet.ru/images/attach/c/2/69/703/69703340_05.png" TargetMode="External"/><Relationship Id="rId27" Type="http://schemas.openxmlformats.org/officeDocument/2006/relationships/hyperlink" Target="http://www.veina.ru/data/images/big/3283.jpg" TargetMode="External"/><Relationship Id="rId30" Type="http://schemas.openxmlformats.org/officeDocument/2006/relationships/hyperlink" Target="http://www.4vector.com/thumb_data/afd-113947.jpg" TargetMode="External"/><Relationship Id="rId35" Type="http://schemas.openxmlformats.org/officeDocument/2006/relationships/hyperlink" Target="http://www.relef.ru/data/catalog/products/184348.jpg" TargetMode="External"/><Relationship Id="rId43" Type="http://schemas.openxmlformats.org/officeDocument/2006/relationships/hyperlink" Target="http://vseskazki.su/images/russkazka/suteev-vladimir/korablik/korablik-05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.jpeg"/><Relationship Id="rId5" Type="http://schemas.openxmlformats.org/officeDocument/2006/relationships/slide" Target="slide4.xml"/><Relationship Id="rId4" Type="http://schemas.openxmlformats.org/officeDocument/2006/relationships/image" Target="../media/image6.pn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58.xml"/><Relationship Id="rId7" Type="http://schemas.openxmlformats.org/officeDocument/2006/relationships/image" Target="../media/image11.jpeg"/><Relationship Id="rId12" Type="http://schemas.openxmlformats.org/officeDocument/2006/relationships/slide" Target="slide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14.png"/><Relationship Id="rId5" Type="http://schemas.openxmlformats.org/officeDocument/2006/relationships/audio" Target="../media/audio1.wav"/><Relationship Id="rId10" Type="http://schemas.openxmlformats.org/officeDocument/2006/relationships/image" Target="../media/image13.jpe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2.jpe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4.png"/><Relationship Id="rId7" Type="http://schemas.openxmlformats.org/officeDocument/2006/relationships/slide" Target="slide1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jpeg"/><Relationship Id="rId5" Type="http://schemas.openxmlformats.org/officeDocument/2006/relationships/slide" Target="slide5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5" Type="http://schemas.openxmlformats.org/officeDocument/2006/relationships/image" Target="../media/image17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7.jpeg"/><Relationship Id="rId3" Type="http://schemas.openxmlformats.org/officeDocument/2006/relationships/audio" Target="../media/audio2.wav"/><Relationship Id="rId7" Type="http://schemas.openxmlformats.org/officeDocument/2006/relationships/image" Target="../media/image20.jpeg"/><Relationship Id="rId12" Type="http://schemas.openxmlformats.org/officeDocument/2006/relationships/slide" Target="slide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jpeg"/><Relationship Id="rId11" Type="http://schemas.openxmlformats.org/officeDocument/2006/relationships/image" Target="../media/image23.jpeg"/><Relationship Id="rId5" Type="http://schemas.openxmlformats.org/officeDocument/2006/relationships/image" Target="../media/image18.png"/><Relationship Id="rId10" Type="http://schemas.openxmlformats.org/officeDocument/2006/relationships/image" Target="../media/image22.jpeg"/><Relationship Id="rId4" Type="http://schemas.openxmlformats.org/officeDocument/2006/relationships/image" Target="../media/image4.pn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4.jpeg"/><Relationship Id="rId7" Type="http://schemas.openxmlformats.org/officeDocument/2006/relationships/slide" Target="slide1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3.jpeg"/><Relationship Id="rId5" Type="http://schemas.openxmlformats.org/officeDocument/2006/relationships/image" Target="../media/image17.jpeg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6093296"/>
            <a:ext cx="5616624" cy="431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 rot="21273563">
            <a:off x="646053" y="2282452"/>
            <a:ext cx="3823067" cy="273011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«Незнайка</a:t>
            </a:r>
          </a:p>
          <a:p>
            <a:pPr algn="ctr">
              <a:lnSpc>
                <a:spcPts val="7000"/>
              </a:lnSpc>
            </a:pP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чится</a:t>
            </a:r>
          </a:p>
          <a:p>
            <a:pPr algn="ctr">
              <a:lnSpc>
                <a:spcPts val="7000"/>
              </a:lnSpc>
            </a:pP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итать»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Picture 2" descr="C:\Users\пк\Desktop\Мастер-класс Лебедева\шаблоны Лебедев\1-3 этапы\Рисунок7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7596336" y="332656"/>
            <a:ext cx="1245336" cy="80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7571" y="294611"/>
            <a:ext cx="6480720" cy="10926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lnSpc>
                <a:spcPts val="2600"/>
              </a:lnSpc>
            </a:pPr>
            <a:r>
              <a:rPr lang="ru-RU" sz="2400" b="1" dirty="0" smtClean="0">
                <a:ln w="50800"/>
                <a:solidFill>
                  <a:srgbClr val="0070C0"/>
                </a:solidFill>
              </a:rPr>
              <a:t>Презентация </a:t>
            </a:r>
            <a:r>
              <a:rPr lang="ru-RU" sz="2400" b="1" dirty="0">
                <a:ln w="50800"/>
                <a:solidFill>
                  <a:srgbClr val="0070C0"/>
                </a:solidFill>
              </a:rPr>
              <a:t>к уроку </a:t>
            </a:r>
            <a:r>
              <a:rPr lang="ru-RU" sz="2400" b="1" dirty="0" smtClean="0">
                <a:ln w="50800"/>
                <a:solidFill>
                  <a:srgbClr val="0070C0"/>
                </a:solidFill>
              </a:rPr>
              <a:t>по </a:t>
            </a:r>
            <a:r>
              <a:rPr lang="ru-RU" sz="2400" b="1" dirty="0">
                <a:ln w="50800"/>
                <a:solidFill>
                  <a:srgbClr val="0070C0"/>
                </a:solidFill>
              </a:rPr>
              <a:t>учебному предмету </a:t>
            </a:r>
            <a:r>
              <a:rPr lang="ru-RU" sz="2400" b="1" dirty="0" smtClean="0">
                <a:ln w="50800"/>
                <a:solidFill>
                  <a:srgbClr val="0070C0"/>
                </a:solidFill>
              </a:rPr>
              <a:t>«Литературное чтение» (обучение грамоте) </a:t>
            </a:r>
          </a:p>
          <a:p>
            <a:pPr>
              <a:lnSpc>
                <a:spcPts val="2600"/>
              </a:lnSpc>
            </a:pPr>
            <a:r>
              <a:rPr lang="ru-RU" sz="2400" b="1" dirty="0" smtClean="0">
                <a:ln w="50800"/>
                <a:solidFill>
                  <a:srgbClr val="0070C0"/>
                </a:solidFill>
              </a:rPr>
              <a:t>в 1-ом </a:t>
            </a:r>
            <a:r>
              <a:rPr lang="ru-RU" sz="2400" b="1" dirty="0">
                <a:ln w="50800"/>
                <a:solidFill>
                  <a:srgbClr val="0070C0"/>
                </a:solidFill>
              </a:rPr>
              <a:t>классе на </a:t>
            </a:r>
            <a:r>
              <a:rPr lang="ru-RU" sz="2400" b="1" dirty="0" smtClean="0">
                <a:ln w="50800"/>
                <a:solidFill>
                  <a:srgbClr val="0070C0"/>
                </a:solidFill>
              </a:rPr>
              <a:t>тему:</a:t>
            </a:r>
            <a:endParaRPr lang="ru-RU" sz="2400" b="1" dirty="0">
              <a:ln w="50800"/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98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23528" y="332656"/>
            <a:ext cx="8538971" cy="6296198"/>
          </a:xfrm>
          <a:prstGeom prst="rect">
            <a:avLst/>
          </a:prstGeom>
          <a:pattFill prst="dotGrid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0312" y="4026493"/>
            <a:ext cx="1152000" cy="1442393"/>
          </a:xfrm>
          <a:prstGeom prst="roundRect">
            <a:avLst>
              <a:gd name="adj" fmla="val 16667"/>
            </a:avLst>
          </a:prstGeom>
          <a:ln>
            <a:noFill/>
          </a:ln>
          <a:effectLst/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655" y="4005847"/>
            <a:ext cx="1152128" cy="1449770"/>
          </a:xfrm>
          <a:prstGeom prst="roundRect">
            <a:avLst>
              <a:gd name="adj" fmla="val 16667"/>
            </a:avLst>
          </a:prstGeom>
          <a:ln>
            <a:noFill/>
          </a:ln>
          <a:effectLst/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8924" y="4013076"/>
            <a:ext cx="1308593" cy="1504156"/>
          </a:xfrm>
          <a:prstGeom prst="roundRect">
            <a:avLst>
              <a:gd name="adj" fmla="val 16667"/>
            </a:avLst>
          </a:prstGeom>
          <a:ln>
            <a:noFill/>
          </a:ln>
          <a:effectLst/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3592" y="4013076"/>
            <a:ext cx="1295531" cy="1504156"/>
          </a:xfrm>
          <a:prstGeom prst="roundRect">
            <a:avLst>
              <a:gd name="adj" fmla="val 16667"/>
            </a:avLst>
          </a:prstGeom>
          <a:ln>
            <a:noFill/>
          </a:ln>
          <a:effectLst/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00D6FD"/>
              </a:clrFrom>
              <a:clrTo>
                <a:srgbClr val="00D6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5920" y="4005847"/>
            <a:ext cx="1065204" cy="1463040"/>
          </a:xfrm>
          <a:prstGeom prst="roundRect">
            <a:avLst>
              <a:gd name="adj" fmla="val 16667"/>
            </a:avLst>
          </a:prstGeom>
          <a:ln>
            <a:noFill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4209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Прочитайте слово по первым </a:t>
            </a:r>
            <a:b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</a:br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буквам картинок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sp>
        <p:nvSpPr>
          <p:cNvPr id="11" name="кинолента"/>
          <p:cNvSpPr/>
          <p:nvPr/>
        </p:nvSpPr>
        <p:spPr>
          <a:xfrm rot="5400000">
            <a:off x="4465086" y="1534238"/>
            <a:ext cx="1872208" cy="6406258"/>
          </a:xfrm>
          <a:custGeom>
            <a:avLst/>
            <a:gdLst/>
            <a:ahLst/>
            <a:cxnLst/>
            <a:rect l="l" t="t" r="r" b="b"/>
            <a:pathLst>
              <a:path w="1547664" h="4623517">
                <a:moveTo>
                  <a:pt x="1417248" y="4521115"/>
                </a:moveTo>
                <a:lnTo>
                  <a:pt x="1417248" y="4593115"/>
                </a:lnTo>
                <a:lnTo>
                  <a:pt x="1525248" y="4593115"/>
                </a:lnTo>
                <a:lnTo>
                  <a:pt x="1525248" y="4521115"/>
                </a:lnTo>
                <a:close/>
                <a:moveTo>
                  <a:pt x="22416" y="4496939"/>
                </a:moveTo>
                <a:lnTo>
                  <a:pt x="22416" y="4568939"/>
                </a:lnTo>
                <a:lnTo>
                  <a:pt x="130416" y="4568939"/>
                </a:lnTo>
                <a:lnTo>
                  <a:pt x="130416" y="4496939"/>
                </a:lnTo>
                <a:close/>
                <a:moveTo>
                  <a:pt x="1417248" y="4368715"/>
                </a:moveTo>
                <a:lnTo>
                  <a:pt x="1417248" y="4440715"/>
                </a:lnTo>
                <a:lnTo>
                  <a:pt x="1525248" y="4440715"/>
                </a:lnTo>
                <a:lnTo>
                  <a:pt x="1525248" y="4368715"/>
                </a:lnTo>
                <a:close/>
                <a:moveTo>
                  <a:pt x="22416" y="4344539"/>
                </a:moveTo>
                <a:lnTo>
                  <a:pt x="22416" y="4416539"/>
                </a:lnTo>
                <a:lnTo>
                  <a:pt x="130416" y="4416539"/>
                </a:lnTo>
                <a:lnTo>
                  <a:pt x="130416" y="4344539"/>
                </a:lnTo>
                <a:close/>
                <a:moveTo>
                  <a:pt x="1417248" y="4216315"/>
                </a:moveTo>
                <a:lnTo>
                  <a:pt x="1417248" y="4288315"/>
                </a:lnTo>
                <a:lnTo>
                  <a:pt x="1525248" y="4288315"/>
                </a:lnTo>
                <a:lnTo>
                  <a:pt x="1525248" y="4216315"/>
                </a:lnTo>
                <a:close/>
                <a:moveTo>
                  <a:pt x="22416" y="4192139"/>
                </a:moveTo>
                <a:lnTo>
                  <a:pt x="22416" y="4264139"/>
                </a:lnTo>
                <a:lnTo>
                  <a:pt x="130416" y="4264139"/>
                </a:lnTo>
                <a:lnTo>
                  <a:pt x="130416" y="4192139"/>
                </a:lnTo>
                <a:close/>
                <a:moveTo>
                  <a:pt x="1417248" y="4063915"/>
                </a:moveTo>
                <a:lnTo>
                  <a:pt x="1417248" y="4135915"/>
                </a:lnTo>
                <a:lnTo>
                  <a:pt x="1525248" y="4135915"/>
                </a:lnTo>
                <a:lnTo>
                  <a:pt x="1525248" y="4063915"/>
                </a:lnTo>
                <a:close/>
                <a:moveTo>
                  <a:pt x="22416" y="4039739"/>
                </a:moveTo>
                <a:lnTo>
                  <a:pt x="22416" y="4111739"/>
                </a:lnTo>
                <a:lnTo>
                  <a:pt x="130416" y="4111739"/>
                </a:lnTo>
                <a:lnTo>
                  <a:pt x="130416" y="4039739"/>
                </a:lnTo>
                <a:close/>
                <a:moveTo>
                  <a:pt x="1417248" y="3911515"/>
                </a:moveTo>
                <a:lnTo>
                  <a:pt x="1417248" y="3983515"/>
                </a:lnTo>
                <a:lnTo>
                  <a:pt x="1525248" y="3983515"/>
                </a:lnTo>
                <a:lnTo>
                  <a:pt x="1525248" y="3911515"/>
                </a:lnTo>
                <a:close/>
                <a:moveTo>
                  <a:pt x="22416" y="3887339"/>
                </a:moveTo>
                <a:lnTo>
                  <a:pt x="22416" y="3959339"/>
                </a:lnTo>
                <a:lnTo>
                  <a:pt x="130416" y="3959339"/>
                </a:lnTo>
                <a:lnTo>
                  <a:pt x="130416" y="3887339"/>
                </a:lnTo>
                <a:close/>
                <a:moveTo>
                  <a:pt x="1417248" y="3759115"/>
                </a:moveTo>
                <a:lnTo>
                  <a:pt x="1417248" y="3831115"/>
                </a:lnTo>
                <a:lnTo>
                  <a:pt x="1525248" y="3831115"/>
                </a:lnTo>
                <a:lnTo>
                  <a:pt x="1525248" y="3759115"/>
                </a:lnTo>
                <a:close/>
                <a:moveTo>
                  <a:pt x="22416" y="3734939"/>
                </a:moveTo>
                <a:lnTo>
                  <a:pt x="22416" y="3806939"/>
                </a:lnTo>
                <a:lnTo>
                  <a:pt x="130416" y="3806939"/>
                </a:lnTo>
                <a:lnTo>
                  <a:pt x="130416" y="3734939"/>
                </a:lnTo>
                <a:close/>
                <a:moveTo>
                  <a:pt x="273085" y="3714930"/>
                </a:moveTo>
                <a:cubicBezTo>
                  <a:pt x="196868" y="3714930"/>
                  <a:pt x="135082" y="3776716"/>
                  <a:pt x="135082" y="3852933"/>
                </a:cubicBezTo>
                <a:lnTo>
                  <a:pt x="135082" y="4404927"/>
                </a:lnTo>
                <a:cubicBezTo>
                  <a:pt x="135082" y="4481144"/>
                  <a:pt x="196868" y="4542930"/>
                  <a:pt x="273085" y="4542930"/>
                </a:cubicBezTo>
                <a:lnTo>
                  <a:pt x="1239079" y="4542930"/>
                </a:lnTo>
                <a:cubicBezTo>
                  <a:pt x="1315296" y="4542930"/>
                  <a:pt x="1377082" y="4481144"/>
                  <a:pt x="1377082" y="4404927"/>
                </a:cubicBezTo>
                <a:lnTo>
                  <a:pt x="1377082" y="3852933"/>
                </a:lnTo>
                <a:cubicBezTo>
                  <a:pt x="1377082" y="3776716"/>
                  <a:pt x="1315296" y="3714930"/>
                  <a:pt x="1239079" y="3714930"/>
                </a:cubicBezTo>
                <a:close/>
                <a:moveTo>
                  <a:pt x="1417248" y="3606715"/>
                </a:moveTo>
                <a:lnTo>
                  <a:pt x="1417248" y="3678715"/>
                </a:lnTo>
                <a:lnTo>
                  <a:pt x="1525248" y="3678715"/>
                </a:lnTo>
                <a:lnTo>
                  <a:pt x="1525248" y="3606715"/>
                </a:lnTo>
                <a:close/>
                <a:moveTo>
                  <a:pt x="22416" y="3582539"/>
                </a:moveTo>
                <a:lnTo>
                  <a:pt x="22416" y="3654539"/>
                </a:lnTo>
                <a:lnTo>
                  <a:pt x="130416" y="3654539"/>
                </a:lnTo>
                <a:lnTo>
                  <a:pt x="130416" y="3582539"/>
                </a:lnTo>
                <a:close/>
                <a:moveTo>
                  <a:pt x="1417248" y="3454315"/>
                </a:moveTo>
                <a:lnTo>
                  <a:pt x="1417248" y="3526315"/>
                </a:lnTo>
                <a:lnTo>
                  <a:pt x="1525248" y="3526315"/>
                </a:lnTo>
                <a:lnTo>
                  <a:pt x="1525248" y="3454315"/>
                </a:lnTo>
                <a:close/>
                <a:moveTo>
                  <a:pt x="22416" y="3430139"/>
                </a:moveTo>
                <a:lnTo>
                  <a:pt x="22416" y="3502139"/>
                </a:lnTo>
                <a:lnTo>
                  <a:pt x="130416" y="3502139"/>
                </a:lnTo>
                <a:lnTo>
                  <a:pt x="130416" y="3430139"/>
                </a:lnTo>
                <a:close/>
                <a:moveTo>
                  <a:pt x="1417248" y="3301915"/>
                </a:moveTo>
                <a:lnTo>
                  <a:pt x="1417248" y="3373915"/>
                </a:lnTo>
                <a:lnTo>
                  <a:pt x="1525248" y="3373915"/>
                </a:lnTo>
                <a:lnTo>
                  <a:pt x="1525248" y="3301915"/>
                </a:lnTo>
                <a:close/>
                <a:moveTo>
                  <a:pt x="22416" y="3277739"/>
                </a:moveTo>
                <a:lnTo>
                  <a:pt x="22416" y="3349739"/>
                </a:lnTo>
                <a:lnTo>
                  <a:pt x="130416" y="3349739"/>
                </a:lnTo>
                <a:lnTo>
                  <a:pt x="130416" y="3277739"/>
                </a:lnTo>
                <a:close/>
                <a:moveTo>
                  <a:pt x="1417248" y="3149515"/>
                </a:moveTo>
                <a:lnTo>
                  <a:pt x="1417248" y="3221515"/>
                </a:lnTo>
                <a:lnTo>
                  <a:pt x="1525248" y="3221515"/>
                </a:lnTo>
                <a:lnTo>
                  <a:pt x="1525248" y="3149515"/>
                </a:lnTo>
                <a:close/>
                <a:moveTo>
                  <a:pt x="22416" y="3125339"/>
                </a:moveTo>
                <a:lnTo>
                  <a:pt x="22416" y="3197339"/>
                </a:lnTo>
                <a:lnTo>
                  <a:pt x="130416" y="3197339"/>
                </a:lnTo>
                <a:lnTo>
                  <a:pt x="130416" y="3125339"/>
                </a:lnTo>
                <a:close/>
                <a:moveTo>
                  <a:pt x="1417248" y="2997115"/>
                </a:moveTo>
                <a:lnTo>
                  <a:pt x="1417248" y="3069115"/>
                </a:lnTo>
                <a:lnTo>
                  <a:pt x="1525248" y="3069115"/>
                </a:lnTo>
                <a:lnTo>
                  <a:pt x="1525248" y="2997115"/>
                </a:lnTo>
                <a:close/>
                <a:moveTo>
                  <a:pt x="22416" y="2972939"/>
                </a:moveTo>
                <a:lnTo>
                  <a:pt x="22416" y="3044939"/>
                </a:lnTo>
                <a:lnTo>
                  <a:pt x="130416" y="3044939"/>
                </a:lnTo>
                <a:lnTo>
                  <a:pt x="130416" y="2972939"/>
                </a:lnTo>
                <a:close/>
                <a:moveTo>
                  <a:pt x="1417248" y="2844715"/>
                </a:moveTo>
                <a:lnTo>
                  <a:pt x="1417248" y="2916715"/>
                </a:lnTo>
                <a:lnTo>
                  <a:pt x="1525248" y="2916715"/>
                </a:lnTo>
                <a:lnTo>
                  <a:pt x="1525248" y="2844715"/>
                </a:lnTo>
                <a:close/>
                <a:moveTo>
                  <a:pt x="22416" y="2820539"/>
                </a:moveTo>
                <a:lnTo>
                  <a:pt x="22416" y="2892539"/>
                </a:lnTo>
                <a:lnTo>
                  <a:pt x="130416" y="2892539"/>
                </a:lnTo>
                <a:lnTo>
                  <a:pt x="130416" y="2820539"/>
                </a:lnTo>
                <a:close/>
                <a:moveTo>
                  <a:pt x="273085" y="2806344"/>
                </a:moveTo>
                <a:cubicBezTo>
                  <a:pt x="196868" y="2806344"/>
                  <a:pt x="135082" y="2868130"/>
                  <a:pt x="135082" y="2944347"/>
                </a:cubicBezTo>
                <a:lnTo>
                  <a:pt x="135082" y="3496341"/>
                </a:lnTo>
                <a:cubicBezTo>
                  <a:pt x="135082" y="3572558"/>
                  <a:pt x="196868" y="3634344"/>
                  <a:pt x="273085" y="3634344"/>
                </a:cubicBezTo>
                <a:lnTo>
                  <a:pt x="1239079" y="3634344"/>
                </a:lnTo>
                <a:cubicBezTo>
                  <a:pt x="1315296" y="3634344"/>
                  <a:pt x="1377082" y="3572558"/>
                  <a:pt x="1377082" y="3496341"/>
                </a:cubicBezTo>
                <a:lnTo>
                  <a:pt x="1377082" y="2944347"/>
                </a:lnTo>
                <a:cubicBezTo>
                  <a:pt x="1377082" y="2868130"/>
                  <a:pt x="1315296" y="2806344"/>
                  <a:pt x="1239079" y="2806344"/>
                </a:cubicBezTo>
                <a:close/>
                <a:moveTo>
                  <a:pt x="1417248" y="2692315"/>
                </a:moveTo>
                <a:lnTo>
                  <a:pt x="1417248" y="2764315"/>
                </a:lnTo>
                <a:lnTo>
                  <a:pt x="1525248" y="2764315"/>
                </a:lnTo>
                <a:lnTo>
                  <a:pt x="1525248" y="2692315"/>
                </a:lnTo>
                <a:close/>
                <a:moveTo>
                  <a:pt x="22416" y="2668139"/>
                </a:moveTo>
                <a:lnTo>
                  <a:pt x="22416" y="2740139"/>
                </a:lnTo>
                <a:lnTo>
                  <a:pt x="130416" y="2740139"/>
                </a:lnTo>
                <a:lnTo>
                  <a:pt x="130416" y="2668139"/>
                </a:lnTo>
                <a:close/>
                <a:moveTo>
                  <a:pt x="1417248" y="2539915"/>
                </a:moveTo>
                <a:lnTo>
                  <a:pt x="1417248" y="2611915"/>
                </a:lnTo>
                <a:lnTo>
                  <a:pt x="1525248" y="2611915"/>
                </a:lnTo>
                <a:lnTo>
                  <a:pt x="1525248" y="2539915"/>
                </a:lnTo>
                <a:close/>
                <a:moveTo>
                  <a:pt x="22416" y="2515739"/>
                </a:moveTo>
                <a:lnTo>
                  <a:pt x="22416" y="2587739"/>
                </a:lnTo>
                <a:lnTo>
                  <a:pt x="130416" y="2587739"/>
                </a:lnTo>
                <a:lnTo>
                  <a:pt x="130416" y="2515739"/>
                </a:lnTo>
                <a:close/>
                <a:moveTo>
                  <a:pt x="1417248" y="2387515"/>
                </a:moveTo>
                <a:lnTo>
                  <a:pt x="1417248" y="2459515"/>
                </a:lnTo>
                <a:lnTo>
                  <a:pt x="1525248" y="2459515"/>
                </a:lnTo>
                <a:lnTo>
                  <a:pt x="1525248" y="2387515"/>
                </a:lnTo>
                <a:close/>
                <a:moveTo>
                  <a:pt x="22416" y="2363339"/>
                </a:moveTo>
                <a:lnTo>
                  <a:pt x="22416" y="2435339"/>
                </a:lnTo>
                <a:lnTo>
                  <a:pt x="130416" y="2435339"/>
                </a:lnTo>
                <a:lnTo>
                  <a:pt x="130416" y="2363339"/>
                </a:lnTo>
                <a:close/>
                <a:moveTo>
                  <a:pt x="1417248" y="2235115"/>
                </a:moveTo>
                <a:lnTo>
                  <a:pt x="1417248" y="2307115"/>
                </a:lnTo>
                <a:lnTo>
                  <a:pt x="1525248" y="2307115"/>
                </a:lnTo>
                <a:lnTo>
                  <a:pt x="1525248" y="2235115"/>
                </a:lnTo>
                <a:close/>
                <a:moveTo>
                  <a:pt x="22416" y="2210939"/>
                </a:moveTo>
                <a:lnTo>
                  <a:pt x="22416" y="2282939"/>
                </a:lnTo>
                <a:lnTo>
                  <a:pt x="130416" y="2282939"/>
                </a:lnTo>
                <a:lnTo>
                  <a:pt x="130416" y="2210939"/>
                </a:lnTo>
                <a:close/>
                <a:moveTo>
                  <a:pt x="1417248" y="2082715"/>
                </a:moveTo>
                <a:lnTo>
                  <a:pt x="1417248" y="2154715"/>
                </a:lnTo>
                <a:lnTo>
                  <a:pt x="1525248" y="2154715"/>
                </a:lnTo>
                <a:lnTo>
                  <a:pt x="1525248" y="2082715"/>
                </a:lnTo>
                <a:close/>
                <a:moveTo>
                  <a:pt x="22416" y="2058539"/>
                </a:moveTo>
                <a:lnTo>
                  <a:pt x="22416" y="2130539"/>
                </a:lnTo>
                <a:lnTo>
                  <a:pt x="130416" y="2130539"/>
                </a:lnTo>
                <a:lnTo>
                  <a:pt x="130416" y="2058539"/>
                </a:lnTo>
                <a:close/>
                <a:moveTo>
                  <a:pt x="1417248" y="1930315"/>
                </a:moveTo>
                <a:lnTo>
                  <a:pt x="1417248" y="2002315"/>
                </a:lnTo>
                <a:lnTo>
                  <a:pt x="1525248" y="2002315"/>
                </a:lnTo>
                <a:lnTo>
                  <a:pt x="1525248" y="1930315"/>
                </a:lnTo>
                <a:close/>
                <a:moveTo>
                  <a:pt x="22416" y="1906139"/>
                </a:moveTo>
                <a:lnTo>
                  <a:pt x="22416" y="1978139"/>
                </a:lnTo>
                <a:lnTo>
                  <a:pt x="130416" y="1978139"/>
                </a:lnTo>
                <a:lnTo>
                  <a:pt x="130416" y="1906139"/>
                </a:lnTo>
                <a:close/>
                <a:moveTo>
                  <a:pt x="273085" y="1897758"/>
                </a:moveTo>
                <a:cubicBezTo>
                  <a:pt x="196868" y="1897758"/>
                  <a:pt x="135082" y="1959544"/>
                  <a:pt x="135082" y="2035761"/>
                </a:cubicBezTo>
                <a:lnTo>
                  <a:pt x="135082" y="2587755"/>
                </a:lnTo>
                <a:cubicBezTo>
                  <a:pt x="135082" y="2663972"/>
                  <a:pt x="196868" y="2725758"/>
                  <a:pt x="273085" y="2725758"/>
                </a:cubicBezTo>
                <a:lnTo>
                  <a:pt x="1239079" y="2725758"/>
                </a:lnTo>
                <a:cubicBezTo>
                  <a:pt x="1315296" y="2725758"/>
                  <a:pt x="1377082" y="2663972"/>
                  <a:pt x="1377082" y="2587755"/>
                </a:cubicBezTo>
                <a:lnTo>
                  <a:pt x="1377082" y="2035761"/>
                </a:lnTo>
                <a:cubicBezTo>
                  <a:pt x="1377082" y="1959544"/>
                  <a:pt x="1315296" y="1897758"/>
                  <a:pt x="1239079" y="1897758"/>
                </a:cubicBezTo>
                <a:close/>
                <a:moveTo>
                  <a:pt x="1417248" y="1777915"/>
                </a:moveTo>
                <a:lnTo>
                  <a:pt x="1417248" y="1849915"/>
                </a:lnTo>
                <a:lnTo>
                  <a:pt x="1525248" y="1849915"/>
                </a:lnTo>
                <a:lnTo>
                  <a:pt x="1525248" y="1777915"/>
                </a:lnTo>
                <a:close/>
                <a:moveTo>
                  <a:pt x="22416" y="1753739"/>
                </a:moveTo>
                <a:lnTo>
                  <a:pt x="22416" y="1825739"/>
                </a:lnTo>
                <a:lnTo>
                  <a:pt x="130416" y="1825739"/>
                </a:lnTo>
                <a:lnTo>
                  <a:pt x="130416" y="1753739"/>
                </a:lnTo>
                <a:close/>
                <a:moveTo>
                  <a:pt x="1417248" y="1625515"/>
                </a:moveTo>
                <a:lnTo>
                  <a:pt x="1417248" y="1697515"/>
                </a:lnTo>
                <a:lnTo>
                  <a:pt x="1525248" y="1697515"/>
                </a:lnTo>
                <a:lnTo>
                  <a:pt x="1525248" y="1625515"/>
                </a:lnTo>
                <a:close/>
                <a:moveTo>
                  <a:pt x="22416" y="1601339"/>
                </a:moveTo>
                <a:lnTo>
                  <a:pt x="22416" y="1673339"/>
                </a:lnTo>
                <a:lnTo>
                  <a:pt x="130416" y="1673339"/>
                </a:lnTo>
                <a:lnTo>
                  <a:pt x="130416" y="1601339"/>
                </a:lnTo>
                <a:close/>
                <a:moveTo>
                  <a:pt x="1417248" y="1473115"/>
                </a:moveTo>
                <a:lnTo>
                  <a:pt x="1417248" y="1545115"/>
                </a:lnTo>
                <a:lnTo>
                  <a:pt x="1525248" y="1545115"/>
                </a:lnTo>
                <a:lnTo>
                  <a:pt x="1525248" y="1473115"/>
                </a:lnTo>
                <a:close/>
                <a:moveTo>
                  <a:pt x="22416" y="1448939"/>
                </a:moveTo>
                <a:lnTo>
                  <a:pt x="22416" y="1520939"/>
                </a:lnTo>
                <a:lnTo>
                  <a:pt x="130416" y="1520939"/>
                </a:lnTo>
                <a:lnTo>
                  <a:pt x="130416" y="1448939"/>
                </a:lnTo>
                <a:close/>
                <a:moveTo>
                  <a:pt x="1417248" y="1320715"/>
                </a:moveTo>
                <a:lnTo>
                  <a:pt x="1417248" y="1392715"/>
                </a:lnTo>
                <a:lnTo>
                  <a:pt x="1525248" y="1392715"/>
                </a:lnTo>
                <a:lnTo>
                  <a:pt x="1525248" y="1320715"/>
                </a:lnTo>
                <a:close/>
                <a:moveTo>
                  <a:pt x="22416" y="1296539"/>
                </a:moveTo>
                <a:lnTo>
                  <a:pt x="22416" y="1368539"/>
                </a:lnTo>
                <a:lnTo>
                  <a:pt x="130416" y="1368539"/>
                </a:lnTo>
                <a:lnTo>
                  <a:pt x="130416" y="1296539"/>
                </a:lnTo>
                <a:close/>
                <a:moveTo>
                  <a:pt x="1417248" y="1168315"/>
                </a:moveTo>
                <a:lnTo>
                  <a:pt x="1417248" y="1240315"/>
                </a:lnTo>
                <a:lnTo>
                  <a:pt x="1525248" y="1240315"/>
                </a:lnTo>
                <a:lnTo>
                  <a:pt x="1525248" y="1168315"/>
                </a:lnTo>
                <a:close/>
                <a:moveTo>
                  <a:pt x="22416" y="1144139"/>
                </a:moveTo>
                <a:lnTo>
                  <a:pt x="22416" y="1216139"/>
                </a:lnTo>
                <a:lnTo>
                  <a:pt x="130416" y="1216139"/>
                </a:lnTo>
                <a:lnTo>
                  <a:pt x="130416" y="1144139"/>
                </a:lnTo>
                <a:close/>
                <a:moveTo>
                  <a:pt x="1417248" y="1015915"/>
                </a:moveTo>
                <a:lnTo>
                  <a:pt x="1417248" y="1087915"/>
                </a:lnTo>
                <a:lnTo>
                  <a:pt x="1525248" y="1087915"/>
                </a:lnTo>
                <a:lnTo>
                  <a:pt x="1525248" y="1015915"/>
                </a:lnTo>
                <a:close/>
                <a:moveTo>
                  <a:pt x="22416" y="991739"/>
                </a:moveTo>
                <a:lnTo>
                  <a:pt x="22416" y="1063739"/>
                </a:lnTo>
                <a:lnTo>
                  <a:pt x="130416" y="1063739"/>
                </a:lnTo>
                <a:lnTo>
                  <a:pt x="130416" y="991739"/>
                </a:lnTo>
                <a:close/>
                <a:moveTo>
                  <a:pt x="273085" y="989172"/>
                </a:moveTo>
                <a:cubicBezTo>
                  <a:pt x="196868" y="989172"/>
                  <a:pt x="135082" y="1050958"/>
                  <a:pt x="135082" y="1127175"/>
                </a:cubicBezTo>
                <a:lnTo>
                  <a:pt x="135082" y="1679169"/>
                </a:lnTo>
                <a:cubicBezTo>
                  <a:pt x="135082" y="1755386"/>
                  <a:pt x="196868" y="1817172"/>
                  <a:pt x="273085" y="1817172"/>
                </a:cubicBezTo>
                <a:lnTo>
                  <a:pt x="1239079" y="1817172"/>
                </a:lnTo>
                <a:cubicBezTo>
                  <a:pt x="1315296" y="1817172"/>
                  <a:pt x="1377082" y="1755386"/>
                  <a:pt x="1377082" y="1679169"/>
                </a:cubicBezTo>
                <a:lnTo>
                  <a:pt x="1377082" y="1127175"/>
                </a:lnTo>
                <a:cubicBezTo>
                  <a:pt x="1377082" y="1050958"/>
                  <a:pt x="1315296" y="989172"/>
                  <a:pt x="1239079" y="989172"/>
                </a:cubicBezTo>
                <a:close/>
                <a:moveTo>
                  <a:pt x="1417248" y="863515"/>
                </a:moveTo>
                <a:lnTo>
                  <a:pt x="1417248" y="935515"/>
                </a:lnTo>
                <a:lnTo>
                  <a:pt x="1525248" y="935515"/>
                </a:lnTo>
                <a:lnTo>
                  <a:pt x="1525248" y="863515"/>
                </a:lnTo>
                <a:close/>
                <a:moveTo>
                  <a:pt x="22416" y="839339"/>
                </a:moveTo>
                <a:lnTo>
                  <a:pt x="22416" y="911339"/>
                </a:lnTo>
                <a:lnTo>
                  <a:pt x="130416" y="911339"/>
                </a:lnTo>
                <a:lnTo>
                  <a:pt x="130416" y="839339"/>
                </a:lnTo>
                <a:close/>
                <a:moveTo>
                  <a:pt x="1417248" y="711115"/>
                </a:moveTo>
                <a:lnTo>
                  <a:pt x="1417248" y="783115"/>
                </a:lnTo>
                <a:lnTo>
                  <a:pt x="1525248" y="783115"/>
                </a:lnTo>
                <a:lnTo>
                  <a:pt x="1525248" y="711115"/>
                </a:lnTo>
                <a:close/>
                <a:moveTo>
                  <a:pt x="22416" y="686939"/>
                </a:moveTo>
                <a:lnTo>
                  <a:pt x="22416" y="758939"/>
                </a:lnTo>
                <a:lnTo>
                  <a:pt x="130416" y="758939"/>
                </a:lnTo>
                <a:lnTo>
                  <a:pt x="130416" y="686939"/>
                </a:lnTo>
                <a:close/>
                <a:moveTo>
                  <a:pt x="1417248" y="558715"/>
                </a:moveTo>
                <a:lnTo>
                  <a:pt x="1417248" y="630715"/>
                </a:lnTo>
                <a:lnTo>
                  <a:pt x="1525248" y="630715"/>
                </a:lnTo>
                <a:lnTo>
                  <a:pt x="1525248" y="558715"/>
                </a:lnTo>
                <a:close/>
                <a:moveTo>
                  <a:pt x="22416" y="534539"/>
                </a:moveTo>
                <a:lnTo>
                  <a:pt x="22416" y="606539"/>
                </a:lnTo>
                <a:lnTo>
                  <a:pt x="130416" y="606539"/>
                </a:lnTo>
                <a:lnTo>
                  <a:pt x="130416" y="534539"/>
                </a:lnTo>
                <a:close/>
                <a:moveTo>
                  <a:pt x="1417248" y="406315"/>
                </a:moveTo>
                <a:lnTo>
                  <a:pt x="1417248" y="478315"/>
                </a:lnTo>
                <a:lnTo>
                  <a:pt x="1525248" y="478315"/>
                </a:lnTo>
                <a:lnTo>
                  <a:pt x="1525248" y="406315"/>
                </a:lnTo>
                <a:close/>
                <a:moveTo>
                  <a:pt x="22416" y="382139"/>
                </a:moveTo>
                <a:lnTo>
                  <a:pt x="22416" y="454139"/>
                </a:lnTo>
                <a:lnTo>
                  <a:pt x="130416" y="454139"/>
                </a:lnTo>
                <a:lnTo>
                  <a:pt x="130416" y="382139"/>
                </a:lnTo>
                <a:close/>
                <a:moveTo>
                  <a:pt x="1417248" y="253915"/>
                </a:moveTo>
                <a:lnTo>
                  <a:pt x="1417248" y="325915"/>
                </a:lnTo>
                <a:lnTo>
                  <a:pt x="1525248" y="325915"/>
                </a:lnTo>
                <a:lnTo>
                  <a:pt x="1525248" y="253915"/>
                </a:lnTo>
                <a:close/>
                <a:moveTo>
                  <a:pt x="22416" y="229739"/>
                </a:moveTo>
                <a:lnTo>
                  <a:pt x="22416" y="301739"/>
                </a:lnTo>
                <a:lnTo>
                  <a:pt x="130416" y="301739"/>
                </a:lnTo>
                <a:lnTo>
                  <a:pt x="130416" y="229739"/>
                </a:lnTo>
                <a:close/>
                <a:moveTo>
                  <a:pt x="1417248" y="101515"/>
                </a:moveTo>
                <a:lnTo>
                  <a:pt x="1417248" y="173515"/>
                </a:lnTo>
                <a:lnTo>
                  <a:pt x="1525248" y="173515"/>
                </a:lnTo>
                <a:lnTo>
                  <a:pt x="1525248" y="101515"/>
                </a:lnTo>
                <a:close/>
                <a:moveTo>
                  <a:pt x="290835" y="80586"/>
                </a:moveTo>
                <a:cubicBezTo>
                  <a:pt x="214618" y="80586"/>
                  <a:pt x="152832" y="142372"/>
                  <a:pt x="152832" y="218589"/>
                </a:cubicBezTo>
                <a:lnTo>
                  <a:pt x="152832" y="770583"/>
                </a:lnTo>
                <a:cubicBezTo>
                  <a:pt x="152832" y="846800"/>
                  <a:pt x="214618" y="908586"/>
                  <a:pt x="290835" y="908586"/>
                </a:cubicBezTo>
                <a:lnTo>
                  <a:pt x="1256829" y="908586"/>
                </a:lnTo>
                <a:cubicBezTo>
                  <a:pt x="1333046" y="908586"/>
                  <a:pt x="1394832" y="846800"/>
                  <a:pt x="1394832" y="770583"/>
                </a:cubicBezTo>
                <a:lnTo>
                  <a:pt x="1394832" y="218589"/>
                </a:lnTo>
                <a:cubicBezTo>
                  <a:pt x="1394832" y="142372"/>
                  <a:pt x="1333046" y="80586"/>
                  <a:pt x="1256829" y="80586"/>
                </a:cubicBezTo>
                <a:close/>
                <a:moveTo>
                  <a:pt x="22416" y="77339"/>
                </a:moveTo>
                <a:lnTo>
                  <a:pt x="22416" y="149339"/>
                </a:lnTo>
                <a:lnTo>
                  <a:pt x="130416" y="149339"/>
                </a:lnTo>
                <a:lnTo>
                  <a:pt x="130416" y="77339"/>
                </a:lnTo>
                <a:close/>
                <a:moveTo>
                  <a:pt x="0" y="0"/>
                </a:moveTo>
                <a:lnTo>
                  <a:pt x="1547664" y="0"/>
                </a:lnTo>
                <a:lnTo>
                  <a:pt x="1547664" y="4623517"/>
                </a:lnTo>
                <a:lnTo>
                  <a:pt x="0" y="4623517"/>
                </a:lnTo>
                <a:close/>
              </a:path>
            </a:pathLst>
          </a:cu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2225861"/>
            <a:ext cx="2189359" cy="3447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"/>
          <p:cNvSpPr/>
          <p:nvPr/>
        </p:nvSpPr>
        <p:spPr>
          <a:xfrm>
            <a:off x="3493593" y="1524225"/>
            <a:ext cx="1152000" cy="147272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</a:t>
            </a:r>
            <a:endParaRPr lang="ru-RU" sz="8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и"/>
          <p:cNvSpPr/>
          <p:nvPr/>
        </p:nvSpPr>
        <p:spPr>
          <a:xfrm>
            <a:off x="4789124" y="1524225"/>
            <a:ext cx="1152000" cy="147272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</a:t>
            </a:r>
            <a:endParaRPr lang="ru-RU" sz="8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г"/>
          <p:cNvSpPr/>
          <p:nvPr/>
        </p:nvSpPr>
        <p:spPr>
          <a:xfrm>
            <a:off x="6084655" y="1524225"/>
            <a:ext cx="1152128" cy="147272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</a:t>
            </a:r>
            <a:endParaRPr lang="ru-RU" sz="8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а"/>
          <p:cNvSpPr/>
          <p:nvPr/>
        </p:nvSpPr>
        <p:spPr>
          <a:xfrm>
            <a:off x="7380312" y="1524225"/>
            <a:ext cx="1152000" cy="147272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8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к"/>
          <p:cNvSpPr/>
          <p:nvPr/>
        </p:nvSpPr>
        <p:spPr>
          <a:xfrm>
            <a:off x="2198062" y="1524225"/>
            <a:ext cx="1152000" cy="147272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8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06666" y="374427"/>
            <a:ext cx="6213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C:\Users\Максим\Pictures\КОР 3\син стрелка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8FFFF"/>
              </a:clrFrom>
              <a:clrTo>
                <a:srgbClr val="F8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114" y="6150516"/>
            <a:ext cx="722313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11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Прямоугольник 80"/>
          <p:cNvSpPr/>
          <p:nvPr/>
        </p:nvSpPr>
        <p:spPr>
          <a:xfrm>
            <a:off x="323528" y="332656"/>
            <a:ext cx="8538971" cy="6296198"/>
          </a:xfrm>
          <a:prstGeom prst="rect">
            <a:avLst/>
          </a:prstGeom>
          <a:pattFill prst="dotGrid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ноутбук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33" y="1764293"/>
            <a:ext cx="4701380" cy="392814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83668" y="273285"/>
            <a:ext cx="5976664" cy="576064"/>
          </a:xfr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Кроссворд «Про школу»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27" name="6 карт"/>
          <p:cNvGrpSpPr/>
          <p:nvPr/>
        </p:nvGrpSpPr>
        <p:grpSpPr>
          <a:xfrm>
            <a:off x="777900" y="2002314"/>
            <a:ext cx="3804510" cy="2490076"/>
            <a:chOff x="765720" y="1287861"/>
            <a:chExt cx="3734216" cy="2376264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765720" y="1287861"/>
              <a:ext cx="3734216" cy="237626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5065" y="1367156"/>
              <a:ext cx="1770516" cy="2266637"/>
            </a:xfrm>
            <a:prstGeom prst="rect">
              <a:avLst/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</p:pic>
      </p:grpSp>
      <p:grpSp>
        <p:nvGrpSpPr>
          <p:cNvPr id="67" name="6зад ученик"/>
          <p:cNvGrpSpPr/>
          <p:nvPr/>
        </p:nvGrpSpPr>
        <p:grpSpPr>
          <a:xfrm>
            <a:off x="780372" y="1992477"/>
            <a:ext cx="3826730" cy="2516926"/>
            <a:chOff x="752816" y="1267585"/>
            <a:chExt cx="3756025" cy="2401887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816" y="1267585"/>
              <a:ext cx="3756025" cy="2401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Прямоугольник 28"/>
            <p:cNvSpPr/>
            <p:nvPr/>
          </p:nvSpPr>
          <p:spPr>
            <a:xfrm>
              <a:off x="821482" y="1747551"/>
              <a:ext cx="3600000" cy="1548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6. Я уроки посещаю</a:t>
              </a:r>
            </a:p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И всегда веду дневник.</a:t>
              </a:r>
            </a:p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Сам себя я называю</a:t>
              </a:r>
            </a:p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Школьник или - …</a:t>
              </a:r>
            </a:p>
          </p:txBody>
        </p:sp>
      </p:grpSp>
      <p:grpSp>
        <p:nvGrpSpPr>
          <p:cNvPr id="38" name="5 карт"/>
          <p:cNvGrpSpPr/>
          <p:nvPr/>
        </p:nvGrpSpPr>
        <p:grpSpPr>
          <a:xfrm>
            <a:off x="777900" y="1992477"/>
            <a:ext cx="3831582" cy="2516926"/>
            <a:chOff x="755576" y="1268760"/>
            <a:chExt cx="3760788" cy="2401887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1268760"/>
              <a:ext cx="3760788" cy="2401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EFF"/>
                </a:clrFrom>
                <a:clrTo>
                  <a:srgbClr val="FFFE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8207" y="1659794"/>
              <a:ext cx="1806106" cy="1462292"/>
            </a:xfrm>
            <a:prstGeom prst="rect">
              <a:avLst/>
            </a:prstGeom>
          </p:spPr>
        </p:pic>
      </p:grpSp>
      <p:grpSp>
        <p:nvGrpSpPr>
          <p:cNvPr id="44" name="5 зад книга"/>
          <p:cNvGrpSpPr/>
          <p:nvPr/>
        </p:nvGrpSpPr>
        <p:grpSpPr>
          <a:xfrm>
            <a:off x="780372" y="1992477"/>
            <a:ext cx="3826730" cy="2516926"/>
            <a:chOff x="759969" y="1277504"/>
            <a:chExt cx="3756025" cy="240188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969" y="1277504"/>
              <a:ext cx="3756025" cy="2401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3" name="Прямоугольник 42"/>
            <p:cNvSpPr/>
            <p:nvPr/>
          </p:nvSpPr>
          <p:spPr>
            <a:xfrm>
              <a:off x="814787" y="2033572"/>
              <a:ext cx="3600000" cy="792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5. Сама мала,</a:t>
              </a:r>
            </a:p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Да ума придала</a:t>
              </a:r>
            </a:p>
          </p:txBody>
        </p:sp>
      </p:grpSp>
      <p:grpSp>
        <p:nvGrpSpPr>
          <p:cNvPr id="46" name="4 карт"/>
          <p:cNvGrpSpPr/>
          <p:nvPr/>
        </p:nvGrpSpPr>
        <p:grpSpPr>
          <a:xfrm>
            <a:off x="777900" y="1992477"/>
            <a:ext cx="3831582" cy="2516926"/>
            <a:chOff x="740661" y="1293941"/>
            <a:chExt cx="3760788" cy="2401887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661" y="1293941"/>
              <a:ext cx="3760788" cy="2401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8733" y="1895222"/>
              <a:ext cx="2357551" cy="1160399"/>
            </a:xfrm>
            <a:prstGeom prst="rect">
              <a:avLst/>
            </a:prstGeom>
          </p:spPr>
        </p:pic>
      </p:grpSp>
      <p:grpSp>
        <p:nvGrpSpPr>
          <p:cNvPr id="48" name="4 зад пенал"/>
          <p:cNvGrpSpPr/>
          <p:nvPr/>
        </p:nvGrpSpPr>
        <p:grpSpPr>
          <a:xfrm>
            <a:off x="777900" y="1992477"/>
            <a:ext cx="3831582" cy="2516926"/>
            <a:chOff x="749825" y="1308113"/>
            <a:chExt cx="3760788" cy="2401887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9825" y="1308113"/>
              <a:ext cx="3760788" cy="2401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7" name="Прямоугольник 46"/>
            <p:cNvSpPr>
              <a:spLocks/>
            </p:cNvSpPr>
            <p:nvPr/>
          </p:nvSpPr>
          <p:spPr>
            <a:xfrm>
              <a:off x="765720" y="1677096"/>
              <a:ext cx="3734215" cy="1528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4. На коробку я похож,</a:t>
              </a:r>
            </a:p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Ручки ты в меня кладешь.</a:t>
              </a:r>
            </a:p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Школьник, ты меня узнал?</a:t>
              </a:r>
            </a:p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Ну, конечно, я - …</a:t>
              </a:r>
            </a:p>
          </p:txBody>
        </p:sp>
      </p:grpSp>
      <p:grpSp>
        <p:nvGrpSpPr>
          <p:cNvPr id="50" name="3 карт"/>
          <p:cNvGrpSpPr/>
          <p:nvPr/>
        </p:nvGrpSpPr>
        <p:grpSpPr>
          <a:xfrm>
            <a:off x="777901" y="1992477"/>
            <a:ext cx="3831581" cy="2516926"/>
            <a:chOff x="749398" y="1304775"/>
            <a:chExt cx="3760787" cy="2401887"/>
          </a:xfrm>
        </p:grpSpPr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9398" y="1304775"/>
              <a:ext cx="3760787" cy="2401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9" name="Рисунок 48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8330" y="1706528"/>
              <a:ext cx="2093500" cy="1272139"/>
            </a:xfrm>
            <a:prstGeom prst="rect">
              <a:avLst/>
            </a:prstGeom>
          </p:spPr>
        </p:pic>
      </p:grpSp>
      <p:grpSp>
        <p:nvGrpSpPr>
          <p:cNvPr id="52" name="3зад мел"/>
          <p:cNvGrpSpPr/>
          <p:nvPr/>
        </p:nvGrpSpPr>
        <p:grpSpPr>
          <a:xfrm>
            <a:off x="775854" y="1992476"/>
            <a:ext cx="3835600" cy="2516928"/>
            <a:chOff x="746569" y="1316277"/>
            <a:chExt cx="3764732" cy="2401888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0514" y="1316277"/>
              <a:ext cx="3760787" cy="2401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" name="Прямоугольник 50"/>
            <p:cNvSpPr/>
            <p:nvPr/>
          </p:nvSpPr>
          <p:spPr>
            <a:xfrm>
              <a:off x="746569" y="2070822"/>
              <a:ext cx="3762272" cy="8104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3. Белый камешек растаял,</a:t>
              </a:r>
            </a:p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На доске следы оставил</a:t>
              </a:r>
            </a:p>
          </p:txBody>
        </p:sp>
      </p:grpSp>
      <p:grpSp>
        <p:nvGrpSpPr>
          <p:cNvPr id="54" name="2 карт"/>
          <p:cNvGrpSpPr/>
          <p:nvPr/>
        </p:nvGrpSpPr>
        <p:grpSpPr>
          <a:xfrm>
            <a:off x="777901" y="1992476"/>
            <a:ext cx="3831581" cy="2516928"/>
            <a:chOff x="748602" y="1329028"/>
            <a:chExt cx="3760787" cy="240188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602" y="1329028"/>
              <a:ext cx="3760787" cy="2401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3" name="Рисунок 52"/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3153" y="1635321"/>
              <a:ext cx="2295576" cy="1744380"/>
            </a:xfrm>
            <a:prstGeom prst="rect">
              <a:avLst/>
            </a:prstGeom>
          </p:spPr>
        </p:pic>
      </p:grpSp>
      <p:grpSp>
        <p:nvGrpSpPr>
          <p:cNvPr id="57" name="2зад портфель"/>
          <p:cNvGrpSpPr/>
          <p:nvPr/>
        </p:nvGrpSpPr>
        <p:grpSpPr>
          <a:xfrm>
            <a:off x="777901" y="1992476"/>
            <a:ext cx="3831581" cy="2516928"/>
            <a:chOff x="749595" y="1334779"/>
            <a:chExt cx="3760787" cy="2401888"/>
          </a:xfrm>
        </p:grpSpPr>
        <p:pic>
          <p:nvPicPr>
            <p:cNvPr id="1036" name="Picture 1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9595" y="1334779"/>
              <a:ext cx="3760787" cy="2401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6" name="Прямоугольник 55"/>
            <p:cNvSpPr/>
            <p:nvPr/>
          </p:nvSpPr>
          <p:spPr>
            <a:xfrm>
              <a:off x="836302" y="1776964"/>
              <a:ext cx="3600000" cy="145875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ts val="2800"/>
                </a:lnSpc>
                <a:defRPr/>
              </a:pPr>
              <a:r>
                <a:rPr lang="ru-RU" sz="2000" b="1" kern="0" dirty="0">
                  <a:solidFill>
                    <a:srgbClr val="0070C0"/>
                  </a:solidFill>
                  <a:cs typeface="Arial" pitchFamily="34" charset="0"/>
                </a:rPr>
                <a:t>2. </a:t>
              </a: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Новый дом несут в </a:t>
              </a:r>
              <a:r>
                <a:rPr lang="ru-RU" sz="2400" kern="0" dirty="0" smtClean="0">
                  <a:solidFill>
                    <a:srgbClr val="0070C0"/>
                  </a:solidFill>
                  <a:cs typeface="Arial" pitchFamily="34" charset="0"/>
                </a:rPr>
                <a:t>руке,</a:t>
              </a:r>
              <a:endParaRPr lang="ru-RU" sz="2400" kern="0" dirty="0">
                <a:solidFill>
                  <a:srgbClr val="0070C0"/>
                </a:solidFill>
                <a:cs typeface="Arial" pitchFamily="34" charset="0"/>
              </a:endParaRPr>
            </a:p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Дверцы дома на замке.</a:t>
              </a:r>
            </a:p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Тут жильцы бумажные,</a:t>
              </a:r>
            </a:p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Все ужасно важные</a:t>
              </a:r>
            </a:p>
          </p:txBody>
        </p:sp>
      </p:grpSp>
      <p:grpSp>
        <p:nvGrpSpPr>
          <p:cNvPr id="64" name="1 карт ручка"/>
          <p:cNvGrpSpPr/>
          <p:nvPr/>
        </p:nvGrpSpPr>
        <p:grpSpPr>
          <a:xfrm>
            <a:off x="777901" y="1992477"/>
            <a:ext cx="3831581" cy="2516926"/>
            <a:chOff x="764701" y="1634021"/>
            <a:chExt cx="3760787" cy="2401887"/>
          </a:xfrm>
        </p:grpSpPr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701" y="1634021"/>
              <a:ext cx="3760787" cy="2401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3" name="Рисунок 62"/>
            <p:cNvPicPr>
              <a:picLocks noChangeAspect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9133" y="2289699"/>
              <a:ext cx="1704549" cy="1090529"/>
            </a:xfrm>
            <a:prstGeom prst="rect">
              <a:avLst/>
            </a:prstGeom>
          </p:spPr>
        </p:pic>
      </p:grpSp>
      <p:grpSp>
        <p:nvGrpSpPr>
          <p:cNvPr id="79" name="1 зад ручка"/>
          <p:cNvGrpSpPr/>
          <p:nvPr/>
        </p:nvGrpSpPr>
        <p:grpSpPr>
          <a:xfrm>
            <a:off x="777900" y="1992477"/>
            <a:ext cx="3831582" cy="2516926"/>
            <a:chOff x="777900" y="1992477"/>
            <a:chExt cx="3831582" cy="2516926"/>
          </a:xfrm>
        </p:grpSpPr>
        <p:pic>
          <p:nvPicPr>
            <p:cNvPr id="1038" name="Picture 1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900" y="1992477"/>
              <a:ext cx="3831582" cy="25169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0" name="Прямоугольник 59"/>
            <p:cNvSpPr/>
            <p:nvPr/>
          </p:nvSpPr>
          <p:spPr>
            <a:xfrm>
              <a:off x="873956" y="2410364"/>
              <a:ext cx="3667767" cy="178435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457200" indent="-457200" algn="ctr">
                <a:lnSpc>
                  <a:spcPts val="2800"/>
                </a:lnSpc>
                <a:buFontTx/>
                <a:buAutoNum type="arabicPeriod"/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На уроке дела нету, </a:t>
              </a:r>
            </a:p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Коль забыл подружку эту.</a:t>
              </a:r>
            </a:p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Без нее ты не напишешь </a:t>
              </a:r>
            </a:p>
            <a:p>
              <a:pPr algn="ctr">
                <a:lnSpc>
                  <a:spcPts val="2800"/>
                </a:lnSpc>
                <a:defRPr/>
              </a:pPr>
              <a:r>
                <a:rPr lang="ru-RU" sz="2400" kern="0" dirty="0">
                  <a:solidFill>
                    <a:srgbClr val="0070C0"/>
                  </a:solidFill>
                  <a:cs typeface="Arial" pitchFamily="34" charset="0"/>
                </a:rPr>
                <a:t>Буквы, слоги и слова </a:t>
              </a:r>
            </a:p>
          </p:txBody>
        </p:sp>
      </p:grpSp>
      <p:sp>
        <p:nvSpPr>
          <p:cNvPr id="42" name="к ученик"/>
          <p:cNvSpPr/>
          <p:nvPr/>
        </p:nvSpPr>
        <p:spPr>
          <a:xfrm>
            <a:off x="7870934" y="4288038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к</a:t>
            </a:r>
          </a:p>
        </p:txBody>
      </p:sp>
      <p:sp>
        <p:nvSpPr>
          <p:cNvPr id="40" name="и ученик"/>
          <p:cNvSpPr/>
          <p:nvPr/>
        </p:nvSpPr>
        <p:spPr>
          <a:xfrm>
            <a:off x="7400193" y="4289111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и</a:t>
            </a:r>
          </a:p>
        </p:txBody>
      </p:sp>
      <p:sp>
        <p:nvSpPr>
          <p:cNvPr id="36" name="н ученик"/>
          <p:cNvSpPr/>
          <p:nvPr/>
        </p:nvSpPr>
        <p:spPr>
          <a:xfrm>
            <a:off x="6926473" y="4288922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н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5" name="е ученик"/>
          <p:cNvSpPr/>
          <p:nvPr/>
        </p:nvSpPr>
        <p:spPr>
          <a:xfrm>
            <a:off x="6449559" y="4289111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A50021"/>
                </a:solidFill>
              </a:rPr>
              <a:t>е</a:t>
            </a:r>
            <a:endParaRPr lang="ru-RU" sz="2800" b="1" dirty="0">
              <a:solidFill>
                <a:srgbClr val="A50021"/>
              </a:solidFill>
            </a:endParaRPr>
          </a:p>
        </p:txBody>
      </p:sp>
      <p:sp>
        <p:nvSpPr>
          <p:cNvPr id="41" name="ч ученик"/>
          <p:cNvSpPr/>
          <p:nvPr/>
        </p:nvSpPr>
        <p:spPr>
          <a:xfrm>
            <a:off x="5972833" y="4288861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ч</a:t>
            </a:r>
          </a:p>
        </p:txBody>
      </p:sp>
      <p:sp>
        <p:nvSpPr>
          <p:cNvPr id="39" name="у ученик"/>
          <p:cNvSpPr/>
          <p:nvPr/>
        </p:nvSpPr>
        <p:spPr>
          <a:xfrm>
            <a:off x="5498501" y="4290419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у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32" name="л пенал"/>
          <p:cNvSpPr/>
          <p:nvPr/>
        </p:nvSpPr>
        <p:spPr>
          <a:xfrm>
            <a:off x="7398187" y="3340346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л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22" name="а пенал"/>
          <p:cNvSpPr/>
          <p:nvPr/>
        </p:nvSpPr>
        <p:spPr>
          <a:xfrm>
            <a:off x="6922664" y="3340858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а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7" name="н пенал"/>
          <p:cNvSpPr/>
          <p:nvPr/>
        </p:nvSpPr>
        <p:spPr>
          <a:xfrm>
            <a:off x="6447024" y="3340346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A50021"/>
                </a:solidFill>
              </a:rPr>
              <a:t>н</a:t>
            </a:r>
            <a:endParaRPr lang="ru-RU" sz="2800" b="1" dirty="0">
              <a:solidFill>
                <a:srgbClr val="A50021"/>
              </a:solidFill>
            </a:endParaRPr>
          </a:p>
        </p:txBody>
      </p:sp>
      <p:sp>
        <p:nvSpPr>
          <p:cNvPr id="1024" name="е пенал"/>
          <p:cNvSpPr/>
          <p:nvPr/>
        </p:nvSpPr>
        <p:spPr>
          <a:xfrm>
            <a:off x="5970064" y="3337592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е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21" name="п пенал"/>
          <p:cNvSpPr/>
          <p:nvPr/>
        </p:nvSpPr>
        <p:spPr>
          <a:xfrm>
            <a:off x="5496254" y="3337592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п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23" name="л мел"/>
          <p:cNvSpPr/>
          <p:nvPr/>
        </p:nvSpPr>
        <p:spPr>
          <a:xfrm>
            <a:off x="6924122" y="2868154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л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8" name="е мел"/>
          <p:cNvSpPr/>
          <p:nvPr/>
        </p:nvSpPr>
        <p:spPr>
          <a:xfrm>
            <a:off x="6449559" y="2865225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A50021"/>
                </a:solidFill>
              </a:rPr>
              <a:t>е</a:t>
            </a:r>
            <a:endParaRPr lang="ru-RU" sz="2800" b="1" dirty="0">
              <a:solidFill>
                <a:srgbClr val="A50021"/>
              </a:solidFill>
            </a:endParaRPr>
          </a:p>
        </p:txBody>
      </p:sp>
      <p:sp>
        <p:nvSpPr>
          <p:cNvPr id="24" name="м мел"/>
          <p:cNvSpPr/>
          <p:nvPr/>
        </p:nvSpPr>
        <p:spPr>
          <a:xfrm>
            <a:off x="5973595" y="2865967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м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6" name="ь портфель"/>
          <p:cNvSpPr/>
          <p:nvPr/>
        </p:nvSpPr>
        <p:spPr>
          <a:xfrm>
            <a:off x="8352479" y="2394669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ь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0" name="л портфель"/>
          <p:cNvSpPr/>
          <p:nvPr/>
        </p:nvSpPr>
        <p:spPr>
          <a:xfrm>
            <a:off x="7875806" y="2395055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л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7" name="е портфель"/>
          <p:cNvSpPr/>
          <p:nvPr/>
        </p:nvSpPr>
        <p:spPr>
          <a:xfrm>
            <a:off x="7399219" y="2394093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е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3" name="ф портфель"/>
          <p:cNvSpPr/>
          <p:nvPr/>
        </p:nvSpPr>
        <p:spPr>
          <a:xfrm>
            <a:off x="6923275" y="2393524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ф</a:t>
            </a:r>
          </a:p>
        </p:txBody>
      </p:sp>
      <p:sp>
        <p:nvSpPr>
          <p:cNvPr id="8" name="т портфель"/>
          <p:cNvSpPr/>
          <p:nvPr/>
        </p:nvSpPr>
        <p:spPr>
          <a:xfrm>
            <a:off x="6449559" y="2392792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A50021"/>
                </a:solidFill>
              </a:rPr>
              <a:t>т</a:t>
            </a:r>
            <a:endParaRPr lang="ru-RU" sz="2800" b="1" dirty="0">
              <a:solidFill>
                <a:srgbClr val="A50021"/>
              </a:solidFill>
            </a:endParaRPr>
          </a:p>
        </p:txBody>
      </p:sp>
      <p:sp>
        <p:nvSpPr>
          <p:cNvPr id="20" name="р портфель"/>
          <p:cNvSpPr/>
          <p:nvPr/>
        </p:nvSpPr>
        <p:spPr>
          <a:xfrm>
            <a:off x="5973588" y="2393240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р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9" name="о портфель"/>
          <p:cNvSpPr/>
          <p:nvPr/>
        </p:nvSpPr>
        <p:spPr>
          <a:xfrm>
            <a:off x="5496337" y="2393890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о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9" name="п портфель"/>
          <p:cNvSpPr/>
          <p:nvPr/>
        </p:nvSpPr>
        <p:spPr>
          <a:xfrm>
            <a:off x="5024908" y="2392288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п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055" name="а книга"/>
          <p:cNvSpPr/>
          <p:nvPr/>
        </p:nvSpPr>
        <p:spPr>
          <a:xfrm>
            <a:off x="7400109" y="3818209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а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33" name="г книга"/>
          <p:cNvSpPr/>
          <p:nvPr/>
        </p:nvSpPr>
        <p:spPr>
          <a:xfrm>
            <a:off x="6923751" y="3816642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г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6" name="и книга"/>
          <p:cNvSpPr/>
          <p:nvPr/>
        </p:nvSpPr>
        <p:spPr>
          <a:xfrm>
            <a:off x="6447178" y="3814116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A50021"/>
                </a:solidFill>
              </a:rPr>
              <a:t>и</a:t>
            </a:r>
            <a:endParaRPr lang="ru-RU" sz="2800" b="1" dirty="0">
              <a:solidFill>
                <a:srgbClr val="A50021"/>
              </a:solidFill>
            </a:endParaRPr>
          </a:p>
        </p:txBody>
      </p:sp>
      <p:sp>
        <p:nvSpPr>
          <p:cNvPr id="35" name="н книга"/>
          <p:cNvSpPr/>
          <p:nvPr/>
        </p:nvSpPr>
        <p:spPr>
          <a:xfrm>
            <a:off x="5970031" y="3815585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н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34" name="к книга"/>
          <p:cNvSpPr/>
          <p:nvPr/>
        </p:nvSpPr>
        <p:spPr>
          <a:xfrm>
            <a:off x="5494962" y="3816642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к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26" name="а ручка"/>
          <p:cNvSpPr/>
          <p:nvPr/>
        </p:nvSpPr>
        <p:spPr>
          <a:xfrm>
            <a:off x="7399065" y="1918379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а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25" name="к ручка"/>
          <p:cNvSpPr/>
          <p:nvPr/>
        </p:nvSpPr>
        <p:spPr>
          <a:xfrm>
            <a:off x="6923097" y="1918009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к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4" name="ч ручка"/>
          <p:cNvSpPr/>
          <p:nvPr/>
        </p:nvSpPr>
        <p:spPr>
          <a:xfrm>
            <a:off x="6449559" y="1918610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A50021"/>
                </a:solidFill>
              </a:rPr>
              <a:t>ч</a:t>
            </a:r>
            <a:endParaRPr lang="ru-RU" sz="2800" b="1" dirty="0">
              <a:solidFill>
                <a:srgbClr val="A50021"/>
              </a:solidFill>
            </a:endParaRPr>
          </a:p>
        </p:txBody>
      </p:sp>
      <p:sp>
        <p:nvSpPr>
          <p:cNvPr id="11" name="у ручка"/>
          <p:cNvSpPr/>
          <p:nvPr/>
        </p:nvSpPr>
        <p:spPr>
          <a:xfrm>
            <a:off x="5975423" y="1917659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у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025" name="р ручка"/>
          <p:cNvSpPr/>
          <p:nvPr/>
        </p:nvSpPr>
        <p:spPr>
          <a:xfrm>
            <a:off x="5499794" y="1918379"/>
            <a:ext cx="468000" cy="468000"/>
          </a:xfrm>
          <a:prstGeom prst="bevel">
            <a:avLst/>
          </a:prstGeom>
          <a:ln>
            <a:solidFill>
              <a:srgbClr val="1B539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р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77" name="Стрелка 6"/>
          <p:cNvSpPr/>
          <p:nvPr/>
        </p:nvSpPr>
        <p:spPr>
          <a:xfrm>
            <a:off x="5117876" y="4327602"/>
            <a:ext cx="360000" cy="360000"/>
          </a:xfrm>
          <a:prstGeom prst="notch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6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6" name="Стрелка 5"/>
          <p:cNvSpPr/>
          <p:nvPr/>
        </p:nvSpPr>
        <p:spPr>
          <a:xfrm>
            <a:off x="5124387" y="3872090"/>
            <a:ext cx="360000" cy="360000"/>
          </a:xfrm>
          <a:prstGeom prst="notch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5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2" name="Стрелка4"/>
          <p:cNvSpPr/>
          <p:nvPr/>
        </p:nvSpPr>
        <p:spPr>
          <a:xfrm>
            <a:off x="5113877" y="3395471"/>
            <a:ext cx="360000" cy="360000"/>
          </a:xfrm>
          <a:prstGeom prst="notch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4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5" name="Стрелка3"/>
          <p:cNvSpPr/>
          <p:nvPr/>
        </p:nvSpPr>
        <p:spPr>
          <a:xfrm>
            <a:off x="5597139" y="2925311"/>
            <a:ext cx="360000" cy="360000"/>
          </a:xfrm>
          <a:prstGeom prst="notch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3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4" name="Стрелка2"/>
          <p:cNvSpPr/>
          <p:nvPr/>
        </p:nvSpPr>
        <p:spPr>
          <a:xfrm>
            <a:off x="4701513" y="2418306"/>
            <a:ext cx="360000" cy="360000"/>
          </a:xfrm>
          <a:prstGeom prst="notch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2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3" name="Стрелка 1"/>
          <p:cNvSpPr/>
          <p:nvPr/>
        </p:nvSpPr>
        <p:spPr>
          <a:xfrm>
            <a:off x="5124387" y="1961530"/>
            <a:ext cx="360000" cy="360000"/>
          </a:xfrm>
          <a:prstGeom prst="notch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1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5" name="Правила"/>
          <p:cNvSpPr/>
          <p:nvPr/>
        </p:nvSpPr>
        <p:spPr>
          <a:xfrm>
            <a:off x="360133" y="908720"/>
            <a:ext cx="4664774" cy="5400600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500"/>
              </a:lnSpc>
            </a:pPr>
            <a:endParaRPr lang="ru-RU" sz="2400" dirty="0" smtClean="0">
              <a:solidFill>
                <a:srgbClr val="0070C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</a:endParaRPr>
          </a:p>
          <a:p>
            <a:pPr algn="ctr">
              <a:lnSpc>
                <a:spcPts val="2500"/>
              </a:lnSpc>
            </a:pPr>
            <a:endParaRPr lang="ru-RU" sz="2400" dirty="0">
              <a:solidFill>
                <a:srgbClr val="0070C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</a:endParaRPr>
          </a:p>
          <a:p>
            <a:pPr algn="ctr">
              <a:lnSpc>
                <a:spcPts val="2500"/>
              </a:lnSpc>
            </a:pPr>
            <a:r>
              <a:rPr lang="ru-RU" sz="2400" dirty="0" smtClean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Правила </a:t>
            </a:r>
            <a:r>
              <a:rPr lang="ru-RU" sz="2400" dirty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разгадывания </a:t>
            </a:r>
            <a:r>
              <a:rPr lang="ru-RU" sz="2400" dirty="0" smtClean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кроссворда</a:t>
            </a:r>
            <a:endParaRPr lang="ru-RU" sz="2400" dirty="0">
              <a:solidFill>
                <a:srgbClr val="0070C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</a:endParaRPr>
          </a:p>
          <a:p>
            <a:pPr marL="342900" indent="-342900">
              <a:lnSpc>
                <a:spcPts val="25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Нажмите на цифру, обозначающую номер задания.</a:t>
            </a:r>
          </a:p>
          <a:p>
            <a:pPr marL="342900" indent="-342900">
              <a:lnSpc>
                <a:spcPts val="2500"/>
              </a:lnSpc>
              <a:buFont typeface="Arial" pitchFamily="34" charset="0"/>
              <a:buChar char="•"/>
            </a:pPr>
            <a:endParaRPr lang="ru-RU" sz="2400" dirty="0" smtClean="0">
              <a:solidFill>
                <a:srgbClr val="0070C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</a:endParaRPr>
          </a:p>
          <a:p>
            <a:pPr marL="342900" indent="-342900">
              <a:lnSpc>
                <a:spcPts val="25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Прочитайте задание, ответьте устно, затем проверьте правильность ответа, нажав на текст задания.</a:t>
            </a:r>
          </a:p>
          <a:p>
            <a:pPr marL="342900" indent="-342900">
              <a:lnSpc>
                <a:spcPts val="2500"/>
              </a:lnSpc>
              <a:buFont typeface="Arial" pitchFamily="34" charset="0"/>
              <a:buChar char="•"/>
            </a:pPr>
            <a:endParaRPr lang="ru-RU" sz="2400" dirty="0" smtClean="0">
              <a:solidFill>
                <a:srgbClr val="0070C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</a:endParaRPr>
          </a:p>
          <a:p>
            <a:pPr marL="342900" indent="-342900">
              <a:lnSpc>
                <a:spcPts val="25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Перейдите к выполнению следующего задания. </a:t>
            </a:r>
          </a:p>
          <a:p>
            <a:pPr marL="342900" indent="-342900">
              <a:lnSpc>
                <a:spcPts val="2500"/>
              </a:lnSpc>
              <a:buFont typeface="Arial" pitchFamily="34" charset="0"/>
              <a:buChar char="•"/>
            </a:pPr>
            <a:endParaRPr lang="ru-RU" sz="2400" dirty="0" smtClean="0">
              <a:solidFill>
                <a:srgbClr val="0070C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</a:endParaRPr>
          </a:p>
          <a:p>
            <a:pPr marL="342900" indent="-342900">
              <a:lnSpc>
                <a:spcPts val="25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70C0"/>
                </a:solidFill>
              </a:rPr>
              <a:t>Разгадав кроссворд,  вы узнаете любимое занятие Незнайки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04707" y="362636"/>
            <a:ext cx="6213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 descr="C:\Users\Максим\Pictures\КОР 3\син стрелка.jp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AFFF8"/>
              </a:clrFrom>
              <a:clrTo>
                <a:srgbClr val="FAFF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28384" y="6165304"/>
            <a:ext cx="789862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853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7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108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7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146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0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5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00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3000"/>
                            </p:stCondLst>
                            <p:childTnLst>
                              <p:par>
                                <p:cTn id="184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1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19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00"/>
                            </p:stCondLst>
                            <p:childTnLst>
                              <p:par>
                                <p:cTn id="2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500"/>
                            </p:stCondLst>
                            <p:childTnLst>
                              <p:par>
                                <p:cTn id="2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000"/>
                            </p:stCondLst>
                            <p:childTnLst>
                              <p:par>
                                <p:cTn id="2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3500"/>
                            </p:stCondLst>
                            <p:childTnLst>
                              <p:par>
                                <p:cTn id="231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239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0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500"/>
                            </p:stCondLst>
                            <p:childTnLst>
                              <p:par>
                                <p:cTn id="2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000"/>
                            </p:stCondLst>
                            <p:childTnLst>
                              <p:par>
                                <p:cTn id="2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500"/>
                            </p:stCondLst>
                            <p:childTnLst>
                              <p:par>
                                <p:cTn id="2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500"/>
                            </p:stCondLst>
                            <p:childTnLst>
                              <p:par>
                                <p:cTn id="2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3000"/>
                            </p:stCondLst>
                            <p:childTnLst>
                              <p:par>
                                <p:cTn id="2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3500"/>
                            </p:stCondLst>
                            <p:childTnLst>
                              <p:par>
                                <p:cTn id="281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323528" y="332656"/>
            <a:ext cx="8538971" cy="6296198"/>
          </a:xfrm>
          <a:prstGeom prst="rect">
            <a:avLst/>
          </a:prstGeom>
          <a:pattFill prst="dotGrid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27684" y="260350"/>
            <a:ext cx="5688632" cy="576263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  </a:t>
            </a:r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Найдите правильный ответ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sp>
        <p:nvSpPr>
          <p:cNvPr id="17" name="Скругленный прямоугольник 16">
            <a:hlinkClick r:id="rId4" action="ppaction://hlinksldjump"/>
          </p:cNvPr>
          <p:cNvSpPr/>
          <p:nvPr/>
        </p:nvSpPr>
        <p:spPr>
          <a:xfrm>
            <a:off x="2979304" y="2662077"/>
            <a:ext cx="1397678" cy="504056"/>
          </a:xfrm>
          <a:prstGeom prst="roundRect">
            <a:avLst>
              <a:gd name="adj" fmla="val 7924"/>
            </a:avLst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Скругленный прямоугольник 17">
            <a:hlinkClick r:id="rId4" action="ppaction://hlinksldjump"/>
          </p:cNvPr>
          <p:cNvSpPr/>
          <p:nvPr/>
        </p:nvSpPr>
        <p:spPr>
          <a:xfrm>
            <a:off x="5027288" y="4007653"/>
            <a:ext cx="1371799" cy="504056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>
            <a:hlinkClick r:id="rId5" action="ppaction://hlinksldjump"/>
          </p:cNvPr>
          <p:cNvSpPr/>
          <p:nvPr/>
        </p:nvSpPr>
        <p:spPr>
          <a:xfrm>
            <a:off x="6835486" y="2663987"/>
            <a:ext cx="1666800" cy="504056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1"/>
          <p:cNvSpPr/>
          <p:nvPr/>
        </p:nvSpPr>
        <p:spPr>
          <a:xfrm>
            <a:off x="888000" y="1647889"/>
            <a:ext cx="3240000" cy="1980000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400" b="1" dirty="0" smtClean="0">
                <a:ln w="50800"/>
                <a:solidFill>
                  <a:srgbClr val="0070C0"/>
                </a:solidFill>
              </a:rPr>
              <a:t>которые записаны в одну строчку</a:t>
            </a:r>
            <a:endParaRPr lang="ru-RU" sz="2400" b="1" dirty="0">
              <a:ln w="50800"/>
              <a:solidFill>
                <a:srgbClr val="0070C0"/>
              </a:solidFill>
            </a:endParaRPr>
          </a:p>
        </p:txBody>
      </p:sp>
      <p:sp>
        <p:nvSpPr>
          <p:cNvPr id="19" name="2"/>
          <p:cNvSpPr/>
          <p:nvPr/>
        </p:nvSpPr>
        <p:spPr>
          <a:xfrm>
            <a:off x="5016000" y="1662908"/>
            <a:ext cx="3240000" cy="1980000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400" b="1" dirty="0" smtClean="0">
                <a:ln w="50800"/>
                <a:solidFill>
                  <a:srgbClr val="0070C0"/>
                </a:solidFill>
              </a:rPr>
              <a:t>где первое слово записано с большой буквы</a:t>
            </a:r>
            <a:endParaRPr lang="ru-RU" sz="2400" b="1" dirty="0">
              <a:ln w="50800"/>
              <a:solidFill>
                <a:srgbClr val="0070C0"/>
              </a:solidFill>
            </a:endParaRPr>
          </a:p>
        </p:txBody>
      </p:sp>
      <p:pic>
        <p:nvPicPr>
          <p:cNvPr id="23" name="Рисунок 22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255869" y="3635294"/>
            <a:ext cx="504055" cy="54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372200" y="3646193"/>
            <a:ext cx="504055" cy="54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роз"/>
          <p:cNvSpPr/>
          <p:nvPr/>
        </p:nvSpPr>
        <p:spPr>
          <a:xfrm>
            <a:off x="3042000" y="4119041"/>
            <a:ext cx="3060000" cy="180000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400" b="1" dirty="0" smtClean="0">
                <a:ln w="50800"/>
                <a:solidFill>
                  <a:srgbClr val="0070C0"/>
                </a:solidFill>
              </a:rPr>
              <a:t>которые выражают законченную мысль</a:t>
            </a:r>
            <a:endParaRPr lang="ru-RU" sz="2400" b="1" dirty="0">
              <a:ln w="50800"/>
              <a:solidFill>
                <a:srgbClr val="0070C0"/>
              </a:solidFill>
            </a:endParaRPr>
          </a:p>
        </p:txBody>
      </p:sp>
      <p:sp>
        <p:nvSpPr>
          <p:cNvPr id="22" name="3"/>
          <p:cNvSpPr/>
          <p:nvPr/>
        </p:nvSpPr>
        <p:spPr>
          <a:xfrm>
            <a:off x="2947483" y="4126743"/>
            <a:ext cx="3240000" cy="1980000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400" b="1" dirty="0" smtClean="0">
                <a:ln w="50800"/>
                <a:solidFill>
                  <a:srgbClr val="0070C0"/>
                </a:solidFill>
              </a:rPr>
              <a:t>которые выражают законченную мысль</a:t>
            </a:r>
            <a:endParaRPr lang="ru-RU" sz="2400" b="1" dirty="0">
              <a:ln w="50800"/>
              <a:solidFill>
                <a:srgbClr val="0070C0"/>
              </a:solidFill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93773" y="346255"/>
            <a:ext cx="6213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1115616" y="908719"/>
            <a:ext cx="6840760" cy="52379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400" b="1" dirty="0" smtClean="0">
                <a:ln w="50800"/>
                <a:solidFill>
                  <a:srgbClr val="0070C0"/>
                </a:solidFill>
              </a:rPr>
              <a:t>Предложение  – это слово или несколько слов,…  </a:t>
            </a:r>
            <a:endParaRPr lang="ru-RU" sz="2400" b="1" dirty="0">
              <a:ln w="50800"/>
              <a:solidFill>
                <a:srgbClr val="0070C0"/>
              </a:solidFill>
            </a:endParaRPr>
          </a:p>
        </p:txBody>
      </p:sp>
      <p:pic>
        <p:nvPicPr>
          <p:cNvPr id="29" name="Picture 2" descr="C:\Users\Максим\Pictures\КОР 3\син стрелка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8FFFF"/>
              </a:clrFrom>
              <a:clrTo>
                <a:srgbClr val="F8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100392" y="6150516"/>
            <a:ext cx="722313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312917">
            <a:off x="4264571" y="6089262"/>
            <a:ext cx="605825" cy="76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16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0486 L -0.00261 -0.30037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1527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99537E-7 L 0.00261 -0.30897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5607E-6 L 0.00399 -0.36509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1826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7341E-6 L 0 -0.2106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54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2" grpId="0" animBg="1"/>
      <p:bldP spid="2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528" y="332656"/>
            <a:ext cx="8547325" cy="6296198"/>
          </a:xfrm>
          <a:prstGeom prst="rect">
            <a:avLst/>
          </a:prstGeom>
          <a:pattFill prst="dotGrid">
            <a:fgClr>
              <a:srgbClr val="4BACC6">
                <a:lumMod val="20000"/>
                <a:lumOff val="80000"/>
              </a:srgbClr>
            </a:fgClr>
            <a:bgClr>
              <a:sysClr val="window" lastClr="FFFFFF"/>
            </a:bgClr>
          </a:patt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83668" y="273285"/>
            <a:ext cx="5976664" cy="57606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Игра «Почитаем и узнаем!»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sp>
        <p:nvSpPr>
          <p:cNvPr id="24" name="Выноска с четырьмя стрелками 23"/>
          <p:cNvSpPr/>
          <p:nvPr/>
        </p:nvSpPr>
        <p:spPr>
          <a:xfrm>
            <a:off x="2518753" y="1947424"/>
            <a:ext cx="4104456" cy="3499723"/>
          </a:xfrm>
          <a:prstGeom prst="quadArrowCallout">
            <a:avLst>
              <a:gd name="adj1" fmla="val 6732"/>
              <a:gd name="adj2" fmla="val 11892"/>
              <a:gd name="adj3" fmla="val 23013"/>
              <a:gd name="adj4" fmla="val 48123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0" tIns="72000" rIns="0" bIns="252000"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lnSpc>
                <a:spcPts val="2500"/>
              </a:lnSpc>
            </a:pPr>
            <a:endParaRPr kumimoji="0" lang="ru-RU" sz="2400" b="1" i="0" u="none" strike="noStrike" kern="0" normalizeH="0" baseline="0" noProof="0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Овал 26">
            <a:hlinkClick r:id="rId4" action="ppaction://hlinksldjump"/>
          </p:cNvPr>
          <p:cNvSpPr/>
          <p:nvPr/>
        </p:nvSpPr>
        <p:spPr>
          <a:xfrm>
            <a:off x="3579071" y="918818"/>
            <a:ext cx="1980000" cy="1008000"/>
          </a:xfrm>
          <a:prstGeom prst="ellipse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80000" tIns="72000" rIns="0" bIns="252000"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0" normalizeH="0" baseline="0" noProof="0" dirty="0" smtClean="0">
              <a:ln w="50800"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indent="0" algn="ct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normalizeH="0" baseline="0" noProof="0" dirty="0" smtClean="0">
                <a:ln w="5080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1. Текст </a:t>
            </a:r>
          </a:p>
          <a:p>
            <a:pPr marL="0" marR="0" indent="0" algn="ct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normalizeH="0" baseline="0" noProof="0" dirty="0" smtClean="0">
                <a:ln w="5080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до </a:t>
            </a:r>
          </a:p>
          <a:p>
            <a:pPr marL="0" marR="0" indent="0" algn="ctr" defTabSz="91440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kern="0" dirty="0">
                <a:ln w="5080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0" lang="ru-RU" sz="2400" b="1" i="0" u="none" strike="noStrike" kern="0" normalizeH="0" baseline="0" noProof="0" dirty="0" smtClean="0">
                <a:ln w="5080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0 слов                       </a:t>
            </a:r>
            <a:endParaRPr kumimoji="0" lang="ru-RU" sz="2400" b="1" i="0" u="none" strike="noStrike" kern="0" normalizeH="0" baseline="0" noProof="0" dirty="0">
              <a:ln w="50800"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9" name="Овал 28">
            <a:hlinkClick r:id="rId5" action="ppaction://hlinksldjump"/>
          </p:cNvPr>
          <p:cNvSpPr/>
          <p:nvPr/>
        </p:nvSpPr>
        <p:spPr>
          <a:xfrm>
            <a:off x="3580980" y="5461499"/>
            <a:ext cx="1980000" cy="1008000"/>
          </a:xfrm>
          <a:prstGeom prst="ellipse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80000" tIns="72000" rIns="0" bIns="252000"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0" normalizeH="0" baseline="0" noProof="0" dirty="0" smtClean="0">
              <a:ln w="50800"/>
              <a:solidFill>
                <a:schemeClr val="accent6">
                  <a:lumMod val="50000"/>
                </a:schemeClr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indent="0" algn="ctr" defTabSz="91440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normalizeH="0" baseline="0" noProof="0" dirty="0" smtClean="0">
                <a:ln w="50800"/>
                <a:solidFill>
                  <a:schemeClr val="accent6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3. Текст </a:t>
            </a:r>
          </a:p>
          <a:p>
            <a:pPr marL="0" marR="0" indent="0" algn="ctr" defTabSz="91440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normalizeH="0" baseline="0" noProof="0" dirty="0" smtClean="0">
                <a:ln w="50800"/>
                <a:solidFill>
                  <a:schemeClr val="accent6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до 50 слов    </a:t>
            </a:r>
            <a:r>
              <a:rPr kumimoji="0" lang="ru-RU" sz="2000" b="1" i="0" u="none" strike="noStrike" kern="0" normalizeH="0" baseline="0" noProof="0" dirty="0" smtClean="0">
                <a:ln w="50800"/>
                <a:solidFill>
                  <a:schemeClr val="accent6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</a:t>
            </a:r>
            <a:endParaRPr kumimoji="0" lang="ru-RU" sz="2000" b="1" i="0" u="none" strike="noStrike" kern="0" normalizeH="0" baseline="0" noProof="0" dirty="0">
              <a:ln w="50800"/>
              <a:solidFill>
                <a:schemeClr val="accent6">
                  <a:lumMod val="50000"/>
                </a:schemeClr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0" name="Овал 29">
            <a:hlinkClick r:id="rId6" action="ppaction://hlinksldjump"/>
          </p:cNvPr>
          <p:cNvSpPr/>
          <p:nvPr/>
        </p:nvSpPr>
        <p:spPr>
          <a:xfrm>
            <a:off x="6646692" y="3192810"/>
            <a:ext cx="1980000" cy="1008000"/>
          </a:xfrm>
          <a:prstGeom prst="ellipse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80000" tIns="72000" rIns="0" bIns="252000"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0" normalizeH="0" baseline="0" noProof="0" dirty="0" smtClean="0">
              <a:ln w="50800"/>
              <a:solidFill>
                <a:schemeClr val="accent4">
                  <a:lumMod val="75000"/>
                </a:schemeClr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indent="0" algn="ctr" defTabSz="91440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normalizeH="0" baseline="0" noProof="0" dirty="0" smtClean="0">
                <a:ln w="50800"/>
                <a:solidFill>
                  <a:schemeClr val="accent4">
                    <a:lumMod val="75000"/>
                  </a:schemeClr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Текст </a:t>
            </a:r>
          </a:p>
          <a:p>
            <a:pPr marL="0" marR="0" indent="0" algn="ctr" defTabSz="91440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normalizeH="0" baseline="0" noProof="0" dirty="0" smtClean="0">
                <a:ln w="50800"/>
                <a:solidFill>
                  <a:schemeClr val="accent4">
                    <a:lumMod val="75000"/>
                  </a:schemeClr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до </a:t>
            </a:r>
          </a:p>
          <a:p>
            <a:pPr marL="0" marR="0" indent="0" algn="ctr" defTabSz="91440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normalizeH="0" baseline="0" noProof="0" dirty="0" smtClean="0">
                <a:ln w="50800"/>
                <a:solidFill>
                  <a:schemeClr val="accent4">
                    <a:lumMod val="75000"/>
                  </a:schemeClr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40 слов         </a:t>
            </a:r>
            <a:endParaRPr kumimoji="0" lang="ru-RU" sz="2400" b="1" i="0" u="none" strike="noStrike" kern="0" normalizeH="0" baseline="0" noProof="0" dirty="0">
              <a:ln w="50800"/>
              <a:solidFill>
                <a:schemeClr val="accent4">
                  <a:lumMod val="75000"/>
                </a:schemeClr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1" name="Овал 30">
            <a:hlinkClick r:id="rId7" action="ppaction://hlinksldjump"/>
          </p:cNvPr>
          <p:cNvSpPr/>
          <p:nvPr/>
        </p:nvSpPr>
        <p:spPr>
          <a:xfrm>
            <a:off x="515164" y="3199559"/>
            <a:ext cx="1980000" cy="1008000"/>
          </a:xfrm>
          <a:prstGeom prst="ellipse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80000" tIns="72000" rIns="0" bIns="252000"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2400" b="1" kern="0" dirty="0">
              <a:ln w="50800"/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indent="0" algn="ctr" defTabSz="91440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normalizeH="0" baseline="0" noProof="0" dirty="0" smtClean="0">
                <a:ln w="50800"/>
                <a:solidFill>
                  <a:schemeClr val="accent5">
                    <a:lumMod val="75000"/>
                  </a:schemeClr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4. Текст </a:t>
            </a:r>
          </a:p>
          <a:p>
            <a:pPr marL="0" marR="0" indent="0" algn="ctr" defTabSz="91440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normalizeH="0" baseline="0" noProof="0" dirty="0" smtClean="0">
                <a:ln w="50800"/>
                <a:solidFill>
                  <a:schemeClr val="accent5">
                    <a:lumMod val="75000"/>
                  </a:schemeClr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до 60 слов </a:t>
            </a:r>
            <a:r>
              <a:rPr kumimoji="0" lang="ru-RU" sz="2000" b="1" i="0" u="none" strike="noStrike" kern="0" normalizeH="0" baseline="0" noProof="0" dirty="0" smtClean="0">
                <a:ln w="50800"/>
                <a:solidFill>
                  <a:schemeClr val="accent5">
                    <a:lumMod val="75000"/>
                  </a:schemeClr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</a:t>
            </a:r>
            <a:endParaRPr kumimoji="0" lang="ru-RU" sz="2000" b="1" i="0" u="none" strike="noStrike" kern="0" normalizeH="0" baseline="0" noProof="0" dirty="0">
              <a:ln w="50800"/>
              <a:solidFill>
                <a:schemeClr val="accent5">
                  <a:lumMod val="75000"/>
                </a:schemeClr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" name="Текст 2"/>
          <p:cNvSpPr txBox="1"/>
          <p:nvPr/>
        </p:nvSpPr>
        <p:spPr>
          <a:xfrm>
            <a:off x="3502549" y="2842730"/>
            <a:ext cx="2138902" cy="169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400" b="1" dirty="0" smtClean="0">
                <a:solidFill>
                  <a:srgbClr val="0070C0"/>
                </a:solidFill>
              </a:rPr>
              <a:t>Читайте внимательно, </a:t>
            </a:r>
          </a:p>
          <a:p>
            <a:pPr algn="ctr">
              <a:lnSpc>
                <a:spcPts val="2500"/>
              </a:lnSpc>
            </a:pPr>
            <a:r>
              <a:rPr lang="ru-RU" sz="2400" b="1" dirty="0">
                <a:solidFill>
                  <a:srgbClr val="0070C0"/>
                </a:solidFill>
              </a:rPr>
              <a:t>п</a:t>
            </a:r>
            <a:r>
              <a:rPr lang="ru-RU" sz="2400" b="1" dirty="0" smtClean="0">
                <a:solidFill>
                  <a:srgbClr val="0070C0"/>
                </a:solidFill>
              </a:rPr>
              <a:t>риготовьтесь ответить на вопросы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1"/>
          <p:cNvSpPr/>
          <p:nvPr/>
        </p:nvSpPr>
        <p:spPr>
          <a:xfrm>
            <a:off x="3580980" y="2885407"/>
            <a:ext cx="1978091" cy="1637946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0" tIns="72000" rIns="0" bIns="252000" rtlCol="0" anchor="ctr"/>
          <a:lstStyle/>
          <a:p>
            <a:pPr lvl="0" algn="ctr">
              <a:lnSpc>
                <a:spcPts val="2500"/>
              </a:lnSpc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cs typeface="Arial" pitchFamily="34" charset="0"/>
              </a:rPr>
              <a:t>Выберите </a:t>
            </a:r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cs typeface="Arial" pitchFamily="34" charset="0"/>
              </a:rPr>
              <a:t>тексты </a:t>
            </a:r>
          </a:p>
          <a:p>
            <a:pPr lvl="0" algn="ctr">
              <a:lnSpc>
                <a:spcPts val="2500"/>
              </a:lnSpc>
            </a:pPr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cs typeface="Arial" pitchFamily="34" charset="0"/>
              </a:rPr>
              <a:t>по порядку и читайте</a:t>
            </a: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cs typeface="Arial" pitchFamily="34" charset="0"/>
              </a:rPr>
              <a:t>!</a:t>
            </a:r>
            <a:endParaRPr lang="ru-RU" sz="2400" b="1" kern="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Рука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44952" y="2842730"/>
            <a:ext cx="1024684" cy="891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>
            <a:hlinkClick r:id="rId4" action="ppaction://hlinksldjump"/>
          </p:cNvPr>
          <p:cNvSpPr/>
          <p:nvPr/>
        </p:nvSpPr>
        <p:spPr>
          <a:xfrm>
            <a:off x="3579071" y="914761"/>
            <a:ext cx="1980000" cy="1008000"/>
          </a:xfrm>
          <a:prstGeom prst="ellipse">
            <a:avLst/>
          </a:prstGeom>
          <a:solidFill>
            <a:schemeClr val="bg1">
              <a:alpha val="0"/>
            </a:schemeClr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180000" tIns="72000" rIns="0" bIns="252000" rtlCol="0"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800" b="1" i="0" u="none" strike="noStrike" kern="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Овал 5">
            <a:hlinkClick r:id="rId6" action="ppaction://hlinksldjump"/>
          </p:cNvPr>
          <p:cNvSpPr/>
          <p:nvPr/>
        </p:nvSpPr>
        <p:spPr>
          <a:xfrm>
            <a:off x="6623208" y="3186887"/>
            <a:ext cx="2003483" cy="1008112"/>
          </a:xfrm>
          <a:prstGeom prst="ellipse">
            <a:avLst/>
          </a:prstGeom>
          <a:solidFill>
            <a:schemeClr val="bg1">
              <a:alpha val="0"/>
            </a:schemeClr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180000" tIns="72000" rIns="0" bIns="252000" rtlCol="0"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800" b="1" i="0" u="none" strike="noStrike" kern="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Овал 6">
            <a:hlinkClick r:id="rId5" action="ppaction://hlinksldjump"/>
          </p:cNvPr>
          <p:cNvSpPr/>
          <p:nvPr/>
        </p:nvSpPr>
        <p:spPr>
          <a:xfrm>
            <a:off x="3579071" y="5461499"/>
            <a:ext cx="1980000" cy="1008000"/>
          </a:xfrm>
          <a:prstGeom prst="ellipse">
            <a:avLst/>
          </a:prstGeom>
          <a:solidFill>
            <a:schemeClr val="bg1">
              <a:alpha val="0"/>
            </a:schemeClr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180000" tIns="72000" rIns="0" bIns="252000" rtlCol="0"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800" b="1" i="0" u="none" strike="noStrike" kern="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Овал 7">
            <a:hlinkClick r:id="rId7" action="ppaction://hlinksldjump"/>
          </p:cNvPr>
          <p:cNvSpPr/>
          <p:nvPr/>
        </p:nvSpPr>
        <p:spPr>
          <a:xfrm>
            <a:off x="525690" y="3231096"/>
            <a:ext cx="1980000" cy="950337"/>
          </a:xfrm>
          <a:prstGeom prst="ellipse">
            <a:avLst/>
          </a:prstGeom>
          <a:solidFill>
            <a:schemeClr val="bg1">
              <a:alpha val="0"/>
            </a:schemeClr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180000" tIns="72000" rIns="0" bIns="252000" rtlCol="0"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800" b="1" i="0" u="none" strike="noStrike" kern="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21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7.40741E-7 C 0.00433 0.00185 0.0085 0.00393 0.01284 0.00578 C 0.05659 0.00393 0.08211 0.00254 0.12846 0.00393 C 0.12951 0.00509 0.13142 0.00578 0.13142 0.00764 C 0.13142 0.01597 0.1151 0.02129 0.11145 0.02291 C 0.11006 0.02361 0.10711 0.02477 0.10711 0.02477 C 0.10103 0.03333 0.09513 0.03055 0.08576 0.0324 C 0.08089 0.03333 0.07621 0.03541 0.07135 0.03611 C 0.06666 0.0368 0.0618 0.0375 0.05711 0.03819 C 0.04322 0.04259 0.05763 0.03842 0.03003 0.0419 C 0.01614 0.04352 0.00208 0.04953 -0.01147 0.05347 C -0.01772 0.06134 -0.01876 0.06782 -0.02154 0.07824 C -0.01911 0.09305 -0.01841 0.09259 -0.00713 0.09907 C 0.00919 0.09791 0.02274 0.09583 0.03853 0.09328 C 0.06527 0.08194 0.11892 0.09028 0.1486 0.09143 C 0.14496 0.11342 0.12326 0.11528 0.1085 0.1162 C 0.08992 0.11713 0.07135 0.11736 0.05277 0.11805 C 0.03437 0.11967 0.01701 0.12361 -0.0014 0.12569 C -0.00747 0.12824 -0.00938 0.12662 -0.01147 0.13518 C -0.01095 0.13773 -0.01199 0.14282 -0.01008 0.14282 C 0.04027 0.1456 0.09079 0.14097 0.14131 0.14097 " pathEditMode="relative" ptsTypes="ffffffffffffffffffffA">
                                      <p:cBhvr>
                                        <p:cTn id="9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2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4.81481E-6 C 0.03385 0.01482 0.00555 0.00371 0.08853 0.00185 C 0.09808 0.00278 0.11093 -0.00208 0.11423 0.01135 C 0.11128 0.01389 0.10902 0.01783 0.10572 0.01898 C 0.09201 0.02361 0.07655 0.02223 0.06284 0.02662 C 0.05294 0.02986 0.04287 0.02963 0.0328 0.03218 C 0.01718 0.03611 0.00086 0.0426 -0.01424 0.04931 C -0.01563 0.0507 -0.01702 0.05209 -0.01858 0.05324 C -0.01997 0.05417 -0.02171 0.05394 -0.02292 0.0551 C -0.02466 0.05648 -0.02553 0.05926 -0.02709 0.06088 C -0.02848 0.06227 -0.03004 0.06343 -0.03143 0.06459 C -0.03334 0.06852 -0.03525 0.07223 -0.03716 0.07616 C -0.04081 0.08357 -0.02449 0.08935 -0.02431 0.08935 C -0.01286 0.09005 -0.00157 0.09121 0.00989 0.09144 C 0.04461 0.09236 0.07951 0.0926 0.11423 0.09329 C 0.12187 0.09514 0.12985 0.09514 0.13714 0.09885 C 0.14149 0.10116 0.12881 0.11204 0.12846 0.11227 C 0.11128 0.11968 0.09201 0.12037 0.0743 0.12361 C 0.06527 0.12801 0.0552 0.12963 0.04565 0.13125 C 0.03228 0.13611 0.01892 0.14074 0.00572 0.14653 C 0.00329 0.14977 0.00103 0.15278 -0.0014 0.15602 C -0.00244 0.15741 -0.00435 0.15996 -0.00435 0.15996 C -0.00279 0.17547 0.0019 0.17871 0.01423 0.17894 C 0.0519 0.17963 0.0894 0.17894 0.12708 0.17894 " pathEditMode="relative" ptsTypes="fffffffffffffffffffffffA">
                                      <p:cBhvr>
                                        <p:cTn id="2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25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ая выноска 7"/>
          <p:cNvSpPr/>
          <p:nvPr/>
        </p:nvSpPr>
        <p:spPr>
          <a:xfrm>
            <a:off x="323528" y="332656"/>
            <a:ext cx="8538971" cy="6296198"/>
          </a:xfrm>
          <a:prstGeom prst="wedgeRectCallout">
            <a:avLst>
              <a:gd name="adj1" fmla="val -6613"/>
              <a:gd name="adj2" fmla="val 26788"/>
            </a:avLst>
          </a:prstGeom>
          <a:pattFill prst="dotGrid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101" y="5388506"/>
            <a:ext cx="4352925" cy="1240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83668" y="273285"/>
            <a:ext cx="5976664" cy="57606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Игра «Почитаем и узнаем!»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pic>
        <p:nvPicPr>
          <p:cNvPr id="10" name="незнайка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22" y="3259181"/>
            <a:ext cx="3856029" cy="3136310"/>
          </a:xfrm>
          <a:prstGeom prst="rect">
            <a:avLst/>
          </a:prstGeom>
        </p:spPr>
      </p:pic>
      <p:sp>
        <p:nvSpPr>
          <p:cNvPr id="9" name="1"/>
          <p:cNvSpPr/>
          <p:nvPr/>
        </p:nvSpPr>
        <p:spPr>
          <a:xfrm>
            <a:off x="4769824" y="1987744"/>
            <a:ext cx="2160000" cy="1224136"/>
          </a:xfrm>
          <a:prstGeom prst="round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180000" tIns="72000" rIns="0" bIns="25200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DE1404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Внимание!</a:t>
            </a:r>
            <a:endParaRPr kumimoji="0" lang="ru-RU" sz="2800" b="1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DE1404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2"/>
          <p:cNvSpPr/>
          <p:nvPr/>
        </p:nvSpPr>
        <p:spPr>
          <a:xfrm>
            <a:off x="4769824" y="1999619"/>
            <a:ext cx="2160000" cy="1224136"/>
          </a:xfrm>
          <a:prstGeom prst="roundRect">
            <a:avLst/>
          </a:prstGeom>
          <a:solidFill>
            <a:srgbClr val="BCE278"/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80000" tIns="72000" rIns="0" bIns="25200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Начали!</a:t>
            </a:r>
          </a:p>
        </p:txBody>
      </p:sp>
      <p:sp>
        <p:nvSpPr>
          <p:cNvPr id="13" name="прозр"/>
          <p:cNvSpPr/>
          <p:nvPr/>
        </p:nvSpPr>
        <p:spPr>
          <a:xfrm>
            <a:off x="4798277" y="1988840"/>
            <a:ext cx="2160000" cy="1260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180000" tIns="72000" rIns="0" bIns="252000" rtlCol="0"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800" b="1" i="0" u="none" strike="noStrike" kern="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3368097" y="1187430"/>
            <a:ext cx="5154713" cy="2867849"/>
          </a:xfrm>
          <a:prstGeom prst="wedgeRectCallout">
            <a:avLst>
              <a:gd name="adj1" fmla="val -38572"/>
              <a:gd name="adj2" fmla="val 86324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000"/>
              </a:lnSpc>
            </a:pPr>
            <a:r>
              <a:rPr lang="ru-RU" sz="2800" dirty="0" smtClean="0">
                <a:solidFill>
                  <a:srgbClr val="0070C0"/>
                </a:solidFill>
                <a:cs typeface="Times New Roman" pitchFamily="18" charset="0"/>
              </a:rPr>
              <a:t>Акула</a:t>
            </a:r>
          </a:p>
          <a:p>
            <a:pPr algn="ctr">
              <a:lnSpc>
                <a:spcPts val="3000"/>
              </a:lnSpc>
            </a:pPr>
            <a:r>
              <a:rPr lang="ru-RU" sz="2800" dirty="0" smtClean="0">
                <a:solidFill>
                  <a:srgbClr val="0070C0"/>
                </a:solidFill>
              </a:rPr>
              <a:t>Акулы – очень древние рыбы. Они появились на Земле раньше динозавров. У акул зубы растут в пять рядов. Эти рыбы живут в морях и океанах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C:\Users\Максим\Pictures\КОР 3\син стрелка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4338" y="6162129"/>
            <a:ext cx="722313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040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1" grpId="1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37817" y="335124"/>
            <a:ext cx="8512328" cy="6293729"/>
          </a:xfrm>
          <a:prstGeom prst="rect">
            <a:avLst/>
          </a:prstGeom>
          <a:pattFill prst="dotGrid">
            <a:fgClr>
              <a:srgbClr val="4BACC6">
                <a:lumMod val="20000"/>
                <a:lumOff val="80000"/>
              </a:srgbClr>
            </a:fgClr>
            <a:bgClr>
              <a:sysClr val="window" lastClr="FFFFFF"/>
            </a:bgClr>
          </a:patt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83668" y="273285"/>
            <a:ext cx="5976664" cy="57606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Почитаем и узнаем!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Блок-схема: перфолента 2"/>
          <p:cNvSpPr/>
          <p:nvPr/>
        </p:nvSpPr>
        <p:spPr>
          <a:xfrm>
            <a:off x="1223628" y="1023714"/>
            <a:ext cx="6696744" cy="684000"/>
          </a:xfrm>
          <a:prstGeom prst="flowChartPunchedTape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0000" tIns="72000" rIns="0" bIns="252000" numCol="1" spcCol="0" rtlCol="0" fromWordArt="0" anchor="ctr" anchorCtr="0" forceAA="0" compatLnSpc="1">
            <a:prstTxWarp prst="textWave2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normalizeH="0" baseline="0" noProof="0" dirty="0" smtClean="0">
                <a:ln w="50800"/>
                <a:solidFill>
                  <a:srgbClr val="AA1E1E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Почему акулу считают опасным хищником?</a:t>
            </a:r>
            <a:endParaRPr kumimoji="0" lang="ru-RU" sz="2400" b="1" i="0" u="none" strike="noStrike" kern="0" normalizeH="0" baseline="0" noProof="0" dirty="0">
              <a:ln w="50800"/>
              <a:solidFill>
                <a:srgbClr val="AA1E1E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5зубов"/>
          <p:cNvSpPr/>
          <p:nvPr/>
        </p:nvSpPr>
        <p:spPr>
          <a:xfrm>
            <a:off x="755576" y="2380257"/>
            <a:ext cx="4680520" cy="648000"/>
          </a:xfrm>
          <a:prstGeom prst="flowChartTerminator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ea typeface="+mn-ea"/>
                <a:cs typeface="Times New Roman" pitchFamily="18" charset="0"/>
              </a:rPr>
              <a:t>У неё</a:t>
            </a:r>
            <a:r>
              <a:rPr kumimoji="0" lang="ru-RU" sz="2400" b="1" i="0" u="none" strike="noStrike" kern="0" spc="50" normalizeH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ea typeface="+mn-ea"/>
                <a:cs typeface="Times New Roman" pitchFamily="18" charset="0"/>
              </a:rPr>
              <a:t> пять зубов</a:t>
            </a:r>
            <a:endParaRPr kumimoji="0" lang="ru-RU" sz="2400" b="1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ea typeface="+mn-ea"/>
              <a:cs typeface="Times New Roman" pitchFamily="18" charset="0"/>
            </a:endParaRPr>
          </a:p>
        </p:txBody>
      </p:sp>
      <p:sp>
        <p:nvSpPr>
          <p:cNvPr id="13" name="50 зубов"/>
          <p:cNvSpPr/>
          <p:nvPr/>
        </p:nvSpPr>
        <p:spPr>
          <a:xfrm>
            <a:off x="755576" y="3762266"/>
            <a:ext cx="4680520" cy="648000"/>
          </a:xfrm>
          <a:prstGeom prst="flowChartTerminator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ea typeface="+mn-ea"/>
                <a:cs typeface="Times New Roman" pitchFamily="18" charset="0"/>
              </a:rPr>
              <a:t>У нее пятьдесят зубов</a:t>
            </a:r>
            <a:endParaRPr kumimoji="0" lang="ru-RU" sz="2400" b="1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ea typeface="+mn-ea"/>
              <a:cs typeface="Times New Roman" pitchFamily="18" charset="0"/>
            </a:endParaRPr>
          </a:p>
        </p:txBody>
      </p:sp>
      <p:sp>
        <p:nvSpPr>
          <p:cNvPr id="14" name="прав ответ"/>
          <p:cNvSpPr/>
          <p:nvPr/>
        </p:nvSpPr>
        <p:spPr>
          <a:xfrm>
            <a:off x="755576" y="5160407"/>
            <a:ext cx="4680520" cy="648000"/>
          </a:xfrm>
          <a:prstGeom prst="flowChartTerminator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ea typeface="+mn-ea"/>
                <a:cs typeface="Times New Roman" pitchFamily="18" charset="0"/>
              </a:rPr>
              <a:t>Зубы растут в пять рядов</a:t>
            </a:r>
            <a:endParaRPr kumimoji="0" lang="ru-RU" sz="2400" b="1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ea typeface="+mn-ea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056" y="2899556"/>
            <a:ext cx="3141849" cy="23563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338" name="Picture 2" descr="C:\Users\Максим\Pictures\КОР 3\син стрелка.jpg">
            <a:hlinkClick r:id="rId6" action="ppaction://hlinksldjump"/>
          </p:cNvPr>
          <p:cNvPicPr>
            <a:picLocks noChangeArrowheads="1"/>
          </p:cNvPicPr>
          <p:nvPr/>
        </p:nvPicPr>
        <p:blipFill>
          <a:blip r:embed="rId7" cstate="print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152" y="6165303"/>
            <a:ext cx="756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53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1B1B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1B1B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FD53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3528" y="332656"/>
            <a:ext cx="8538971" cy="6296198"/>
          </a:xfrm>
          <a:prstGeom prst="rect">
            <a:avLst/>
          </a:prstGeom>
          <a:pattFill prst="dotGrid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9496" y="5588864"/>
            <a:ext cx="3826884" cy="1100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83668" y="273285"/>
            <a:ext cx="5976664" cy="57606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Игра «Почитаем и узнаем!»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pic>
        <p:nvPicPr>
          <p:cNvPr id="10" name="незнайка"/>
          <p:cNvPicPr>
            <a:picLocks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13" y="3138850"/>
            <a:ext cx="3960000" cy="3348000"/>
          </a:xfrm>
          <a:prstGeom prst="rect">
            <a:avLst/>
          </a:prstGeom>
        </p:spPr>
      </p:pic>
      <p:pic>
        <p:nvPicPr>
          <p:cNvPr id="15362" name="Picture 2" descr="C:\Users\Максим\Pictures\КОР 3\син стрелка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079" y="6138979"/>
            <a:ext cx="722313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ая выноска 17"/>
          <p:cNvSpPr/>
          <p:nvPr/>
        </p:nvSpPr>
        <p:spPr>
          <a:xfrm>
            <a:off x="2987824" y="980728"/>
            <a:ext cx="5688633" cy="3454653"/>
          </a:xfrm>
          <a:prstGeom prst="wedgeRectCallout">
            <a:avLst>
              <a:gd name="adj1" fmla="val -34890"/>
              <a:gd name="adj2" fmla="val 78201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000"/>
              </a:lnSpc>
            </a:pPr>
            <a:r>
              <a:rPr lang="ru-RU" sz="2800" dirty="0" smtClean="0">
                <a:solidFill>
                  <a:srgbClr val="0070C0"/>
                </a:solidFill>
                <a:cs typeface="Times New Roman" pitchFamily="18" charset="0"/>
              </a:rPr>
              <a:t>Жили</a:t>
            </a:r>
            <a:r>
              <a:rPr lang="ru-RU" sz="2800" dirty="0">
                <a:solidFill>
                  <a:srgbClr val="0070C0"/>
                </a:solidFill>
              </a:rPr>
              <a:t> –</a:t>
            </a:r>
            <a:r>
              <a:rPr lang="ru-RU" sz="2800" dirty="0" smtClean="0">
                <a:solidFill>
                  <a:srgbClr val="0070C0"/>
                </a:solidFill>
                <a:cs typeface="Times New Roman" pitchFamily="18" charset="0"/>
              </a:rPr>
              <a:t> были  три котёнка. </a:t>
            </a:r>
          </a:p>
          <a:p>
            <a:pPr algn="ctr">
              <a:lnSpc>
                <a:spcPts val="3000"/>
              </a:lnSpc>
            </a:pPr>
            <a:r>
              <a:rPr lang="ru-RU" sz="2800" dirty="0" smtClean="0">
                <a:solidFill>
                  <a:srgbClr val="0070C0"/>
                </a:solidFill>
                <a:cs typeface="Times New Roman" pitchFamily="18" charset="0"/>
              </a:rPr>
              <a:t>Один был чёрный, другой серый, третий весь белый. Увидели котята мышь </a:t>
            </a:r>
            <a:r>
              <a:rPr lang="ru-RU" sz="2800" dirty="0" smtClean="0">
                <a:solidFill>
                  <a:srgbClr val="0070C0"/>
                </a:solidFill>
              </a:rPr>
              <a:t>– и за ней. Мышь прыгнула в муку. Котята за ней. Мышь убежала</a:t>
            </a:r>
          </a:p>
          <a:p>
            <a:pPr algn="ctr">
              <a:lnSpc>
                <a:spcPts val="3000"/>
              </a:lnSpc>
            </a:pPr>
            <a:r>
              <a:rPr lang="ru-RU" sz="2800" dirty="0" smtClean="0">
                <a:solidFill>
                  <a:srgbClr val="0070C0"/>
                </a:solidFill>
              </a:rPr>
              <a:t> в норку. А из банки вышли три совсем белых котёнка.</a:t>
            </a:r>
          </a:p>
          <a:p>
            <a:pPr algn="r">
              <a:lnSpc>
                <a:spcPts val="3000"/>
              </a:lnSpc>
            </a:pPr>
            <a:r>
              <a:rPr lang="ru-RU" sz="2800" dirty="0" smtClean="0">
                <a:solidFill>
                  <a:srgbClr val="0070C0"/>
                </a:solidFill>
                <a:cs typeface="Times New Roman" pitchFamily="18" charset="0"/>
              </a:rPr>
              <a:t>В. </a:t>
            </a:r>
            <a:r>
              <a:rPr lang="ru-RU" sz="2800" dirty="0" err="1" smtClean="0">
                <a:solidFill>
                  <a:srgbClr val="0070C0"/>
                </a:solidFill>
                <a:cs typeface="Times New Roman" pitchFamily="18" charset="0"/>
              </a:rPr>
              <a:t>Сутеев</a:t>
            </a:r>
            <a:r>
              <a:rPr lang="ru-RU" sz="2800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endParaRPr lang="ru-RU" sz="2800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87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23529" y="335124"/>
            <a:ext cx="8512328" cy="6293729"/>
          </a:xfrm>
          <a:prstGeom prst="rect">
            <a:avLst/>
          </a:prstGeom>
          <a:pattFill prst="dotGrid">
            <a:fgClr>
              <a:srgbClr val="4BACC6">
                <a:lumMod val="20000"/>
                <a:lumOff val="80000"/>
              </a:srgbClr>
            </a:fgClr>
            <a:bgClr>
              <a:sysClr val="window" lastClr="FFFFFF"/>
            </a:bgClr>
          </a:patt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83668" y="273285"/>
            <a:ext cx="5976664" cy="57606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Почитаем и узнаем!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Блок-схема: перфолента 2"/>
          <p:cNvSpPr/>
          <p:nvPr/>
        </p:nvSpPr>
        <p:spPr>
          <a:xfrm>
            <a:off x="2375756" y="1063753"/>
            <a:ext cx="4392488" cy="684000"/>
          </a:xfrm>
          <a:prstGeom prst="flowChartPunchedTape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0000" tIns="72000" rIns="0" bIns="252000" numCol="1" spcCol="0" rtlCol="0" fromWordArt="0" anchor="ctr" anchorCtr="0" forceAA="0" compatLnSpc="1">
            <a:prstTxWarp prst="textWave2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normalizeH="0" baseline="0" noProof="0" dirty="0" smtClean="0">
                <a:ln w="50800"/>
                <a:solidFill>
                  <a:srgbClr val="AA1E1E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Какого цвета были котята?</a:t>
            </a:r>
            <a:endParaRPr kumimoji="0" lang="ru-RU" sz="2400" b="1" i="0" u="none" strike="noStrike" kern="0" normalizeH="0" baseline="0" noProof="0" dirty="0">
              <a:ln w="50800"/>
              <a:solidFill>
                <a:srgbClr val="AA1E1E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1"/>
          <p:cNvSpPr/>
          <p:nvPr/>
        </p:nvSpPr>
        <p:spPr>
          <a:xfrm>
            <a:off x="755576" y="2398808"/>
            <a:ext cx="4608512" cy="648000"/>
          </a:xfrm>
          <a:prstGeom prst="flowChartTerminator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ea typeface="+mn-ea"/>
                <a:cs typeface="Times New Roman" pitchFamily="18" charset="0"/>
              </a:rPr>
              <a:t>Белый, серый, рыжий</a:t>
            </a:r>
            <a:endParaRPr kumimoji="0" lang="ru-RU" sz="2400" b="1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ea typeface="+mn-ea"/>
              <a:cs typeface="Times New Roman" pitchFamily="18" charset="0"/>
            </a:endParaRPr>
          </a:p>
        </p:txBody>
      </p:sp>
      <p:sp>
        <p:nvSpPr>
          <p:cNvPr id="13" name="2"/>
          <p:cNvSpPr/>
          <p:nvPr/>
        </p:nvSpPr>
        <p:spPr>
          <a:xfrm>
            <a:off x="755576" y="3780817"/>
            <a:ext cx="4608512" cy="648000"/>
          </a:xfrm>
          <a:prstGeom prst="flowChartTerminator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ea typeface="+mn-ea"/>
                <a:cs typeface="Times New Roman" pitchFamily="18" charset="0"/>
              </a:rPr>
              <a:t>Черный, серый, белый</a:t>
            </a:r>
            <a:endParaRPr kumimoji="0" lang="ru-RU" sz="2400" b="1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ea typeface="+mn-ea"/>
              <a:cs typeface="Times New Roman" pitchFamily="18" charset="0"/>
            </a:endParaRPr>
          </a:p>
        </p:txBody>
      </p:sp>
      <p:sp>
        <p:nvSpPr>
          <p:cNvPr id="14" name="3"/>
          <p:cNvSpPr/>
          <p:nvPr/>
        </p:nvSpPr>
        <p:spPr>
          <a:xfrm>
            <a:off x="755576" y="5178958"/>
            <a:ext cx="4608512" cy="648000"/>
          </a:xfrm>
          <a:prstGeom prst="flowChartTerminator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ea typeface="+mn-ea"/>
                <a:cs typeface="Times New Roman" pitchFamily="18" charset="0"/>
              </a:rPr>
              <a:t>Черный, белый, рыжий</a:t>
            </a:r>
            <a:endParaRPr kumimoji="0" lang="ru-RU" sz="2400" b="1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ea typeface="+mn-ea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994776"/>
            <a:ext cx="3929195" cy="19577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 descr="C:\Users\Максим\Pictures\КОР 3\син стрелка.jpg">
            <a:hlinkClick r:id="rId6" action="ppaction://hlinksldjump"/>
          </p:cNvPr>
          <p:cNvPicPr>
            <a:picLocks noChangeArrowheads="1"/>
          </p:cNvPicPr>
          <p:nvPr/>
        </p:nvPicPr>
        <p:blipFill>
          <a:blip r:embed="rId7" cstate="print">
            <a:clrChange>
              <a:clrFrom>
                <a:srgbClr val="E6FFFF"/>
              </a:clrFrom>
              <a:clrTo>
                <a:srgbClr val="E6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28384" y="6093296"/>
            <a:ext cx="756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2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1B1B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FD53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1B1B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3528" y="332656"/>
            <a:ext cx="8538971" cy="6296198"/>
          </a:xfrm>
          <a:prstGeom prst="rect">
            <a:avLst/>
          </a:prstGeom>
          <a:pattFill prst="dotGrid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950" y="5449554"/>
            <a:ext cx="4209154" cy="121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83668" y="273285"/>
            <a:ext cx="5976664" cy="57606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Игра «Почитаем и узнаем!»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pic>
        <p:nvPicPr>
          <p:cNvPr id="10" name="незнайка"/>
          <p:cNvPicPr>
            <a:picLocks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49" y="3042489"/>
            <a:ext cx="3960000" cy="3348000"/>
          </a:xfrm>
          <a:prstGeom prst="rect">
            <a:avLst/>
          </a:prstGeom>
        </p:spPr>
      </p:pic>
      <p:pic>
        <p:nvPicPr>
          <p:cNvPr id="17410" name="Picture 2" descr="C:\Users\Максим\Pictures\КОР 3\син стрелка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048" y="6133962"/>
            <a:ext cx="722313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ая выноска 17"/>
          <p:cNvSpPr/>
          <p:nvPr/>
        </p:nvSpPr>
        <p:spPr>
          <a:xfrm>
            <a:off x="3104205" y="1196752"/>
            <a:ext cx="5432900" cy="3389657"/>
          </a:xfrm>
          <a:prstGeom prst="wedgeRectCallout">
            <a:avLst>
              <a:gd name="adj1" fmla="val -33266"/>
              <a:gd name="adj2" fmla="val 65983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rgbClr val="0060A8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solidFill>
                <a:srgbClr val="0060A8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solidFill>
                <a:srgbClr val="0060A8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3000"/>
              </a:lnSpc>
            </a:pPr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Пришла мышь в гости к лягушке. Лягушка встретила мышь на берегу и стала звать к себе в хоромы под воду. Мышь полезла, да воды хлебнула и насилу жива вон вылезла.</a:t>
            </a:r>
          </a:p>
          <a:p>
            <a:pPr algn="ctr">
              <a:lnSpc>
                <a:spcPts val="3000"/>
              </a:lnSpc>
            </a:pPr>
            <a:r>
              <a:rPr lang="ru-RU" sz="2400" dirty="0" smtClean="0">
                <a:solidFill>
                  <a:srgbClr val="0070C0"/>
                </a:solidFill>
              </a:rPr>
              <a:t>«</a:t>
            </a:r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Никогда,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smtClean="0">
                <a:solidFill>
                  <a:srgbClr val="0070C0"/>
                </a:solidFill>
              </a:rPr>
              <a:t>– сказала она,  – к чужим людям в гости ходить не буду».</a:t>
            </a:r>
          </a:p>
          <a:p>
            <a:pPr algn="r">
              <a:lnSpc>
                <a:spcPts val="3000"/>
              </a:lnSpc>
            </a:pPr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Л.Н. Толстой</a:t>
            </a:r>
          </a:p>
          <a:p>
            <a:pPr algn="ctr"/>
            <a:endParaRPr lang="ru-RU" sz="2400" dirty="0" smtClean="0">
              <a:solidFill>
                <a:srgbClr val="0060A8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solidFill>
                <a:srgbClr val="0060A8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solidFill>
                <a:srgbClr val="0060A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20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23529" y="335124"/>
            <a:ext cx="8512328" cy="6293729"/>
          </a:xfrm>
          <a:prstGeom prst="rect">
            <a:avLst/>
          </a:prstGeom>
          <a:pattFill prst="dotGrid">
            <a:fgClr>
              <a:srgbClr val="4BACC6">
                <a:lumMod val="20000"/>
                <a:lumOff val="80000"/>
              </a:srgbClr>
            </a:fgClr>
            <a:bgClr>
              <a:sysClr val="window" lastClr="FFFFFF"/>
            </a:bgClr>
          </a:patt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83668" y="273285"/>
            <a:ext cx="5976664" cy="57606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Почитаем и узнаем!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Блок-схема: перфолента 2"/>
          <p:cNvSpPr/>
          <p:nvPr/>
        </p:nvSpPr>
        <p:spPr>
          <a:xfrm>
            <a:off x="2051720" y="1003548"/>
            <a:ext cx="5040560" cy="684000"/>
          </a:xfrm>
          <a:prstGeom prst="flowChartPunchedTape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0000" tIns="72000" rIns="0" bIns="252000" numCol="1" spcCol="0" rtlCol="0" fromWordArt="0" anchor="ctr" anchorCtr="0" forceAA="0" compatLnSpc="1">
            <a:prstTxWarp prst="textWave2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normalizeH="0" baseline="0" noProof="0" dirty="0" smtClean="0">
                <a:ln w="50800"/>
                <a:solidFill>
                  <a:srgbClr val="AA1E1E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Какое решение приняла мышь?</a:t>
            </a:r>
            <a:endParaRPr kumimoji="0" lang="ru-RU" sz="2400" b="1" i="0" u="none" strike="noStrike" kern="0" normalizeH="0" baseline="0" noProof="0" dirty="0">
              <a:ln w="50800"/>
              <a:solidFill>
                <a:srgbClr val="AA1E1E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1"/>
          <p:cNvSpPr/>
          <p:nvPr/>
        </p:nvSpPr>
        <p:spPr>
          <a:xfrm>
            <a:off x="683568" y="2335023"/>
            <a:ext cx="4752528" cy="648000"/>
          </a:xfrm>
          <a:prstGeom prst="flowChartTerminator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ea typeface="+mn-ea"/>
                <a:cs typeface="Times New Roman" pitchFamily="18" charset="0"/>
              </a:rPr>
              <a:t>Не ходить в гости к лягушке</a:t>
            </a:r>
            <a:endParaRPr kumimoji="0" lang="ru-RU" sz="2400" b="1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ea typeface="+mn-ea"/>
              <a:cs typeface="Times New Roman" pitchFamily="18" charset="0"/>
            </a:endParaRPr>
          </a:p>
        </p:txBody>
      </p:sp>
      <p:sp>
        <p:nvSpPr>
          <p:cNvPr id="13" name="2"/>
          <p:cNvSpPr/>
          <p:nvPr/>
        </p:nvSpPr>
        <p:spPr>
          <a:xfrm>
            <a:off x="683568" y="3717032"/>
            <a:ext cx="4752528" cy="648000"/>
          </a:xfrm>
          <a:prstGeom prst="flowChartTerminator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ea typeface="+mn-ea"/>
                <a:cs typeface="Times New Roman" pitchFamily="18" charset="0"/>
              </a:rPr>
              <a:t>Научиться плавать</a:t>
            </a:r>
            <a:endParaRPr kumimoji="0" lang="ru-RU" sz="2400" b="1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ea typeface="+mn-ea"/>
              <a:cs typeface="Times New Roman" pitchFamily="18" charset="0"/>
            </a:endParaRPr>
          </a:p>
        </p:txBody>
      </p:sp>
      <p:sp>
        <p:nvSpPr>
          <p:cNvPr id="14" name="3"/>
          <p:cNvSpPr/>
          <p:nvPr/>
        </p:nvSpPr>
        <p:spPr>
          <a:xfrm>
            <a:off x="717417" y="5115173"/>
            <a:ext cx="4720614" cy="648000"/>
          </a:xfrm>
          <a:prstGeom prst="flowChartTerminator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ea typeface="+mn-ea"/>
                <a:cs typeface="Times New Roman" pitchFamily="18" charset="0"/>
              </a:rPr>
              <a:t>Не ходить к чужим в гости</a:t>
            </a:r>
            <a:endParaRPr kumimoji="0" lang="ru-RU" sz="2400" b="1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ea typeface="+mn-ea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380257"/>
            <a:ext cx="2433609" cy="31535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434" name="Picture 2" descr="C:\Users\Максим\Pictures\КОР 3\син стрелка.jpg">
            <a:hlinkClick r:id="rId7" action="ppaction://hlinksldjump"/>
          </p:cNvPr>
          <p:cNvPicPr>
            <a:picLocks noChangeArrowheads="1"/>
          </p:cNvPicPr>
          <p:nvPr/>
        </p:nvPicPr>
        <p:blipFill>
          <a:blip r:embed="rId8" cstate="print">
            <a:clrChange>
              <a:clrFrom>
                <a:srgbClr val="FBFFF9"/>
              </a:clrFrom>
              <a:clrTo>
                <a:srgbClr val="FBFF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28384" y="6165303"/>
            <a:ext cx="756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2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1B1B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1B1B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FD53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323528" y="332656"/>
            <a:ext cx="8538971" cy="6296198"/>
          </a:xfrm>
          <a:prstGeom prst="rect">
            <a:avLst/>
          </a:prstGeom>
          <a:pattFill prst="dotGrid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7" y="332657"/>
            <a:ext cx="4752527" cy="504055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latin typeface="Calibri" pitchFamily="34" charset="0"/>
                <a:cs typeface="Calibri" pitchFamily="34" charset="0"/>
              </a:rPr>
              <a:t>Маршрутный лист</a:t>
            </a:r>
            <a:endParaRPr lang="ru-RU" dirty="0">
              <a:ln>
                <a:prstDash val="solid"/>
              </a:ln>
              <a:solidFill>
                <a:srgbClr val="0060A8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3" y="4149080"/>
            <a:ext cx="2192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2123728" y="1196942"/>
            <a:ext cx="5400600" cy="50386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hlinkClick r:id="rId5" action="ppaction://hlinksldjump"/>
          </p:cNvPr>
          <p:cNvSpPr/>
          <p:nvPr/>
        </p:nvSpPr>
        <p:spPr>
          <a:xfrm>
            <a:off x="2123728" y="3284984"/>
            <a:ext cx="5400600" cy="5040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hlinkClick r:id="rId6" action="ppaction://hlinksldjump"/>
          </p:cNvPr>
          <p:cNvSpPr/>
          <p:nvPr/>
        </p:nvSpPr>
        <p:spPr>
          <a:xfrm>
            <a:off x="2123728" y="4725144"/>
            <a:ext cx="5400600" cy="5040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Управляющая кнопка: сведения 3">
            <a:hlinkClick r:id="rId7" action="ppaction://hlinksldjump" highlightClick="1"/>
          </p:cNvPr>
          <p:cNvSpPr/>
          <p:nvPr/>
        </p:nvSpPr>
        <p:spPr>
          <a:xfrm>
            <a:off x="416675" y="5970989"/>
            <a:ext cx="900000" cy="540000"/>
          </a:xfrm>
          <a:prstGeom prst="actionButtonInformation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0" tIns="72000" rIns="0" bIns="252000" rtlCol="0"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800" b="1" i="0" u="none" strike="noStrike" kern="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578599584"/>
              </p:ext>
            </p:extLst>
          </p:nvPr>
        </p:nvGraphicFramePr>
        <p:xfrm>
          <a:off x="467544" y="1196943"/>
          <a:ext cx="7980548" cy="43922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знак прозр">
            <a:hlinkClick r:id="rId13" action="ppaction://hlinksldjump"/>
          </p:cNvPr>
          <p:cNvSpPr/>
          <p:nvPr/>
        </p:nvSpPr>
        <p:spPr>
          <a:xfrm>
            <a:off x="2339752" y="1052736"/>
            <a:ext cx="4968552" cy="936104"/>
          </a:xfrm>
          <a:prstGeom prst="rect">
            <a:avLst/>
          </a:prstGeom>
          <a:solidFill>
            <a:schemeClr val="bg1">
              <a:alpha val="0"/>
            </a:schemeClr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180000" tIns="72000" rIns="0" bIns="252000" rtlCol="0"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800" b="1" i="0" u="none" strike="noStrike" kern="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заг прозр">
            <a:hlinkClick r:id="rId4" action="ppaction://hlinksldjump"/>
          </p:cNvPr>
          <p:cNvSpPr/>
          <p:nvPr/>
        </p:nvSpPr>
        <p:spPr>
          <a:xfrm>
            <a:off x="2411760" y="2276872"/>
            <a:ext cx="4968552" cy="1008112"/>
          </a:xfrm>
          <a:prstGeom prst="rect">
            <a:avLst/>
          </a:prstGeom>
          <a:solidFill>
            <a:schemeClr val="bg1">
              <a:alpha val="0"/>
            </a:schemeClr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180000" tIns="72000" rIns="0" bIns="252000" rtlCol="0"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800" b="1" i="0" u="none" strike="noStrike" kern="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как хор прозр">
            <a:hlinkClick r:id="rId6" action="ppaction://hlinksldjump"/>
          </p:cNvPr>
          <p:cNvSpPr/>
          <p:nvPr/>
        </p:nvSpPr>
        <p:spPr>
          <a:xfrm>
            <a:off x="2364260" y="4869160"/>
            <a:ext cx="4968552" cy="1008112"/>
          </a:xfrm>
          <a:prstGeom prst="rect">
            <a:avLst/>
          </a:prstGeom>
          <a:solidFill>
            <a:schemeClr val="bg1">
              <a:alpha val="0"/>
            </a:schemeClr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180000" tIns="72000" rIns="0" bIns="252000" rtlCol="0"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800" b="1" i="0" u="none" strike="noStrike" kern="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Управляющая кнопка: домой 19">
            <a:hlinkClick r:id="" action="ppaction://hlinkshowjump?jump=endshow" highlightClick="1"/>
          </p:cNvPr>
          <p:cNvSpPr/>
          <p:nvPr/>
        </p:nvSpPr>
        <p:spPr>
          <a:xfrm>
            <a:off x="7812360" y="5967312"/>
            <a:ext cx="900000" cy="540000"/>
          </a:xfrm>
          <a:prstGeom prst="actionButtonHom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0" tIns="72000" rIns="0" bIns="252000" rtlCol="0"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800" b="1" i="0" u="none" strike="noStrike" kern="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9" name="повтор  прозр">
            <a:hlinkClick r:id="rId14" action="ppaction://hlinksldjump"/>
          </p:cNvPr>
          <p:cNvSpPr/>
          <p:nvPr/>
        </p:nvSpPr>
        <p:spPr>
          <a:xfrm>
            <a:off x="2411760" y="3645024"/>
            <a:ext cx="5040560" cy="1080120"/>
          </a:xfrm>
          <a:prstGeom prst="rect">
            <a:avLst/>
          </a:prstGeom>
          <a:solidFill>
            <a:schemeClr val="bg1">
              <a:alpha val="0"/>
            </a:schemeClr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180000" tIns="72000" rIns="0" bIns="252000" rtlCol="0"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800" b="1" i="0" u="none" strike="noStrike" kern="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80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96886" y="332656"/>
            <a:ext cx="8538971" cy="6296198"/>
          </a:xfrm>
          <a:prstGeom prst="rect">
            <a:avLst/>
          </a:prstGeom>
          <a:pattFill prst="dotGrid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83668" y="273285"/>
            <a:ext cx="5976664" cy="57606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Почитаем и узнаем!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pic>
        <p:nvPicPr>
          <p:cNvPr id="19458" name="Picture 2" descr="C:\Users\Максим\Pictures\КОР 3\син стрелка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4FEFF"/>
              </a:clrFrom>
              <a:clrTo>
                <a:srgbClr val="F4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5368" y="6158607"/>
            <a:ext cx="722313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86" y="5464863"/>
            <a:ext cx="4048664" cy="1163991"/>
          </a:xfrm>
          <a:prstGeom prst="rect">
            <a:avLst/>
          </a:prstGeom>
        </p:spPr>
      </p:pic>
      <p:pic>
        <p:nvPicPr>
          <p:cNvPr id="10" name="незнайка"/>
          <p:cNvPicPr>
            <a:picLocks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96" y="3169202"/>
            <a:ext cx="3960000" cy="3348000"/>
          </a:xfrm>
          <a:prstGeom prst="rect">
            <a:avLst/>
          </a:prstGeom>
        </p:spPr>
      </p:pic>
      <p:sp>
        <p:nvSpPr>
          <p:cNvPr id="18" name="Прямоугольная выноска 17"/>
          <p:cNvSpPr/>
          <p:nvPr/>
        </p:nvSpPr>
        <p:spPr>
          <a:xfrm>
            <a:off x="2766689" y="773941"/>
            <a:ext cx="5992049" cy="4392489"/>
          </a:xfrm>
          <a:prstGeom prst="wedgeRectCallout">
            <a:avLst>
              <a:gd name="adj1" fmla="val -35175"/>
              <a:gd name="adj2" fmla="val 56404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2700"/>
              </a:lnSpc>
            </a:pPr>
            <a:endParaRPr lang="ru-RU" sz="2400" dirty="0" smtClean="0">
              <a:solidFill>
                <a:srgbClr val="0060A8"/>
              </a:solidFill>
              <a:cs typeface="Times New Roman" pitchFamily="18" charset="0"/>
            </a:endParaRPr>
          </a:p>
          <a:p>
            <a:pPr algn="ctr">
              <a:lnSpc>
                <a:spcPts val="2700"/>
              </a:lnSpc>
            </a:pPr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Кораблик</a:t>
            </a:r>
          </a:p>
          <a:p>
            <a:pPr algn="ctr">
              <a:lnSpc>
                <a:spcPts val="2700"/>
              </a:lnSpc>
            </a:pPr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Пошли гулять: Цыплёнок, Мышонок, Муравей и Жучок. Пришли на речку.</a:t>
            </a:r>
          </a:p>
          <a:p>
            <a:pPr algn="ctr">
              <a:lnSpc>
                <a:spcPts val="2700"/>
              </a:lnSpc>
            </a:pPr>
            <a:r>
              <a:rPr lang="ru-RU" sz="2800" dirty="0">
                <a:solidFill>
                  <a:srgbClr val="0070C0"/>
                </a:solidFill>
              </a:rPr>
              <a:t>– </a:t>
            </a:r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Мы не умеем плавать, </a:t>
            </a:r>
            <a:r>
              <a:rPr lang="ru-RU" sz="2800" dirty="0" smtClean="0">
                <a:solidFill>
                  <a:srgbClr val="0070C0"/>
                </a:solidFill>
              </a:rPr>
              <a:t>– </a:t>
            </a:r>
            <a:r>
              <a:rPr lang="ru-RU" sz="2400" dirty="0" smtClean="0">
                <a:solidFill>
                  <a:srgbClr val="0070C0"/>
                </a:solidFill>
              </a:rPr>
              <a:t>сказали Цыплёнок, Мышонок, Муравей и Жучок.</a:t>
            </a:r>
          </a:p>
          <a:p>
            <a:pPr algn="ctr">
              <a:lnSpc>
                <a:spcPts val="2700"/>
              </a:lnSpc>
            </a:pPr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Пошел Цыплёнок и принес листочек. Мышонок </a:t>
            </a:r>
            <a:r>
              <a:rPr lang="ru-RU" sz="2800" dirty="0" smtClean="0">
                <a:solidFill>
                  <a:srgbClr val="0070C0"/>
                </a:solidFill>
              </a:rPr>
              <a:t>– </a:t>
            </a:r>
            <a:r>
              <a:rPr lang="ru-RU" sz="2400" dirty="0" smtClean="0">
                <a:solidFill>
                  <a:srgbClr val="0070C0"/>
                </a:solidFill>
              </a:rPr>
              <a:t>ореховую скорлупку. Муравей соломинку притащил. А Жучок – верёвочку. И пошла работа: в скорлупку воткнули соломинку, листок верёвочкой привязали </a:t>
            </a:r>
            <a:r>
              <a:rPr lang="ru-RU" sz="2800" dirty="0" smtClean="0">
                <a:solidFill>
                  <a:srgbClr val="0070C0"/>
                </a:solidFill>
              </a:rPr>
              <a:t>– </a:t>
            </a:r>
            <a:r>
              <a:rPr lang="ru-RU" sz="2400" dirty="0" smtClean="0">
                <a:solidFill>
                  <a:srgbClr val="0070C0"/>
                </a:solidFill>
              </a:rPr>
              <a:t>построили кораблик. Друзья столкнули кораблик в воду. Сели на него и поплыли. </a:t>
            </a:r>
            <a:endParaRPr lang="ru-RU" sz="2400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 algn="ctr"/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80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65808" y="260648"/>
            <a:ext cx="8573320" cy="6365802"/>
          </a:xfrm>
          <a:prstGeom prst="rect">
            <a:avLst/>
          </a:prstGeom>
          <a:pattFill prst="dotGrid">
            <a:fgClr>
              <a:srgbClr val="4BACC6">
                <a:lumMod val="20000"/>
                <a:lumOff val="80000"/>
              </a:srgbClr>
            </a:fgClr>
            <a:bgClr>
              <a:sysClr val="window" lastClr="FFFFFF"/>
            </a:bgClr>
          </a:patt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83668" y="273285"/>
            <a:ext cx="5976664" cy="57606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Почитаем и узнаем!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Блок-схема: перфолента 2"/>
          <p:cNvSpPr/>
          <p:nvPr/>
        </p:nvSpPr>
        <p:spPr>
          <a:xfrm>
            <a:off x="1853698" y="1063753"/>
            <a:ext cx="5436604" cy="684000"/>
          </a:xfrm>
          <a:prstGeom prst="flowChartPunchedTape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0000" tIns="72000" rIns="0" bIns="252000" numCol="1" spcCol="0" rtlCol="0" fromWordArt="0" anchor="ctr" anchorCtr="0" forceAA="0" compatLnSpc="1">
            <a:prstTxWarp prst="textWave2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normalizeH="0" baseline="0" noProof="0" dirty="0" smtClean="0">
                <a:ln w="50800"/>
                <a:solidFill>
                  <a:srgbClr val="AA1E1E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Как животные переплывали реку?</a:t>
            </a:r>
            <a:endParaRPr kumimoji="0" lang="ru-RU" sz="2400" b="1" i="0" u="none" strike="noStrike" kern="0" normalizeH="0" baseline="0" noProof="0" dirty="0">
              <a:ln w="50800"/>
              <a:solidFill>
                <a:srgbClr val="AA1E1E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1"/>
          <p:cNvSpPr/>
          <p:nvPr/>
        </p:nvSpPr>
        <p:spPr>
          <a:xfrm>
            <a:off x="683568" y="2348834"/>
            <a:ext cx="4608512" cy="648000"/>
          </a:xfrm>
          <a:prstGeom prst="flowChartTerminator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kern="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cs typeface="Times New Roman" pitchFamily="18" charset="0"/>
              </a:rPr>
              <a:t>Все вместе на кораблике</a:t>
            </a:r>
            <a:endParaRPr kumimoji="0" lang="ru-RU" sz="2400" b="1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cs typeface="Times New Roman" pitchFamily="18" charset="0"/>
            </a:endParaRPr>
          </a:p>
        </p:txBody>
      </p:sp>
      <p:sp>
        <p:nvSpPr>
          <p:cNvPr id="13" name="2"/>
          <p:cNvSpPr/>
          <p:nvPr/>
        </p:nvSpPr>
        <p:spPr>
          <a:xfrm>
            <a:off x="683568" y="3730843"/>
            <a:ext cx="4608512" cy="648000"/>
          </a:xfrm>
          <a:prstGeom prst="flowChartTerminator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ea typeface="+mn-ea"/>
                <a:cs typeface="Times New Roman" pitchFamily="18" charset="0"/>
              </a:rPr>
              <a:t>Каждый на своей лодочке</a:t>
            </a:r>
            <a:endParaRPr kumimoji="0" lang="ru-RU" sz="2400" b="1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ea typeface="+mn-ea"/>
              <a:cs typeface="Times New Roman" pitchFamily="18" charset="0"/>
            </a:endParaRPr>
          </a:p>
        </p:txBody>
      </p:sp>
      <p:sp>
        <p:nvSpPr>
          <p:cNvPr id="14" name="3"/>
          <p:cNvSpPr/>
          <p:nvPr/>
        </p:nvSpPr>
        <p:spPr>
          <a:xfrm>
            <a:off x="683568" y="5128984"/>
            <a:ext cx="4608512" cy="648000"/>
          </a:xfrm>
          <a:prstGeom prst="flowChartTerminator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ea typeface="+mn-ea"/>
                <a:cs typeface="Times New Roman" pitchFamily="18" charset="0"/>
              </a:rPr>
              <a:t>Остались на берегу</a:t>
            </a:r>
            <a:endParaRPr kumimoji="0" lang="ru-RU" sz="2400" b="1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ea typeface="+mn-ea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20072" y="2924944"/>
            <a:ext cx="3565591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2" name="Picture 2" descr="C:\Users\Максим\Pictures\КОР 3\син стрелка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7FCE5"/>
              </a:clrFrom>
              <a:clrTo>
                <a:srgbClr val="F7FC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526" y="6105713"/>
            <a:ext cx="722313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79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FD53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1B1B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1B1B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09758" y="330602"/>
            <a:ext cx="8538971" cy="6296198"/>
          </a:xfrm>
          <a:prstGeom prst="rect">
            <a:avLst/>
          </a:prstGeom>
          <a:pattFill prst="dotGrid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83668" y="273285"/>
            <a:ext cx="5976664" cy="57606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Почитаем и узнаем!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pic>
        <p:nvPicPr>
          <p:cNvPr id="8" name="Picture 2" descr="C:\Users\Максим\Pictures\КОР 3\син стрелка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AFEFF"/>
              </a:clrFrom>
              <a:clrTo>
                <a:srgbClr val="FA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02697" y="6165304"/>
            <a:ext cx="717775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58" y="5550662"/>
            <a:ext cx="4352544" cy="1055368"/>
          </a:xfrm>
          <a:prstGeom prst="rect">
            <a:avLst/>
          </a:prstGeom>
        </p:spPr>
      </p:pic>
      <p:pic>
        <p:nvPicPr>
          <p:cNvPr id="10" name="незнайка"/>
          <p:cNvPicPr>
            <a:picLocks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76" y="3128562"/>
            <a:ext cx="3960000" cy="3348000"/>
          </a:xfrm>
          <a:prstGeom prst="rect">
            <a:avLst/>
          </a:prstGeom>
        </p:spPr>
      </p:pic>
      <p:sp>
        <p:nvSpPr>
          <p:cNvPr id="15" name="Прямоугольная выноска 14"/>
          <p:cNvSpPr/>
          <p:nvPr/>
        </p:nvSpPr>
        <p:spPr>
          <a:xfrm>
            <a:off x="3075911" y="1434992"/>
            <a:ext cx="5138634" cy="2808312"/>
          </a:xfrm>
          <a:prstGeom prst="wedgeRectCallout">
            <a:avLst>
              <a:gd name="adj1" fmla="val -50483"/>
              <a:gd name="adj2" fmla="val 87341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Поздравляю!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Игра пройдена!</a:t>
            </a: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Отличный результат!!!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1220398457-690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436096" y="1327026"/>
            <a:ext cx="3158145" cy="318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96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23528" y="332656"/>
            <a:ext cx="8538971" cy="6296198"/>
          </a:xfrm>
          <a:prstGeom prst="rect">
            <a:avLst/>
          </a:prstGeom>
          <a:pattFill prst="dotGrid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56649" y="692697"/>
            <a:ext cx="4968552" cy="6111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500"/>
              </a:lnSpc>
            </a:pPr>
            <a:r>
              <a:rPr lang="ru-RU" sz="2800" b="1" dirty="0" err="1" smtClean="0">
                <a:solidFill>
                  <a:srgbClr val="C00000"/>
                </a:solidFill>
                <a:cs typeface="Arial" pitchFamily="34" charset="0"/>
              </a:rPr>
              <a:t>Читалочка</a:t>
            </a:r>
            <a:endParaRPr lang="ru-RU" sz="2800" b="1" dirty="0" smtClean="0">
              <a:solidFill>
                <a:srgbClr val="C00000"/>
              </a:solidFill>
              <a:cs typeface="Arial" pitchFamily="34" charset="0"/>
            </a:endParaRPr>
          </a:p>
          <a:p>
            <a:pPr algn="ctr">
              <a:lnSpc>
                <a:spcPts val="3500"/>
              </a:lnSpc>
            </a:pP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Как </a:t>
            </a:r>
            <a:r>
              <a:rPr lang="ru-RU" sz="2800" b="1" dirty="0">
                <a:solidFill>
                  <a:srgbClr val="0070C0"/>
                </a:solidFill>
                <a:cs typeface="Arial" pitchFamily="34" charset="0"/>
              </a:rPr>
              <a:t>хорошо </a:t>
            </a: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уметь  ______!</a:t>
            </a:r>
            <a:r>
              <a:rPr lang="ru-RU" sz="2800" b="1" dirty="0">
                <a:solidFill>
                  <a:srgbClr val="0070C0"/>
                </a:solidFill>
                <a:cs typeface="Arial" pitchFamily="34" charset="0"/>
              </a:rPr>
              <a:t/>
            </a:r>
            <a:br>
              <a:rPr lang="ru-RU" sz="2800" b="1" dirty="0">
                <a:solidFill>
                  <a:srgbClr val="0070C0"/>
                </a:solidFill>
                <a:cs typeface="Arial" pitchFamily="34" charset="0"/>
              </a:rPr>
            </a:br>
            <a:r>
              <a:rPr lang="ru-RU" sz="2800" b="1" dirty="0">
                <a:solidFill>
                  <a:srgbClr val="0070C0"/>
                </a:solidFill>
                <a:cs typeface="Arial" pitchFamily="34" charset="0"/>
              </a:rPr>
              <a:t>Не надо к маме приставать,</a:t>
            </a:r>
            <a:br>
              <a:rPr lang="ru-RU" sz="2800" b="1" dirty="0">
                <a:solidFill>
                  <a:srgbClr val="0070C0"/>
                </a:solidFill>
                <a:cs typeface="Arial" pitchFamily="34" charset="0"/>
              </a:rPr>
            </a:br>
            <a:r>
              <a:rPr lang="ru-RU" sz="2800" b="1" dirty="0">
                <a:solidFill>
                  <a:srgbClr val="0070C0"/>
                </a:solidFill>
                <a:cs typeface="Arial" pitchFamily="34" charset="0"/>
              </a:rPr>
              <a:t>Не надо бабушку трясти:</a:t>
            </a:r>
            <a:br>
              <a:rPr lang="ru-RU" sz="2800" b="1" dirty="0">
                <a:solidFill>
                  <a:srgbClr val="0070C0"/>
                </a:solidFill>
                <a:cs typeface="Arial" pitchFamily="34" charset="0"/>
              </a:rPr>
            </a:br>
            <a:r>
              <a:rPr lang="ru-RU" sz="2800" b="1" dirty="0">
                <a:solidFill>
                  <a:srgbClr val="0070C0"/>
                </a:solidFill>
                <a:cs typeface="Arial" pitchFamily="34" charset="0"/>
              </a:rPr>
              <a:t>«Прочти, пожалуйста</a:t>
            </a: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!</a:t>
            </a:r>
          </a:p>
          <a:p>
            <a:pPr algn="ctr">
              <a:lnSpc>
                <a:spcPts val="3500"/>
              </a:lnSpc>
            </a:pP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______!»</a:t>
            </a:r>
            <a:r>
              <a:rPr lang="ru-RU" sz="2800" b="1" dirty="0">
                <a:solidFill>
                  <a:srgbClr val="0070C0"/>
                </a:solidFill>
                <a:cs typeface="Arial" pitchFamily="34" charset="0"/>
              </a:rPr>
              <a:t/>
            </a:r>
            <a:br>
              <a:rPr lang="ru-RU" sz="2800" b="1" dirty="0">
                <a:solidFill>
                  <a:srgbClr val="0070C0"/>
                </a:solidFill>
                <a:cs typeface="Arial" pitchFamily="34" charset="0"/>
              </a:rPr>
            </a:br>
            <a:r>
              <a:rPr lang="ru-RU" sz="2800" b="1" dirty="0">
                <a:solidFill>
                  <a:srgbClr val="0070C0"/>
                </a:solidFill>
                <a:cs typeface="Arial" pitchFamily="34" charset="0"/>
              </a:rPr>
              <a:t>Не надо умолять сестрицу:</a:t>
            </a:r>
            <a:br>
              <a:rPr lang="ru-RU" sz="2800" b="1" dirty="0">
                <a:solidFill>
                  <a:srgbClr val="0070C0"/>
                </a:solidFill>
                <a:cs typeface="Arial" pitchFamily="34" charset="0"/>
              </a:rPr>
            </a:br>
            <a:r>
              <a:rPr lang="ru-RU" sz="2800" b="1" dirty="0">
                <a:solidFill>
                  <a:srgbClr val="0070C0"/>
                </a:solidFill>
                <a:cs typeface="Arial" pitchFamily="34" charset="0"/>
              </a:rPr>
              <a:t>«Ну, почитай </a:t>
            </a: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ещё  ________».</a:t>
            </a:r>
            <a:r>
              <a:rPr lang="ru-RU" sz="2800" b="1" dirty="0">
                <a:solidFill>
                  <a:srgbClr val="0070C0"/>
                </a:solidFill>
                <a:cs typeface="Arial" pitchFamily="34" charset="0"/>
              </a:rPr>
              <a:t/>
            </a:r>
            <a:br>
              <a:rPr lang="ru-RU" sz="2800" b="1" dirty="0">
                <a:solidFill>
                  <a:srgbClr val="0070C0"/>
                </a:solidFill>
                <a:cs typeface="Arial" pitchFamily="34" charset="0"/>
              </a:rPr>
            </a:br>
            <a:r>
              <a:rPr lang="ru-RU" sz="2800" b="1" dirty="0">
                <a:solidFill>
                  <a:srgbClr val="0070C0"/>
                </a:solidFill>
                <a:cs typeface="Arial" pitchFamily="34" charset="0"/>
              </a:rPr>
              <a:t>Не надо звать,</a:t>
            </a:r>
            <a:br>
              <a:rPr lang="ru-RU" sz="2800" b="1" dirty="0">
                <a:solidFill>
                  <a:srgbClr val="0070C0"/>
                </a:solidFill>
                <a:cs typeface="Arial" pitchFamily="34" charset="0"/>
              </a:rPr>
            </a:br>
            <a:r>
              <a:rPr lang="ru-RU" sz="2800" b="1" dirty="0">
                <a:solidFill>
                  <a:srgbClr val="0070C0"/>
                </a:solidFill>
                <a:cs typeface="Arial" pitchFamily="34" charset="0"/>
              </a:rPr>
              <a:t>Не надо ждать,</a:t>
            </a:r>
            <a:br>
              <a:rPr lang="ru-RU" sz="2800" b="1" dirty="0">
                <a:solidFill>
                  <a:srgbClr val="0070C0"/>
                </a:solidFill>
                <a:cs typeface="Arial" pitchFamily="34" charset="0"/>
              </a:rPr>
            </a:br>
            <a:r>
              <a:rPr lang="ru-RU" sz="2800" b="1" dirty="0">
                <a:solidFill>
                  <a:srgbClr val="0070C0"/>
                </a:solidFill>
                <a:cs typeface="Arial" pitchFamily="34" charset="0"/>
              </a:rPr>
              <a:t>А можно взять</a:t>
            </a:r>
            <a:br>
              <a:rPr lang="ru-RU" sz="2800" b="1" dirty="0">
                <a:solidFill>
                  <a:srgbClr val="0070C0"/>
                </a:solidFill>
                <a:cs typeface="Arial" pitchFamily="34" charset="0"/>
              </a:rPr>
            </a:b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И  ________!</a:t>
            </a:r>
          </a:p>
          <a:p>
            <a:pPr algn="ctr">
              <a:lnSpc>
                <a:spcPts val="3400"/>
              </a:lnSpc>
            </a:pP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В. Берестов</a:t>
            </a:r>
            <a:endParaRPr lang="ru-RU" sz="2800" b="1" dirty="0">
              <a:solidFill>
                <a:srgbClr val="0070C0"/>
              </a:solidFill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980728"/>
            <a:ext cx="2121098" cy="364362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sp>
        <p:nvSpPr>
          <p:cNvPr id="2" name="TextBox 1"/>
          <p:cNvSpPr txBox="1"/>
          <p:nvPr/>
        </p:nvSpPr>
        <p:spPr>
          <a:xfrm>
            <a:off x="748337" y="5056397"/>
            <a:ext cx="1514160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читать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2513" y="544911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Прочти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7291" y="5759696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страницу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8639" y="4527508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почитать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83668" y="273285"/>
            <a:ext cx="5976664" cy="57606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Как хорошо уметь читать!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99555" y="365105"/>
            <a:ext cx="6213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6" name="Picture 2" descr="C:\Users\Максим\Pictures\КОР 3\син стрелка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981" y="6165304"/>
            <a:ext cx="690098" cy="445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10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208 L 0.66615 -0.56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00" y="-2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3699E-6 L 0.31597 -0.35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0" y="-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44444E-6 5.78035E-8 L 0.65018 -0.2786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-1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02312E-6 L 0.33264 0.16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00" y="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2"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what_to_expect_from_a_psychic_reading.jpg"/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23528" y="332656"/>
            <a:ext cx="8496944" cy="6277759"/>
          </a:xfrm>
          <a:prstGeom prst="rect">
            <a:avLst/>
          </a:prstGeom>
        </p:spPr>
      </p:pic>
      <p:sp>
        <p:nvSpPr>
          <p:cNvPr id="14" name="Заголовок 4"/>
          <p:cNvSpPr txBox="1">
            <a:spLocks/>
          </p:cNvSpPr>
          <p:nvPr/>
        </p:nvSpPr>
        <p:spPr>
          <a:xfrm>
            <a:off x="1583668" y="273285"/>
            <a:ext cx="597666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n-lt"/>
                <a:ea typeface="+mj-ea"/>
                <a:cs typeface="Arial" pitchFamily="34" charset="0"/>
              </a:rPr>
              <a:t>Как хорошо уметь читать!</a:t>
            </a:r>
            <a:endParaRPr kumimoji="0" lang="ru-RU" sz="3200" b="1" i="0" u="none" strike="noStrike" kern="1200" cap="none" spc="0" normalizeH="0" baseline="0" noProof="0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n-lt"/>
              <a:ea typeface="+mj-ea"/>
              <a:cs typeface="Arial" pitchFamily="34" charset="0"/>
            </a:endParaRPr>
          </a:p>
        </p:txBody>
      </p:sp>
      <p:sp>
        <p:nvSpPr>
          <p:cNvPr id="11" name="Рамка"/>
          <p:cNvSpPr/>
          <p:nvPr/>
        </p:nvSpPr>
        <p:spPr>
          <a:xfrm>
            <a:off x="2263435" y="1578508"/>
            <a:ext cx="4673827" cy="3672409"/>
          </a:xfrm>
          <a:prstGeom prst="frame">
            <a:avLst>
              <a:gd name="adj1" fmla="val 7031"/>
            </a:avLst>
          </a:prstGeom>
          <a:ln w="285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  <p:pic>
        <p:nvPicPr>
          <p:cNvPr id="3" name="Песенка читателей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52950" y="3414713"/>
            <a:ext cx="38100" cy="28575"/>
          </a:xfrm>
          <a:prstGeom prst="rect">
            <a:avLst/>
          </a:prstGeom>
        </p:spPr>
      </p:pic>
      <p:pic>
        <p:nvPicPr>
          <p:cNvPr id="5" name="Песенка читателей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fade out="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0800000" flipH="1" flipV="1">
            <a:off x="2404106" y="1767529"/>
            <a:ext cx="4392488" cy="3294367"/>
          </a:xfrm>
          <a:prstGeom prst="rect">
            <a:avLst/>
          </a:prstGeom>
        </p:spPr>
      </p:pic>
      <p:pic>
        <p:nvPicPr>
          <p:cNvPr id="9" name="Picture 2" descr="C:\Users\Максим\Pictures\КОР 3\син стрелка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5FFFF"/>
              </a:clrFrom>
              <a:clrTo>
                <a:srgbClr val="F5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99350" y="6189397"/>
            <a:ext cx="828742" cy="47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65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100000">
                <p:cTn id="8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332656"/>
            <a:ext cx="8538971" cy="6296198"/>
          </a:xfrm>
          <a:prstGeom prst="rect">
            <a:avLst/>
          </a:prstGeom>
          <a:pattFill prst="dotGrid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9816" y="230205"/>
            <a:ext cx="7484368" cy="648073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Информационные источники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pic>
        <p:nvPicPr>
          <p:cNvPr id="23554" name="Picture 2" descr="C:\Users\Максим\Pictures\КОР 3\син стрелка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CFB"/>
              </a:clrFrom>
              <a:clrTo>
                <a:srgbClr val="FFFC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72400" y="6150552"/>
            <a:ext cx="674374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55576" y="680207"/>
            <a:ext cx="7754011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8000" tIns="45720" rIns="108000" bIns="45720" numCol="3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b="1" dirty="0"/>
              <a:t>1 слайд </a:t>
            </a:r>
            <a:endParaRPr lang="ru-RU" sz="1600" dirty="0"/>
          </a:p>
          <a:p>
            <a:r>
              <a:rPr lang="ru-RU" sz="1600" u="sng" dirty="0">
                <a:hlinkClick r:id="rId6"/>
              </a:rPr>
              <a:t>Незнайка</a:t>
            </a:r>
            <a:r>
              <a:rPr lang="ru-RU" sz="1600" dirty="0"/>
              <a:t> </a:t>
            </a:r>
          </a:p>
          <a:p>
            <a:r>
              <a:rPr lang="ru-RU" sz="1600" u="sng" dirty="0">
                <a:hlinkClick r:id="rId7"/>
              </a:rPr>
              <a:t>Баннер </a:t>
            </a:r>
            <a:endParaRPr lang="ru-RU" sz="1600" dirty="0"/>
          </a:p>
          <a:p>
            <a:r>
              <a:rPr lang="ru-RU" sz="1600" u="sng" dirty="0">
                <a:hlinkClick r:id="rId8"/>
              </a:rPr>
              <a:t>Рамка</a:t>
            </a:r>
            <a:r>
              <a:rPr lang="ru-RU" sz="1600" dirty="0"/>
              <a:t> </a:t>
            </a:r>
          </a:p>
          <a:p>
            <a:r>
              <a:rPr lang="ru-RU" sz="1600" b="1" dirty="0"/>
              <a:t>2 слайд </a:t>
            </a:r>
            <a:endParaRPr lang="ru-RU" sz="1600" dirty="0"/>
          </a:p>
          <a:p>
            <a:r>
              <a:rPr lang="ru-RU" sz="1600" u="sng" dirty="0">
                <a:hlinkClick r:id="rId9"/>
              </a:rPr>
              <a:t>Книга</a:t>
            </a:r>
            <a:r>
              <a:rPr lang="ru-RU" sz="1600" dirty="0"/>
              <a:t> </a:t>
            </a:r>
          </a:p>
          <a:p>
            <a:r>
              <a:rPr lang="ru-RU" sz="1600" b="1" dirty="0"/>
              <a:t>3 слайд </a:t>
            </a:r>
            <a:endParaRPr lang="ru-RU" sz="1600" dirty="0"/>
          </a:p>
          <a:p>
            <a:r>
              <a:rPr lang="ru-RU" sz="1600" u="sng" dirty="0">
                <a:hlinkClick r:id="rId10"/>
              </a:rPr>
              <a:t>Изображение 1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u="sng" dirty="0">
                <a:hlinkClick r:id="rId11"/>
              </a:rPr>
              <a:t>Изображение 2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u="sng" dirty="0">
                <a:hlinkClick r:id="rId12"/>
              </a:rPr>
              <a:t>Изображение 3</a:t>
            </a:r>
            <a:r>
              <a:rPr lang="ru-RU" sz="1600" dirty="0"/>
              <a:t> </a:t>
            </a:r>
          </a:p>
          <a:p>
            <a:r>
              <a:rPr lang="ru-RU" sz="1600" b="1" dirty="0"/>
              <a:t>4 слайд </a:t>
            </a:r>
            <a:endParaRPr lang="ru-RU" sz="1600" dirty="0"/>
          </a:p>
          <a:p>
            <a:r>
              <a:rPr lang="ru-RU" sz="1600" u="sng" dirty="0">
                <a:hlinkClick r:id="rId13"/>
              </a:rPr>
              <a:t>Фотоаппарат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u="sng" dirty="0">
                <a:hlinkClick r:id="rId14"/>
              </a:rPr>
              <a:t>Азбука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b="1" dirty="0"/>
              <a:t>5 слайд</a:t>
            </a:r>
            <a:r>
              <a:rPr lang="ru-RU" sz="1600" b="1" u="sng" dirty="0"/>
              <a:t> </a:t>
            </a:r>
            <a:endParaRPr lang="ru-RU" sz="1600" dirty="0"/>
          </a:p>
          <a:p>
            <a:r>
              <a:rPr lang="ru-RU" sz="1600" u="sng" dirty="0" err="1">
                <a:hlinkClick r:id="rId15"/>
              </a:rPr>
              <a:t>Знайка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b="1" dirty="0"/>
              <a:t>7 слайд </a:t>
            </a:r>
            <a:endParaRPr lang="ru-RU" sz="1600" dirty="0"/>
          </a:p>
          <a:p>
            <a:r>
              <a:rPr lang="ru-RU" sz="1600" u="sng" dirty="0">
                <a:hlinkClick r:id="rId16"/>
              </a:rPr>
              <a:t>Незнайка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u="sng" dirty="0">
                <a:hlinkClick r:id="rId17"/>
              </a:rPr>
              <a:t>Фокина Л.П.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b="1" dirty="0"/>
              <a:t>8 слайд </a:t>
            </a:r>
            <a:endParaRPr lang="ru-RU" sz="1600" dirty="0"/>
          </a:p>
          <a:p>
            <a:r>
              <a:rPr lang="ru-RU" sz="1600" u="sng" dirty="0">
                <a:hlinkClick r:id="rId18"/>
              </a:rPr>
              <a:t>Незнайка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u="sng" dirty="0" err="1">
                <a:hlinkClick r:id="rId19"/>
              </a:rPr>
              <a:t>Пилюлькин</a:t>
            </a:r>
            <a:r>
              <a:rPr lang="ru-RU" sz="1600" dirty="0"/>
              <a:t> </a:t>
            </a:r>
          </a:p>
          <a:p>
            <a:r>
              <a:rPr lang="ru-RU" sz="1600" u="sng" dirty="0">
                <a:hlinkClick r:id="rId20"/>
              </a:rPr>
              <a:t>Винтик</a:t>
            </a:r>
            <a:r>
              <a:rPr lang="ru-RU" sz="1600" u="sng" dirty="0"/>
              <a:t> </a:t>
            </a:r>
            <a:endParaRPr lang="ru-RU" sz="1600" dirty="0"/>
          </a:p>
          <a:p>
            <a:endParaRPr lang="ru-RU" sz="1600" u="sng" dirty="0" smtClean="0">
              <a:hlinkClick r:id="rId21"/>
            </a:endParaRPr>
          </a:p>
          <a:p>
            <a:endParaRPr lang="ru-RU" sz="1600" u="sng" dirty="0">
              <a:hlinkClick r:id="rId21"/>
            </a:endParaRPr>
          </a:p>
          <a:p>
            <a:r>
              <a:rPr lang="ru-RU" sz="1600" u="sng" dirty="0" smtClean="0">
                <a:hlinkClick r:id="rId21"/>
              </a:rPr>
              <a:t>Пончик</a:t>
            </a:r>
            <a:r>
              <a:rPr lang="ru-RU" sz="1600" dirty="0" smtClean="0"/>
              <a:t> </a:t>
            </a:r>
            <a:endParaRPr lang="ru-RU" sz="1600" dirty="0"/>
          </a:p>
          <a:p>
            <a:r>
              <a:rPr lang="ru-RU" sz="1600" u="sng" dirty="0" err="1">
                <a:hlinkClick r:id="rId22"/>
              </a:rPr>
              <a:t>Гусля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u="sng" dirty="0">
                <a:hlinkClick r:id="rId23"/>
              </a:rPr>
              <a:t>Ромашка</a:t>
            </a:r>
            <a:r>
              <a:rPr lang="ru-RU" sz="1600" dirty="0"/>
              <a:t> </a:t>
            </a:r>
          </a:p>
          <a:p>
            <a:r>
              <a:rPr lang="ru-RU" sz="1600" u="sng" dirty="0" err="1">
                <a:hlinkClick r:id="rId24"/>
              </a:rPr>
              <a:t>Знайка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b="1" dirty="0"/>
              <a:t>9 слайд </a:t>
            </a:r>
            <a:endParaRPr lang="ru-RU" sz="1600" dirty="0"/>
          </a:p>
          <a:p>
            <a:r>
              <a:rPr lang="ru-RU" sz="1600" u="sng" dirty="0">
                <a:hlinkClick r:id="rId16"/>
              </a:rPr>
              <a:t>К</a:t>
            </a:r>
            <a:r>
              <a:rPr lang="ru-RU" sz="1600" u="sng" dirty="0">
                <a:hlinkClick r:id="rId25"/>
              </a:rPr>
              <a:t>лассная доска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u="sng" dirty="0">
                <a:hlinkClick r:id="rId16"/>
              </a:rPr>
              <a:t>Незнайка</a:t>
            </a:r>
            <a:r>
              <a:rPr lang="ru-RU" sz="1600" dirty="0"/>
              <a:t> 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b="1" dirty="0"/>
              <a:t>10 слайд </a:t>
            </a:r>
            <a:endParaRPr lang="ru-RU" sz="1600" dirty="0"/>
          </a:p>
          <a:p>
            <a:r>
              <a:rPr lang="ru-RU" sz="1600" u="sng" dirty="0">
                <a:hlinkClick r:id="rId26"/>
              </a:rPr>
              <a:t>Кошка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u="sng" dirty="0">
                <a:hlinkClick r:id="rId27"/>
              </a:rPr>
              <a:t>Ножницы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u="sng" dirty="0">
                <a:hlinkClick r:id="rId28"/>
              </a:rPr>
              <a:t>Индюк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u="sng" dirty="0">
                <a:hlinkClick r:id="rId29"/>
              </a:rPr>
              <a:t>Гусь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u="sng" dirty="0">
                <a:hlinkClick r:id="rId30"/>
              </a:rPr>
              <a:t>Апельсин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b="1" dirty="0"/>
              <a:t>11 слайд </a:t>
            </a:r>
            <a:endParaRPr lang="ru-RU" sz="1600" dirty="0"/>
          </a:p>
          <a:p>
            <a:r>
              <a:rPr lang="ru-RU" sz="1600" u="sng" dirty="0">
                <a:hlinkClick r:id="rId31"/>
              </a:rPr>
              <a:t>Ноутбук</a:t>
            </a:r>
            <a:r>
              <a:rPr lang="ru-RU" sz="1600" dirty="0"/>
              <a:t> </a:t>
            </a:r>
          </a:p>
          <a:p>
            <a:r>
              <a:rPr lang="ru-RU" sz="1600" u="sng" dirty="0">
                <a:hlinkClick r:id="rId32"/>
              </a:rPr>
              <a:t>Портфель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u="sng" dirty="0">
                <a:hlinkClick r:id="rId33"/>
              </a:rPr>
              <a:t>Мел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u="sng" dirty="0">
                <a:hlinkClick r:id="rId34"/>
              </a:rPr>
              <a:t>Ручка </a:t>
            </a:r>
            <a:endParaRPr lang="ru-RU" sz="1600" dirty="0"/>
          </a:p>
          <a:p>
            <a:r>
              <a:rPr lang="ru-RU" sz="1600" u="sng" dirty="0">
                <a:hlinkClick r:id="rId35"/>
              </a:rPr>
              <a:t>Пенал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u="sng" dirty="0">
                <a:hlinkClick r:id="rId36"/>
              </a:rPr>
              <a:t>Книга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u="sng" dirty="0">
                <a:hlinkClick r:id="rId37"/>
              </a:rPr>
              <a:t>Ученик</a:t>
            </a:r>
            <a:endParaRPr lang="ru-RU" sz="1600" dirty="0"/>
          </a:p>
          <a:p>
            <a:r>
              <a:rPr lang="ru-RU" sz="1600" b="1" dirty="0"/>
              <a:t>12 слайд </a:t>
            </a:r>
            <a:endParaRPr lang="ru-RU" sz="1600" dirty="0"/>
          </a:p>
          <a:p>
            <a:endParaRPr lang="ru-RU" sz="1600" u="sng" dirty="0" smtClean="0">
              <a:hlinkClick r:id="rId38"/>
            </a:endParaRPr>
          </a:p>
          <a:p>
            <a:endParaRPr lang="ru-RU" sz="1600" u="sng">
              <a:hlinkClick r:id="rId38"/>
            </a:endParaRPr>
          </a:p>
          <a:p>
            <a:r>
              <a:rPr lang="ru-RU" sz="1600" u="sng" smtClean="0">
                <a:hlinkClick r:id="rId38"/>
              </a:rPr>
              <a:t>Ножницы</a:t>
            </a:r>
            <a:r>
              <a:rPr lang="ru-RU" sz="1600" smtClean="0"/>
              <a:t> </a:t>
            </a:r>
            <a:r>
              <a:rPr lang="ru-RU" sz="1600" u="sng" smtClean="0"/>
              <a:t> </a:t>
            </a:r>
            <a:endParaRPr lang="ru-RU" sz="1600" dirty="0"/>
          </a:p>
          <a:p>
            <a:r>
              <a:rPr lang="ru-RU" sz="1600" b="1" dirty="0"/>
              <a:t>13 слайд </a:t>
            </a:r>
            <a:endParaRPr lang="ru-RU" sz="1600" dirty="0"/>
          </a:p>
          <a:p>
            <a:r>
              <a:rPr lang="ru-RU" sz="1600" u="sng" dirty="0">
                <a:hlinkClick r:id="rId39"/>
              </a:rPr>
              <a:t>Рука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b="1" dirty="0"/>
              <a:t>15 слайд </a:t>
            </a:r>
            <a:endParaRPr lang="ru-RU" sz="1600" dirty="0"/>
          </a:p>
          <a:p>
            <a:r>
              <a:rPr lang="ru-RU" sz="1600" u="sng" dirty="0">
                <a:hlinkClick r:id="rId40"/>
              </a:rPr>
              <a:t>Акула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b="1" dirty="0"/>
              <a:t>17 слайд </a:t>
            </a:r>
            <a:endParaRPr lang="ru-RU" sz="1600" dirty="0"/>
          </a:p>
          <a:p>
            <a:r>
              <a:rPr lang="ru-RU" sz="1600" u="sng" dirty="0">
                <a:hlinkClick r:id="rId41"/>
              </a:rPr>
              <a:t>Котята</a:t>
            </a:r>
            <a:r>
              <a:rPr lang="ru-RU" sz="1600" dirty="0"/>
              <a:t> </a:t>
            </a:r>
          </a:p>
          <a:p>
            <a:r>
              <a:rPr lang="ru-RU" sz="1600" b="1" dirty="0"/>
              <a:t>19 слайд </a:t>
            </a:r>
            <a:endParaRPr lang="ru-RU" sz="1600" dirty="0"/>
          </a:p>
          <a:p>
            <a:r>
              <a:rPr lang="ru-RU" sz="1600" u="sng" dirty="0">
                <a:hlinkClick r:id="rId42"/>
              </a:rPr>
              <a:t>Лягушка и мышка</a:t>
            </a:r>
            <a:r>
              <a:rPr lang="ru-RU" sz="1600" dirty="0"/>
              <a:t> </a:t>
            </a:r>
          </a:p>
          <a:p>
            <a:r>
              <a:rPr lang="ru-RU" sz="1600" b="1" dirty="0"/>
              <a:t>21 слайд </a:t>
            </a:r>
            <a:endParaRPr lang="ru-RU" sz="1600" dirty="0"/>
          </a:p>
          <a:p>
            <a:r>
              <a:rPr lang="ru-RU" sz="1600" u="sng" dirty="0">
                <a:hlinkClick r:id="rId43"/>
              </a:rPr>
              <a:t>Кораблик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b="1" dirty="0"/>
              <a:t>22 слайд </a:t>
            </a:r>
            <a:endParaRPr lang="ru-RU" sz="1600" dirty="0"/>
          </a:p>
          <a:p>
            <a:r>
              <a:rPr lang="ru-RU" sz="1600" u="sng" dirty="0">
                <a:hlinkClick r:id="rId44"/>
              </a:rPr>
              <a:t>Салют</a:t>
            </a:r>
            <a:r>
              <a:rPr lang="ru-RU" sz="1600" dirty="0"/>
              <a:t> </a:t>
            </a:r>
          </a:p>
          <a:p>
            <a:r>
              <a:rPr lang="ru-RU" sz="1600" b="1" dirty="0"/>
              <a:t>23 слайд </a:t>
            </a:r>
            <a:endParaRPr lang="ru-RU" sz="1600" dirty="0"/>
          </a:p>
          <a:p>
            <a:r>
              <a:rPr lang="ru-RU" sz="1600" u="sng" dirty="0">
                <a:hlinkClick r:id="rId18"/>
              </a:rPr>
              <a:t>Незнайка</a:t>
            </a:r>
            <a:r>
              <a:rPr lang="ru-RU" sz="1600" u="sng" dirty="0"/>
              <a:t> </a:t>
            </a:r>
            <a:endParaRPr lang="ru-RU" sz="1600" dirty="0"/>
          </a:p>
          <a:p>
            <a:r>
              <a:rPr lang="ru-RU" sz="1600" b="1" dirty="0"/>
              <a:t>24 слайд </a:t>
            </a:r>
            <a:endParaRPr lang="ru-RU" sz="1600" dirty="0"/>
          </a:p>
          <a:p>
            <a:r>
              <a:rPr lang="ru-RU" sz="1600" u="sng" dirty="0">
                <a:hlinkClick r:id="rId45"/>
              </a:rPr>
              <a:t>Книга</a:t>
            </a:r>
            <a:r>
              <a:rPr lang="ru-RU" sz="1600" dirty="0"/>
              <a:t> </a:t>
            </a:r>
          </a:p>
          <a:p>
            <a:r>
              <a:rPr lang="ru-RU" sz="1600" u="sng" dirty="0">
                <a:hlinkClick r:id="rId46"/>
              </a:rPr>
              <a:t>«Песенка читателей»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08037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547325" cy="6296198"/>
          </a:xfrm>
          <a:prstGeom prst="rect">
            <a:avLst/>
          </a:prstGeom>
          <a:pattFill prst="dotGrid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7188839" y="1826203"/>
            <a:ext cx="767665" cy="3240359"/>
          </a:xfrm>
          <a:prstGeom prst="rightArrow">
            <a:avLst>
              <a:gd name="adj1" fmla="val 59476"/>
              <a:gd name="adj2" fmla="val 80832"/>
            </a:avLst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7" name="стрелка влевоо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1214075" y="1844822"/>
            <a:ext cx="756358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hlinkClick r:id="rId5" action="ppaction://hlinksldjump"/>
          </p:cNvPr>
          <p:cNvPicPr>
            <a:picLocks noChangeArrowheads="1"/>
          </p:cNvPicPr>
          <p:nvPr/>
        </p:nvPicPr>
        <p:blipFill>
          <a:blip r:embed="rId6" cstate="print">
            <a:clrChange>
              <a:clrFrom>
                <a:srgbClr val="FBFFFA"/>
              </a:clrFrom>
              <a:clrTo>
                <a:srgbClr val="FBFF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21553" y="6132163"/>
            <a:ext cx="720000" cy="465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текст1"/>
          <p:cNvSpPr/>
          <p:nvPr/>
        </p:nvSpPr>
        <p:spPr>
          <a:xfrm>
            <a:off x="2088000" y="987097"/>
            <a:ext cx="4968000" cy="5328000"/>
          </a:xfrm>
          <a:prstGeom prst="rect">
            <a:avLst/>
          </a:prstGeom>
          <a:ln w="19050">
            <a:solidFill>
              <a:srgbClr val="4138B6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2800"/>
              </a:lnSpc>
            </a:pPr>
            <a:r>
              <a:rPr lang="ru-RU" sz="2400" b="1" dirty="0">
                <a:solidFill>
                  <a:srgbClr val="0070C0"/>
                </a:solidFill>
              </a:rPr>
              <a:t>Меня зовут Незнайка. </a:t>
            </a:r>
          </a:p>
          <a:p>
            <a:pPr algn="ctr">
              <a:lnSpc>
                <a:spcPts val="2800"/>
              </a:lnSpc>
            </a:pPr>
            <a:r>
              <a:rPr lang="ru-RU" sz="2400" b="1" dirty="0">
                <a:solidFill>
                  <a:srgbClr val="0070C0"/>
                </a:solidFill>
              </a:rPr>
              <a:t>Раньше я не любил учиться, </a:t>
            </a:r>
          </a:p>
          <a:p>
            <a:pPr algn="ctr">
              <a:lnSpc>
                <a:spcPts val="2800"/>
              </a:lnSpc>
            </a:pPr>
            <a:r>
              <a:rPr lang="ru-RU" sz="2400" b="1" dirty="0">
                <a:solidFill>
                  <a:srgbClr val="0070C0"/>
                </a:solidFill>
              </a:rPr>
              <a:t>а любил хвастаться. </a:t>
            </a:r>
          </a:p>
          <a:p>
            <a:pPr algn="ctr">
              <a:lnSpc>
                <a:spcPts val="2800"/>
              </a:lnSpc>
            </a:pPr>
            <a:r>
              <a:rPr lang="ru-RU" sz="2400" b="1" dirty="0">
                <a:solidFill>
                  <a:srgbClr val="0070C0"/>
                </a:solidFill>
              </a:rPr>
              <a:t>П</a:t>
            </a:r>
            <a:r>
              <a:rPr lang="ru-RU" sz="2400" b="1" dirty="0" smtClean="0">
                <a:solidFill>
                  <a:srgbClr val="0070C0"/>
                </a:solidFill>
              </a:rPr>
              <a:t>ридумал </a:t>
            </a:r>
            <a:r>
              <a:rPr lang="ru-RU" sz="2400" b="1" dirty="0">
                <a:solidFill>
                  <a:srgbClr val="0070C0"/>
                </a:solidFill>
              </a:rPr>
              <a:t>меня детский писатель </a:t>
            </a:r>
          </a:p>
          <a:p>
            <a:pPr algn="ctr">
              <a:lnSpc>
                <a:spcPts val="2800"/>
              </a:lnSpc>
            </a:pPr>
            <a:r>
              <a:rPr lang="ru-RU" sz="2400" b="1" dirty="0">
                <a:solidFill>
                  <a:srgbClr val="0070C0"/>
                </a:solidFill>
              </a:rPr>
              <a:t>Николай Николаевич Носов. </a:t>
            </a:r>
          </a:p>
          <a:p>
            <a:pPr algn="ctr">
              <a:lnSpc>
                <a:spcPts val="2800"/>
              </a:lnSpc>
            </a:pPr>
            <a:r>
              <a:rPr lang="ru-RU" sz="2400" b="1" dirty="0">
                <a:solidFill>
                  <a:srgbClr val="0070C0"/>
                </a:solidFill>
              </a:rPr>
              <a:t>Он родился в Киеве </a:t>
            </a:r>
          </a:p>
          <a:p>
            <a:pPr algn="ctr">
              <a:lnSpc>
                <a:spcPts val="2800"/>
              </a:lnSpc>
            </a:pPr>
            <a:r>
              <a:rPr lang="ru-RU" sz="2400" b="1" dirty="0">
                <a:solidFill>
                  <a:srgbClr val="0070C0"/>
                </a:solidFill>
              </a:rPr>
              <a:t>в 1908 году.  </a:t>
            </a:r>
          </a:p>
          <a:p>
            <a:pPr algn="ctr">
              <a:lnSpc>
                <a:spcPts val="2800"/>
              </a:lnSpc>
            </a:pPr>
            <a:r>
              <a:rPr lang="ru-RU" sz="2400" b="1" dirty="0">
                <a:solidFill>
                  <a:srgbClr val="0070C0"/>
                </a:solidFill>
              </a:rPr>
              <a:t>Наиболее известны и любимы читателями сказочные произведения:</a:t>
            </a:r>
          </a:p>
          <a:p>
            <a:pPr algn="ctr">
              <a:lnSpc>
                <a:spcPts val="2800"/>
              </a:lnSpc>
            </a:pPr>
            <a:r>
              <a:rPr lang="ru-RU" sz="2400" b="1" dirty="0">
                <a:solidFill>
                  <a:srgbClr val="0070C0"/>
                </a:solidFill>
              </a:rPr>
              <a:t>«Приключения Незнайки и его друзей»,</a:t>
            </a:r>
          </a:p>
          <a:p>
            <a:pPr algn="ctr">
              <a:lnSpc>
                <a:spcPts val="2800"/>
              </a:lnSpc>
            </a:pPr>
            <a:r>
              <a:rPr lang="ru-RU" sz="2400" b="1" dirty="0">
                <a:solidFill>
                  <a:srgbClr val="0070C0"/>
                </a:solidFill>
              </a:rPr>
              <a:t>«Незнайка в Солнечном городе» и</a:t>
            </a:r>
          </a:p>
          <a:p>
            <a:pPr algn="ctr">
              <a:lnSpc>
                <a:spcPts val="2800"/>
              </a:lnSpc>
            </a:pPr>
            <a:r>
              <a:rPr lang="ru-RU" sz="2400" b="1" dirty="0">
                <a:solidFill>
                  <a:srgbClr val="0070C0"/>
                </a:solidFill>
              </a:rPr>
              <a:t>«Незнайка на Луне»</a:t>
            </a:r>
          </a:p>
        </p:txBody>
      </p:sp>
      <p:sp>
        <p:nvSpPr>
          <p:cNvPr id="10" name="Заголовок 1024"/>
          <p:cNvSpPr>
            <a:spLocks noGrp="1"/>
          </p:cNvSpPr>
          <p:nvPr>
            <p:ph type="title"/>
          </p:nvPr>
        </p:nvSpPr>
        <p:spPr>
          <a:xfrm>
            <a:off x="2303748" y="260648"/>
            <a:ext cx="4536504" cy="576064"/>
          </a:xfrm>
        </p:spPr>
        <p:txBody>
          <a:bodyPr/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Давайте познакомимся</a:t>
            </a:r>
            <a:endParaRPr lang="ru-RU" dirty="0"/>
          </a:p>
        </p:txBody>
      </p:sp>
      <p:pic>
        <p:nvPicPr>
          <p:cNvPr id="11" name="зел"/>
          <p:cNvPicPr>
            <a:picLocks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1" t="3816" r="6715" b="6437"/>
          <a:stretch/>
        </p:blipFill>
        <p:spPr bwMode="auto">
          <a:xfrm>
            <a:off x="2088001" y="1071153"/>
            <a:ext cx="4968000" cy="5178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солн гор"/>
          <p:cNvPicPr>
            <a:picLocks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7" t="3314" r="7518" b="7666"/>
          <a:stretch/>
        </p:blipFill>
        <p:spPr bwMode="auto">
          <a:xfrm>
            <a:off x="2088000" y="1055251"/>
            <a:ext cx="4968000" cy="5191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на луне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11360" y="926675"/>
            <a:ext cx="4906551" cy="54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Рамка"/>
          <p:cNvSpPr/>
          <p:nvPr/>
        </p:nvSpPr>
        <p:spPr>
          <a:xfrm>
            <a:off x="1961653" y="882593"/>
            <a:ext cx="5220695" cy="5509323"/>
          </a:xfrm>
          <a:prstGeom prst="frame">
            <a:avLst>
              <a:gd name="adj1" fmla="val 3474"/>
            </a:avLst>
          </a:prstGeom>
          <a:ln w="28575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39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" grpId="3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3528" y="332656"/>
            <a:ext cx="8547325" cy="6296198"/>
          </a:xfrm>
          <a:prstGeom prst="rect">
            <a:avLst/>
          </a:prstGeom>
          <a:pattFill prst="dotGrid">
            <a:fgClr>
              <a:srgbClr val="4BACC6">
                <a:lumMod val="20000"/>
                <a:lumOff val="80000"/>
              </a:srgbClr>
            </a:fgClr>
            <a:bgClr>
              <a:sysClr val="window" lastClr="FFFFFF"/>
            </a:bgClr>
          </a:patt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27784" y="332656"/>
            <a:ext cx="3888432" cy="404867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/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  Отгадайте  загадку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pic>
        <p:nvPicPr>
          <p:cNvPr id="1029" name="фотоап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86745" y="2116303"/>
            <a:ext cx="2859268" cy="18942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950864">
            <a:off x="3260855" y="1287736"/>
            <a:ext cx="3943308" cy="383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нутый угол 1"/>
          <p:cNvSpPr/>
          <p:nvPr/>
        </p:nvSpPr>
        <p:spPr>
          <a:xfrm>
            <a:off x="2556891" y="1556792"/>
            <a:ext cx="4489122" cy="3094722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0070C0"/>
                </a:solidFill>
              </a:rPr>
              <a:t>Эта </a:t>
            </a:r>
            <a:r>
              <a:rPr lang="ru-RU" sz="3200" b="1" dirty="0">
                <a:solidFill>
                  <a:srgbClr val="0070C0"/>
                </a:solidFill>
              </a:rPr>
              <a:t>книга не простая, </a:t>
            </a:r>
            <a:endParaRPr lang="ru-RU" sz="3200" b="1" dirty="0" smtClean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rgbClr val="0070C0"/>
                </a:solidFill>
              </a:rPr>
              <a:t>П</a:t>
            </a:r>
            <a:r>
              <a:rPr lang="ru-RU" sz="3200" b="1" dirty="0" smtClean="0">
                <a:solidFill>
                  <a:srgbClr val="0070C0"/>
                </a:solidFill>
              </a:rPr>
              <a:t>о </a:t>
            </a:r>
            <a:r>
              <a:rPr lang="ru-RU" sz="3200" b="1" dirty="0">
                <a:solidFill>
                  <a:srgbClr val="0070C0"/>
                </a:solidFill>
              </a:rPr>
              <a:t>ней буквы изучаю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72400" y="404664"/>
            <a:ext cx="6213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7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79"/>
          <a:stretch/>
        </p:blipFill>
        <p:spPr bwMode="auto">
          <a:xfrm>
            <a:off x="-3599038" y="-51281"/>
            <a:ext cx="3584575" cy="728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6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84" b="14808"/>
          <a:stretch/>
        </p:blipFill>
        <p:spPr bwMode="auto">
          <a:xfrm>
            <a:off x="-3599040" y="1772816"/>
            <a:ext cx="3584575" cy="752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5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33" b="29237"/>
          <a:stretch/>
        </p:blipFill>
        <p:spPr bwMode="auto">
          <a:xfrm>
            <a:off x="-3599039" y="3933056"/>
            <a:ext cx="3584575" cy="718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1а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95"/>
          <a:stretch/>
        </p:blipFill>
        <p:spPr bwMode="auto">
          <a:xfrm>
            <a:off x="9165141" y="0"/>
            <a:ext cx="3584575" cy="737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4а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84" b="43601"/>
          <a:stretch/>
        </p:blipFill>
        <p:spPr bwMode="auto">
          <a:xfrm>
            <a:off x="-3688759" y="6152135"/>
            <a:ext cx="3584575" cy="707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3а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06" b="57236"/>
          <a:stretch/>
        </p:blipFill>
        <p:spPr bwMode="auto">
          <a:xfrm>
            <a:off x="9167482" y="6117771"/>
            <a:ext cx="3584575" cy="740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2 а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47" b="71610"/>
          <a:stretch/>
        </p:blipFill>
        <p:spPr bwMode="auto">
          <a:xfrm>
            <a:off x="9167482" y="2699657"/>
            <a:ext cx="3584575" cy="729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Максим\Pictures\КОР 3\син стрелка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DF4"/>
              </a:clrFrom>
              <a:clrTo>
                <a:srgbClr val="FFFD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78885" y="6165304"/>
            <a:ext cx="741587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fotospus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/>
                </p14:media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10699088" y="36531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84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.00209 L -0.69826 0.1753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13" y="864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02405E-6 L -0.69861 -0.11471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31" y="-573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1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60777E-7 L -0.69861 -0.50856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31" y="-2543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1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0.00416 L 0.70747 -0.4105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365" y="-2032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3" dur="1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.00462 L 0.69757 0.01526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" y="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.00485 L 0.69757 0.43247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" y="21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1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.00671 L 0.69757 0.80689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" y="4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5" dur="1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323528" y="332656"/>
            <a:ext cx="8538971" cy="6296198"/>
          </a:xfrm>
          <a:prstGeom prst="rect">
            <a:avLst/>
          </a:prstGeom>
          <a:pattFill prst="dotGrid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339752" y="260350"/>
            <a:ext cx="4464496" cy="576263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  </a:t>
            </a:r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Повторим пройденное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sp>
        <p:nvSpPr>
          <p:cNvPr id="9" name="центр"/>
          <p:cNvSpPr/>
          <p:nvPr/>
        </p:nvSpPr>
        <p:spPr>
          <a:xfrm>
            <a:off x="3672000" y="2780928"/>
            <a:ext cx="1800000" cy="1800000"/>
          </a:xfrm>
          <a:custGeom>
            <a:avLst/>
            <a:gdLst>
              <a:gd name="connsiteX0" fmla="*/ 0 w 1979995"/>
              <a:gd name="connsiteY0" fmla="*/ 989998 h 1979995"/>
              <a:gd name="connsiteX1" fmla="*/ 989998 w 1979995"/>
              <a:gd name="connsiteY1" fmla="*/ 0 h 1979995"/>
              <a:gd name="connsiteX2" fmla="*/ 1979996 w 1979995"/>
              <a:gd name="connsiteY2" fmla="*/ 989998 h 1979995"/>
              <a:gd name="connsiteX3" fmla="*/ 989998 w 1979995"/>
              <a:gd name="connsiteY3" fmla="*/ 1979996 h 1979995"/>
              <a:gd name="connsiteX4" fmla="*/ 0 w 1979995"/>
              <a:gd name="connsiteY4" fmla="*/ 989998 h 1979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9995" h="1979995">
                <a:moveTo>
                  <a:pt x="0" y="989998"/>
                </a:moveTo>
                <a:cubicBezTo>
                  <a:pt x="0" y="443237"/>
                  <a:pt x="443237" y="0"/>
                  <a:pt x="989998" y="0"/>
                </a:cubicBezTo>
                <a:cubicBezTo>
                  <a:pt x="1536759" y="0"/>
                  <a:pt x="1979996" y="443237"/>
                  <a:pt x="1979996" y="989998"/>
                </a:cubicBezTo>
                <a:cubicBezTo>
                  <a:pt x="1979996" y="1536759"/>
                  <a:pt x="1536759" y="1979996"/>
                  <a:pt x="989998" y="1979996"/>
                </a:cubicBezTo>
                <a:cubicBezTo>
                  <a:pt x="443237" y="1979996"/>
                  <a:pt x="0" y="1536759"/>
                  <a:pt x="0" y="98999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tint val="50000"/>
                  <a:satMod val="30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330604" tIns="330604" rIns="330604" bIns="330604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spc="50" dirty="0" smtClean="0">
                <a:ln w="13500">
                  <a:prstDash val="solid"/>
                </a:ln>
                <a:solidFill>
                  <a:srgbClr val="991B1B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Речь</a:t>
            </a:r>
            <a:endParaRPr lang="ru-RU" sz="3200" b="1" kern="1200" cap="none" spc="50" dirty="0">
              <a:ln w="13500">
                <a:prstDash val="solid"/>
              </a:ln>
              <a:solidFill>
                <a:srgbClr val="991B1B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0" name="кр1">
            <a:hlinkClick r:id="rId4" action="ppaction://hlinksldjump"/>
          </p:cNvPr>
          <p:cNvSpPr/>
          <p:nvPr/>
        </p:nvSpPr>
        <p:spPr>
          <a:xfrm>
            <a:off x="3582000" y="1052736"/>
            <a:ext cx="1980000" cy="1980000"/>
          </a:xfrm>
          <a:custGeom>
            <a:avLst/>
            <a:gdLst>
              <a:gd name="connsiteX0" fmla="*/ 0 w 2339996"/>
              <a:gd name="connsiteY0" fmla="*/ 1169998 h 2339996"/>
              <a:gd name="connsiteX1" fmla="*/ 1169998 w 2339996"/>
              <a:gd name="connsiteY1" fmla="*/ 0 h 2339996"/>
              <a:gd name="connsiteX2" fmla="*/ 2339996 w 2339996"/>
              <a:gd name="connsiteY2" fmla="*/ 1169998 h 2339996"/>
              <a:gd name="connsiteX3" fmla="*/ 1169998 w 2339996"/>
              <a:gd name="connsiteY3" fmla="*/ 2339996 h 2339996"/>
              <a:gd name="connsiteX4" fmla="*/ 0 w 2339996"/>
              <a:gd name="connsiteY4" fmla="*/ 1169998 h 2339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9996" h="2339996">
                <a:moveTo>
                  <a:pt x="0" y="1169998"/>
                </a:moveTo>
                <a:cubicBezTo>
                  <a:pt x="0" y="523826"/>
                  <a:pt x="523826" y="0"/>
                  <a:pt x="1169998" y="0"/>
                </a:cubicBezTo>
                <a:cubicBezTo>
                  <a:pt x="1816170" y="0"/>
                  <a:pt x="2339996" y="523826"/>
                  <a:pt x="2339996" y="1169998"/>
                </a:cubicBezTo>
                <a:cubicBezTo>
                  <a:pt x="2339996" y="1816170"/>
                  <a:pt x="1816170" y="2339996"/>
                  <a:pt x="1169998" y="2339996"/>
                </a:cubicBezTo>
                <a:cubicBezTo>
                  <a:pt x="523826" y="2339996"/>
                  <a:pt x="0" y="1816170"/>
                  <a:pt x="0" y="1169998"/>
                </a:cubicBezTo>
                <a:close/>
              </a:path>
            </a:pathLst>
          </a:custGeom>
          <a:solidFill>
            <a:srgbClr val="0070C0">
              <a:alpha val="50000"/>
            </a:srgbClr>
          </a:solidFill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1422400">
              <a:lnSpc>
                <a:spcPts val="28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150" b="1" kern="1200" dirty="0" smtClean="0">
                <a:solidFill>
                  <a:srgbClr val="0070C0"/>
                </a:solidFill>
              </a:rPr>
              <a:t>1</a:t>
            </a:r>
          </a:p>
          <a:p>
            <a:pPr lvl="0" algn="ctr" defTabSz="1422400">
              <a:lnSpc>
                <a:spcPts val="28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150" b="1" kern="1200" dirty="0" smtClean="0">
                <a:solidFill>
                  <a:srgbClr val="0070C0"/>
                </a:solidFill>
              </a:rPr>
              <a:t>Звуки и буквы</a:t>
            </a:r>
            <a:endParaRPr lang="ru-RU" sz="3200" b="1" kern="1200" dirty="0">
              <a:solidFill>
                <a:srgbClr val="0070C0"/>
              </a:solidFill>
            </a:endParaRPr>
          </a:p>
        </p:txBody>
      </p:sp>
      <p:sp>
        <p:nvSpPr>
          <p:cNvPr id="11" name="кр2">
            <a:hlinkClick r:id="rId5" action="ppaction://hlinksldjump"/>
          </p:cNvPr>
          <p:cNvSpPr/>
          <p:nvPr/>
        </p:nvSpPr>
        <p:spPr>
          <a:xfrm>
            <a:off x="5189629" y="2204863"/>
            <a:ext cx="1980000" cy="1966145"/>
          </a:xfrm>
          <a:custGeom>
            <a:avLst/>
            <a:gdLst>
              <a:gd name="connsiteX0" fmla="*/ 0 w 2339996"/>
              <a:gd name="connsiteY0" fmla="*/ 1169998 h 2339996"/>
              <a:gd name="connsiteX1" fmla="*/ 1169998 w 2339996"/>
              <a:gd name="connsiteY1" fmla="*/ 0 h 2339996"/>
              <a:gd name="connsiteX2" fmla="*/ 2339996 w 2339996"/>
              <a:gd name="connsiteY2" fmla="*/ 1169998 h 2339996"/>
              <a:gd name="connsiteX3" fmla="*/ 1169998 w 2339996"/>
              <a:gd name="connsiteY3" fmla="*/ 2339996 h 2339996"/>
              <a:gd name="connsiteX4" fmla="*/ 0 w 2339996"/>
              <a:gd name="connsiteY4" fmla="*/ 1169998 h 2339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9996" h="2339996">
                <a:moveTo>
                  <a:pt x="0" y="1169998"/>
                </a:moveTo>
                <a:cubicBezTo>
                  <a:pt x="0" y="523826"/>
                  <a:pt x="523826" y="0"/>
                  <a:pt x="1169998" y="0"/>
                </a:cubicBezTo>
                <a:cubicBezTo>
                  <a:pt x="1816170" y="0"/>
                  <a:pt x="2339996" y="523826"/>
                  <a:pt x="2339996" y="1169998"/>
                </a:cubicBezTo>
                <a:cubicBezTo>
                  <a:pt x="2339996" y="1816170"/>
                  <a:pt x="1816170" y="2339996"/>
                  <a:pt x="1169998" y="2339996"/>
                </a:cubicBezTo>
                <a:cubicBezTo>
                  <a:pt x="523826" y="2339996"/>
                  <a:pt x="0" y="1816170"/>
                  <a:pt x="0" y="1169998"/>
                </a:cubicBezTo>
                <a:close/>
              </a:path>
            </a:pathLst>
          </a:custGeom>
          <a:solidFill>
            <a:srgbClr val="0070C0">
              <a:alpha val="50000"/>
            </a:srgb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1422400">
              <a:lnSpc>
                <a:spcPts val="2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kern="1200" dirty="0" smtClean="0">
                <a:solidFill>
                  <a:srgbClr val="0070C0"/>
                </a:solidFill>
              </a:rPr>
              <a:t>2</a:t>
            </a:r>
          </a:p>
          <a:p>
            <a:pPr lvl="0" algn="ctr" defTabSz="1422400">
              <a:lnSpc>
                <a:spcPts val="2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kern="1200" dirty="0" smtClean="0">
                <a:solidFill>
                  <a:srgbClr val="0070C0"/>
                </a:solidFill>
              </a:rPr>
              <a:t>Слоги</a:t>
            </a:r>
            <a:endParaRPr lang="ru-RU" sz="3200" b="1" kern="1200" dirty="0">
              <a:solidFill>
                <a:srgbClr val="0070C0"/>
              </a:solidFill>
            </a:endParaRPr>
          </a:p>
        </p:txBody>
      </p:sp>
      <p:sp>
        <p:nvSpPr>
          <p:cNvPr id="12" name="кр3">
            <a:hlinkClick r:id="rId6" action="ppaction://hlinksldjump"/>
          </p:cNvPr>
          <p:cNvSpPr/>
          <p:nvPr/>
        </p:nvSpPr>
        <p:spPr>
          <a:xfrm>
            <a:off x="4585855" y="4077072"/>
            <a:ext cx="1980000" cy="1980000"/>
          </a:xfrm>
          <a:custGeom>
            <a:avLst/>
            <a:gdLst>
              <a:gd name="connsiteX0" fmla="*/ 0 w 2340265"/>
              <a:gd name="connsiteY0" fmla="*/ 1169998 h 2339996"/>
              <a:gd name="connsiteX1" fmla="*/ 1170133 w 2340265"/>
              <a:gd name="connsiteY1" fmla="*/ 0 h 2339996"/>
              <a:gd name="connsiteX2" fmla="*/ 2340266 w 2340265"/>
              <a:gd name="connsiteY2" fmla="*/ 1169998 h 2339996"/>
              <a:gd name="connsiteX3" fmla="*/ 1170133 w 2340265"/>
              <a:gd name="connsiteY3" fmla="*/ 2339996 h 2339996"/>
              <a:gd name="connsiteX4" fmla="*/ 0 w 2340265"/>
              <a:gd name="connsiteY4" fmla="*/ 1169998 h 2339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0265" h="2339996">
                <a:moveTo>
                  <a:pt x="0" y="1169998"/>
                </a:moveTo>
                <a:cubicBezTo>
                  <a:pt x="0" y="523826"/>
                  <a:pt x="523886" y="0"/>
                  <a:pt x="1170133" y="0"/>
                </a:cubicBezTo>
                <a:cubicBezTo>
                  <a:pt x="1816380" y="0"/>
                  <a:pt x="2340266" y="523826"/>
                  <a:pt x="2340266" y="1169998"/>
                </a:cubicBezTo>
                <a:cubicBezTo>
                  <a:pt x="2340266" y="1816170"/>
                  <a:pt x="1816380" y="2339996"/>
                  <a:pt x="1170133" y="2339996"/>
                </a:cubicBezTo>
                <a:cubicBezTo>
                  <a:pt x="523886" y="2339996"/>
                  <a:pt x="0" y="1816170"/>
                  <a:pt x="0" y="1169998"/>
                </a:cubicBezTo>
                <a:close/>
              </a:path>
            </a:pathLst>
          </a:custGeom>
          <a:solidFill>
            <a:srgbClr val="0070C0">
              <a:alpha val="50000"/>
            </a:srgb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1422400">
              <a:lnSpc>
                <a:spcPts val="17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kern="1200" dirty="0" smtClean="0">
                <a:solidFill>
                  <a:srgbClr val="0070C0"/>
                </a:solidFill>
              </a:rPr>
              <a:t>3</a:t>
            </a:r>
            <a:r>
              <a:rPr lang="ru-RU" sz="4000" kern="1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</a:p>
          <a:p>
            <a:pPr lvl="0" algn="ctr" defTabSz="1422400">
              <a:lnSpc>
                <a:spcPts val="17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kern="1200" dirty="0" smtClean="0">
                <a:solidFill>
                  <a:srgbClr val="0070C0"/>
                </a:solidFill>
              </a:rPr>
              <a:t>Слова</a:t>
            </a:r>
            <a:endParaRPr lang="ru-RU" sz="3200" b="1" kern="1200" dirty="0">
              <a:solidFill>
                <a:srgbClr val="0070C0"/>
              </a:solidFill>
            </a:endParaRPr>
          </a:p>
        </p:txBody>
      </p:sp>
      <p:sp>
        <p:nvSpPr>
          <p:cNvPr id="13" name="кр4">
            <a:hlinkClick r:id="rId7" action="ppaction://hlinksldjump"/>
          </p:cNvPr>
          <p:cNvSpPr/>
          <p:nvPr/>
        </p:nvSpPr>
        <p:spPr>
          <a:xfrm>
            <a:off x="2613929" y="4085586"/>
            <a:ext cx="1980000" cy="1980000"/>
          </a:xfrm>
          <a:custGeom>
            <a:avLst/>
            <a:gdLst>
              <a:gd name="connsiteX0" fmla="*/ 0 w 2339996"/>
              <a:gd name="connsiteY0" fmla="*/ 1169998 h 2339996"/>
              <a:gd name="connsiteX1" fmla="*/ 1169998 w 2339996"/>
              <a:gd name="connsiteY1" fmla="*/ 0 h 2339996"/>
              <a:gd name="connsiteX2" fmla="*/ 2339996 w 2339996"/>
              <a:gd name="connsiteY2" fmla="*/ 1169998 h 2339996"/>
              <a:gd name="connsiteX3" fmla="*/ 1169998 w 2339996"/>
              <a:gd name="connsiteY3" fmla="*/ 2339996 h 2339996"/>
              <a:gd name="connsiteX4" fmla="*/ 0 w 2339996"/>
              <a:gd name="connsiteY4" fmla="*/ 1169998 h 2339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9996" h="2339996">
                <a:moveTo>
                  <a:pt x="0" y="1169998"/>
                </a:moveTo>
                <a:cubicBezTo>
                  <a:pt x="0" y="523826"/>
                  <a:pt x="523826" y="0"/>
                  <a:pt x="1169998" y="0"/>
                </a:cubicBezTo>
                <a:cubicBezTo>
                  <a:pt x="1816170" y="0"/>
                  <a:pt x="2339996" y="523826"/>
                  <a:pt x="2339996" y="1169998"/>
                </a:cubicBezTo>
                <a:cubicBezTo>
                  <a:pt x="2339996" y="1816170"/>
                  <a:pt x="1816170" y="2339996"/>
                  <a:pt x="1169998" y="2339996"/>
                </a:cubicBezTo>
                <a:cubicBezTo>
                  <a:pt x="523826" y="2339996"/>
                  <a:pt x="0" y="1816170"/>
                  <a:pt x="0" y="1169998"/>
                </a:cubicBezTo>
                <a:close/>
              </a:path>
            </a:pathLst>
          </a:custGeom>
          <a:solidFill>
            <a:srgbClr val="0070C0">
              <a:alpha val="50000"/>
            </a:srgb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1422400">
              <a:lnSpc>
                <a:spcPts val="3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3200" b="1" kern="1200" dirty="0" smtClean="0">
                <a:solidFill>
                  <a:srgbClr val="0070C0"/>
                </a:solidFill>
              </a:rPr>
              <a:t>4</a:t>
            </a:r>
          </a:p>
          <a:p>
            <a:pPr lvl="0" algn="ctr" defTabSz="1422400">
              <a:lnSpc>
                <a:spcPts val="3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800" b="1" kern="1200" dirty="0" err="1" smtClean="0">
                <a:solidFill>
                  <a:srgbClr val="0070C0"/>
                </a:solidFill>
              </a:rPr>
              <a:t>Предло</a:t>
            </a:r>
            <a:endParaRPr lang="ru-RU" sz="2800" b="1" kern="1200" dirty="0" smtClean="0">
              <a:solidFill>
                <a:srgbClr val="0070C0"/>
              </a:solidFill>
            </a:endParaRPr>
          </a:p>
          <a:p>
            <a:pPr lvl="0" algn="ctr" defTabSz="1422400">
              <a:lnSpc>
                <a:spcPts val="3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800" b="1" kern="1200" dirty="0" err="1" smtClean="0">
                <a:solidFill>
                  <a:srgbClr val="0070C0"/>
                </a:solidFill>
              </a:rPr>
              <a:t>жения</a:t>
            </a:r>
            <a:endParaRPr lang="ru-RU" sz="2800" b="1" kern="1200" dirty="0">
              <a:solidFill>
                <a:srgbClr val="0070C0"/>
              </a:solidFill>
            </a:endParaRPr>
          </a:p>
        </p:txBody>
      </p:sp>
      <p:sp>
        <p:nvSpPr>
          <p:cNvPr id="19" name="кр1">
            <a:hlinkClick r:id="rId8" action="ppaction://hlinksldjump"/>
          </p:cNvPr>
          <p:cNvSpPr/>
          <p:nvPr/>
        </p:nvSpPr>
        <p:spPr>
          <a:xfrm>
            <a:off x="1965857" y="2218719"/>
            <a:ext cx="1980000" cy="1980000"/>
          </a:xfrm>
          <a:custGeom>
            <a:avLst/>
            <a:gdLst>
              <a:gd name="connsiteX0" fmla="*/ 0 w 2339996"/>
              <a:gd name="connsiteY0" fmla="*/ 1169998 h 2339996"/>
              <a:gd name="connsiteX1" fmla="*/ 1169998 w 2339996"/>
              <a:gd name="connsiteY1" fmla="*/ 0 h 2339996"/>
              <a:gd name="connsiteX2" fmla="*/ 2339996 w 2339996"/>
              <a:gd name="connsiteY2" fmla="*/ 1169998 h 2339996"/>
              <a:gd name="connsiteX3" fmla="*/ 1169998 w 2339996"/>
              <a:gd name="connsiteY3" fmla="*/ 2339996 h 2339996"/>
              <a:gd name="connsiteX4" fmla="*/ 0 w 2339996"/>
              <a:gd name="connsiteY4" fmla="*/ 1169998 h 2339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9996" h="2339996">
                <a:moveTo>
                  <a:pt x="0" y="1169998"/>
                </a:moveTo>
                <a:cubicBezTo>
                  <a:pt x="0" y="523826"/>
                  <a:pt x="523826" y="0"/>
                  <a:pt x="1169998" y="0"/>
                </a:cubicBezTo>
                <a:cubicBezTo>
                  <a:pt x="1816170" y="0"/>
                  <a:pt x="2339996" y="523826"/>
                  <a:pt x="2339996" y="1169998"/>
                </a:cubicBezTo>
                <a:cubicBezTo>
                  <a:pt x="2339996" y="1816170"/>
                  <a:pt x="1816170" y="2339996"/>
                  <a:pt x="1169998" y="2339996"/>
                </a:cubicBezTo>
                <a:cubicBezTo>
                  <a:pt x="523826" y="2339996"/>
                  <a:pt x="0" y="1816170"/>
                  <a:pt x="0" y="1169998"/>
                </a:cubicBezTo>
                <a:close/>
              </a:path>
            </a:pathLst>
          </a:custGeom>
          <a:solidFill>
            <a:srgbClr val="0070C0">
              <a:alpha val="50000"/>
            </a:srgbClr>
          </a:solidFill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1422400">
              <a:lnSpc>
                <a:spcPts val="2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kern="1200" dirty="0" smtClean="0">
                <a:solidFill>
                  <a:srgbClr val="0070C0"/>
                </a:solidFill>
              </a:rPr>
              <a:t>5</a:t>
            </a:r>
          </a:p>
          <a:p>
            <a:pPr lvl="0" algn="ctr" defTabSz="1422400">
              <a:lnSpc>
                <a:spcPts val="2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smtClean="0">
                <a:solidFill>
                  <a:srgbClr val="0070C0"/>
                </a:solidFill>
              </a:rPr>
              <a:t>Тексты</a:t>
            </a:r>
            <a:endParaRPr lang="ru-RU" sz="3200" b="1" kern="1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16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44AC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44AC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44AC2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44AC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44AC2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323528" y="332656"/>
            <a:ext cx="8538971" cy="6296198"/>
          </a:xfrm>
          <a:prstGeom prst="rect">
            <a:avLst/>
          </a:prstGeom>
          <a:pattFill prst="dotGrid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9375" y="1844824"/>
            <a:ext cx="4594112" cy="3467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а"/>
          <p:cNvSpPr/>
          <p:nvPr/>
        </p:nvSpPr>
        <p:spPr>
          <a:xfrm>
            <a:off x="1579177" y="3789619"/>
            <a:ext cx="900000" cy="90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[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]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м"/>
          <p:cNvSpPr/>
          <p:nvPr/>
        </p:nvSpPr>
        <p:spPr>
          <a:xfrm>
            <a:off x="6930742" y="3263733"/>
            <a:ext cx="936000" cy="90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[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]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з"/>
          <p:cNvSpPr/>
          <p:nvPr/>
        </p:nvSpPr>
        <p:spPr>
          <a:xfrm>
            <a:off x="947090" y="5038699"/>
            <a:ext cx="900000" cy="90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[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]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т"/>
          <p:cNvSpPr/>
          <p:nvPr/>
        </p:nvSpPr>
        <p:spPr>
          <a:xfrm>
            <a:off x="4671233" y="3477637"/>
            <a:ext cx="900000" cy="90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[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]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д"/>
          <p:cNvSpPr/>
          <p:nvPr/>
        </p:nvSpPr>
        <p:spPr>
          <a:xfrm>
            <a:off x="2599848" y="2621811"/>
            <a:ext cx="900000" cy="90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[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]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ы"/>
          <p:cNvSpPr/>
          <p:nvPr/>
        </p:nvSpPr>
        <p:spPr>
          <a:xfrm>
            <a:off x="3635896" y="1632788"/>
            <a:ext cx="900000" cy="864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[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]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о"/>
          <p:cNvSpPr/>
          <p:nvPr/>
        </p:nvSpPr>
        <p:spPr>
          <a:xfrm>
            <a:off x="5440994" y="2028744"/>
            <a:ext cx="900000" cy="90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[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]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к"/>
          <p:cNvSpPr/>
          <p:nvPr/>
        </p:nvSpPr>
        <p:spPr>
          <a:xfrm>
            <a:off x="3365283" y="4772595"/>
            <a:ext cx="900000" cy="90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[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]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и"/>
          <p:cNvSpPr/>
          <p:nvPr/>
        </p:nvSpPr>
        <p:spPr>
          <a:xfrm>
            <a:off x="5612032" y="5038787"/>
            <a:ext cx="900000" cy="90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[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]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э"/>
          <p:cNvSpPr/>
          <p:nvPr/>
        </p:nvSpPr>
        <p:spPr>
          <a:xfrm>
            <a:off x="7326786" y="1588560"/>
            <a:ext cx="900000" cy="90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[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]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4" name="р"/>
          <p:cNvSpPr/>
          <p:nvPr/>
        </p:nvSpPr>
        <p:spPr>
          <a:xfrm>
            <a:off x="1320617" y="1829811"/>
            <a:ext cx="900000" cy="90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[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]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5" name="у"/>
          <p:cNvSpPr/>
          <p:nvPr/>
        </p:nvSpPr>
        <p:spPr>
          <a:xfrm>
            <a:off x="7326874" y="4461181"/>
            <a:ext cx="900000" cy="90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[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]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гласные"/>
          <p:cNvSpPr/>
          <p:nvPr/>
        </p:nvSpPr>
        <p:spPr>
          <a:xfrm>
            <a:off x="1316099" y="548624"/>
            <a:ext cx="2520000" cy="50405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cs typeface="Arial" pitchFamily="34" charset="0"/>
              </a:rPr>
              <a:t>Гласные</a:t>
            </a:r>
            <a:r>
              <a:rPr lang="ru-RU" sz="2800" b="1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2800" b="1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огл"/>
          <p:cNvSpPr/>
          <p:nvPr/>
        </p:nvSpPr>
        <p:spPr>
          <a:xfrm>
            <a:off x="5292080" y="548680"/>
            <a:ext cx="2520000" cy="504000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cs typeface="Arial" pitchFamily="34" charset="0"/>
              </a:rPr>
              <a:t>Согласные</a:t>
            </a:r>
            <a:endParaRPr lang="ru-RU" sz="2800" b="1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72400" y="404664"/>
            <a:ext cx="6213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Загнутый угол 18"/>
          <p:cNvSpPr/>
          <p:nvPr/>
        </p:nvSpPr>
        <p:spPr>
          <a:xfrm>
            <a:off x="899592" y="1484784"/>
            <a:ext cx="7344816" cy="4464495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rgbClr val="0070C0"/>
              </a:solidFill>
            </a:endParaRPr>
          </a:p>
          <a:p>
            <a:pPr algn="ctr"/>
            <a:r>
              <a:rPr lang="ru-RU" sz="2800" dirty="0" smtClean="0">
                <a:solidFill>
                  <a:srgbClr val="0070C0"/>
                </a:solidFill>
              </a:rPr>
              <a:t>Найдите гласные и согласные звуки. </a:t>
            </a:r>
          </a:p>
          <a:p>
            <a:pPr algn="ctr"/>
            <a:r>
              <a:rPr lang="ru-RU" sz="2800" dirty="0" smtClean="0">
                <a:solidFill>
                  <a:srgbClr val="0070C0"/>
                </a:solidFill>
              </a:rPr>
              <a:t>Нажмите на гласные, и они окрасятся в красный цвет, на согласные – в синий.</a:t>
            </a:r>
          </a:p>
          <a:p>
            <a:pPr algn="ctr"/>
            <a:r>
              <a:rPr lang="ru-RU" sz="2800" dirty="0" smtClean="0">
                <a:solidFill>
                  <a:srgbClr val="0070C0"/>
                </a:solidFill>
              </a:rPr>
              <a:t>Распределите их в два столбика.</a:t>
            </a:r>
          </a:p>
          <a:p>
            <a:pPr algn="ctr"/>
            <a:r>
              <a:rPr lang="ru-RU" sz="2800" dirty="0" smtClean="0">
                <a:solidFill>
                  <a:srgbClr val="0070C0"/>
                </a:solidFill>
              </a:rPr>
              <a:t>После выполнения  заданий узнаете, кто лучший друг Незнайки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28" name="гласные"/>
          <p:cNvSpPr/>
          <p:nvPr/>
        </p:nvSpPr>
        <p:spPr>
          <a:xfrm>
            <a:off x="3203848" y="5334942"/>
            <a:ext cx="2520000" cy="50405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2800" b="1" dirty="0" err="1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cs typeface="Arial" pitchFamily="34" charset="0"/>
              </a:rPr>
              <a:t>Знайка</a:t>
            </a:r>
            <a:r>
              <a:rPr lang="ru-RU" sz="2800" b="1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2800" b="1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C:\Users\Максим\Pictures\КОР 3\син стрелка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113199" y="6179127"/>
            <a:ext cx="696007" cy="44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849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5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48148E-6 L -0.31441 0.02269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29" y="113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97409E-6 L 0.32396 -0.05298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98" y="-266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6 0.0037 L -0.69462 0.00555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48" y="93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27088E-6 L 0.66076 0.16747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38" y="8374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22222E-6 L -0.49253 -0.06342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35" y="-3171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85185E-6 L -0.69878 0.21065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48" y="10532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33333E-6 L -0.09827 0.30926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13" y="15463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0.12656 -0.21528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9" y="-10764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91 0.00995 L 0.29028 -0.27546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19" y="-14282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5.50544E-7 L -0.15156 0.06361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87" y="3169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7 L 0.43733 -0.04167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58" y="-208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48148E-6 L 0.51059 0.02269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1" y="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  <p:bldLst>
      <p:bldP spid="6" grpId="1" animBg="1"/>
      <p:bldP spid="6" grpId="2" animBg="1"/>
      <p:bldP spid="7" grpId="1" animBg="1"/>
      <p:bldP spid="7" grpId="2" animBg="1"/>
      <p:bldP spid="8" grpId="1" animBg="1"/>
      <p:bldP spid="8" grpId="2" animBg="1"/>
      <p:bldP spid="9" grpId="1" animBg="1"/>
      <p:bldP spid="9" grpId="2" animBg="1"/>
      <p:bldP spid="23" grpId="1" animBg="1"/>
      <p:bldP spid="23" grpId="2" animBg="1"/>
      <p:bldP spid="24" grpId="1" animBg="1"/>
      <p:bldP spid="24" grpId="2" animBg="1"/>
      <p:bldP spid="25" grpId="1" animBg="1"/>
      <p:bldP spid="25" grpId="2" animBg="1"/>
      <p:bldP spid="26" grpId="1" animBg="1"/>
      <p:bldP spid="26" grpId="2" animBg="1"/>
      <p:bldP spid="27" grpId="1" animBg="1"/>
      <p:bldP spid="27" grpId="2" animBg="1"/>
      <p:bldP spid="33" grpId="1" animBg="1"/>
      <p:bldP spid="33" grpId="2" animBg="1"/>
      <p:bldP spid="34" grpId="1" animBg="1"/>
      <p:bldP spid="34" grpId="2" animBg="1"/>
      <p:bldP spid="35" grpId="1" animBg="1"/>
      <p:bldP spid="35" grpId="2" animBg="1"/>
      <p:bldP spid="19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23528" y="332656"/>
            <a:ext cx="8547325" cy="6296198"/>
          </a:xfrm>
          <a:prstGeom prst="rect">
            <a:avLst/>
          </a:prstGeom>
          <a:pattFill prst="dotGrid">
            <a:fgClr>
              <a:srgbClr val="4BACC6">
                <a:lumMod val="20000"/>
                <a:lumOff val="80000"/>
              </a:srgbClr>
            </a:fgClr>
            <a:bgClr>
              <a:sysClr val="window" lastClr="FFFFFF"/>
            </a:bgClr>
          </a:patt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7" y="332657"/>
            <a:ext cx="4752527" cy="504055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Составьте слоги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05648" y="370005"/>
            <a:ext cx="6213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ласные"/>
          <p:cNvGrpSpPr>
            <a:grpSpLocks/>
          </p:cNvGrpSpPr>
          <p:nvPr/>
        </p:nvGrpSpPr>
        <p:grpSpPr bwMode="auto">
          <a:xfrm>
            <a:off x="755576" y="1347371"/>
            <a:ext cx="4464496" cy="4110912"/>
            <a:chOff x="2070718" y="1199064"/>
            <a:chExt cx="4799208" cy="4481414"/>
          </a:xfrm>
          <a:solidFill>
            <a:srgbClr val="F79646">
              <a:lumMod val="60000"/>
              <a:lumOff val="40000"/>
            </a:srgbClr>
          </a:solidFill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8" name="а"/>
            <p:cNvSpPr/>
            <p:nvPr/>
          </p:nvSpPr>
          <p:spPr>
            <a:xfrm>
              <a:off x="5121459" y="2730494"/>
              <a:ext cx="1748467" cy="1530536"/>
            </a:xfrm>
            <a:prstGeom prst="ellipse">
              <a:avLst/>
            </a:prstGeom>
            <a:gradFill rotWithShape="1">
              <a:gsLst>
                <a:gs pos="0">
                  <a:srgbClr val="C0504D">
                    <a:tint val="50000"/>
                    <a:satMod val="300000"/>
                  </a:srgbClr>
                </a:gs>
                <a:gs pos="35000">
                  <a:srgbClr val="C0504D">
                    <a:tint val="37000"/>
                    <a:satMod val="300000"/>
                  </a:srgbClr>
                </a:gs>
                <a:gs pos="100000">
                  <a:srgbClr val="C0504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bIns="288000" anchor="ctr"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800" b="1" i="0" u="none" strike="noStrike" kern="0" cap="none" spc="0" normalizeH="0" baseline="0" noProof="0" dirty="0">
                  <a:ln w="11430"/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а</a:t>
              </a:r>
            </a:p>
          </p:txBody>
        </p:sp>
        <p:sp>
          <p:nvSpPr>
            <p:cNvPr id="9" name="ы"/>
            <p:cNvSpPr/>
            <p:nvPr/>
          </p:nvSpPr>
          <p:spPr>
            <a:xfrm rot="14284405">
              <a:off x="2834679" y="1358773"/>
              <a:ext cx="1828679" cy="1509261"/>
            </a:xfrm>
            <a:prstGeom prst="ellipse">
              <a:avLst/>
            </a:prstGeom>
            <a:gradFill rotWithShape="1">
              <a:gsLst>
                <a:gs pos="0">
                  <a:srgbClr val="C0504D">
                    <a:tint val="50000"/>
                    <a:satMod val="300000"/>
                  </a:srgbClr>
                </a:gs>
                <a:gs pos="35000">
                  <a:srgbClr val="C0504D">
                    <a:tint val="37000"/>
                    <a:satMod val="300000"/>
                  </a:srgbClr>
                </a:gs>
                <a:gs pos="100000">
                  <a:srgbClr val="C0504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bIns="288000" anchor="ctr"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800" b="1" i="0" u="none" strike="noStrike" kern="0" cap="none" spc="0" normalizeH="0" baseline="0" noProof="0" dirty="0">
                  <a:ln w="11430"/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ы</a:t>
              </a:r>
            </a:p>
          </p:txBody>
        </p:sp>
        <p:sp>
          <p:nvSpPr>
            <p:cNvPr id="10" name="и"/>
            <p:cNvSpPr/>
            <p:nvPr/>
          </p:nvSpPr>
          <p:spPr>
            <a:xfrm rot="7451279">
              <a:off x="2833810" y="4023240"/>
              <a:ext cx="1805215" cy="1509261"/>
            </a:xfrm>
            <a:prstGeom prst="ellipse">
              <a:avLst/>
            </a:prstGeom>
            <a:gradFill rotWithShape="1">
              <a:gsLst>
                <a:gs pos="0">
                  <a:srgbClr val="C0504D">
                    <a:tint val="50000"/>
                    <a:satMod val="300000"/>
                  </a:srgbClr>
                </a:gs>
                <a:gs pos="35000">
                  <a:srgbClr val="C0504D">
                    <a:tint val="37000"/>
                    <a:satMod val="300000"/>
                  </a:srgbClr>
                </a:gs>
                <a:gs pos="100000">
                  <a:srgbClr val="C0504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288000" rIns="0" bIns="360000" anchor="ctr"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800" b="1" i="0" u="none" strike="noStrike" kern="0" cap="none" spc="0" normalizeH="0" baseline="0" noProof="0" dirty="0">
                  <a:ln w="11430"/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и</a:t>
              </a:r>
            </a:p>
          </p:txBody>
        </p:sp>
        <p:sp>
          <p:nvSpPr>
            <p:cNvPr id="11" name="о"/>
            <p:cNvSpPr/>
            <p:nvPr/>
          </p:nvSpPr>
          <p:spPr>
            <a:xfrm rot="18226257">
              <a:off x="4417769" y="1410660"/>
              <a:ext cx="1771218" cy="1509261"/>
            </a:xfrm>
            <a:prstGeom prst="ellipse">
              <a:avLst/>
            </a:prstGeom>
            <a:gradFill rotWithShape="1">
              <a:gsLst>
                <a:gs pos="0">
                  <a:srgbClr val="C0504D">
                    <a:tint val="50000"/>
                    <a:satMod val="300000"/>
                  </a:srgbClr>
                </a:gs>
                <a:gs pos="35000">
                  <a:srgbClr val="C0504D">
                    <a:tint val="37000"/>
                    <a:satMod val="300000"/>
                  </a:srgbClr>
                </a:gs>
                <a:gs pos="100000">
                  <a:srgbClr val="C0504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bIns="288000" anchor="ctr"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800" b="1" i="0" u="none" strike="noStrike" kern="0" cap="none" spc="0" normalizeH="0" baseline="0" noProof="0" dirty="0">
                  <a:ln w="11430"/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о</a:t>
              </a:r>
            </a:p>
          </p:txBody>
        </p:sp>
        <p:sp>
          <p:nvSpPr>
            <p:cNvPr id="13" name="у"/>
            <p:cNvSpPr/>
            <p:nvPr/>
          </p:nvSpPr>
          <p:spPr>
            <a:xfrm rot="10800000">
              <a:off x="2070718" y="2677023"/>
              <a:ext cx="1815330" cy="1530538"/>
            </a:xfrm>
            <a:prstGeom prst="ellipse">
              <a:avLst/>
            </a:prstGeom>
            <a:gradFill rotWithShape="1">
              <a:gsLst>
                <a:gs pos="0">
                  <a:srgbClr val="C0504D">
                    <a:tint val="50000"/>
                    <a:satMod val="300000"/>
                  </a:srgbClr>
                </a:gs>
                <a:gs pos="35000">
                  <a:srgbClr val="C0504D">
                    <a:tint val="37000"/>
                    <a:satMod val="300000"/>
                  </a:srgbClr>
                </a:gs>
                <a:gs pos="100000">
                  <a:srgbClr val="C0504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216000" tIns="36000" rIns="36000" bIns="648000" anchor="ctr"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800" b="1" i="0" u="none" strike="noStrike" kern="0" cap="none" spc="0" normalizeH="0" baseline="0" noProof="0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у</a:t>
              </a:r>
            </a:p>
          </p:txBody>
        </p:sp>
        <p:sp>
          <p:nvSpPr>
            <p:cNvPr id="14" name="е"/>
            <p:cNvSpPr/>
            <p:nvPr/>
          </p:nvSpPr>
          <p:spPr>
            <a:xfrm rot="3304976">
              <a:off x="4387590" y="4011236"/>
              <a:ext cx="1754516" cy="1509261"/>
            </a:xfrm>
            <a:prstGeom prst="ellipse">
              <a:avLst/>
            </a:prstGeom>
            <a:gradFill rotWithShape="1">
              <a:gsLst>
                <a:gs pos="0">
                  <a:srgbClr val="C0504D">
                    <a:tint val="50000"/>
                    <a:satMod val="300000"/>
                  </a:srgbClr>
                </a:gs>
                <a:gs pos="35000">
                  <a:srgbClr val="C0504D">
                    <a:tint val="37000"/>
                    <a:satMod val="300000"/>
                  </a:srgbClr>
                </a:gs>
                <a:gs pos="100000">
                  <a:srgbClr val="C0504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180000" tIns="72000" rIns="0" bIns="252000" anchor="ctr"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800" b="1" i="0" u="none" strike="noStrike" kern="0" cap="none" spc="0" normalizeH="0" baseline="0" noProof="0" dirty="0">
                  <a:ln w="11430"/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е</a:t>
              </a:r>
            </a:p>
          </p:txBody>
        </p:sp>
      </p:grpSp>
      <p:sp>
        <p:nvSpPr>
          <p:cNvPr id="15" name="круг"/>
          <p:cNvSpPr/>
          <p:nvPr/>
        </p:nvSpPr>
        <p:spPr>
          <a:xfrm>
            <a:off x="2018551" y="2461363"/>
            <a:ext cx="1908000" cy="1908000"/>
          </a:xfrm>
          <a:prstGeom prst="donut">
            <a:avLst>
              <a:gd name="adj" fmla="val 29583"/>
            </a:avLst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кавычка"/>
          <p:cNvSpPr/>
          <p:nvPr/>
        </p:nvSpPr>
        <p:spPr>
          <a:xfrm>
            <a:off x="5360967" y="3278127"/>
            <a:ext cx="1152128" cy="352123"/>
          </a:xfrm>
          <a:prstGeom prst="leftArrowCallout">
            <a:avLst>
              <a:gd name="adj1" fmla="val 54678"/>
              <a:gd name="adj2" fmla="val 50000"/>
              <a:gd name="adj3" fmla="val 48179"/>
              <a:gd name="adj4" fmla="val 72914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487999" y="1550962"/>
            <a:ext cx="2450977" cy="3859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Users\Максим\Pictures\КОР 3\син стрелка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CFFF6"/>
              </a:clrFrom>
              <a:clrTo>
                <a:srgbClr val="FCFF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0368" y="6151672"/>
            <a:ext cx="722313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6" action="ppaction://hlinksldjump"/>
          </p:cNvPr>
          <p:cNvSpPr/>
          <p:nvPr/>
        </p:nvSpPr>
        <p:spPr>
          <a:xfrm>
            <a:off x="8112196" y="6194630"/>
            <a:ext cx="740485" cy="394938"/>
          </a:xfrm>
          <a:prstGeom prst="rightArrow">
            <a:avLst>
              <a:gd name="adj1" fmla="val 50000"/>
              <a:gd name="adj2" fmla="val 76461"/>
            </a:avLst>
          </a:prstGeom>
          <a:solidFill>
            <a:schemeClr val="bg1">
              <a:alpha val="0"/>
            </a:schemeClr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180000" tIns="72000" rIns="0" bIns="252000" rtlCol="0"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800" b="1" i="0" u="none" strike="noStrike" kern="0" cap="none" spc="0" normalizeH="0" baseline="0" noProof="0" dirty="0">
              <a:ln w="11430"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12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00000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40000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60000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20000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323528" y="332656"/>
            <a:ext cx="8538971" cy="6296198"/>
          </a:xfrm>
          <a:prstGeom prst="rect">
            <a:avLst/>
          </a:prstGeom>
          <a:pattFill prst="dotGrid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01935" y="6170914"/>
            <a:ext cx="3240360" cy="328832"/>
          </a:xfrm>
          <a:prstGeom prst="ellipse">
            <a:avLst/>
          </a:prstGeom>
          <a:solidFill>
            <a:srgbClr val="B4DE68"/>
          </a:solidFill>
          <a:ln w="9525" cap="flat" cmpd="sng" algn="ctr">
            <a:noFill/>
            <a:prstDash val="solid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180000" tIns="72000" rIns="0" bIns="252000" rtlCol="0"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800" b="1" i="0" u="none" strike="noStrike" kern="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67926" y="256687"/>
            <a:ext cx="8608148" cy="523695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Игра «Сосчитаем и узнаем!»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sp>
        <p:nvSpPr>
          <p:cNvPr id="18" name="обл вопрос"/>
          <p:cNvSpPr/>
          <p:nvPr/>
        </p:nvSpPr>
        <p:spPr>
          <a:xfrm>
            <a:off x="2627784" y="746287"/>
            <a:ext cx="6106428" cy="2538697"/>
          </a:xfrm>
          <a:prstGeom prst="cloudCallout">
            <a:avLst>
              <a:gd name="adj1" fmla="val -44347"/>
              <a:gd name="adj2" fmla="val 70220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60A8"/>
                </a:solidFill>
                <a:cs typeface="Times New Roman" pitchFamily="18" charset="0"/>
              </a:rPr>
              <a:t>Сколько слогов в слове?</a:t>
            </a:r>
            <a:endParaRPr lang="ru-RU" sz="2800" b="1" dirty="0">
              <a:solidFill>
                <a:srgbClr val="0060A8"/>
              </a:solidFill>
              <a:cs typeface="Times New Roman" pitchFamily="18" charset="0"/>
            </a:endParaRPr>
          </a:p>
        </p:txBody>
      </p:sp>
      <p:sp>
        <p:nvSpPr>
          <p:cNvPr id="4" name="1"/>
          <p:cNvSpPr/>
          <p:nvPr/>
        </p:nvSpPr>
        <p:spPr>
          <a:xfrm>
            <a:off x="4805681" y="1592932"/>
            <a:ext cx="2160000" cy="1224136"/>
          </a:xfrm>
          <a:prstGeom prst="round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180000" tIns="72000" rIns="0" bIns="25200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DE1404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Внимание!</a:t>
            </a:r>
            <a:endParaRPr kumimoji="0" lang="ru-RU" sz="2800" b="1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DE1404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2"/>
          <p:cNvSpPr/>
          <p:nvPr/>
        </p:nvSpPr>
        <p:spPr>
          <a:xfrm>
            <a:off x="4805681" y="1604807"/>
            <a:ext cx="2160000" cy="1224136"/>
          </a:xfrm>
          <a:prstGeom prst="roundRect">
            <a:avLst/>
          </a:prstGeom>
          <a:solidFill>
            <a:srgbClr val="BCE278"/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80000" tIns="72000" rIns="0" bIns="25200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Начали!</a:t>
            </a:r>
          </a:p>
        </p:txBody>
      </p:sp>
      <p:sp>
        <p:nvSpPr>
          <p:cNvPr id="8" name="прозр"/>
          <p:cNvSpPr/>
          <p:nvPr/>
        </p:nvSpPr>
        <p:spPr>
          <a:xfrm>
            <a:off x="4834134" y="1594028"/>
            <a:ext cx="2160000" cy="1260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180000" tIns="72000" rIns="0" bIns="252000" rtlCol="0"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800" b="1" i="0" u="none" strike="noStrike" kern="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обл незнайка"/>
          <p:cNvSpPr/>
          <p:nvPr/>
        </p:nvSpPr>
        <p:spPr>
          <a:xfrm>
            <a:off x="4627622" y="3586016"/>
            <a:ext cx="2847508" cy="1119190"/>
          </a:xfrm>
          <a:prstGeom prst="cloudCallout">
            <a:avLst>
              <a:gd name="adj1" fmla="val -111883"/>
              <a:gd name="adj2" fmla="val -13017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0" tIns="72000" rIns="0" bIns="25200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800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2" name="Рисунок Незнайк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80488"/>
            <a:ext cx="2072113" cy="3531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Капля 2"/>
          <p:cNvSpPr/>
          <p:nvPr/>
        </p:nvSpPr>
        <p:spPr>
          <a:xfrm>
            <a:off x="4932040" y="5088435"/>
            <a:ext cx="521473" cy="631355"/>
          </a:xfrm>
          <a:prstGeom prst="teardrop">
            <a:avLst>
              <a:gd name="adj" fmla="val 128354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180000" tIns="72000" rIns="0" bIns="25200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endParaRPr kumimoji="0" lang="ru-RU" sz="3600" b="1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Капля 3"/>
          <p:cNvSpPr/>
          <p:nvPr/>
        </p:nvSpPr>
        <p:spPr>
          <a:xfrm flipH="1">
            <a:off x="6099090" y="5610140"/>
            <a:ext cx="490719" cy="523085"/>
          </a:xfrm>
          <a:prstGeom prst="teardrop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180000" tIns="72000" rIns="0" bIns="25200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kern="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endParaRPr kumimoji="0" lang="ru-RU" sz="3600" b="1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1" name="Капля 4"/>
          <p:cNvSpPr/>
          <p:nvPr/>
        </p:nvSpPr>
        <p:spPr>
          <a:xfrm>
            <a:off x="7060283" y="5160252"/>
            <a:ext cx="414847" cy="578302"/>
          </a:xfrm>
          <a:prstGeom prst="teardrop">
            <a:avLst>
              <a:gd name="adj" fmla="val 105009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180000" tIns="72000" rIns="0" bIns="25200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600" b="1" kern="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kumimoji="0" lang="ru-RU" sz="3600" b="1" i="0" u="none" strike="noStrike" kern="0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лово Винтик"/>
          <p:cNvSpPr txBox="1"/>
          <p:nvPr/>
        </p:nvSpPr>
        <p:spPr>
          <a:xfrm>
            <a:off x="5344678" y="3884001"/>
            <a:ext cx="1431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Винтик</a:t>
            </a:r>
            <a:endParaRPr lang="ru-RU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24" name="Рисунок Винтик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96" y="2613159"/>
            <a:ext cx="2485970" cy="3592628"/>
          </a:xfrm>
          <a:prstGeom prst="rect">
            <a:avLst/>
          </a:prstGeom>
        </p:spPr>
      </p:pic>
      <p:sp>
        <p:nvSpPr>
          <p:cNvPr id="23" name="слово пилюльктн"/>
          <p:cNvSpPr txBox="1"/>
          <p:nvPr/>
        </p:nvSpPr>
        <p:spPr>
          <a:xfrm>
            <a:off x="5167183" y="3879152"/>
            <a:ext cx="1958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Пилюлькин</a:t>
            </a:r>
            <a:endParaRPr lang="ru-RU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2" name="Пончик"/>
          <p:cNvSpPr txBox="1"/>
          <p:nvPr/>
        </p:nvSpPr>
        <p:spPr>
          <a:xfrm>
            <a:off x="5333969" y="3853222"/>
            <a:ext cx="1434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Пончик</a:t>
            </a:r>
            <a:endParaRPr lang="ru-RU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11" name="Рисунок Пилюлькин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934" y="2665620"/>
            <a:ext cx="2369865" cy="3682814"/>
          </a:xfrm>
          <a:prstGeom prst="rect">
            <a:avLst/>
          </a:prstGeom>
        </p:spPr>
      </p:pic>
      <p:pic>
        <p:nvPicPr>
          <p:cNvPr id="13" name="Рисунок 1Пончик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6018" y="2424906"/>
            <a:ext cx="2715295" cy="4074838"/>
          </a:xfrm>
          <a:prstGeom prst="rect">
            <a:avLst/>
          </a:prstGeom>
        </p:spPr>
      </p:pic>
      <p:pic>
        <p:nvPicPr>
          <p:cNvPr id="14" name="РисунокГусля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58" y="2708919"/>
            <a:ext cx="2847084" cy="3789453"/>
          </a:xfrm>
          <a:prstGeom prst="rect">
            <a:avLst/>
          </a:prstGeom>
        </p:spPr>
      </p:pic>
      <p:pic>
        <p:nvPicPr>
          <p:cNvPr id="15" name="Рисунок Ромашка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EFCFF"/>
              </a:clrFrom>
              <a:clrTo>
                <a:srgbClr val="FE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1559" y="2438155"/>
            <a:ext cx="1894727" cy="4011587"/>
          </a:xfrm>
          <a:prstGeom prst="rect">
            <a:avLst/>
          </a:prstGeom>
        </p:spPr>
      </p:pic>
      <p:sp>
        <p:nvSpPr>
          <p:cNvPr id="25" name="слово Гусля"/>
          <p:cNvSpPr txBox="1"/>
          <p:nvPr/>
        </p:nvSpPr>
        <p:spPr>
          <a:xfrm>
            <a:off x="5453513" y="3839396"/>
            <a:ext cx="1247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Гусля</a:t>
            </a:r>
            <a:endParaRPr lang="ru-RU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26" name="слово Ромашка"/>
          <p:cNvSpPr txBox="1"/>
          <p:nvPr/>
        </p:nvSpPr>
        <p:spPr>
          <a:xfrm>
            <a:off x="5199696" y="3840091"/>
            <a:ext cx="1703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Ромашка</a:t>
            </a:r>
            <a:endParaRPr lang="ru-RU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1" name="обл инстр"/>
          <p:cNvSpPr/>
          <p:nvPr/>
        </p:nvSpPr>
        <p:spPr>
          <a:xfrm>
            <a:off x="2395642" y="779748"/>
            <a:ext cx="6371512" cy="5705241"/>
          </a:xfrm>
          <a:prstGeom prst="cloudCallout">
            <a:avLst>
              <a:gd name="adj1" fmla="val -70265"/>
              <a:gd name="adj2" fmla="val -51703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>
              <a:lnSpc>
                <a:spcPts val="2500"/>
              </a:lnSpc>
              <a:buFont typeface="Arial" pitchFamily="34" charset="0"/>
              <a:buChar char="•"/>
            </a:pPr>
            <a:endParaRPr lang="ru-RU" sz="2800" dirty="0" smtClean="0">
              <a:solidFill>
                <a:srgbClr val="0070C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</a:endParaRPr>
          </a:p>
          <a:p>
            <a:pPr algn="ctr">
              <a:lnSpc>
                <a:spcPts val="2500"/>
              </a:lnSpc>
              <a:buFont typeface="Arial" pitchFamily="34" charset="0"/>
              <a:buChar char="•"/>
            </a:pPr>
            <a:endParaRPr lang="ru-RU" sz="2800" dirty="0" smtClean="0">
              <a:solidFill>
                <a:srgbClr val="0070C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</a:endParaRPr>
          </a:p>
          <a:p>
            <a:pPr algn="ctr">
              <a:lnSpc>
                <a:spcPts val="2500"/>
              </a:lnSpc>
              <a:buFont typeface="Arial" pitchFamily="34" charset="0"/>
              <a:buChar char="•"/>
            </a:pPr>
            <a:endParaRPr lang="ru-RU" sz="2400" dirty="0" smtClean="0">
              <a:solidFill>
                <a:srgbClr val="0070C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</a:endParaRPr>
          </a:p>
          <a:p>
            <a:pPr algn="ctr">
              <a:lnSpc>
                <a:spcPts val="24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В </a:t>
            </a:r>
            <a:r>
              <a:rPr lang="ru-RU" sz="2400" dirty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сказочном городе,  кроме </a:t>
            </a:r>
            <a:r>
              <a:rPr lang="ru-RU" sz="2400" dirty="0" smtClean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меня, </a:t>
            </a:r>
            <a:r>
              <a:rPr lang="ru-RU" sz="2400" dirty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живут и другие коротышки. Вы познакомитесь с ними, если </a:t>
            </a:r>
            <a:r>
              <a:rPr lang="ru-RU" sz="2400" dirty="0" smtClean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правильно определите </a:t>
            </a:r>
            <a:r>
              <a:rPr lang="ru-RU" sz="2400" dirty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количество слогов в </a:t>
            </a:r>
            <a:r>
              <a:rPr lang="ru-RU" sz="2400" dirty="0" smtClean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их именах</a:t>
            </a:r>
            <a:r>
              <a:rPr lang="ru-RU" sz="2400" dirty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.</a:t>
            </a:r>
          </a:p>
          <a:p>
            <a:pPr algn="ctr">
              <a:lnSpc>
                <a:spcPts val="2400"/>
              </a:lnSpc>
              <a:buFont typeface="Arial" pitchFamily="34" charset="0"/>
              <a:buChar char="•"/>
            </a:pPr>
            <a:r>
              <a:rPr lang="ru-RU" sz="2400" dirty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Нажмите </a:t>
            </a:r>
            <a:r>
              <a:rPr lang="ru-RU" sz="2400" dirty="0" smtClean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на облако, затем на кнопки «Внимание», «Начали</a:t>
            </a:r>
            <a:r>
              <a:rPr lang="ru-RU" sz="2400" dirty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».</a:t>
            </a:r>
          </a:p>
          <a:p>
            <a:pPr algn="ctr">
              <a:lnSpc>
                <a:spcPts val="2400"/>
              </a:lnSpc>
              <a:buFont typeface="Arial" pitchFamily="34" charset="0"/>
              <a:buChar char="•"/>
            </a:pPr>
            <a:r>
              <a:rPr lang="ru-RU" sz="2400" dirty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Проверьте </a:t>
            </a:r>
            <a:r>
              <a:rPr lang="ru-RU" sz="2400" dirty="0" smtClean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 правильность </a:t>
            </a:r>
            <a:r>
              <a:rPr lang="ru-RU" sz="2400" dirty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ответа, </a:t>
            </a:r>
            <a:r>
              <a:rPr lang="ru-RU" sz="2400" dirty="0" smtClean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нажимая </a:t>
            </a:r>
            <a:r>
              <a:rPr lang="ru-RU" sz="2400" dirty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на </a:t>
            </a:r>
            <a:r>
              <a:rPr lang="ru-RU" sz="2400" dirty="0" smtClean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цифры слева направо. Капельки с неверными ответами по щелчку упадут.</a:t>
            </a:r>
            <a:endParaRPr lang="ru-RU" sz="2400" dirty="0">
              <a:solidFill>
                <a:srgbClr val="0070C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</a:endParaRPr>
          </a:p>
          <a:p>
            <a:pPr algn="ctr">
              <a:lnSpc>
                <a:spcPts val="2400"/>
              </a:lnSpc>
              <a:buFont typeface="Arial" pitchFamily="34" charset="0"/>
              <a:buChar char="•"/>
            </a:pPr>
            <a:r>
              <a:rPr lang="ru-RU" sz="2400" dirty="0">
                <a:solidFill>
                  <a:srgbClr val="0070C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На следующем слайде вас ждет сюрприз.</a:t>
            </a:r>
          </a:p>
          <a:p>
            <a:pPr algn="ctr">
              <a:lnSpc>
                <a:spcPts val="2500"/>
              </a:lnSpc>
              <a:buFont typeface="Arial" pitchFamily="34" charset="0"/>
              <a:buChar char="•"/>
            </a:pPr>
            <a:endParaRPr lang="ru-RU" sz="2400" dirty="0">
              <a:solidFill>
                <a:srgbClr val="0070C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</a:endParaRPr>
          </a:p>
        </p:txBody>
      </p:sp>
      <p:pic>
        <p:nvPicPr>
          <p:cNvPr id="6146" name="стрелка" descr="C:\Users\Максим\Pictures\КОР 3\син стрелка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DFEF6"/>
              </a:clrFrom>
              <a:clrTo>
                <a:srgbClr val="FDFE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751" y="6133225"/>
            <a:ext cx="722313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-облако 5" hidden="1"/>
          <p:cNvSpPr/>
          <p:nvPr/>
        </p:nvSpPr>
        <p:spPr>
          <a:xfrm rot="13603738">
            <a:off x="2797826" y="544559"/>
            <a:ext cx="5733535" cy="6225047"/>
          </a:xfrm>
          <a:prstGeom prst="cloudCallout">
            <a:avLst>
              <a:gd name="adj1" fmla="val -11841"/>
              <a:gd name="adj2" fmla="val 38285"/>
            </a:avLst>
          </a:prstGeom>
          <a:solidFill>
            <a:schemeClr val="bg1">
              <a:alpha val="0"/>
            </a:schemeClr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180000" tIns="72000" rIns="0" bIns="252000" rtlCol="0"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800" b="1" i="0" u="none" strike="noStrike" kern="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3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7000"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2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xit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2" presetClass="emph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22000"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2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2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xit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9000"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000"/>
                            </p:stCondLst>
                            <p:childTnLst>
                              <p:par>
                                <p:cTn id="1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2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9000"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"/>
                            </p:stCondLst>
                            <p:childTnLst>
                              <p:par>
                                <p:cTn id="201" presetID="22" presetClass="exit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3000"/>
                            </p:stCondLst>
                            <p:childTnLst>
                              <p:par>
                                <p:cTn id="2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2" presetClass="exit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2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000"/>
                            </p:stCondLst>
                            <p:childTnLst>
                              <p:par>
                                <p:cTn id="231" presetID="22" presetClass="exit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3000"/>
                            </p:stCondLst>
                            <p:childTnLst>
                              <p:par>
                                <p:cTn id="2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2" presetClass="exit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22000">
                                        <p:cTn display="0" masterRel="sameClick">
                                          <p:stCondLst>
                                            <p:cond evt="begin" delay="0">
                                              <p:tn val="2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000"/>
                            </p:stCondLst>
                            <p:childTnLst>
                              <p:par>
                                <p:cTn id="261" presetID="22" presetClass="exit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3000"/>
                            </p:stCondLst>
                            <p:childTnLst>
                              <p:par>
                                <p:cTn id="2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xit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2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500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500"/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5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8" grpId="0" animBg="1"/>
      <p:bldP spid="4" grpId="0" animBg="1"/>
      <p:bldP spid="17" grpId="0" animBg="1"/>
      <p:bldP spid="17" grpId="1" animBg="1"/>
      <p:bldP spid="3" grpId="0" animBg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7" grpId="6" animBg="1"/>
      <p:bldP spid="7" grpId="7" animBg="1"/>
      <p:bldP spid="7" grpId="8" animBg="1"/>
      <p:bldP spid="7" grpId="9" animBg="1"/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  <p:bldP spid="9" grpId="7" animBg="1"/>
      <p:bldP spid="9" grpId="8" animBg="1"/>
      <p:bldP spid="9" grpId="9" animBg="1"/>
      <p:bldP spid="21" grpId="1" animBg="1"/>
      <p:bldP spid="21" grpId="2" animBg="1"/>
      <p:bldP spid="21" grpId="3" animBg="1"/>
      <p:bldP spid="21" grpId="4" animBg="1"/>
      <p:bldP spid="21" grpId="5" animBg="1"/>
      <p:bldP spid="21" grpId="6" animBg="1"/>
      <p:bldP spid="21" grpId="7" animBg="1"/>
      <p:bldP spid="21" grpId="8" animBg="1"/>
      <p:bldP spid="21" grpId="9" animBg="1"/>
      <p:bldP spid="21" grpId="10" animBg="1"/>
      <p:bldP spid="22" grpId="1"/>
      <p:bldP spid="22" grpId="2"/>
      <p:bldP spid="23" grpId="0"/>
      <p:bldP spid="23" grpId="1"/>
      <p:bldP spid="2" grpId="0"/>
      <p:bldP spid="2" grpId="1"/>
      <p:bldP spid="25" grpId="0"/>
      <p:bldP spid="25" grpId="1"/>
      <p:bldP spid="26" grpId="0"/>
      <p:bldP spid="31" grpId="0" build="allAtOnce" animBg="1"/>
      <p:bldP spid="31" grpId="1" build="allAtOnce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323528" y="332656"/>
            <a:ext cx="8538971" cy="6296198"/>
          </a:xfrm>
          <a:prstGeom prst="rect">
            <a:avLst/>
          </a:prstGeom>
          <a:pattFill prst="dotGrid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rgbClr val="4BACC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8703" y="864147"/>
            <a:ext cx="5886881" cy="417646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1917" y="238176"/>
            <a:ext cx="7704856" cy="576064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dirty="0" smtClean="0">
                <a:ln>
                  <a:prstDash val="solid"/>
                </a:ln>
                <a:solidFill>
                  <a:srgbClr val="0060A8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Найдите в буквенном лабиринте моё имя</a:t>
            </a:r>
            <a:endParaRPr lang="ru-RU" dirty="0">
              <a:ln>
                <a:prstDash val="solid"/>
              </a:ln>
              <a:solidFill>
                <a:srgbClr val="0060A8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5" t="3661" r="3436"/>
          <a:stretch/>
        </p:blipFill>
        <p:spPr bwMode="auto">
          <a:xfrm>
            <a:off x="251192" y="2931662"/>
            <a:ext cx="2085252" cy="3463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нутый угол 9"/>
          <p:cNvSpPr/>
          <p:nvPr/>
        </p:nvSpPr>
        <p:spPr>
          <a:xfrm>
            <a:off x="2408779" y="5383621"/>
            <a:ext cx="5400600" cy="876960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13825" y="1490464"/>
            <a:ext cx="516979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normalizeH="0" baseline="0" noProof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</a:rPr>
              <a:t>Й</a:t>
            </a:r>
            <a:endParaRPr kumimoji="0" lang="ru-RU" sz="4800" b="1" i="0" u="none" strike="noStrike" kern="0" normalizeH="0" baseline="0" noProof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61379" y="2204191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</a:rPr>
              <a:t>Ы</a:t>
            </a:r>
            <a:endParaRPr kumimoji="0" lang="ru-RU" sz="4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74345" y="1490464"/>
            <a:ext cx="584259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30008" y="2204191"/>
            <a:ext cx="60385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02145" y="1490464"/>
            <a:ext cx="4320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н 2"/>
          <p:cNvSpPr txBox="1"/>
          <p:nvPr/>
        </p:nvSpPr>
        <p:spPr>
          <a:xfrm>
            <a:off x="5873328" y="2204191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77733" y="1490464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з"/>
          <p:cNvSpPr txBox="1"/>
          <p:nvPr/>
        </p:nvSpPr>
        <p:spPr>
          <a:xfrm>
            <a:off x="3426748" y="2952379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05177" y="2952379"/>
            <a:ext cx="50815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87704" y="2952379"/>
            <a:ext cx="4320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94125" y="2952379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е"/>
          <p:cNvSpPr txBox="1"/>
          <p:nvPr/>
        </p:nvSpPr>
        <p:spPr>
          <a:xfrm>
            <a:off x="6697813" y="3635466"/>
            <a:ext cx="46589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а 1"/>
          <p:cNvSpPr txBox="1"/>
          <p:nvPr/>
        </p:nvSpPr>
        <p:spPr>
          <a:xfrm>
            <a:off x="6704900" y="2204191"/>
            <a:ext cx="288032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11272" y="2204191"/>
            <a:ext cx="752863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856626" y="3635466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а2"/>
          <p:cNvSpPr txBox="1"/>
          <p:nvPr/>
        </p:nvSpPr>
        <p:spPr>
          <a:xfrm>
            <a:off x="3970996" y="3635466"/>
            <a:ext cx="576065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3030008" y="3635466"/>
            <a:ext cx="60385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25" name="TextBox 1024"/>
          <p:cNvSpPr txBox="1"/>
          <p:nvPr/>
        </p:nvSpPr>
        <p:spPr>
          <a:xfrm>
            <a:off x="4884193" y="3635466"/>
            <a:ext cx="635301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92119" y="340092"/>
            <a:ext cx="6213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C:\Users\Максим\Pictures\КОР 3\син стрелка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DF9"/>
              </a:clrFrom>
              <a:clrTo>
                <a:srgbClr val="FEFD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546" y="6162129"/>
            <a:ext cx="722313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35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13691E-6 L -0.17535 0.3568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67" y="178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63737E-6 L -0.36059 0.25717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38" y="128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13691E-6 L 0.05799 0.3568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9" y="178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78261E-6 L -0.14653 0.4657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26" y="232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78261E-6 L -0.16268 0.46577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42" y="232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91212E-6 L 0.26337 0.56985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60" y="284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13691E-6 L 0.01632 0.35685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6" y="178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63737E-6 L 0.33316 0.25717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28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2" grpId="0"/>
      <p:bldP spid="23" grpId="0"/>
      <p:bldP spid="26" grpId="0"/>
      <p:bldP spid="27" grpId="0"/>
      <p:bldP spid="28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be0756b5bc8d6949f07aedfce61bc78ec95"/>
</p:tagLst>
</file>

<file path=ppt/theme/theme1.xml><?xml version="1.0" encoding="utf-8"?>
<a:theme xmlns:a="http://schemas.openxmlformats.org/drawingml/2006/main" name="Тема Office">
  <a:themeElements>
    <a:clrScheme name="Другая 8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00FF"/>
      </a:folHlink>
    </a:clrScheme>
    <a:fontScheme name="Другая 5">
      <a:majorFont>
        <a:latin typeface="Palace Script MT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rotWithShape="1">
          <a:gsLst>
            <a:gs pos="0">
              <a:srgbClr val="C0504D">
                <a:tint val="50000"/>
                <a:satMod val="300000"/>
              </a:srgbClr>
            </a:gs>
            <a:gs pos="35000">
              <a:srgbClr val="C0504D">
                <a:tint val="37000"/>
                <a:satMod val="300000"/>
              </a:srgbClr>
            </a:gs>
            <a:gs pos="100000">
              <a:srgbClr val="C0504D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C0504D">
              <a:shade val="95000"/>
              <a:satMod val="105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a:spPr>
      <a:bodyPr lIns="180000" tIns="72000" rIns="0" bIns="252000" anchor="ctr">
        <a:sp3d extrusionH="25400" contourW="8890">
          <a:bevelT w="38100" h="31750"/>
          <a:contourClr>
            <a:schemeClr val="accent2">
              <a:shade val="75000"/>
            </a:schemeClr>
          </a:contourClr>
        </a:sp3d>
      </a:bodyPr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8800" b="1" i="0" u="none" strike="noStrike" kern="0" cap="none" spc="0" normalizeH="0" baseline="0" noProof="0" dirty="0">
            <a:ln w="11430"/>
            <a:solidFill>
              <a:srgbClr val="FF0000"/>
            </a:solidFill>
            <a:effectLst/>
            <a:uLnTx/>
            <a:uFillTx/>
            <a:latin typeface="Times New Roman" pitchFamily="18" charset="0"/>
            <a:ea typeface="+mn-ea"/>
            <a:cs typeface="Times New Roman" pitchFamily="18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1_Тема Office">
  <a:themeElements>
    <a:clrScheme name="Другая 8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244061"/>
      </a:folHlink>
    </a:clrScheme>
    <a:fontScheme name="Другая 5">
      <a:majorFont>
        <a:latin typeface="Palace Script MT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Другая 8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00FF"/>
      </a:folHlink>
    </a:clrScheme>
    <a:fontScheme name="Другая 5">
      <a:majorFont>
        <a:latin typeface="Palace Script MT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Другая 8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00FF"/>
      </a:folHlink>
    </a:clrScheme>
    <a:fontScheme name="Другая 5">
      <a:majorFont>
        <a:latin typeface="Palace Script MT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Другая 8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00FF"/>
      </a:folHlink>
    </a:clrScheme>
    <a:fontScheme name="Другая 5">
      <a:majorFont>
        <a:latin typeface="Palace Script MT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Тема Office">
  <a:themeElements>
    <a:clrScheme name="Другая 8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00FF"/>
      </a:folHlink>
    </a:clrScheme>
    <a:fontScheme name="Другая 5">
      <a:majorFont>
        <a:latin typeface="Palace Script MT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Тема Office">
  <a:themeElements>
    <a:clrScheme name="Другая 8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00FF"/>
      </a:folHlink>
    </a:clrScheme>
    <a:fontScheme name="Другая 5">
      <a:majorFont>
        <a:latin typeface="Palace Script MT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rotWithShape="1">
          <a:gsLst>
            <a:gs pos="0">
              <a:srgbClr val="C0504D">
                <a:tint val="50000"/>
                <a:satMod val="300000"/>
              </a:srgbClr>
            </a:gs>
            <a:gs pos="35000">
              <a:srgbClr val="C0504D">
                <a:tint val="37000"/>
                <a:satMod val="300000"/>
              </a:srgbClr>
            </a:gs>
            <a:gs pos="100000">
              <a:srgbClr val="C0504D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C0504D">
              <a:shade val="95000"/>
              <a:satMod val="105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a:spPr>
      <a:bodyPr lIns="180000" tIns="72000" rIns="0" bIns="252000" anchor="ctr">
        <a:sp3d extrusionH="25400" contourW="8890">
          <a:bevelT w="38100" h="31750"/>
          <a:contourClr>
            <a:schemeClr val="accent2">
              <a:shade val="75000"/>
            </a:schemeClr>
          </a:contourClr>
        </a:sp3d>
      </a:bodyPr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8800" b="1" i="0" u="none" strike="noStrike" kern="0" cap="none" spc="0" normalizeH="0" baseline="0" noProof="0" dirty="0">
            <a:ln w="11430"/>
            <a:solidFill>
              <a:srgbClr val="FF0000"/>
            </a:solidFill>
            <a:effectLst/>
            <a:uLnTx/>
            <a:uFillTx/>
            <a:latin typeface="Times New Roman" pitchFamily="18" charset="0"/>
            <a:ea typeface="+mn-ea"/>
            <a:cs typeface="Times New Roman" pitchFamily="18" charset="0"/>
          </a:defRPr>
        </a:defPPr>
      </a:lstStyle>
    </a:spDef>
  </a:objectDefaults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14061</TotalTime>
  <Words>1077</Words>
  <Application>Microsoft Office PowerPoint</Application>
  <PresentationFormat>Экран (4:3)</PresentationFormat>
  <Paragraphs>353</Paragraphs>
  <Slides>25</Slides>
  <Notes>22</Notes>
  <HiddenSlides>0</HiddenSlides>
  <MMClips>3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Тема Office</vt:lpstr>
      <vt:lpstr>1_Тема Office</vt:lpstr>
      <vt:lpstr>2_Тема Office</vt:lpstr>
      <vt:lpstr>3_Тема Office</vt:lpstr>
      <vt:lpstr>5_Тема Office</vt:lpstr>
      <vt:lpstr>7_Тема Office</vt:lpstr>
      <vt:lpstr>8_Тема Office</vt:lpstr>
      <vt:lpstr>Презентация PowerPoint</vt:lpstr>
      <vt:lpstr>Маршрутный лист</vt:lpstr>
      <vt:lpstr>Давайте познакомимся</vt:lpstr>
      <vt:lpstr>  Отгадайте  загадку</vt:lpstr>
      <vt:lpstr>  Повторим пройденное</vt:lpstr>
      <vt:lpstr>Презентация PowerPoint</vt:lpstr>
      <vt:lpstr>Составьте слоги</vt:lpstr>
      <vt:lpstr>Игра «Сосчитаем и узнаем!»</vt:lpstr>
      <vt:lpstr>Найдите в буквенном лабиринте моё имя</vt:lpstr>
      <vt:lpstr>Прочитайте слово по первым  буквам картинок</vt:lpstr>
      <vt:lpstr>Кроссворд «Про школу»</vt:lpstr>
      <vt:lpstr>  Найдите правильный ответ</vt:lpstr>
      <vt:lpstr>Игра «Почитаем и узнаем!»</vt:lpstr>
      <vt:lpstr>Игра «Почитаем и узнаем!»</vt:lpstr>
      <vt:lpstr>Почитаем и узнаем!</vt:lpstr>
      <vt:lpstr>Игра «Почитаем и узнаем!»</vt:lpstr>
      <vt:lpstr>Почитаем и узнаем!</vt:lpstr>
      <vt:lpstr>Игра «Почитаем и узнаем!»</vt:lpstr>
      <vt:lpstr>Почитаем и узнаем!</vt:lpstr>
      <vt:lpstr>Почитаем и узнаем!</vt:lpstr>
      <vt:lpstr>Почитаем и узнаем!</vt:lpstr>
      <vt:lpstr>Почитаем и узнаем!</vt:lpstr>
      <vt:lpstr>Как хорошо уметь читать!</vt:lpstr>
      <vt:lpstr>Презентация PowerPoint</vt:lpstr>
      <vt:lpstr>Информационные источники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Максим</dc:creator>
  <cp:lastModifiedBy>User</cp:lastModifiedBy>
  <cp:revision>1197</cp:revision>
  <dcterms:created xsi:type="dcterms:W3CDTF">2014-10-06T17:50:57Z</dcterms:created>
  <dcterms:modified xsi:type="dcterms:W3CDTF">2015-11-02T15:42:55Z</dcterms:modified>
</cp:coreProperties>
</file>