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sldIdLst>
    <p:sldId id="293" r:id="rId5"/>
    <p:sldId id="257" r:id="rId6"/>
    <p:sldId id="259" r:id="rId7"/>
    <p:sldId id="294" r:id="rId8"/>
    <p:sldId id="291" r:id="rId9"/>
    <p:sldId id="288" r:id="rId10"/>
    <p:sldId id="280" r:id="rId11"/>
    <p:sldId id="279" r:id="rId12"/>
    <p:sldId id="281" r:id="rId13"/>
    <p:sldId id="282" r:id="rId14"/>
    <p:sldId id="297" r:id="rId15"/>
    <p:sldId id="299" r:id="rId16"/>
    <p:sldId id="298" r:id="rId17"/>
    <p:sldId id="302" r:id="rId18"/>
    <p:sldId id="277" r:id="rId19"/>
    <p:sldId id="286" r:id="rId20"/>
    <p:sldId id="276" r:id="rId21"/>
    <p:sldId id="303" r:id="rId22"/>
    <p:sldId id="296" r:id="rId23"/>
    <p:sldId id="274" r:id="rId24"/>
    <p:sldId id="287" r:id="rId25"/>
    <p:sldId id="300" r:id="rId26"/>
    <p:sldId id="295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5C957"/>
    <a:srgbClr val="74D14F"/>
    <a:srgbClr val="53F32D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629" autoAdjust="0"/>
    <p:restoredTop sz="87073" autoAdjust="0"/>
  </p:normalViewPr>
  <p:slideViewPr>
    <p:cSldViewPr>
      <p:cViewPr>
        <p:scale>
          <a:sx n="80" d="100"/>
          <a:sy n="80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B0FC-7F42-4443-9A72-131190A192E8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62826-39D9-435F-A34A-354FE7D153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2826-39D9-435F-A34A-354FE7D1539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62826-39D9-435F-A34A-354FE7D1539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214289"/>
            <a:ext cx="7429520" cy="1071571"/>
          </a:xfr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0" kern="1200" cap="none" spc="0" dirty="0">
                <a:ln w="18415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rgbClr val="FFFF00"/>
                      </a:gs>
                    </a:gsLst>
                    <a:lin ang="5100000" scaled="0"/>
                  </a:gra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143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2285992"/>
            <a:ext cx="6043610" cy="1752600"/>
          </a:xfrm>
          <a:noFill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i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78" y="1600200"/>
            <a:ext cx="764386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chemeClr val="bg1">
                  <a:alpha val="77000"/>
                </a:schemeClr>
              </a:gs>
              <a:gs pos="70000">
                <a:schemeClr val="accent3">
                  <a:lumMod val="60000"/>
                  <a:lumOff val="40000"/>
                  <a:alpha val="23000"/>
                </a:schemeClr>
              </a:gs>
            </a:gsLst>
            <a:lin ang="0" scaled="1"/>
          </a:gradFill>
          <a:ln w="6350" cap="flat"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CDC8-DCD4-4171-800B-CC1B545CCDB9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2870-6A82-4FE4-A21E-CB5D50A22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785950" y="1357298"/>
            <a:ext cx="7358082" cy="1588"/>
          </a:xfrm>
          <a:prstGeom prst="line">
            <a:avLst/>
          </a:prstGeom>
          <a:ln>
            <a:gradFill flip="none" rotWithShape="1">
              <a:gsLst>
                <a:gs pos="0">
                  <a:srgbClr val="DDEBCF">
                    <a:alpha val="84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rgbClr val="FFFF00"/>
                </a:gs>
              </a:gsLst>
              <a:lin ang="5100000" scaled="0"/>
            </a:gradFill>
            <a:prstDash val="solid"/>
          </a:ln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innerShdw blurRad="114300">
              <a:schemeClr val="accent3">
                <a:lumMod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i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wmf"/><Relationship Id="rId5" Type="http://schemas.openxmlformats.org/officeDocument/2006/relationships/slide" Target="slide8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wmf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wm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-Robert Hook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83568" y="1700808"/>
            <a:ext cx="3230612" cy="428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992888" cy="6298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i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Роберт</a:t>
            </a:r>
            <a:r>
              <a:rPr b="1" i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i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Гук</a:t>
            </a:r>
            <a:endParaRPr lang="ru-RU" b="1" i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988840"/>
            <a:ext cx="538564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4725144"/>
            <a:ext cx="2520280" cy="1890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653136"/>
            <a:ext cx="259228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77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1268760"/>
            <a:ext cx="3506116" cy="345638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0" y="214290"/>
            <a:ext cx="4857784" cy="91045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Кора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pic>
        <p:nvPicPr>
          <p:cNvPr id="8" name="Picture 2" descr="C:\Documents and Settings\Администратор\Мои документы\Мои рисунки\Организатор клипов (Microsoft)\MC900437805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0" y="5949280"/>
            <a:ext cx="723224" cy="54416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340768"/>
            <a:ext cx="4104456" cy="144016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Клетки </a:t>
            </a:r>
            <a:r>
              <a:rPr lang="ru-RU" sz="2400" dirty="0" smtClean="0"/>
              <a:t>мертвые, заполнены воздухом, с толстыми оболочками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924944"/>
            <a:ext cx="3960440" cy="1440160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защита,</a:t>
            </a:r>
          </a:p>
          <a:p>
            <a:pPr algn="ctr"/>
            <a:r>
              <a:rPr lang="ru-RU" sz="2400" dirty="0" smtClean="0"/>
              <a:t>газообмен </a:t>
            </a:r>
          </a:p>
          <a:p>
            <a:pPr indent="355600" algn="ctr"/>
            <a:r>
              <a:rPr lang="ru-RU" sz="2400" dirty="0" smtClean="0"/>
              <a:t>(через трещины коры)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6643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 знаем, какие ткани придают растению прочность, защищают, обеспечивают транспорт веществ.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 каких процессах в растении мы еще не говорили?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00" y="0"/>
            <a:ext cx="7715304" cy="5220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Рост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Питание (Фотосинтез)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Формулируем проблему: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5662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Нам предстоит изучить фотосинтезирующую и образовательную ткань.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этого мы должны рассмотреть: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строение;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-функции;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значение образовательной и фотосинтезирующей тканей.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15304" cy="5446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Тема урока: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Основные и образовательные ткани растений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156176" y="2636912"/>
            <a:ext cx="2880320" cy="180020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Водные и болотные растения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31840" y="3284984"/>
            <a:ext cx="2880320" cy="216024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Семена, плоды, сердцевина стеблей</a:t>
            </a: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3068960"/>
            <a:ext cx="2880320" cy="1944216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Мякоть листа, стебли травянистых растений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260648"/>
            <a:ext cx="4968552" cy="1080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6600"/>
                </a:solidFill>
              </a:rPr>
              <a:t>Основная ткань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643050"/>
            <a:ext cx="3357586" cy="113787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Фотосинтезирующая</a:t>
            </a:r>
            <a:endParaRPr lang="ru-RU" sz="20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683568" y="764704"/>
            <a:ext cx="1440160" cy="864096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764704"/>
            <a:ext cx="1440160" cy="93610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54152" y="2546280"/>
            <a:ext cx="2808312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Запасающая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6136" y="1700808"/>
            <a:ext cx="316835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Воздухоносная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923928" y="1988840"/>
            <a:ext cx="1296144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07504" y="5301208"/>
            <a:ext cx="277281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фотосинтез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522920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/>
              <a:t>накопление </a:t>
            </a:r>
          </a:p>
          <a:p>
            <a:pPr algn="r"/>
            <a:r>
              <a:rPr lang="ru-RU" sz="2000" dirty="0" smtClean="0"/>
              <a:t>воздуха в межклетниках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9832" y="5517232"/>
            <a:ext cx="288032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 smtClean="0"/>
              <a:t>запас </a:t>
            </a:r>
          </a:p>
          <a:p>
            <a:pPr algn="r"/>
            <a:r>
              <a:rPr lang="ru-RU" sz="2000" dirty="0" smtClean="0"/>
              <a:t>питательных веществ, влаги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2060848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556792"/>
            <a:ext cx="4467302" cy="432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16016" y="5733256"/>
            <a:ext cx="2357454" cy="571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Аэренхима</a:t>
            </a:r>
          </a:p>
        </p:txBody>
      </p:sp>
      <p:pic>
        <p:nvPicPr>
          <p:cNvPr id="6" name="Picture 2" descr="C:\Documents and Settings\Администратор\Мои документы\Мои рисунки\Организатор клипов (Microsoft)\MC90043780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376" y="5949280"/>
            <a:ext cx="920635" cy="69269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332656"/>
            <a:ext cx="828092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Клетки округлые или звездчатые, расположены рыхло; много крупных межклетников</a:t>
            </a:r>
            <a:endParaRPr lang="ru-RU" sz="2400" dirty="0" smtClean="0">
              <a:solidFill>
                <a:schemeClr val="dk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44008" y="2924944"/>
            <a:ext cx="4104456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рост растения и начало другим тканям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а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3356992"/>
            <a:ext cx="864096" cy="9601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260648"/>
            <a:ext cx="7128792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Образовательная  ткань </a:t>
            </a:r>
            <a:r>
              <a:rPr lang="ru-RU" sz="32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(меристема)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714488"/>
            <a:ext cx="3312368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lt1"/>
                </a:solidFill>
              </a:rPr>
              <a:t>Камбий </a:t>
            </a:r>
            <a:endParaRPr lang="ru-RU" sz="3200" b="1" dirty="0">
              <a:solidFill>
                <a:schemeClr val="l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1556792"/>
            <a:ext cx="4968552" cy="122926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Меристемы верхушечные, боковые, вставочные и кончика корня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4104456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Строение: </a:t>
            </a:r>
            <a:endParaRPr lang="en-US" sz="2400" b="1" dirty="0" smtClean="0"/>
          </a:p>
          <a:p>
            <a:pPr algn="ctr"/>
            <a:r>
              <a:rPr lang="ru-RU" sz="2400" dirty="0" smtClean="0"/>
              <a:t>клетки многогранные, тонкостенные, без вакуолей и хлоропластов, постоянно делятся</a:t>
            </a:r>
          </a:p>
          <a:p>
            <a:pPr algn="ctr"/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924944"/>
            <a:ext cx="4104455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924944"/>
            <a:ext cx="409843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ФИЗКУЛЬТМИНУТКА))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нов.картинки\тест 3\1294865455_lazy_by_snailslime-d36z4e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8666"/>
            <a:ext cx="4040188" cy="37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нов.картинки\тест 3\images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542634" cy="26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Фотосинтезирующая ткань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chloroplas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" y="1268760"/>
            <a:ext cx="3693447" cy="26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imag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74661" cy="31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post-22374-1200336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357430"/>
            <a:ext cx="6400816" cy="3071834"/>
          </a:xfrm>
          <a:ln>
            <a:bevel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Ткань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клеток, сходных по строению, функциям и имеющих общее происхождение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476672"/>
            <a:ext cx="379077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985838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Словарь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st-60141-128297777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04664"/>
            <a:ext cx="995917" cy="9959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28926" y="1142984"/>
            <a:ext cx="6215074" cy="2357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Ткани растений</a:t>
            </a:r>
            <a:endParaRPr kumimoji="0" lang="ru-RU" sz="7200" b="1" i="1" u="none" strike="noStrike" kern="1200" cap="none" spc="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86248" y="3929066"/>
            <a:ext cx="4471974" cy="2571768"/>
          </a:xfrm>
          <a:prstGeom prst="rect">
            <a:avLst/>
          </a:prstGeom>
          <a:noFill/>
          <a:ln w="6350" cap="flat">
            <a:solidFill>
              <a:schemeClr val="accent3">
                <a:lumMod val="75000"/>
                <a:alpha val="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300036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woodwh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1143000" y="1143000"/>
            <a:ext cx="6858000" cy="4572000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>
            <a:stCxn id="9" idx="1"/>
            <a:endCxn id="50" idx="5"/>
          </p:cNvCxnSpPr>
          <p:nvPr/>
        </p:nvCxnSpPr>
        <p:spPr>
          <a:xfrm rot="10800000">
            <a:off x="2693688" y="3766976"/>
            <a:ext cx="2807006" cy="116222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500694" y="257174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Первичная кора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328612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Флоэма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400050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Камбий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4714884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Древесина</a:t>
            </a:r>
            <a:endParaRPr lang="ru-RU" sz="2400" dirty="0"/>
          </a:p>
        </p:txBody>
      </p:sp>
      <p:cxnSp>
        <p:nvCxnSpPr>
          <p:cNvPr id="46" name="Прямая соединительная линия 45"/>
          <p:cNvCxnSpPr>
            <a:stCxn id="5" idx="1"/>
            <a:endCxn id="43" idx="5"/>
          </p:cNvCxnSpPr>
          <p:nvPr/>
        </p:nvCxnSpPr>
        <p:spPr>
          <a:xfrm rot="10800000">
            <a:off x="4122448" y="1264936"/>
            <a:ext cx="1378246" cy="87818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" idx="1"/>
            <a:endCxn id="45" idx="4"/>
          </p:cNvCxnSpPr>
          <p:nvPr/>
        </p:nvCxnSpPr>
        <p:spPr>
          <a:xfrm rot="10800000">
            <a:off x="4071934" y="1785926"/>
            <a:ext cx="1428760" cy="10001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7" idx="1"/>
            <a:endCxn id="47" idx="5"/>
          </p:cNvCxnSpPr>
          <p:nvPr/>
        </p:nvCxnSpPr>
        <p:spPr>
          <a:xfrm rot="10800000">
            <a:off x="3765258" y="2407944"/>
            <a:ext cx="1735436" cy="10924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" idx="1"/>
            <a:endCxn id="48" idx="5"/>
          </p:cNvCxnSpPr>
          <p:nvPr/>
        </p:nvCxnSpPr>
        <p:spPr>
          <a:xfrm rot="10800000">
            <a:off x="3193754" y="3050886"/>
            <a:ext cx="2306940" cy="11639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0" idx="1"/>
            <a:endCxn id="52" idx="5"/>
          </p:cNvCxnSpPr>
          <p:nvPr/>
        </p:nvCxnSpPr>
        <p:spPr>
          <a:xfrm rot="10800000">
            <a:off x="479110" y="3908142"/>
            <a:ext cx="5021584" cy="1806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500694" y="1928802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Пробка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5500702"/>
            <a:ext cx="328614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Сердцевина</a:t>
            </a:r>
            <a:endParaRPr lang="ru-RU" sz="2400" dirty="0"/>
          </a:p>
        </p:txBody>
      </p:sp>
      <p:sp>
        <p:nvSpPr>
          <p:cNvPr id="43" name="Овал 42"/>
          <p:cNvSpPr/>
          <p:nvPr/>
        </p:nvSpPr>
        <p:spPr>
          <a:xfrm>
            <a:off x="4000496" y="114298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000496" y="164305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643306" y="2285992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71802" y="292893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571736" y="3645024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7158" y="378619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500562" y="142852"/>
            <a:ext cx="4500594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</a:rPr>
              <a:t>Внутреннее строение стебля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7" name="ShockwaveFlash2" r:id="rId2" imgW="8244086" imgH="6453249"/>
        </mc:Choice>
        <mc:Fallback>
          <p:control name="ShockwaveFlash2" r:id="rId2" imgW="8244086" imgH="6453249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88913"/>
                  <a:ext cx="8243887" cy="6453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Параграф 23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Тетрадь –тренажер: с.53 №9-14, с.60 №4, с.61 №1, с.62 №2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Тетрадь –практикум: лабораторная работа №8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76672"/>
            <a:ext cx="7715304" cy="8806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Выразите свое отношение к уроку: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мне показалось интересным…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-я был (была) удивлён (а) тем,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оказывается…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сегодня я узнал (а),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мне было интересно…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я понял (а),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я думаю, что…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я смог (ла)…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3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Спасибо за урок!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5122" name="Picture 2" descr="C:\Users\1\Desktop\нов.картинки\тест 3\1338998018_bozhya-korovk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268760"/>
            <a:ext cx="4762500" cy="368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нов.картинки\тест 3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21485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7944" y="764704"/>
            <a:ext cx="5076056" cy="29523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типы тканей растений мы успели изучить</a:t>
            </a:r>
            <a:endParaRPr lang="ru-RU" sz="3600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412776"/>
            <a:ext cx="3312368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Проводящая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2996952"/>
            <a:ext cx="3312368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Покровная 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431" y="4437112"/>
            <a:ext cx="3384376" cy="11521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Механическая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Проводящая ткань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172631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469845" cy="29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31.07-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72" y="2174875"/>
            <a:ext cx="3883680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323528" y="2276872"/>
            <a:ext cx="2808312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Флоэма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(луб), ситовидные клетки </a:t>
            </a:r>
            <a:endParaRPr lang="ru-RU" sz="20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1619672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831776" y="1552600"/>
            <a:ext cx="1584176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764704"/>
            <a:ext cx="504056" cy="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80684" y="1080356"/>
            <a:ext cx="639688" cy="838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000232" y="260648"/>
            <a:ext cx="5286412" cy="914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Проводящая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5508104" y="2132856"/>
            <a:ext cx="432048" cy="345638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491880" y="2348880"/>
            <a:ext cx="432048" cy="43204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2000" y="5445224"/>
            <a:ext cx="3672408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Вода</a:t>
            </a:r>
          </a:p>
          <a:p>
            <a:pPr algn="ctr"/>
            <a:r>
              <a:rPr lang="ru-RU" sz="2000" b="1" dirty="0" smtClean="0"/>
              <a:t>Минеральные соли</a:t>
            </a:r>
            <a:endParaRPr lang="ru-RU" sz="2000" b="1" dirty="0"/>
          </a:p>
        </p:txBody>
      </p:sp>
      <p:sp>
        <p:nvSpPr>
          <p:cNvPr id="37" name="Овал 36"/>
          <p:cNvSpPr/>
          <p:nvPr/>
        </p:nvSpPr>
        <p:spPr>
          <a:xfrm>
            <a:off x="1907704" y="1268760"/>
            <a:ext cx="3600400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Органические вещества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3745408"/>
            <a:ext cx="2952328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Транспорт органических веществ от листьев к остальным органам</a:t>
            </a:r>
            <a:endParaRPr lang="ru-RU" dirty="0" smtClean="0">
              <a:solidFill>
                <a:schemeClr val="dk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2420888"/>
            <a:ext cx="2987824" cy="1328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водопроводящая ткань растений, образующая древесину, образуются годичные кольца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5229200"/>
            <a:ext cx="2808312" cy="1464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Клетки </a:t>
            </a:r>
            <a:r>
              <a:rPr lang="ru-RU" sz="2000" dirty="0" smtClean="0"/>
              <a:t>живые, вытянутые, с отверстиями в оболочке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933056"/>
            <a:ext cx="2952328" cy="7831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Клетки</a:t>
            </a:r>
            <a:r>
              <a:rPr lang="ru-RU" sz="2000" dirty="0" smtClean="0"/>
              <a:t> мертвые,</a:t>
            </a:r>
          </a:p>
          <a:p>
            <a:pPr algn="ctr"/>
            <a:r>
              <a:rPr lang="ru-RU" sz="2000" dirty="0" smtClean="0"/>
              <a:t> вытянутые в длину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1268760"/>
            <a:ext cx="2917526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Ксилема</a:t>
            </a:r>
          </a:p>
          <a:p>
            <a:pPr algn="ctr"/>
            <a:r>
              <a:rPr lang="ru-RU" sz="2000" dirty="0" smtClean="0"/>
              <a:t>(древесина), сосуды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71094" cy="10544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Механическая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1556792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Склереиды</a:t>
            </a:r>
            <a:r>
              <a:rPr lang="ru-RU" sz="2000" b="1" dirty="0" smtClean="0"/>
              <a:t>, каменистые клетки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9698" name="Picture 2" descr="http://www.botany.hawaii.edu/faculty/webb/BOT311/BOT311-00/Cells&amp;Tissues/images/ParColSclr/LargeSclereidLayers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420888"/>
            <a:ext cx="2382810" cy="1638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трелка вниз 12"/>
          <p:cNvSpPr/>
          <p:nvPr/>
        </p:nvSpPr>
        <p:spPr>
          <a:xfrm>
            <a:off x="2411760" y="2348880"/>
            <a:ext cx="288032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60032" y="5733256"/>
            <a:ext cx="39604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обеспечивают упругость </a:t>
            </a:r>
            <a:endParaRPr lang="en-US" sz="2400" dirty="0" smtClean="0"/>
          </a:p>
          <a:p>
            <a:pPr algn="r"/>
            <a:r>
              <a:rPr lang="ru-RU" sz="2400" dirty="0" smtClean="0"/>
              <a:t>и прочность растений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92080" y="4293096"/>
            <a:ext cx="3419872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Клетки</a:t>
            </a:r>
            <a:r>
              <a:rPr lang="ru-RU" sz="2400" dirty="0" smtClean="0">
                <a:solidFill>
                  <a:schemeClr val="tx1"/>
                </a:solidFill>
              </a:rPr>
              <a:t> с толстыми одревесневшими стенками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237626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Волокна </a:t>
            </a:r>
            <a:endParaRPr lang="ru-RU" sz="2400" b="1" dirty="0"/>
          </a:p>
        </p:txBody>
      </p:sp>
      <p:pic>
        <p:nvPicPr>
          <p:cNvPr id="3074" name="Picture 2" descr="C:\Users\1\Desktop\image003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8" y="2708920"/>
            <a:ext cx="41771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744416" cy="378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268760"/>
            <a:ext cx="3681052" cy="372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260648"/>
            <a:ext cx="5786478" cy="8572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Эпидермис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797152"/>
            <a:ext cx="3214710" cy="57148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Волоски на листе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4797152"/>
            <a:ext cx="3214710" cy="57148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Устьица</a:t>
            </a:r>
          </a:p>
        </p:txBody>
      </p:sp>
      <p:pic>
        <p:nvPicPr>
          <p:cNvPr id="2050" name="Picture 2" descr="C:\Documents and Settings\Администратор\Мои документы\Мои рисунки\Организатор клипов (Microsoft)\MC900437805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16416" y="6165304"/>
            <a:ext cx="661612" cy="49780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5517232"/>
            <a:ext cx="8640960" cy="571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Клетки</a:t>
            </a:r>
            <a:r>
              <a:rPr lang="ru-RU" dirty="0" smtClean="0"/>
              <a:t> живые, тонкостенные, со всеми органоидами; часто с хлоропластами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3688" y="6165304"/>
            <a:ext cx="5400600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защита, испарение воды, газообмен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23728" y="620688"/>
            <a:ext cx="4968552" cy="1080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Покровная ткань</a:t>
            </a:r>
            <a:endParaRPr lang="ru-RU" sz="3600" b="1" i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500034" y="1124744"/>
            <a:ext cx="1623694" cy="1164098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7092280" y="1124744"/>
            <a:ext cx="1480248" cy="1092660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42844" y="3146098"/>
            <a:ext cx="2749984" cy="1939086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Устьица, восковой налет, волоски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0922" y="2217404"/>
            <a:ext cx="3103565" cy="8772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Кора</a:t>
            </a:r>
            <a:r>
              <a:rPr lang="ru-RU" sz="2400" dirty="0" smtClean="0"/>
              <a:t> </a:t>
            </a:r>
            <a:r>
              <a:rPr lang="ru-RU" dirty="0" smtClean="0"/>
              <a:t>(старые ветки и стволы деревьев)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>
            <a:stCxn id="16" idx="0"/>
          </p:cNvCxnSpPr>
          <p:nvPr/>
        </p:nvCxnSpPr>
        <p:spPr>
          <a:xfrm rot="5400000" flipH="1" flipV="1">
            <a:off x="3877037" y="2457751"/>
            <a:ext cx="1509657" cy="794"/>
          </a:xfrm>
          <a:prstGeom prst="line">
            <a:avLst/>
          </a:prstGeom>
          <a:ln w="349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300192" y="3284984"/>
            <a:ext cx="2607108" cy="2592288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Комплекс отмерших тканей </a:t>
            </a:r>
          </a:p>
          <a:p>
            <a:pPr algn="ctr"/>
            <a:r>
              <a:rPr lang="ru-RU" sz="2000" dirty="0" smtClean="0"/>
              <a:t>(основная ткань, старая пробка)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5301208"/>
            <a:ext cx="2880320" cy="1424770"/>
          </a:xfrm>
          <a:prstGeom prst="roundRect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Многослойная ткань</a:t>
            </a:r>
          </a:p>
          <a:p>
            <a:pPr algn="ctr"/>
            <a:r>
              <a:rPr lang="ru-RU" sz="2400" dirty="0" smtClean="0"/>
              <a:t>Чечевички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17404"/>
            <a:ext cx="3168352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Эпидермис </a:t>
            </a:r>
            <a:r>
              <a:rPr lang="ru-RU" dirty="0" smtClean="0">
                <a:solidFill>
                  <a:schemeClr val="bg1"/>
                </a:solidFill>
              </a:rPr>
              <a:t>(кожица)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3212976"/>
            <a:ext cx="3143272" cy="18739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Пробка, вторичная покровная кань</a:t>
            </a:r>
          </a:p>
          <a:p>
            <a:pPr algn="ctr"/>
            <a:r>
              <a:rPr lang="ru-RU" dirty="0" smtClean="0"/>
              <a:t>(стебли и корни многолетников)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836712"/>
            <a:ext cx="5090893" cy="58039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16016" y="188640"/>
            <a:ext cx="4071966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Чечевички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836712"/>
            <a:ext cx="4071966" cy="10715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</a:rPr>
              <a:t>Пробка</a:t>
            </a:r>
            <a:endParaRPr lang="ru-RU" sz="4000" b="1" i="1" dirty="0">
              <a:solidFill>
                <a:srgbClr val="006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204864"/>
            <a:ext cx="3960440" cy="2232248"/>
          </a:xfrm>
          <a:prstGeom prst="round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Клетки </a:t>
            </a:r>
            <a:r>
              <a:rPr lang="ru-RU" sz="2400" dirty="0" smtClean="0"/>
              <a:t>мертвые, с плотными оболочками, пропитанными жироподобным веществом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581128"/>
            <a:ext cx="3456384" cy="1368152"/>
          </a:xfrm>
          <a:prstGeom prst="round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ctr"/>
            <a:r>
              <a:rPr lang="ru-RU" sz="2400" dirty="0" smtClean="0"/>
              <a:t>защита, </a:t>
            </a:r>
          </a:p>
          <a:p>
            <a:pPr indent="355600" algn="ctr"/>
            <a:r>
              <a:rPr lang="ru-RU" sz="2400" dirty="0" smtClean="0"/>
              <a:t>газообмен </a:t>
            </a:r>
          </a:p>
          <a:p>
            <a:pPr algn="r"/>
            <a:r>
              <a:rPr lang="ru-RU" sz="2400" dirty="0" smtClean="0"/>
              <a:t>(через чечевички)</a:t>
            </a:r>
          </a:p>
        </p:txBody>
      </p:sp>
      <p:pic>
        <p:nvPicPr>
          <p:cNvPr id="10" name="Picture 2" descr="C:\Documents and Settings\Администратор\Мои документы\Мои рисунки\Организатор клипов (Microsoft)\MC900437805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4408" y="6165304"/>
            <a:ext cx="676926" cy="509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5167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C71BDA57-BDFD-490B-B0B3-0B72A64BC03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B1C73FD7-4477-4463-B28A-E2D3FE3AE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5A1B6-9EAD-4823-918B-AC49881F1E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TS010351678</Template>
  <TotalTime>0</TotalTime>
  <Words>424</Words>
  <Application>Microsoft Office PowerPoint</Application>
  <PresentationFormat>Экран (4:3)</PresentationFormat>
  <Paragraphs>109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TS010351678</vt:lpstr>
      <vt:lpstr>Роберт Гук</vt:lpstr>
      <vt:lpstr>Презентация PowerPoint</vt:lpstr>
      <vt:lpstr>Презентация PowerPoint</vt:lpstr>
      <vt:lpstr>Проводящая ткань</vt:lpstr>
      <vt:lpstr>Презентация PowerPoint</vt:lpstr>
      <vt:lpstr>Механическая ткань</vt:lpstr>
      <vt:lpstr>Презентация PowerPoint</vt:lpstr>
      <vt:lpstr>Презентация PowerPoint</vt:lpstr>
      <vt:lpstr>Презентация PowerPoint</vt:lpstr>
      <vt:lpstr>Презентация PowerPoint</vt:lpstr>
      <vt:lpstr>Мы знаем, какие ткани придают растению прочность, защищают, обеспечивают транспорт веществ.  О каких процессах в растении мы еще не говорили? </vt:lpstr>
      <vt:lpstr>Рост Питание (Фотосинтез)  Формулируем проблему:</vt:lpstr>
      <vt:lpstr>Нам предстоит изучить фотосинтезирующую и образовательную ткань.  Для этого мы должны рассмотреть:  - строение; -функции;  - значение образовательной и фотосинтезирующей тканей.</vt:lpstr>
      <vt:lpstr>Тема урока:  Основные и образовательные ткани растений</vt:lpstr>
      <vt:lpstr>Презентация PowerPoint</vt:lpstr>
      <vt:lpstr>Презентация PowerPoint</vt:lpstr>
      <vt:lpstr>Презентация PowerPoint</vt:lpstr>
      <vt:lpstr>ФИЗКУЛЬТМИНУТКА))</vt:lpstr>
      <vt:lpstr>Фотосинтезирующая ткань</vt:lpstr>
      <vt:lpstr>Презентация PowerPoint</vt:lpstr>
      <vt:lpstr>Презентация PowerPoint</vt:lpstr>
      <vt:lpstr>Домашнее задание</vt:lpstr>
      <vt:lpstr>Выразите свое отношение к уроку: 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2010-10-01T04:04:56Z</dcterms:created>
  <dcterms:modified xsi:type="dcterms:W3CDTF">2015-06-10T21:04:47Z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TC103516789990</vt:lpwstr>
  </property>
</Properties>
</file>