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8" r:id="rId2"/>
    <p:sldId id="259" r:id="rId3"/>
    <p:sldId id="287" r:id="rId4"/>
    <p:sldId id="261" r:id="rId5"/>
    <p:sldId id="262" r:id="rId6"/>
    <p:sldId id="263" r:id="rId7"/>
    <p:sldId id="265" r:id="rId8"/>
    <p:sldId id="266" r:id="rId9"/>
    <p:sldId id="268" r:id="rId10"/>
    <p:sldId id="269" r:id="rId11"/>
    <p:sldId id="271" r:id="rId12"/>
    <p:sldId id="272" r:id="rId13"/>
    <p:sldId id="288" r:id="rId14"/>
    <p:sldId id="273" r:id="rId15"/>
    <p:sldId id="275" r:id="rId16"/>
    <p:sldId id="276" r:id="rId17"/>
    <p:sldId id="278" r:id="rId18"/>
    <p:sldId id="279" r:id="rId19"/>
    <p:sldId id="280" r:id="rId20"/>
    <p:sldId id="281" r:id="rId21"/>
    <p:sldId id="282" r:id="rId22"/>
    <p:sldId id="284" r:id="rId23"/>
    <p:sldId id="285" r:id="rId24"/>
    <p:sldId id="28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8BCA1-DCCA-4822-842F-BDEF544E982F}" type="datetimeFigureOut">
              <a:rPr lang="id-ID" smtClean="0"/>
              <a:pPr/>
              <a:t>29/02/2012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A96C3-FBF0-430C-86AD-9DF8FCCE91C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E7BB26-F823-4CD7-BA12-0A121AF04092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8C0A04-0B25-41FB-BDFE-37BA6F98C2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E7BB26-F823-4CD7-BA12-0A121AF04092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8C0A04-0B25-41FB-BDFE-37BA6F98C2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E7BB26-F823-4CD7-BA12-0A121AF04092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8C0A04-0B25-41FB-BDFE-37BA6F98C2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E7BB26-F823-4CD7-BA12-0A121AF04092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8C0A04-0B25-41FB-BDFE-37BA6F98C2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E7BB26-F823-4CD7-BA12-0A121AF04092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8C0A04-0B25-41FB-BDFE-37BA6F98C2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E7BB26-F823-4CD7-BA12-0A121AF04092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8C0A04-0B25-41FB-BDFE-37BA6F98C2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E7BB26-F823-4CD7-BA12-0A121AF04092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8C0A04-0B25-41FB-BDFE-37BA6F98C2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E7BB26-F823-4CD7-BA12-0A121AF04092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8C0A04-0B25-41FB-BDFE-37BA6F98C2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E7BB26-F823-4CD7-BA12-0A121AF04092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8C0A04-0B25-41FB-BDFE-37BA6F98C2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E7BB26-F823-4CD7-BA12-0A121AF04092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8C0A04-0B25-41FB-BDFE-37BA6F98C2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E7BB26-F823-4CD7-BA12-0A121AF04092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8C0A04-0B25-41FB-BDFE-37BA6F98C2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33739" y="247650"/>
            <a:ext cx="8839200" cy="638175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86800" y="71414"/>
            <a:ext cx="410816" cy="30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8686800" cy="1116675"/>
          </a:xfrm>
          <a:solidFill>
            <a:srgbClr val="990000"/>
          </a:solidFill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B</a:t>
            </a:r>
            <a:r>
              <a:rPr lang="id-ID" sz="4000" b="1" dirty="0" smtClean="0">
                <a:solidFill>
                  <a:schemeClr val="bg1"/>
                </a:solidFill>
              </a:rPr>
              <a:t>AB</a:t>
            </a:r>
            <a:r>
              <a:rPr lang="en-US" sz="4000" b="1" dirty="0" smtClean="0">
                <a:solidFill>
                  <a:schemeClr val="bg1"/>
                </a:solidFill>
              </a:rPr>
              <a:t> 6</a:t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>SISTEM </a:t>
            </a:r>
            <a:r>
              <a:rPr lang="en-US" sz="4000" b="1" dirty="0" smtClean="0">
                <a:solidFill>
                  <a:schemeClr val="bg1"/>
                </a:solidFill>
              </a:rPr>
              <a:t>PERNA</a:t>
            </a:r>
            <a:r>
              <a:rPr lang="id-ID" sz="4000" b="1" smtClean="0">
                <a:solidFill>
                  <a:schemeClr val="bg1"/>
                </a:solidFill>
              </a:rPr>
              <a:t>P</a:t>
            </a:r>
            <a:r>
              <a:rPr lang="en-US" sz="4000" b="1" smtClean="0">
                <a:solidFill>
                  <a:schemeClr val="bg1"/>
                </a:solidFill>
              </a:rPr>
              <a:t>ASAN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786314" y="1450775"/>
            <a:ext cx="4052886" cy="51786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1700" b="1" dirty="0" smtClean="0">
                <a:solidFill>
                  <a:sysClr val="windowText" lastClr="000000"/>
                </a:solidFill>
              </a:rPr>
              <a:t>Tujuan Pembelajaran</a:t>
            </a:r>
            <a:endParaRPr kumimoji="0" lang="it-IT" sz="1700" b="1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1700" b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Setelah mempelajari bab ini,</a:t>
            </a:r>
            <a:r>
              <a:rPr kumimoji="0" lang="it-IT" sz="1700" b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1700" b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siswa </a:t>
            </a:r>
            <a:r>
              <a:rPr kumimoji="0" lang="id-ID" sz="1700" b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diharapkan dapat:</a:t>
            </a:r>
          </a:p>
          <a:p>
            <a:pPr marL="274638" marR="0" lvl="0" indent="-274638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1700" b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 	M</a:t>
            </a:r>
            <a:r>
              <a:rPr kumimoji="0" lang="en-US" sz="1700" b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engidentifikasi</a:t>
            </a:r>
            <a:r>
              <a:rPr kumimoji="0" lang="en-US" sz="1700" b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700" b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struktur</a:t>
            </a:r>
            <a:r>
              <a:rPr kumimoji="0" lang="en-US" sz="1700" b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700" b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fungsi</a:t>
            </a:r>
            <a:r>
              <a:rPr kumimoji="0" lang="en-US" sz="1700" b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700" b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1700" b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700" b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proses</a:t>
            </a:r>
            <a:r>
              <a:rPr kumimoji="0" lang="en-US" sz="1700" b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700" b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</a:t>
            </a:r>
            <a:r>
              <a:rPr kumimoji="0" lang="en-US" sz="1700" b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700" b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pernafasan</a:t>
            </a:r>
            <a:r>
              <a:rPr kumimoji="0" lang="en-US" sz="1700" b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700" b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1700" b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700" b="0" u="none" strike="noStrike" kern="1200" cap="none" spc="0" normalizeH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manusia</a:t>
            </a:r>
            <a:r>
              <a:rPr kumimoji="0" lang="en-US" sz="1700" b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id-ID" sz="1700" b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638" lvl="0" indent="-274638">
              <a:spcBef>
                <a:spcPts val="600"/>
              </a:spcBef>
            </a:pPr>
            <a:r>
              <a:rPr kumimoji="0" lang="id-ID" sz="1700" b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 	</a:t>
            </a:r>
            <a:r>
              <a:rPr lang="en-US" sz="1700" dirty="0" smtClean="0"/>
              <a:t> </a:t>
            </a:r>
            <a:r>
              <a:rPr lang="en-US" sz="1700" dirty="0" err="1" smtClean="0"/>
              <a:t>Menjelaskan</a:t>
            </a:r>
            <a:r>
              <a:rPr lang="en-US" sz="1700" dirty="0" smtClean="0"/>
              <a:t> </a:t>
            </a:r>
            <a:r>
              <a:rPr lang="en-US" sz="1700" dirty="0" err="1" smtClean="0"/>
              <a:t>struktur</a:t>
            </a:r>
            <a:r>
              <a:rPr lang="en-US" sz="1700" dirty="0" smtClean="0"/>
              <a:t>, </a:t>
            </a:r>
            <a:r>
              <a:rPr lang="en-US" sz="1700" dirty="0" err="1" smtClean="0"/>
              <a:t>fungsi</a:t>
            </a:r>
            <a:r>
              <a:rPr lang="en-US" sz="1700" dirty="0" smtClean="0"/>
              <a:t>,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proses</a:t>
            </a:r>
            <a:r>
              <a:rPr lang="en-US" sz="1700" dirty="0" smtClean="0"/>
              <a:t> </a:t>
            </a:r>
            <a:r>
              <a:rPr lang="en-US" sz="1700" dirty="0" err="1" smtClean="0"/>
              <a:t>sistem</a:t>
            </a:r>
            <a:r>
              <a:rPr lang="en-US" sz="1700" dirty="0" smtClean="0"/>
              <a:t> </a:t>
            </a:r>
            <a:r>
              <a:rPr lang="en-US" sz="1700" dirty="0" err="1" smtClean="0"/>
              <a:t>pernafasan</a:t>
            </a:r>
            <a:r>
              <a:rPr lang="en-US" sz="1700" dirty="0" smtClean="0"/>
              <a:t> </a:t>
            </a:r>
            <a:r>
              <a:rPr lang="en-US" sz="1700" dirty="0" err="1" smtClean="0"/>
              <a:t>manusia</a:t>
            </a:r>
            <a:r>
              <a:rPr lang="en-US" sz="1700" dirty="0" smtClean="0"/>
              <a:t>.</a:t>
            </a:r>
            <a:endParaRPr kumimoji="0" lang="id-ID" sz="1700" b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638" indent="-274638">
              <a:spcBef>
                <a:spcPts val="600"/>
              </a:spcBef>
            </a:pPr>
            <a:r>
              <a:rPr kumimoji="0" lang="id-ID" sz="1700" b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 	</a:t>
            </a:r>
            <a:r>
              <a:rPr lang="en-US" sz="1700" dirty="0" err="1" smtClean="0"/>
              <a:t>Membandingkan</a:t>
            </a:r>
            <a:r>
              <a:rPr lang="en-US" sz="1700" dirty="0" smtClean="0"/>
              <a:t> </a:t>
            </a:r>
            <a:r>
              <a:rPr lang="en-US" sz="1700" dirty="0" err="1" smtClean="0"/>
              <a:t>struktur</a:t>
            </a:r>
            <a:r>
              <a:rPr lang="en-US" sz="1700" dirty="0" smtClean="0"/>
              <a:t>, </a:t>
            </a:r>
            <a:r>
              <a:rPr lang="en-US" sz="1700" dirty="0" err="1" smtClean="0"/>
              <a:t>fungsi</a:t>
            </a:r>
            <a:r>
              <a:rPr lang="en-US" sz="1700" dirty="0" smtClean="0"/>
              <a:t>,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proses</a:t>
            </a:r>
            <a:r>
              <a:rPr lang="en-US" sz="1700" dirty="0" smtClean="0"/>
              <a:t> </a:t>
            </a:r>
            <a:r>
              <a:rPr lang="en-US" sz="1700" dirty="0" err="1" smtClean="0"/>
              <a:t>repirasi</a:t>
            </a:r>
            <a:r>
              <a:rPr lang="en-US" sz="1700" dirty="0" smtClean="0"/>
              <a:t> </a:t>
            </a:r>
            <a:r>
              <a:rPr lang="en-US" sz="1700" dirty="0" err="1" smtClean="0"/>
              <a:t>pada</a:t>
            </a:r>
            <a:r>
              <a:rPr lang="en-US" sz="1700" dirty="0" smtClean="0"/>
              <a:t> </a:t>
            </a:r>
            <a:r>
              <a:rPr lang="en-US" sz="1700" dirty="0" err="1" smtClean="0"/>
              <a:t>manusia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hewan</a:t>
            </a:r>
            <a:r>
              <a:rPr lang="en-US" sz="1700" dirty="0" smtClean="0"/>
              <a:t>.</a:t>
            </a:r>
            <a:endParaRPr kumimoji="0" lang="id-ID" sz="1700" b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638" lvl="0" indent="-274638">
              <a:spcBef>
                <a:spcPts val="600"/>
              </a:spcBef>
            </a:pPr>
            <a:r>
              <a:rPr kumimoji="0" lang="id-ID" sz="1700" b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 	</a:t>
            </a:r>
            <a:r>
              <a:rPr lang="en-US" sz="1700" dirty="0" smtClean="0"/>
              <a:t> </a:t>
            </a:r>
            <a:r>
              <a:rPr lang="en-US" sz="1700" dirty="0" err="1" smtClean="0"/>
              <a:t>Mengidentifikasi</a:t>
            </a:r>
            <a:r>
              <a:rPr lang="en-US" sz="1700" dirty="0" smtClean="0"/>
              <a:t> </a:t>
            </a:r>
            <a:r>
              <a:rPr lang="en-US" sz="1700" dirty="0" err="1" smtClean="0"/>
              <a:t>kelainan</a:t>
            </a:r>
            <a:r>
              <a:rPr lang="en-US" sz="1700" dirty="0" smtClean="0"/>
              <a:t> yang </a:t>
            </a:r>
            <a:r>
              <a:rPr lang="en-US" sz="1700" dirty="0" err="1" smtClean="0"/>
              <a:t>terjadi</a:t>
            </a:r>
            <a:r>
              <a:rPr lang="en-US" sz="1700" dirty="0" smtClean="0"/>
              <a:t> </a:t>
            </a:r>
            <a:r>
              <a:rPr lang="en-US" sz="1700" dirty="0" err="1" smtClean="0"/>
              <a:t>pada</a:t>
            </a:r>
            <a:r>
              <a:rPr lang="en-US" sz="1700" dirty="0" smtClean="0"/>
              <a:t> </a:t>
            </a:r>
            <a:r>
              <a:rPr lang="en-US" sz="1700" dirty="0" err="1" smtClean="0"/>
              <a:t>sistem</a:t>
            </a:r>
            <a:r>
              <a:rPr lang="en-US" sz="1700" dirty="0" smtClean="0"/>
              <a:t> </a:t>
            </a:r>
            <a:r>
              <a:rPr lang="en-US" sz="1700" dirty="0" err="1" smtClean="0"/>
              <a:t>pernafasan</a:t>
            </a:r>
            <a:r>
              <a:rPr lang="en-US" sz="1700" dirty="0" smtClean="0"/>
              <a:t>.</a:t>
            </a:r>
            <a:endParaRPr kumimoji="0" lang="id-ID" sz="1700" b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638" lvl="0" indent="-274638">
              <a:spcBef>
                <a:spcPts val="600"/>
              </a:spcBef>
            </a:pPr>
            <a:r>
              <a:rPr kumimoji="0" lang="id-ID" sz="1700" b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 	</a:t>
            </a:r>
            <a:r>
              <a:rPr lang="en-US" sz="1700" dirty="0" smtClean="0"/>
              <a:t> </a:t>
            </a:r>
            <a:r>
              <a:rPr lang="en-US" sz="1700" dirty="0" err="1" smtClean="0"/>
              <a:t>Memberi</a:t>
            </a:r>
            <a:r>
              <a:rPr lang="en-US" sz="1700" dirty="0" smtClean="0"/>
              <a:t> </a:t>
            </a:r>
            <a:r>
              <a:rPr lang="en-US" sz="1700" dirty="0" err="1" smtClean="0"/>
              <a:t>contoh</a:t>
            </a:r>
            <a:r>
              <a:rPr lang="en-US" sz="1700" dirty="0" smtClean="0"/>
              <a:t> </a:t>
            </a:r>
            <a:r>
              <a:rPr lang="en-US" sz="1700" dirty="0" err="1" smtClean="0"/>
              <a:t>teknologi</a:t>
            </a:r>
            <a:r>
              <a:rPr lang="en-US" sz="1700" dirty="0" smtClean="0"/>
              <a:t> yang </a:t>
            </a:r>
            <a:r>
              <a:rPr lang="en-US" sz="1700" dirty="0" err="1" smtClean="0"/>
              <a:t>berhubungan</a:t>
            </a:r>
            <a:r>
              <a:rPr lang="en-US" sz="1700" dirty="0" smtClean="0"/>
              <a:t> </a:t>
            </a:r>
            <a:r>
              <a:rPr lang="en-US" sz="1700" dirty="0" err="1" smtClean="0"/>
              <a:t>dengan</a:t>
            </a:r>
            <a:r>
              <a:rPr lang="en-US" sz="1700" dirty="0" smtClean="0"/>
              <a:t> </a:t>
            </a:r>
            <a:r>
              <a:rPr lang="en-US" sz="1700" dirty="0" err="1" smtClean="0"/>
              <a:t>kelainan</a:t>
            </a:r>
            <a:r>
              <a:rPr lang="en-US" sz="1700" dirty="0" smtClean="0"/>
              <a:t> yang </a:t>
            </a:r>
            <a:r>
              <a:rPr lang="en-US" sz="1700" dirty="0" err="1" smtClean="0"/>
              <a:t>terjadi</a:t>
            </a:r>
            <a:r>
              <a:rPr lang="en-US" sz="1700" dirty="0" smtClean="0"/>
              <a:t> </a:t>
            </a:r>
            <a:r>
              <a:rPr lang="en-US" sz="1700" dirty="0" err="1" smtClean="0"/>
              <a:t>pada</a:t>
            </a:r>
            <a:r>
              <a:rPr lang="en-US" sz="1700" dirty="0" smtClean="0"/>
              <a:t> </a:t>
            </a:r>
            <a:r>
              <a:rPr lang="en-US" sz="1700" dirty="0" err="1" smtClean="0"/>
              <a:t>sisitem</a:t>
            </a:r>
            <a:r>
              <a:rPr lang="en-US" sz="1700" dirty="0" smtClean="0"/>
              <a:t> </a:t>
            </a:r>
            <a:r>
              <a:rPr lang="en-US" sz="1700" dirty="0" err="1" smtClean="0"/>
              <a:t>pernafasan</a:t>
            </a:r>
            <a:r>
              <a:rPr lang="en-US" sz="1700" dirty="0" smtClean="0"/>
              <a:t>.</a:t>
            </a:r>
          </a:p>
          <a:p>
            <a:pPr marL="274638" lvl="0" indent="-274638">
              <a:spcBef>
                <a:spcPts val="600"/>
              </a:spcBef>
            </a:pPr>
            <a:r>
              <a:rPr lang="id-ID" sz="1700" dirty="0" smtClean="0">
                <a:solidFill>
                  <a:sysClr val="windowText" lastClr="000000"/>
                </a:solidFill>
              </a:rPr>
              <a:t>•</a:t>
            </a:r>
            <a:r>
              <a:rPr lang="en-US" sz="1700" dirty="0" smtClean="0">
                <a:solidFill>
                  <a:sysClr val="windowText" lastClr="000000"/>
                </a:solidFill>
              </a:rPr>
              <a:t>	</a:t>
            </a:r>
            <a:r>
              <a:rPr lang="id-ID" sz="1700" dirty="0" smtClean="0">
                <a:solidFill>
                  <a:sysClr val="windowText" lastClr="000000"/>
                </a:solidFill>
              </a:rPr>
              <a:t> </a:t>
            </a:r>
            <a:r>
              <a:rPr lang="en-US" sz="1700" dirty="0" err="1" smtClean="0">
                <a:solidFill>
                  <a:sysClr val="windowText" lastClr="000000"/>
                </a:solidFill>
              </a:rPr>
              <a:t>M</a:t>
            </a:r>
            <a:r>
              <a:rPr lang="en-US" sz="1700" dirty="0" err="1" smtClean="0"/>
              <a:t>enjelaskan</a:t>
            </a:r>
            <a:r>
              <a:rPr lang="en-US" sz="1700" dirty="0" smtClean="0"/>
              <a:t> </a:t>
            </a:r>
            <a:r>
              <a:rPr lang="en-US" sz="1700" dirty="0" err="1" smtClean="0"/>
              <a:t>bahaya</a:t>
            </a:r>
            <a:r>
              <a:rPr lang="en-US" sz="1700" dirty="0" smtClean="0"/>
              <a:t> </a:t>
            </a:r>
            <a:r>
              <a:rPr lang="en-US" sz="1700" dirty="0" err="1" smtClean="0"/>
              <a:t>rokok</a:t>
            </a:r>
            <a:r>
              <a:rPr lang="en-US" sz="1700" dirty="0" smtClean="0"/>
              <a:t> </a:t>
            </a:r>
            <a:r>
              <a:rPr lang="en-US" sz="1700" dirty="0" err="1" smtClean="0"/>
              <a:t>bagi</a:t>
            </a:r>
            <a:r>
              <a:rPr lang="en-US" sz="1700" dirty="0" smtClean="0"/>
              <a:t> </a:t>
            </a:r>
            <a:r>
              <a:rPr lang="en-US" sz="1700" dirty="0" err="1" smtClean="0"/>
              <a:t>kesehatan</a:t>
            </a:r>
            <a:r>
              <a:rPr lang="en-US" sz="1700" dirty="0" smtClean="0"/>
              <a:t> .</a:t>
            </a:r>
          </a:p>
          <a:p>
            <a:pPr marL="274638" lvl="0" indent="-274638">
              <a:spcBef>
                <a:spcPts val="600"/>
              </a:spcBef>
            </a:pPr>
            <a:endParaRPr kumimoji="0" lang="id-ID" sz="1800" b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9" y="1557250"/>
            <a:ext cx="439452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1828800"/>
            <a:ext cx="7467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Pengangkutan</a:t>
            </a:r>
            <a:r>
              <a:rPr lang="en-US" sz="2400" dirty="0" smtClean="0"/>
              <a:t> </a:t>
            </a:r>
            <a:r>
              <a:rPr lang="en-US" sz="2400" dirty="0" err="1" smtClean="0"/>
              <a:t>oksigen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tubuh</a:t>
            </a:r>
            <a:r>
              <a:rPr lang="en-US" sz="2400" dirty="0" smtClean="0"/>
              <a:t> </a:t>
            </a:r>
            <a:r>
              <a:rPr lang="sv-SE" sz="2400" dirty="0" smtClean="0"/>
              <a:t>dilakukan oleh plasma darah dan hemo- globin (Hb). Sebagian besar oksigen </a:t>
            </a:r>
            <a:r>
              <a:rPr lang="en-US" sz="2400" dirty="0" err="1" smtClean="0"/>
              <a:t>diangkut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Hb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i="1" dirty="0" err="1" smtClean="0"/>
              <a:t>oksimioglobin</a:t>
            </a:r>
            <a:r>
              <a:rPr lang="en-US" sz="2400" dirty="0" smtClean="0"/>
              <a:t> (</a:t>
            </a:r>
            <a:r>
              <a:rPr lang="en-US" sz="2400" dirty="0" err="1" smtClean="0"/>
              <a:t>tersimpan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otot</a:t>
            </a:r>
            <a:r>
              <a:rPr lang="en-US" sz="2400" dirty="0" smtClean="0"/>
              <a:t>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err="1" smtClean="0"/>
              <a:t>oksihemoglobin</a:t>
            </a:r>
            <a:r>
              <a:rPr lang="en-US" sz="2400" i="1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tersimpan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darah</a:t>
            </a:r>
            <a:r>
              <a:rPr lang="en-US" sz="2400" dirty="0" smtClean="0"/>
              <a:t> </a:t>
            </a:r>
            <a:r>
              <a:rPr lang="en-US" sz="2400" dirty="0" err="1" smtClean="0"/>
              <a:t>merah</a:t>
            </a:r>
            <a:r>
              <a:rPr lang="en-US" sz="2400" dirty="0" smtClean="0"/>
              <a:t>); </a:t>
            </a:r>
            <a:r>
              <a:rPr lang="en-US" sz="2400" dirty="0" err="1" smtClean="0"/>
              <a:t>hanya</a:t>
            </a:r>
            <a:r>
              <a:rPr lang="en-US" sz="2400" dirty="0" smtClean="0"/>
              <a:t> 2</a:t>
            </a:r>
            <a:r>
              <a:rPr lang="en-US" sz="2400" dirty="0" smtClean="0">
                <a:sym typeface="Symbol"/>
              </a:rPr>
              <a:t></a:t>
            </a:r>
            <a:r>
              <a:rPr lang="en-US" sz="2400" dirty="0" smtClean="0"/>
              <a:t>3% </a:t>
            </a:r>
            <a:r>
              <a:rPr lang="en-US" sz="2400" dirty="0" err="1" smtClean="0"/>
              <a:t>saja</a:t>
            </a:r>
            <a:r>
              <a:rPr lang="en-US" sz="2400" dirty="0" smtClean="0"/>
              <a:t> </a:t>
            </a:r>
            <a:r>
              <a:rPr lang="en-US" sz="2400" dirty="0" err="1" smtClean="0"/>
              <a:t>oksigen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larut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plasma. Hemoglobin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mengikat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melepaskan</a:t>
            </a:r>
            <a:r>
              <a:rPr lang="en-US" sz="2400" dirty="0" smtClean="0"/>
              <a:t> </a:t>
            </a:r>
            <a:r>
              <a:rPr lang="en-US" sz="2400" dirty="0" err="1" smtClean="0"/>
              <a:t>oksigen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reaksi</a:t>
            </a:r>
            <a:r>
              <a:rPr lang="en-US" sz="2400" dirty="0" smtClean="0"/>
              <a:t> </a:t>
            </a:r>
            <a:r>
              <a:rPr lang="en-US" sz="2400" dirty="0" err="1" smtClean="0"/>
              <a:t>bolak</a:t>
            </a:r>
            <a:r>
              <a:rPr lang="en-US" sz="2400" dirty="0" smtClean="0"/>
              <a:t>- </a:t>
            </a:r>
            <a:r>
              <a:rPr lang="en-US" sz="2400" dirty="0" err="1" smtClean="0"/>
              <a:t>balik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286000" y="381000"/>
            <a:ext cx="4267200" cy="523220"/>
          </a:xfrm>
          <a:prstGeom prst="rect">
            <a:avLst/>
          </a:prstGeom>
          <a:solidFill>
            <a:srgbClr val="99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514350" indent="-514350" algn="ctr"/>
            <a:r>
              <a:rPr lang="en-US" sz="2800" b="1" dirty="0" err="1" smtClean="0">
                <a:solidFill>
                  <a:schemeClr val="bg1"/>
                </a:solidFill>
              </a:rPr>
              <a:t>Proses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Pernapasan</a:t>
            </a:r>
            <a:endParaRPr lang="id-ID" sz="2800" dirty="0">
              <a:solidFill>
                <a:schemeClr val="bg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4495800"/>
            <a:ext cx="5452742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762000" y="5638800"/>
            <a:ext cx="7239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err="1" smtClean="0"/>
              <a:t>Proses</a:t>
            </a:r>
            <a:r>
              <a:rPr lang="en-US" sz="2000" dirty="0" smtClean="0"/>
              <a:t> pen</a:t>
            </a:r>
            <a:r>
              <a:rPr lang="id-ID" sz="2000" dirty="0" smtClean="0"/>
              <a:t>gik</a:t>
            </a:r>
            <a:r>
              <a:rPr lang="en-US" sz="2000" dirty="0" err="1" smtClean="0"/>
              <a:t>atan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pelepasan</a:t>
            </a:r>
            <a:r>
              <a:rPr lang="en-US" sz="2000" dirty="0" smtClean="0"/>
              <a:t> 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, CO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,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tekanan</a:t>
            </a:r>
            <a:r>
              <a:rPr lang="en-US" sz="2000" dirty="0" smtClean="0"/>
              <a:t> </a:t>
            </a:r>
            <a:r>
              <a:rPr lang="en-US" sz="2000" dirty="0" err="1" smtClean="0"/>
              <a:t>oksigen</a:t>
            </a:r>
            <a:r>
              <a:rPr lang="en-US" sz="2000" dirty="0" smtClean="0"/>
              <a:t>. 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762000" y="1143000"/>
            <a:ext cx="39140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/>
            <a:r>
              <a:rPr lang="en-US" sz="2400" b="1" dirty="0" smtClean="0">
                <a:solidFill>
                  <a:srgbClr val="C00000"/>
                </a:solidFill>
              </a:rPr>
              <a:t>Gas O</a:t>
            </a:r>
            <a:r>
              <a:rPr lang="en-US" sz="2400" baseline="30000" dirty="0" smtClean="0">
                <a:solidFill>
                  <a:srgbClr val="C00000"/>
                </a:solidFill>
              </a:rPr>
              <a:t> 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dan</a:t>
            </a:r>
            <a:r>
              <a:rPr lang="en-US" sz="2400" b="1" dirty="0" smtClean="0">
                <a:solidFill>
                  <a:srgbClr val="C00000"/>
                </a:solidFill>
              </a:rPr>
              <a:t> CO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dalam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Tubuh</a:t>
            </a:r>
            <a:endParaRPr lang="id-ID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524000"/>
            <a:ext cx="7772400" cy="3836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dirty="0" err="1" smtClean="0"/>
              <a:t>Pengangkutan</a:t>
            </a:r>
            <a:r>
              <a:rPr lang="en-US" sz="2000" dirty="0" smtClean="0"/>
              <a:t> CO 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golongkan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tiga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: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err="1" smtClean="0"/>
              <a:t>Kurang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5% CO  </a:t>
            </a:r>
            <a:r>
              <a:rPr lang="en-US" sz="2000" dirty="0" err="1" smtClean="0"/>
              <a:t>larut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plasma </a:t>
            </a:r>
            <a:r>
              <a:rPr lang="en-US" sz="2000" dirty="0" err="1" smtClean="0"/>
              <a:t>membentuk</a:t>
            </a:r>
            <a:r>
              <a:rPr lang="en-US" sz="2000" dirty="0" smtClean="0"/>
              <a:t> </a:t>
            </a:r>
            <a:r>
              <a:rPr lang="en-US" sz="2000" dirty="0" err="1" smtClean="0"/>
              <a:t>asam</a:t>
            </a:r>
            <a:r>
              <a:rPr lang="en-US" sz="2000" dirty="0" smtClean="0"/>
              <a:t> </a:t>
            </a:r>
            <a:r>
              <a:rPr lang="en-US" sz="2000" dirty="0" err="1" smtClean="0"/>
              <a:t>karbonat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reaksi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.</a:t>
            </a:r>
          </a:p>
          <a:p>
            <a:pPr marL="457200" indent="-457200">
              <a:spcBef>
                <a:spcPts val="600"/>
              </a:spcBef>
            </a:pPr>
            <a:endParaRPr lang="en-US" sz="2000" dirty="0" smtClean="0"/>
          </a:p>
          <a:p>
            <a:pPr marL="457200" indent="-7938" algn="ctr">
              <a:spcBef>
                <a:spcPts val="600"/>
              </a:spcBef>
            </a:pPr>
            <a:r>
              <a:rPr lang="en-US" sz="2000" dirty="0" smtClean="0"/>
              <a:t>CO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+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O </a:t>
            </a:r>
            <a:r>
              <a:rPr lang="en-US" sz="2000" dirty="0" smtClean="0">
                <a:sym typeface="Symbol"/>
              </a:rPr>
              <a:t> H</a:t>
            </a:r>
            <a:r>
              <a:rPr lang="en-US" sz="2000" baseline="-25000" dirty="0" smtClean="0"/>
              <a:t>2</a:t>
            </a:r>
            <a:r>
              <a:rPr lang="en-US" sz="2000" dirty="0" smtClean="0">
                <a:sym typeface="Symbol"/>
              </a:rPr>
              <a:t>CO</a:t>
            </a:r>
            <a:r>
              <a:rPr lang="en-US" sz="2000" baseline="-25000" dirty="0" smtClean="0"/>
              <a:t> 3</a:t>
            </a:r>
          </a:p>
          <a:p>
            <a:pPr marL="457200" indent="-7938">
              <a:spcBef>
                <a:spcPts val="600"/>
              </a:spcBef>
            </a:pPr>
            <a:endParaRPr lang="en-US" sz="2000" baseline="-25000" dirty="0" smtClean="0"/>
          </a:p>
          <a:p>
            <a:pPr marL="457200" indent="-457200">
              <a:spcBef>
                <a:spcPts val="600"/>
              </a:spcBef>
              <a:buFont typeface="+mj-lt"/>
              <a:buAutoNum type="arabicPeriod" startAt="2"/>
            </a:pPr>
            <a:r>
              <a:rPr lang="en-US" sz="2000" dirty="0" err="1" smtClean="0"/>
              <a:t>Pengangkutan</a:t>
            </a:r>
            <a:r>
              <a:rPr lang="en-US" sz="2000" dirty="0" smtClean="0"/>
              <a:t> CO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yang </a:t>
            </a:r>
            <a:r>
              <a:rPr lang="en-US" sz="2000" dirty="0" err="1" smtClean="0"/>
              <a:t>kedua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pl-PL" sz="2000" dirty="0" smtClean="0"/>
              <a:t>bentuk senyawa karbomino, yaitu CO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 err="1" smtClean="0"/>
              <a:t>berdifusi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sel</a:t>
            </a:r>
            <a:r>
              <a:rPr lang="en-US" sz="2000" dirty="0" smtClean="0"/>
              <a:t> </a:t>
            </a:r>
            <a:r>
              <a:rPr lang="en-US" sz="2000" dirty="0" err="1" smtClean="0"/>
              <a:t>darah</a:t>
            </a:r>
            <a:r>
              <a:rPr lang="en-US" sz="2000" dirty="0" smtClean="0"/>
              <a:t> </a:t>
            </a:r>
            <a:r>
              <a:rPr lang="en-US" sz="2000" dirty="0" err="1" smtClean="0"/>
              <a:t>merah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berikatan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amin</a:t>
            </a:r>
            <a:r>
              <a:rPr lang="id-ID" sz="2000" dirty="0" smtClean="0"/>
              <a:t>o</a:t>
            </a:r>
            <a:r>
              <a:rPr lang="en-US" sz="2000" dirty="0" smtClean="0"/>
              <a:t> NH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 startAt="3"/>
            </a:pPr>
            <a:r>
              <a:rPr lang="en-US" sz="2000" dirty="0" err="1" smtClean="0"/>
              <a:t>Pengangkutan</a:t>
            </a:r>
            <a:r>
              <a:rPr lang="en-US" sz="2000" dirty="0" smtClean="0"/>
              <a:t> CO</a:t>
            </a:r>
            <a:r>
              <a:rPr lang="en-US" sz="2000" baseline="-25000" dirty="0" smtClean="0"/>
              <a:t>3</a:t>
            </a:r>
            <a:r>
              <a:rPr lang="en-US" sz="2000" baseline="30000" dirty="0" smtClean="0">
                <a:sym typeface="Symbol"/>
              </a:rPr>
              <a:t>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ion HCO</a:t>
            </a:r>
            <a:r>
              <a:rPr lang="en-US" sz="2000" baseline="-25000" dirty="0" smtClean="0"/>
              <a:t>3</a:t>
            </a:r>
            <a:r>
              <a:rPr lang="en-US" sz="2000" baseline="30000" dirty="0" smtClean="0">
                <a:sym typeface="Symbol"/>
              </a:rPr>
              <a:t></a:t>
            </a:r>
            <a:r>
              <a:rPr lang="en-US" sz="2000" dirty="0" smtClean="0"/>
              <a:t> 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pertukaran</a:t>
            </a:r>
            <a:r>
              <a:rPr lang="en-US" sz="2000" dirty="0" smtClean="0"/>
              <a:t> </a:t>
            </a:r>
            <a:r>
              <a:rPr lang="en-US" sz="2000" dirty="0" err="1" smtClean="0"/>
              <a:t>klorida</a:t>
            </a:r>
            <a:r>
              <a:rPr lang="en-US" sz="2000" dirty="0" smtClean="0"/>
              <a:t>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5029199"/>
            <a:ext cx="3232954" cy="1447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2286000" y="381000"/>
            <a:ext cx="4267200" cy="523220"/>
          </a:xfrm>
          <a:prstGeom prst="rect">
            <a:avLst/>
          </a:prstGeom>
          <a:solidFill>
            <a:srgbClr val="99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514350" indent="-514350" algn="ctr"/>
            <a:r>
              <a:rPr lang="en-US" sz="2800" b="1" dirty="0" err="1" smtClean="0">
                <a:solidFill>
                  <a:schemeClr val="bg1"/>
                </a:solidFill>
              </a:rPr>
              <a:t>Proses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Pernapasan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1143000"/>
            <a:ext cx="39140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/>
            <a:r>
              <a:rPr lang="en-US" sz="2400" b="1" dirty="0" smtClean="0">
                <a:solidFill>
                  <a:srgbClr val="C00000"/>
                </a:solidFill>
              </a:rPr>
              <a:t>Gas O</a:t>
            </a:r>
            <a:r>
              <a:rPr lang="en-US" sz="2400" baseline="30000" dirty="0" smtClean="0">
                <a:solidFill>
                  <a:srgbClr val="C00000"/>
                </a:solidFill>
              </a:rPr>
              <a:t> 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dan</a:t>
            </a:r>
            <a:r>
              <a:rPr lang="en-US" sz="2400" b="1" dirty="0" smtClean="0">
                <a:solidFill>
                  <a:srgbClr val="C00000"/>
                </a:solidFill>
              </a:rPr>
              <a:t> CO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dalam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Tubuh</a:t>
            </a:r>
            <a:endParaRPr lang="id-ID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676400"/>
            <a:ext cx="7924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d-ID" sz="2400" dirty="0" smtClean="0"/>
          </a:p>
          <a:p>
            <a:r>
              <a:rPr lang="en-US" sz="2400" dirty="0" err="1" smtClean="0"/>
              <a:t>Sebagian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oksigen</a:t>
            </a:r>
            <a:r>
              <a:rPr lang="en-US" sz="2400" dirty="0" smtClean="0"/>
              <a:t> </a:t>
            </a:r>
            <a:r>
              <a:rPr lang="en-US" sz="2400" dirty="0" err="1" smtClean="0"/>
              <a:t>diangkut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Hb</a:t>
            </a:r>
            <a:r>
              <a:rPr lang="en-US" sz="2400" dirty="0" smtClean="0"/>
              <a:t> (hemoglobin)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oksimioglobin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err="1" smtClean="0"/>
              <a:t>oksihemoglobin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Sebagian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( </a:t>
            </a:r>
            <a:r>
              <a:rPr lang="en-US" sz="2400" dirty="0" smtClean="0">
                <a:sym typeface="Symbol"/>
              </a:rPr>
              <a:t></a:t>
            </a:r>
            <a:r>
              <a:rPr lang="en-US" sz="2400" dirty="0" smtClean="0"/>
              <a:t>65%) 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err="1" smtClean="0"/>
              <a:t>diangkut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ion HCO</a:t>
            </a:r>
            <a:r>
              <a:rPr lang="en-US" sz="2400" baseline="-25000" dirty="0" smtClean="0"/>
              <a:t>3</a:t>
            </a:r>
            <a:r>
              <a:rPr lang="en-US" sz="2400" baseline="30000" dirty="0" smtClean="0">
                <a:sym typeface="Symbol"/>
              </a:rPr>
              <a:t></a:t>
            </a:r>
            <a:r>
              <a:rPr lang="en-US" sz="2400" dirty="0" smtClean="0"/>
              <a:t>, yang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pertukaran</a:t>
            </a:r>
            <a:r>
              <a:rPr lang="en-US" sz="2400" dirty="0" smtClean="0"/>
              <a:t> </a:t>
            </a:r>
            <a:r>
              <a:rPr lang="en-US" sz="2400" dirty="0" err="1" smtClean="0"/>
              <a:t>klorida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286000" y="381000"/>
            <a:ext cx="4267200" cy="523220"/>
          </a:xfrm>
          <a:prstGeom prst="rect">
            <a:avLst/>
          </a:prstGeom>
          <a:solidFill>
            <a:srgbClr val="99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514350" indent="-514350" algn="ctr"/>
            <a:r>
              <a:rPr lang="en-US" sz="2800" b="1" dirty="0" err="1" smtClean="0">
                <a:solidFill>
                  <a:schemeClr val="bg1"/>
                </a:solidFill>
              </a:rPr>
              <a:t>Proses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Pernapasan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1143000"/>
            <a:ext cx="39140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/>
            <a:r>
              <a:rPr lang="en-US" sz="2400" b="1" dirty="0" smtClean="0">
                <a:solidFill>
                  <a:srgbClr val="C00000"/>
                </a:solidFill>
              </a:rPr>
              <a:t>Gas O</a:t>
            </a:r>
            <a:r>
              <a:rPr lang="en-US" sz="2400" baseline="30000" dirty="0" smtClean="0">
                <a:solidFill>
                  <a:srgbClr val="C00000"/>
                </a:solidFill>
              </a:rPr>
              <a:t> 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dan</a:t>
            </a:r>
            <a:r>
              <a:rPr lang="en-US" sz="2400" b="1" dirty="0" smtClean="0">
                <a:solidFill>
                  <a:srgbClr val="C00000"/>
                </a:solidFill>
              </a:rPr>
              <a:t> CO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dalam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Tubuh</a:t>
            </a:r>
            <a:endParaRPr lang="id-ID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1905000"/>
            <a:ext cx="4267200" cy="523220"/>
          </a:xfrm>
          <a:prstGeom prst="rect">
            <a:avLst/>
          </a:prstGeom>
          <a:solidFill>
            <a:srgbClr val="99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514350" indent="-514350" algn="ctr"/>
            <a:r>
              <a:rPr lang="id-ID" sz="2800" b="1" dirty="0" smtClean="0">
                <a:solidFill>
                  <a:schemeClr val="bg1"/>
                </a:solidFill>
              </a:rPr>
              <a:t>Kecepatan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Pernapasan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2819400"/>
            <a:ext cx="72459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err="1" smtClean="0"/>
              <a:t>Kecepatan</a:t>
            </a:r>
            <a:r>
              <a:rPr lang="en-US" sz="2400" dirty="0" smtClean="0"/>
              <a:t> </a:t>
            </a:r>
            <a:r>
              <a:rPr lang="en-US" sz="2400" dirty="0" err="1" smtClean="0"/>
              <a:t>pernafasan</a:t>
            </a:r>
            <a:r>
              <a:rPr lang="en-US" sz="2400" dirty="0" smtClean="0"/>
              <a:t> (</a:t>
            </a:r>
            <a:r>
              <a:rPr lang="en-US" sz="2400" dirty="0" err="1" smtClean="0"/>
              <a:t>frekuensi</a:t>
            </a:r>
            <a:r>
              <a:rPr lang="en-US" sz="2400" dirty="0" smtClean="0"/>
              <a:t> </a:t>
            </a:r>
            <a:r>
              <a:rPr lang="en-US" sz="2400" dirty="0" err="1" smtClean="0"/>
              <a:t>pernafasan</a:t>
            </a:r>
            <a:r>
              <a:rPr lang="en-US" sz="2400" dirty="0" smtClean="0"/>
              <a:t>) </a:t>
            </a:r>
            <a:r>
              <a:rPr lang="en-US" sz="2400" dirty="0" err="1" smtClean="0"/>
              <a:t>dipengaruhi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kelamin</a:t>
            </a:r>
            <a:r>
              <a:rPr lang="en-US" sz="2400" dirty="0" smtClean="0"/>
              <a:t>, </a:t>
            </a:r>
            <a:r>
              <a:rPr lang="en-US" sz="2400" dirty="0" err="1" smtClean="0"/>
              <a:t>umur</a:t>
            </a:r>
            <a:r>
              <a:rPr lang="en-US" sz="2400" dirty="0" smtClean="0"/>
              <a:t>, </a:t>
            </a:r>
            <a:r>
              <a:rPr lang="en-US" sz="2400" dirty="0" err="1" smtClean="0"/>
              <a:t>suhu</a:t>
            </a:r>
            <a:r>
              <a:rPr lang="en-US" sz="2400" dirty="0" smtClean="0"/>
              <a:t> </a:t>
            </a:r>
            <a:r>
              <a:rPr lang="en-US" sz="2400" dirty="0" err="1" smtClean="0"/>
              <a:t>tubuh</a:t>
            </a:r>
            <a:r>
              <a:rPr lang="en-US" sz="2400" dirty="0" smtClean="0"/>
              <a:t>, </a:t>
            </a:r>
            <a:r>
              <a:rPr lang="en-US" sz="2400" dirty="0" err="1" smtClean="0"/>
              <a:t>posisi</a:t>
            </a:r>
            <a:r>
              <a:rPr lang="en-US" sz="2400" dirty="0" smtClean="0"/>
              <a:t> </a:t>
            </a:r>
            <a:r>
              <a:rPr lang="en-US" sz="2400" dirty="0" err="1" smtClean="0"/>
              <a:t>tubuh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285728"/>
            <a:ext cx="8358246" cy="1015663"/>
          </a:xfrm>
          <a:prstGeom prst="rect">
            <a:avLst/>
          </a:prstGeom>
          <a:solidFill>
            <a:srgbClr val="9900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</a:rPr>
              <a:t>KELAINAN DAN GANGGUAN PADA SISTEM PERNAPASAN</a:t>
            </a:r>
            <a:endParaRPr lang="id-ID" sz="30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752600"/>
            <a:ext cx="63484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b="1" dirty="0" err="1" smtClean="0"/>
              <a:t>Berkurangnya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jumlah</a:t>
            </a:r>
            <a:r>
              <a:rPr lang="en-US" sz="2000" b="1" dirty="0" smtClean="0"/>
              <a:t> hemoglobin</a:t>
            </a:r>
            <a:endParaRPr lang="id-ID" sz="2000" dirty="0"/>
          </a:p>
        </p:txBody>
      </p:sp>
      <p:sp>
        <p:nvSpPr>
          <p:cNvPr id="4" name="Rectangle 3"/>
          <p:cNvSpPr/>
          <p:nvPr/>
        </p:nvSpPr>
        <p:spPr>
          <a:xfrm>
            <a:off x="304800" y="2209800"/>
            <a:ext cx="7315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2000" b="1" dirty="0" err="1" smtClean="0"/>
              <a:t>Keracunan</a:t>
            </a:r>
            <a:r>
              <a:rPr lang="en-US" sz="2000" b="1" dirty="0" smtClean="0"/>
              <a:t> gas CN (</a:t>
            </a:r>
            <a:r>
              <a:rPr lang="en-US" sz="2000" b="1" dirty="0" err="1" smtClean="0"/>
              <a:t>sianida</a:t>
            </a:r>
            <a:r>
              <a:rPr lang="en-US" sz="2000" b="1" dirty="0" smtClean="0"/>
              <a:t>)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atau</a:t>
            </a:r>
            <a:r>
              <a:rPr lang="en-US" sz="2000" b="1" dirty="0" smtClean="0"/>
              <a:t> CO (</a:t>
            </a:r>
            <a:r>
              <a:rPr lang="en-US" sz="2000" b="1" dirty="0" err="1" smtClean="0"/>
              <a:t>karbon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monoksida</a:t>
            </a:r>
            <a:r>
              <a:rPr lang="en-US" sz="2000" b="1" dirty="0" smtClean="0"/>
              <a:t>)</a:t>
            </a:r>
            <a:endParaRPr lang="id-ID" sz="2000" dirty="0"/>
          </a:p>
        </p:txBody>
      </p:sp>
      <p:sp>
        <p:nvSpPr>
          <p:cNvPr id="5" name="Rectangle 4"/>
          <p:cNvSpPr/>
          <p:nvPr/>
        </p:nvSpPr>
        <p:spPr>
          <a:xfrm>
            <a:off x="838200" y="2514600"/>
            <a:ext cx="73387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Keracunan</a:t>
            </a:r>
            <a:r>
              <a:rPr lang="en-US" sz="2000" dirty="0" smtClean="0"/>
              <a:t> gas-gas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menggangu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pengikatan</a:t>
            </a:r>
            <a:r>
              <a:rPr lang="en-US" sz="2000" dirty="0" smtClean="0"/>
              <a:t> O₂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darah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gas CO </a:t>
            </a:r>
            <a:r>
              <a:rPr lang="en-US" sz="2000" dirty="0" err="1" smtClean="0"/>
              <a:t>dan</a:t>
            </a:r>
            <a:r>
              <a:rPr lang="en-US" sz="2000" dirty="0" smtClean="0"/>
              <a:t> CN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daya</a:t>
            </a:r>
            <a:r>
              <a:rPr lang="en-US" sz="2000" dirty="0" smtClean="0"/>
              <a:t> </a:t>
            </a:r>
            <a:r>
              <a:rPr lang="en-US" sz="2000" dirty="0" err="1" smtClean="0"/>
              <a:t>ikat</a:t>
            </a:r>
            <a:r>
              <a:rPr lang="en-US" sz="2000" dirty="0" smtClean="0"/>
              <a:t> </a:t>
            </a:r>
            <a:r>
              <a:rPr lang="en-US" sz="2000" dirty="0" err="1" smtClean="0"/>
              <a:t>jauh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hemoglobin </a:t>
            </a:r>
            <a:r>
              <a:rPr lang="en-US" sz="2000" dirty="0" err="1" smtClean="0"/>
              <a:t>daripada</a:t>
            </a:r>
            <a:r>
              <a:rPr lang="en-US" sz="2000" dirty="0" smtClean="0"/>
              <a:t> </a:t>
            </a:r>
            <a:r>
              <a:rPr lang="en-US" sz="2000" dirty="0" err="1" smtClean="0"/>
              <a:t>daya</a:t>
            </a:r>
            <a:r>
              <a:rPr lang="en-US" sz="2000" dirty="0" smtClean="0"/>
              <a:t> </a:t>
            </a:r>
            <a:r>
              <a:rPr lang="en-US" sz="2000" dirty="0" err="1" smtClean="0"/>
              <a:t>ikat</a:t>
            </a:r>
            <a:r>
              <a:rPr lang="en-US" sz="2000" dirty="0" smtClean="0"/>
              <a:t> hemoglobin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O₂.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304800" y="3505200"/>
            <a:ext cx="33004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2000" b="1" dirty="0" err="1" smtClean="0"/>
              <a:t>Kanker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paru-paru</a:t>
            </a:r>
            <a:endParaRPr lang="id-ID" sz="2000" dirty="0"/>
          </a:p>
        </p:txBody>
      </p:sp>
      <p:sp>
        <p:nvSpPr>
          <p:cNvPr id="7" name="Rectangle 6"/>
          <p:cNvSpPr/>
          <p:nvPr/>
        </p:nvSpPr>
        <p:spPr>
          <a:xfrm>
            <a:off x="838200" y="3886200"/>
            <a:ext cx="7696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dipicu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pulusi</a:t>
            </a:r>
            <a:r>
              <a:rPr lang="en-US" sz="2000" dirty="0" smtClean="0"/>
              <a:t> </a:t>
            </a:r>
            <a:r>
              <a:rPr lang="en-US" sz="2000" dirty="0" err="1" smtClean="0"/>
              <a:t>udara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polusi</a:t>
            </a:r>
            <a:r>
              <a:rPr lang="en-US" sz="2000" dirty="0" smtClean="0"/>
              <a:t> </a:t>
            </a:r>
            <a:r>
              <a:rPr lang="en-US" sz="2000" dirty="0" err="1" smtClean="0"/>
              <a:t>asap</a:t>
            </a:r>
            <a:r>
              <a:rPr lang="en-US" sz="2000" dirty="0" smtClean="0"/>
              <a:t> </a:t>
            </a:r>
            <a:r>
              <a:rPr lang="en-US" sz="2000" dirty="0" err="1" smtClean="0"/>
              <a:t>roko</a:t>
            </a:r>
            <a:r>
              <a:rPr lang="id-ID" sz="2000" dirty="0" smtClean="0"/>
              <a:t>k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mengandung</a:t>
            </a:r>
            <a:r>
              <a:rPr lang="en-US" sz="2000" dirty="0" smtClean="0"/>
              <a:t> </a:t>
            </a:r>
            <a:r>
              <a:rPr lang="en-US" sz="2000" dirty="0" err="1" smtClean="0"/>
              <a:t>hidrokarbon</a:t>
            </a:r>
            <a:r>
              <a:rPr lang="en-US" sz="2000" dirty="0" smtClean="0"/>
              <a:t> </a:t>
            </a:r>
            <a:r>
              <a:rPr lang="en-US" sz="2000" dirty="0" err="1" smtClean="0"/>
              <a:t>termasuk</a:t>
            </a:r>
            <a:r>
              <a:rPr lang="en-US" sz="2000" dirty="0" smtClean="0"/>
              <a:t> </a:t>
            </a:r>
            <a:r>
              <a:rPr lang="en-US" sz="2000" dirty="0" err="1" smtClean="0"/>
              <a:t>benzopiren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304800" y="4648200"/>
            <a:ext cx="22267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2000" b="1" dirty="0" err="1" smtClean="0"/>
              <a:t>Emfisema</a:t>
            </a:r>
            <a:endParaRPr lang="id-ID" sz="2000" dirty="0"/>
          </a:p>
        </p:txBody>
      </p:sp>
      <p:sp>
        <p:nvSpPr>
          <p:cNvPr id="9" name="Rectangle 8"/>
          <p:cNvSpPr/>
          <p:nvPr/>
        </p:nvSpPr>
        <p:spPr>
          <a:xfrm>
            <a:off x="838200" y="5105400"/>
            <a:ext cx="72625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jaringan</a:t>
            </a:r>
            <a:r>
              <a:rPr lang="en-US" sz="2000" dirty="0" smtClean="0"/>
              <a:t> </a:t>
            </a:r>
            <a:r>
              <a:rPr lang="en-US" sz="2000" dirty="0" err="1" smtClean="0"/>
              <a:t>paru-paru</a:t>
            </a:r>
            <a:r>
              <a:rPr lang="en-US" sz="2000" dirty="0" smtClean="0"/>
              <a:t> </a:t>
            </a:r>
            <a:r>
              <a:rPr lang="en-US" sz="2000" dirty="0" err="1" smtClean="0"/>
              <a:t>kehilangan</a:t>
            </a:r>
            <a:r>
              <a:rPr lang="en-US" sz="2000" dirty="0" smtClean="0"/>
              <a:t> </a:t>
            </a:r>
            <a:r>
              <a:rPr lang="en-US" sz="2000" dirty="0" err="1" smtClean="0"/>
              <a:t>elastisitas</a:t>
            </a:r>
            <a:r>
              <a:rPr lang="en-US" sz="2000" dirty="0" smtClean="0"/>
              <a:t> </a:t>
            </a:r>
            <a:r>
              <a:rPr lang="en-US" sz="2000" dirty="0" err="1" smtClean="0"/>
              <a:t>akibat</a:t>
            </a:r>
            <a:r>
              <a:rPr lang="en-US" sz="2000" dirty="0" smtClean="0"/>
              <a:t> </a:t>
            </a:r>
            <a:r>
              <a:rPr lang="en-US" sz="2000" dirty="0" err="1" smtClean="0"/>
              <a:t>gangguan</a:t>
            </a:r>
            <a:r>
              <a:rPr lang="en-US" sz="2000" dirty="0" smtClean="0"/>
              <a:t> </a:t>
            </a:r>
            <a:r>
              <a:rPr lang="en-US" sz="2000" dirty="0" err="1" smtClean="0"/>
              <a:t>jaringan</a:t>
            </a:r>
            <a:r>
              <a:rPr lang="en-US" sz="2000" dirty="0" smtClean="0"/>
              <a:t> </a:t>
            </a:r>
            <a:r>
              <a:rPr lang="en-US" sz="2000" dirty="0" err="1" smtClean="0"/>
              <a:t>elastik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kerusakan</a:t>
            </a:r>
            <a:r>
              <a:rPr lang="en-US" sz="2000" dirty="0" smtClean="0"/>
              <a:t> </a:t>
            </a:r>
            <a:r>
              <a:rPr lang="en-US" sz="2000" dirty="0" err="1" smtClean="0"/>
              <a:t>dinding</a:t>
            </a:r>
            <a:r>
              <a:rPr lang="en-US" sz="2000" dirty="0" smtClean="0"/>
              <a:t> </a:t>
            </a:r>
            <a:r>
              <a:rPr lang="en-US" sz="2000" dirty="0" err="1" smtClean="0"/>
              <a:t>diantara</a:t>
            </a:r>
            <a:r>
              <a:rPr lang="en-US" sz="2000" dirty="0" smtClean="0"/>
              <a:t> alveoli.</a:t>
            </a:r>
            <a:endParaRPr lang="en-US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24000"/>
            <a:ext cx="35290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2000" b="1" dirty="0" err="1" smtClean="0"/>
              <a:t>Kanker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paru-paru</a:t>
            </a:r>
            <a:endParaRPr lang="id-ID" sz="2000" dirty="0"/>
          </a:p>
        </p:txBody>
      </p:sp>
      <p:sp>
        <p:nvSpPr>
          <p:cNvPr id="3" name="Rectangle 2"/>
          <p:cNvSpPr/>
          <p:nvPr/>
        </p:nvSpPr>
        <p:spPr>
          <a:xfrm>
            <a:off x="914400" y="1905000"/>
            <a:ext cx="7620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akibat</a:t>
            </a:r>
            <a:r>
              <a:rPr lang="en-US" sz="2000" dirty="0" smtClean="0"/>
              <a:t> </a:t>
            </a:r>
            <a:r>
              <a:rPr lang="en-US" sz="2000" dirty="0" err="1" smtClean="0"/>
              <a:t>penyempitan</a:t>
            </a:r>
            <a:r>
              <a:rPr lang="en-US" sz="2000" dirty="0" smtClean="0"/>
              <a:t> </a:t>
            </a:r>
            <a:r>
              <a:rPr lang="en-US" sz="2000" dirty="0" err="1" smtClean="0"/>
              <a:t>saluran</a:t>
            </a:r>
            <a:r>
              <a:rPr lang="en-US" sz="2000" dirty="0" smtClean="0"/>
              <a:t> </a:t>
            </a:r>
            <a:r>
              <a:rPr lang="en-US" sz="2000" dirty="0" err="1" smtClean="0"/>
              <a:t>pernafasan</a:t>
            </a:r>
            <a:r>
              <a:rPr lang="en-US" sz="2000" dirty="0" smtClean="0"/>
              <a:t>. </a:t>
            </a:r>
            <a:r>
              <a:rPr lang="en-US" sz="2000" dirty="0" err="1" smtClean="0"/>
              <a:t>Asma</a:t>
            </a:r>
            <a:r>
              <a:rPr lang="en-US" sz="2000" dirty="0" smtClean="0"/>
              <a:t> </a:t>
            </a:r>
            <a:r>
              <a:rPr lang="en-US" sz="2000" dirty="0" err="1" smtClean="0"/>
              <a:t>ditandai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mengi</a:t>
            </a:r>
            <a:r>
              <a:rPr lang="en-US" sz="2000" dirty="0" smtClean="0"/>
              <a:t> ( wheezing ), </a:t>
            </a:r>
            <a:r>
              <a:rPr lang="en-US" sz="2000" dirty="0" err="1" smtClean="0"/>
              <a:t>batuk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rasa </a:t>
            </a:r>
            <a:r>
              <a:rPr lang="en-US" sz="2000" dirty="0" err="1" smtClean="0"/>
              <a:t>sesek</a:t>
            </a:r>
            <a:r>
              <a:rPr lang="en-US" sz="2000" dirty="0" smtClean="0"/>
              <a:t> dada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berkala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kronis</a:t>
            </a:r>
            <a:r>
              <a:rPr lang="en-US" sz="2000" dirty="0" smtClean="0"/>
              <a:t>. </a:t>
            </a:r>
            <a:r>
              <a:rPr lang="en-US" sz="2000" dirty="0" err="1" smtClean="0"/>
              <a:t>Penyempitan</a:t>
            </a:r>
            <a:r>
              <a:rPr lang="en-US" sz="2000" dirty="0" smtClean="0"/>
              <a:t> </a:t>
            </a:r>
            <a:r>
              <a:rPr lang="en-US" sz="2000" dirty="0" err="1" smtClean="0"/>
              <a:t>saluran</a:t>
            </a:r>
            <a:r>
              <a:rPr lang="en-US" sz="2000" dirty="0" smtClean="0"/>
              <a:t> </a:t>
            </a:r>
            <a:r>
              <a:rPr lang="en-US" sz="2000" dirty="0" err="1" smtClean="0"/>
              <a:t>pernapasan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disebabkan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: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000" dirty="0" err="1" smtClean="0"/>
              <a:t>sumbatan</a:t>
            </a:r>
            <a:r>
              <a:rPr lang="en-US" sz="2000" dirty="0" smtClean="0"/>
              <a:t> </a:t>
            </a:r>
            <a:r>
              <a:rPr lang="en-US" sz="2000" dirty="0" err="1" smtClean="0"/>
              <a:t>jalan</a:t>
            </a:r>
            <a:r>
              <a:rPr lang="en-US" sz="2000" dirty="0" smtClean="0"/>
              <a:t> </a:t>
            </a:r>
            <a:r>
              <a:rPr lang="en-US" sz="2000" dirty="0" err="1" smtClean="0"/>
              <a:t>napas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sebagian</a:t>
            </a:r>
            <a:r>
              <a:rPr lang="en-US" sz="2000" dirty="0" smtClean="0"/>
              <a:t> </a:t>
            </a:r>
            <a:r>
              <a:rPr lang="en-US" sz="2000" dirty="0" err="1" smtClean="0"/>
              <a:t>reversibel</a:t>
            </a:r>
            <a:endParaRPr lang="en-US" sz="2000" dirty="0" smtClean="0"/>
          </a:p>
          <a:p>
            <a:pPr marL="457200" indent="-457200">
              <a:buFont typeface="+mj-lt"/>
              <a:buAutoNum type="alphaLcPeriod"/>
            </a:pPr>
            <a:r>
              <a:rPr lang="en-US" sz="2000" dirty="0" err="1" smtClean="0"/>
              <a:t>radang</a:t>
            </a:r>
            <a:r>
              <a:rPr lang="en-US" sz="2000" dirty="0" smtClean="0"/>
              <a:t> </a:t>
            </a:r>
            <a:r>
              <a:rPr lang="en-US" sz="2000" dirty="0" err="1" smtClean="0"/>
              <a:t>jalan</a:t>
            </a:r>
            <a:r>
              <a:rPr lang="en-US" sz="2000" dirty="0" smtClean="0"/>
              <a:t> </a:t>
            </a:r>
            <a:r>
              <a:rPr lang="en-US" sz="2000" dirty="0" err="1" smtClean="0"/>
              <a:t>napas</a:t>
            </a:r>
            <a:r>
              <a:rPr lang="en-US" sz="2000" dirty="0" smtClean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merusak</a:t>
            </a:r>
            <a:r>
              <a:rPr lang="en-US" sz="2000" dirty="0" smtClean="0"/>
              <a:t> </a:t>
            </a:r>
            <a:r>
              <a:rPr lang="en-US" sz="2000" dirty="0" err="1" smtClean="0"/>
              <a:t>sel</a:t>
            </a:r>
            <a:r>
              <a:rPr lang="en-US" sz="2000" dirty="0" smtClean="0"/>
              <a:t> </a:t>
            </a:r>
            <a:r>
              <a:rPr lang="en-US" sz="2000" dirty="0" err="1" smtClean="0"/>
              <a:t>epitel</a:t>
            </a:r>
            <a:r>
              <a:rPr lang="en-US" sz="2000" dirty="0" smtClean="0"/>
              <a:t> </a:t>
            </a:r>
            <a:r>
              <a:rPr lang="en-US" sz="2000" dirty="0" err="1" smtClean="0"/>
              <a:t>saluran</a:t>
            </a:r>
            <a:r>
              <a:rPr lang="en-US" sz="2000" dirty="0" smtClean="0"/>
              <a:t> </a:t>
            </a:r>
            <a:r>
              <a:rPr lang="en-US" sz="2000" dirty="0" err="1" smtClean="0"/>
              <a:t>napas</a:t>
            </a:r>
            <a:endParaRPr lang="en-US" sz="2000" dirty="0" smtClean="0"/>
          </a:p>
          <a:p>
            <a:pPr marL="457200" indent="-457200">
              <a:buFont typeface="+mj-lt"/>
              <a:buAutoNum type="alphaLcPeriod"/>
            </a:pPr>
            <a:r>
              <a:rPr lang="en-US" sz="2000" dirty="0" err="1" smtClean="0"/>
              <a:t>reaksi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berlebihan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jalan</a:t>
            </a:r>
            <a:r>
              <a:rPr lang="en-US" sz="2000" dirty="0" smtClean="0"/>
              <a:t> </a:t>
            </a:r>
            <a:r>
              <a:rPr lang="en-US" sz="2000" dirty="0" err="1" smtClean="0"/>
              <a:t>napas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rangsang</a:t>
            </a:r>
            <a:r>
              <a:rPr lang="en-US" sz="2000" dirty="0" smtClean="0"/>
              <a:t>, 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 </a:t>
            </a:r>
            <a:r>
              <a:rPr lang="en-US" sz="2000" dirty="0" err="1" smtClean="0"/>
              <a:t>reaksi</a:t>
            </a:r>
            <a:r>
              <a:rPr lang="en-US" sz="2000" dirty="0" smtClean="0"/>
              <a:t> </a:t>
            </a:r>
            <a:r>
              <a:rPr lang="en-US" sz="2000" dirty="0" err="1" smtClean="0"/>
              <a:t>alergi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357158" y="285728"/>
            <a:ext cx="8358246" cy="1015663"/>
          </a:xfrm>
          <a:prstGeom prst="rect">
            <a:avLst/>
          </a:prstGeom>
          <a:solidFill>
            <a:srgbClr val="9900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</a:rPr>
              <a:t>KELAINAN DAN GANGGUAN PADA SISTEM PERNAPASAN</a:t>
            </a:r>
            <a:endParaRPr lang="id-ID" sz="3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4572000"/>
            <a:ext cx="35290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sz="2000" b="1" dirty="0" smtClean="0"/>
              <a:t>TBC (</a:t>
            </a:r>
            <a:r>
              <a:rPr lang="en-US" sz="2000" b="1" dirty="0" err="1" smtClean="0"/>
              <a:t>tuberkulosis</a:t>
            </a:r>
            <a:r>
              <a:rPr lang="en-US" sz="2000" b="1" dirty="0" smtClean="0"/>
              <a:t>)</a:t>
            </a:r>
            <a:endParaRPr lang="id-ID" sz="2000" dirty="0"/>
          </a:p>
        </p:txBody>
      </p:sp>
      <p:sp>
        <p:nvSpPr>
          <p:cNvPr id="6" name="Rectangle 5"/>
          <p:cNvSpPr/>
          <p:nvPr/>
        </p:nvSpPr>
        <p:spPr>
          <a:xfrm>
            <a:off x="914400" y="5105400"/>
            <a:ext cx="72459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TBC yang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mengganggu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difusi</a:t>
            </a:r>
            <a:r>
              <a:rPr lang="en-US" sz="2000" dirty="0" smtClean="0"/>
              <a:t> </a:t>
            </a:r>
            <a:r>
              <a:rPr lang="en-US" sz="2000" dirty="0" err="1" smtClean="0"/>
              <a:t>oksigen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timbulnya</a:t>
            </a:r>
            <a:r>
              <a:rPr lang="en-US" sz="2000" dirty="0" smtClean="0"/>
              <a:t> </a:t>
            </a:r>
            <a:r>
              <a:rPr lang="en-US" sz="2000" dirty="0" err="1" smtClean="0"/>
              <a:t>bintil-bintil</a:t>
            </a:r>
            <a:r>
              <a:rPr lang="en-US" sz="2000" dirty="0" smtClean="0"/>
              <a:t> </a:t>
            </a:r>
            <a:r>
              <a:rPr lang="en-US" sz="2000" dirty="0" err="1" smtClean="0"/>
              <a:t>kecil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alveolus yang </a:t>
            </a:r>
            <a:r>
              <a:rPr lang="en-US" sz="2000" dirty="0" err="1" smtClean="0"/>
              <a:t>disebabkan</a:t>
            </a:r>
            <a:r>
              <a:rPr lang="en-US" sz="2000" dirty="0" smtClean="0"/>
              <a:t> </a:t>
            </a:r>
            <a:r>
              <a:rPr lang="en-US" sz="2000" dirty="0" err="1" smtClean="0"/>
              <a:t>bakteri</a:t>
            </a:r>
            <a:r>
              <a:rPr lang="en-US" sz="2000" dirty="0" smtClean="0"/>
              <a:t> </a:t>
            </a:r>
            <a:r>
              <a:rPr lang="en-US" sz="2000" i="1" dirty="0" smtClean="0"/>
              <a:t>Mycobacterium tuberculosis</a:t>
            </a:r>
            <a:r>
              <a:rPr lang="en-US" sz="2000" dirty="0" smtClean="0"/>
              <a:t>. </a:t>
            </a:r>
            <a:r>
              <a:rPr lang="en-US" sz="2000" dirty="0" err="1" smtClean="0"/>
              <a:t>Penderita</a:t>
            </a:r>
            <a:r>
              <a:rPr lang="en-US" sz="2000" dirty="0" smtClean="0"/>
              <a:t> </a:t>
            </a:r>
            <a:r>
              <a:rPr lang="en-US" sz="2000" dirty="0" err="1" smtClean="0"/>
              <a:t>biasanya</a:t>
            </a:r>
            <a:r>
              <a:rPr lang="en-US" sz="2000" dirty="0" smtClean="0"/>
              <a:t> </a:t>
            </a:r>
            <a:r>
              <a:rPr lang="en-US" sz="2000" dirty="0" err="1" smtClean="0"/>
              <a:t>batuk</a:t>
            </a:r>
            <a:r>
              <a:rPr lang="en-US" sz="2000" dirty="0" smtClean="0"/>
              <a:t> </a:t>
            </a:r>
            <a:r>
              <a:rPr lang="en-US" sz="2000" dirty="0" err="1" smtClean="0"/>
              <a:t>berat</a:t>
            </a:r>
            <a:r>
              <a:rPr lang="en-US" sz="2000" dirty="0" smtClean="0"/>
              <a:t>, yang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disertai</a:t>
            </a:r>
            <a:r>
              <a:rPr lang="en-US" sz="2000" dirty="0" smtClean="0"/>
              <a:t> </a:t>
            </a:r>
            <a:r>
              <a:rPr lang="en-US" sz="2000" dirty="0" err="1" smtClean="0"/>
              <a:t>batuk</a:t>
            </a:r>
            <a:r>
              <a:rPr lang="en-US" sz="2000" dirty="0" smtClean="0"/>
              <a:t> </a:t>
            </a:r>
            <a:r>
              <a:rPr lang="en-US" sz="2000" dirty="0" err="1" smtClean="0"/>
              <a:t>darah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badan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kurus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676400"/>
            <a:ext cx="24553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sz="2000" b="1" dirty="0" smtClean="0"/>
              <a:t>Pneumonia</a:t>
            </a:r>
            <a:endParaRPr lang="id-ID" sz="2000" dirty="0"/>
          </a:p>
        </p:txBody>
      </p:sp>
      <p:sp>
        <p:nvSpPr>
          <p:cNvPr id="5" name="Rectangle 4"/>
          <p:cNvSpPr/>
          <p:nvPr/>
        </p:nvSpPr>
        <p:spPr>
          <a:xfrm>
            <a:off x="685800" y="2971800"/>
            <a:ext cx="19219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US" sz="2000" b="1" dirty="0" err="1" smtClean="0"/>
              <a:t>Radang</a:t>
            </a:r>
            <a:endParaRPr lang="id-ID" sz="2000" dirty="0"/>
          </a:p>
        </p:txBody>
      </p:sp>
      <p:sp>
        <p:nvSpPr>
          <p:cNvPr id="6" name="Rectangle 5"/>
          <p:cNvSpPr/>
          <p:nvPr/>
        </p:nvSpPr>
        <p:spPr>
          <a:xfrm>
            <a:off x="1219200" y="3352800"/>
            <a:ext cx="72459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Radang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bronkus</a:t>
            </a:r>
            <a:r>
              <a:rPr lang="en-US" sz="2000" dirty="0" smtClean="0"/>
              <a:t>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bronkitis</a:t>
            </a:r>
            <a:r>
              <a:rPr lang="en-US" sz="2000" dirty="0" smtClean="0"/>
              <a:t>, </a:t>
            </a:r>
            <a:r>
              <a:rPr lang="en-US" sz="2000" dirty="0" err="1" smtClean="0"/>
              <a:t>radang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hidung</a:t>
            </a:r>
            <a:r>
              <a:rPr lang="en-US" sz="2000" dirty="0" smtClean="0"/>
              <a:t>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</a:t>
            </a:r>
            <a:r>
              <a:rPr lang="en-US" sz="2000" i="1" dirty="0" err="1" smtClean="0"/>
              <a:t>rinitis</a:t>
            </a:r>
            <a:r>
              <a:rPr lang="en-US" sz="2000" i="1" dirty="0" smtClean="0"/>
              <a:t> </a:t>
            </a:r>
            <a:r>
              <a:rPr lang="en-US" sz="2000" dirty="0" err="1" smtClean="0"/>
              <a:t>radang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sebelah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rongga</a:t>
            </a:r>
            <a:r>
              <a:rPr lang="en-US" sz="2000" dirty="0" smtClean="0"/>
              <a:t> </a:t>
            </a:r>
            <a:r>
              <a:rPr lang="en-US" sz="2000" dirty="0" err="1" smtClean="0"/>
              <a:t>hidung</a:t>
            </a:r>
            <a:r>
              <a:rPr lang="en-US" sz="2000" dirty="0" smtClean="0"/>
              <a:t>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</a:t>
            </a:r>
            <a:r>
              <a:rPr lang="en-US" sz="2000" i="1" dirty="0" smtClean="0"/>
              <a:t>sinusitis</a:t>
            </a:r>
            <a:r>
              <a:rPr lang="en-US" sz="2000" dirty="0" smtClean="0"/>
              <a:t>, </a:t>
            </a:r>
            <a:r>
              <a:rPr lang="en-US" sz="2000" dirty="0" err="1" smtClean="0"/>
              <a:t>radang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laring</a:t>
            </a:r>
            <a:r>
              <a:rPr lang="en-US" sz="2000" dirty="0" smtClean="0"/>
              <a:t>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</a:t>
            </a:r>
            <a:r>
              <a:rPr lang="en-US" sz="2000" i="1" dirty="0" err="1" smtClean="0"/>
              <a:t>laringitis</a:t>
            </a:r>
            <a:r>
              <a:rPr lang="en-US" sz="2000" i="1" dirty="0" smtClean="0"/>
              <a:t>, </a:t>
            </a:r>
            <a:r>
              <a:rPr lang="en-US" sz="2000" dirty="0" err="1" smtClean="0"/>
              <a:t>radang</a:t>
            </a:r>
            <a:r>
              <a:rPr lang="en-US" sz="2000" dirty="0" smtClean="0"/>
              <a:t> pleura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</a:t>
            </a:r>
            <a:r>
              <a:rPr lang="en-US" sz="2000" i="1" dirty="0" err="1" smtClean="0"/>
              <a:t>pleuritis</a:t>
            </a:r>
            <a:r>
              <a:rPr lang="en-US" sz="2000" i="1" dirty="0" smtClean="0"/>
              <a:t>.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357158" y="285728"/>
            <a:ext cx="8358246" cy="1015663"/>
          </a:xfrm>
          <a:prstGeom prst="rect">
            <a:avLst/>
          </a:prstGeom>
          <a:solidFill>
            <a:srgbClr val="9900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</a:rPr>
              <a:t>KELAINAN DAN GANGGUAN PADA SISTEM PERNAPASAN</a:t>
            </a:r>
            <a:endParaRPr lang="id-ID" sz="30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3000" y="2133600"/>
            <a:ext cx="72459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000" dirty="0" smtClean="0"/>
              <a:t>Infeksi bakteri Diplococcus pneumoniae menyebabkan penyakit pneumonia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609600" y="4419600"/>
            <a:ext cx="21505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en-US" sz="2000" b="1" dirty="0" err="1" smtClean="0"/>
              <a:t>Tronsilitis</a:t>
            </a:r>
            <a:endParaRPr lang="id-ID" sz="2000" dirty="0"/>
          </a:p>
        </p:txBody>
      </p:sp>
      <p:sp>
        <p:nvSpPr>
          <p:cNvPr id="10" name="Rectangle 9"/>
          <p:cNvSpPr/>
          <p:nvPr/>
        </p:nvSpPr>
        <p:spPr>
          <a:xfrm>
            <a:off x="1219200" y="4876800"/>
            <a:ext cx="7239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000" dirty="0" err="1" smtClean="0"/>
              <a:t>Tonsilitis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peradangan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tonsil (</a:t>
            </a:r>
            <a:r>
              <a:rPr lang="en-US" sz="2000" dirty="0" err="1" smtClean="0"/>
              <a:t>amandel</a:t>
            </a:r>
            <a:r>
              <a:rPr lang="en-US" sz="2000" dirty="0" smtClean="0"/>
              <a:t>). Tonsil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 </a:t>
            </a:r>
            <a:r>
              <a:rPr lang="en-US" sz="2000" dirty="0" err="1" smtClean="0"/>
              <a:t>jaringan</a:t>
            </a:r>
            <a:r>
              <a:rPr lang="en-US" sz="2000" dirty="0" smtClean="0"/>
              <a:t> </a:t>
            </a:r>
            <a:r>
              <a:rPr lang="en-US" sz="2000" dirty="0" err="1" smtClean="0"/>
              <a:t>limfoid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rongga</a:t>
            </a:r>
            <a:r>
              <a:rPr lang="en-US" sz="2000" dirty="0" smtClean="0"/>
              <a:t> </a:t>
            </a:r>
            <a:r>
              <a:rPr lang="en-US" sz="2000" dirty="0" err="1" smtClean="0"/>
              <a:t>mulut</a:t>
            </a:r>
            <a:r>
              <a:rPr lang="en-US" sz="2000" dirty="0" smtClean="0"/>
              <a:t>. </a:t>
            </a:r>
          </a:p>
          <a:p>
            <a:pPr>
              <a:spcBef>
                <a:spcPts val="1200"/>
              </a:spcBef>
            </a:pP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infeksi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</a:t>
            </a:r>
            <a:r>
              <a:rPr lang="en-US" sz="2000" dirty="0" err="1" smtClean="0"/>
              <a:t>mulut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saluran</a:t>
            </a:r>
            <a:r>
              <a:rPr lang="en-US" sz="2000" dirty="0" smtClean="0"/>
              <a:t> </a:t>
            </a:r>
            <a:r>
              <a:rPr lang="en-US" sz="2000" dirty="0" err="1" smtClean="0"/>
              <a:t>pernapasan</a:t>
            </a:r>
            <a:r>
              <a:rPr lang="en-US" sz="2000" dirty="0" smtClean="0"/>
              <a:t>, tonsil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menyebabkan</a:t>
            </a:r>
            <a:r>
              <a:rPr lang="en-US" sz="2000" dirty="0" smtClean="0"/>
              <a:t> </a:t>
            </a:r>
            <a:r>
              <a:rPr lang="en-US" sz="2000" dirty="0" err="1" smtClean="0"/>
              <a:t>penyempitan</a:t>
            </a:r>
            <a:r>
              <a:rPr lang="en-US" sz="2000" dirty="0" smtClean="0"/>
              <a:t> </a:t>
            </a:r>
            <a:r>
              <a:rPr lang="en-US" sz="2000" dirty="0" err="1" smtClean="0"/>
              <a:t>saluran</a:t>
            </a:r>
            <a:r>
              <a:rPr lang="en-US" sz="2000" dirty="0" smtClean="0"/>
              <a:t> </a:t>
            </a:r>
            <a:r>
              <a:rPr lang="en-US" sz="2000" dirty="0" err="1" smtClean="0"/>
              <a:t>pernapasan</a:t>
            </a:r>
            <a:r>
              <a:rPr lang="en-US" sz="2000" dirty="0" smtClean="0"/>
              <a:t>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358246" cy="553998"/>
          </a:xfrm>
          <a:prstGeom prst="rect">
            <a:avLst/>
          </a:prstGeom>
          <a:solidFill>
            <a:srgbClr val="9900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</a:rPr>
              <a:t>MEROKOK DAN KESEHATAN</a:t>
            </a:r>
            <a:endParaRPr lang="id-ID" sz="30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720840"/>
            <a:ext cx="822960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membuktikan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mrokok</a:t>
            </a:r>
            <a:r>
              <a:rPr lang="en-US" sz="2400" dirty="0" smtClean="0"/>
              <a:t> </a:t>
            </a:r>
            <a:r>
              <a:rPr lang="en-US" sz="2400" dirty="0" err="1" smtClean="0"/>
              <a:t>berbahaya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. </a:t>
            </a:r>
            <a:r>
              <a:rPr lang="en-US" sz="2400" dirty="0" err="1" smtClean="0"/>
              <a:t>Merokok</a:t>
            </a:r>
            <a:r>
              <a:rPr lang="en-US" sz="2400" dirty="0" smtClean="0"/>
              <a:t> </a:t>
            </a:r>
            <a:r>
              <a:rPr lang="en-US" sz="2400" dirty="0" err="1" smtClean="0"/>
              <a:t>mengganggu</a:t>
            </a:r>
            <a:r>
              <a:rPr lang="en-US" sz="2400" dirty="0" smtClean="0"/>
              <a:t> </a:t>
            </a:r>
            <a:r>
              <a:rPr lang="en-US" sz="2400" dirty="0" err="1" smtClean="0"/>
              <a:t>saluran</a:t>
            </a:r>
            <a:r>
              <a:rPr lang="en-US" sz="2400" dirty="0" smtClean="0"/>
              <a:t> </a:t>
            </a:r>
            <a:r>
              <a:rPr lang="en-US" sz="2400" dirty="0" err="1" smtClean="0"/>
              <a:t>pernapasan</a:t>
            </a:r>
            <a:r>
              <a:rPr lang="en-US" sz="2400" dirty="0" smtClean="0"/>
              <a:t>, </a:t>
            </a:r>
            <a:r>
              <a:rPr lang="en-US" sz="2400" dirty="0" err="1" smtClean="0"/>
              <a:t>menyebabkan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hilangnya</a:t>
            </a:r>
            <a:r>
              <a:rPr lang="en-US" sz="2400" dirty="0" smtClean="0"/>
              <a:t> </a:t>
            </a:r>
            <a:r>
              <a:rPr lang="en-US" sz="2400" dirty="0" err="1" smtClean="0"/>
              <a:t>nafsu</a:t>
            </a:r>
            <a:r>
              <a:rPr lang="en-US" sz="2400" dirty="0" smtClean="0"/>
              <a:t> </a:t>
            </a:r>
            <a:r>
              <a:rPr lang="en-US" sz="2400" dirty="0" err="1" smtClean="0"/>
              <a:t>makan</a:t>
            </a:r>
            <a:r>
              <a:rPr lang="en-US" sz="2400" dirty="0" smtClean="0"/>
              <a:t>, rasa </a:t>
            </a:r>
            <a:r>
              <a:rPr lang="en-US" sz="2400" dirty="0" err="1" smtClean="0"/>
              <a:t>mual</a:t>
            </a:r>
            <a:r>
              <a:rPr lang="en-US" sz="2400" dirty="0" smtClean="0"/>
              <a:t>, </a:t>
            </a:r>
            <a:r>
              <a:rPr lang="en-US" sz="2400" dirty="0" err="1" smtClean="0"/>
              <a:t>napas</a:t>
            </a:r>
            <a:r>
              <a:rPr lang="en-US" sz="2400" dirty="0" smtClean="0"/>
              <a:t> </a:t>
            </a:r>
            <a:r>
              <a:rPr lang="en-US" sz="2400" dirty="0" err="1" smtClean="0"/>
              <a:t>pendek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ketidakteraturan</a:t>
            </a:r>
            <a:r>
              <a:rPr lang="en-US" sz="2400" dirty="0" smtClean="0"/>
              <a:t> </a:t>
            </a:r>
            <a:r>
              <a:rPr lang="en-US" sz="2400" dirty="0" err="1" smtClean="0"/>
              <a:t>detak</a:t>
            </a:r>
            <a:r>
              <a:rPr lang="en-US" sz="2400" dirty="0" smtClean="0"/>
              <a:t> </a:t>
            </a:r>
            <a:r>
              <a:rPr lang="en-US" sz="2400" dirty="0" err="1" smtClean="0"/>
              <a:t>jantung</a:t>
            </a:r>
            <a:r>
              <a:rPr lang="en-US" sz="2400" dirty="0" smtClean="0"/>
              <a:t>. 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/>
              <a:t>Bahkan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merokok</a:t>
            </a:r>
            <a:r>
              <a:rPr lang="en-US" sz="2400" dirty="0" smtClean="0"/>
              <a:t> </a:t>
            </a:r>
            <a:r>
              <a:rPr lang="en-US" sz="2400" dirty="0" err="1" smtClean="0"/>
              <a:t>menyebabkan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penyakit</a:t>
            </a:r>
            <a:r>
              <a:rPr lang="en-US" sz="2400" dirty="0" smtClean="0"/>
              <a:t> </a:t>
            </a:r>
            <a:r>
              <a:rPr lang="en-US" sz="2400" dirty="0" err="1" smtClean="0"/>
              <a:t>saluran</a:t>
            </a:r>
            <a:r>
              <a:rPr lang="en-US" sz="2400" dirty="0" smtClean="0"/>
              <a:t> </a:t>
            </a:r>
            <a:r>
              <a:rPr lang="en-US" sz="2400" dirty="0" err="1" smtClean="0"/>
              <a:t>pernapasan</a:t>
            </a:r>
            <a:r>
              <a:rPr lang="en-US" sz="2400" dirty="0" smtClean="0"/>
              <a:t> </a:t>
            </a:r>
            <a:r>
              <a:rPr lang="en-US" sz="2400" dirty="0" err="1" smtClean="0"/>
              <a:t>kronis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menyebabkan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kematian</a:t>
            </a:r>
            <a:r>
              <a:rPr lang="en-US" sz="2400" dirty="0" smtClean="0"/>
              <a:t>. </a:t>
            </a:r>
            <a:r>
              <a:rPr lang="en-US" sz="2400" dirty="0" err="1" smtClean="0"/>
              <a:t>Perokok</a:t>
            </a:r>
            <a:r>
              <a:rPr lang="en-US" sz="2400" dirty="0" smtClean="0"/>
              <a:t> </a:t>
            </a:r>
            <a:r>
              <a:rPr lang="en-US" sz="2400" dirty="0" err="1" smtClean="0"/>
              <a:t>berpeluang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terkena</a:t>
            </a:r>
            <a:r>
              <a:rPr lang="en-US" sz="2400" dirty="0" smtClean="0"/>
              <a:t> </a:t>
            </a:r>
            <a:r>
              <a:rPr lang="en-US" sz="2400" dirty="0" err="1" smtClean="0"/>
              <a:t>kanker</a:t>
            </a:r>
            <a:r>
              <a:rPr lang="en-US" sz="2400" dirty="0" smtClean="0"/>
              <a:t> </a:t>
            </a:r>
            <a:r>
              <a:rPr lang="en-US" sz="2400" dirty="0" err="1" smtClean="0"/>
              <a:t>paru-paru</a:t>
            </a:r>
            <a:r>
              <a:rPr lang="en-US" sz="2400" dirty="0" smtClean="0"/>
              <a:t>, </a:t>
            </a:r>
            <a:r>
              <a:rPr lang="en-US" sz="2400" dirty="0" err="1" smtClean="0"/>
              <a:t>tenggorokan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lidah</a:t>
            </a:r>
            <a:r>
              <a:rPr lang="en-US" sz="2400" dirty="0" smtClean="0"/>
              <a:t>. </a:t>
            </a:r>
            <a:r>
              <a:rPr lang="en-US" sz="2400" dirty="0" err="1" smtClean="0"/>
              <a:t>Selain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, </a:t>
            </a:r>
            <a:r>
              <a:rPr lang="en-US" sz="2400" dirty="0" err="1" smtClean="0"/>
              <a:t>perokok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terkena</a:t>
            </a:r>
            <a:r>
              <a:rPr lang="en-US" sz="2400" dirty="0" smtClean="0"/>
              <a:t> </a:t>
            </a:r>
            <a:r>
              <a:rPr lang="en-US" sz="2400" dirty="0" err="1" smtClean="0"/>
              <a:t>emfisema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bronkitis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5323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Dari </a:t>
            </a:r>
            <a:r>
              <a:rPr lang="en-US" sz="2400" dirty="0" err="1" smtClean="0"/>
              <a:t>sekian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kandungan</a:t>
            </a:r>
            <a:r>
              <a:rPr lang="en-US" sz="2400" dirty="0" smtClean="0"/>
              <a:t> </a:t>
            </a:r>
            <a:r>
              <a:rPr lang="en-US" sz="2400" dirty="0" err="1" smtClean="0"/>
              <a:t>zat</a:t>
            </a:r>
            <a:r>
              <a:rPr lang="en-US" sz="2400" dirty="0" smtClean="0"/>
              <a:t> </a:t>
            </a:r>
            <a:r>
              <a:rPr lang="en-US" sz="2400" dirty="0" err="1" smtClean="0"/>
              <a:t>berbahaya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asap</a:t>
            </a:r>
            <a:r>
              <a:rPr lang="en-US" sz="2400" dirty="0" smtClean="0"/>
              <a:t> </a:t>
            </a:r>
            <a:r>
              <a:rPr lang="en-US" sz="2400" dirty="0" err="1" smtClean="0"/>
              <a:t>rokok</a:t>
            </a:r>
            <a:r>
              <a:rPr lang="en-US" sz="2400" dirty="0" smtClean="0"/>
              <a:t>, </a:t>
            </a:r>
            <a:r>
              <a:rPr lang="en-US" sz="2400" dirty="0" err="1" smtClean="0"/>
              <a:t>tiga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pokok</a:t>
            </a:r>
            <a:r>
              <a:rPr lang="en-US" sz="2400" dirty="0" smtClean="0"/>
              <a:t> yang paling </a:t>
            </a:r>
            <a:r>
              <a:rPr lang="en-US" sz="2400" dirty="0" err="1" smtClean="0"/>
              <a:t>berbahaya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nikotin</a:t>
            </a:r>
            <a:r>
              <a:rPr lang="en-US" sz="2400" dirty="0" smtClean="0"/>
              <a:t>, </a:t>
            </a:r>
            <a:r>
              <a:rPr lang="en-US" sz="2400" dirty="0" err="1" smtClean="0"/>
              <a:t>karbon</a:t>
            </a:r>
            <a:r>
              <a:rPr lang="en-US" sz="2400" dirty="0" smtClean="0"/>
              <a:t> </a:t>
            </a:r>
            <a:r>
              <a:rPr lang="en-US" sz="2400" dirty="0" err="1" smtClean="0"/>
              <a:t>monoksida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tar.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589910" y="3056300"/>
            <a:ext cx="192469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514350" indent="-514350"/>
            <a:r>
              <a:rPr lang="en-US" sz="2800" b="1" dirty="0" err="1" smtClean="0">
                <a:solidFill>
                  <a:srgbClr val="990000"/>
                </a:solidFill>
              </a:rPr>
              <a:t>Nikotin</a:t>
            </a:r>
            <a:endParaRPr lang="id-ID" sz="2800" b="1" dirty="0">
              <a:solidFill>
                <a:srgbClr val="99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742100"/>
            <a:ext cx="80772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nikotin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berbahaya</a:t>
            </a:r>
            <a:r>
              <a:rPr lang="en-US" sz="2400" dirty="0" smtClean="0"/>
              <a:t>; 20-50 mg </a:t>
            </a:r>
            <a:r>
              <a:rPr lang="en-US" sz="2400" dirty="0" err="1" smtClean="0"/>
              <a:t>nikotin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menyebabkan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pernapasan</a:t>
            </a:r>
            <a:r>
              <a:rPr lang="en-US" sz="2400" dirty="0" smtClean="0"/>
              <a:t> </a:t>
            </a:r>
            <a:r>
              <a:rPr lang="en-US" sz="2400" dirty="0" err="1" smtClean="0"/>
              <a:t>terhenti</a:t>
            </a:r>
            <a:r>
              <a:rPr lang="en-US" sz="2400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/>
              <a:t>Nikotin</a:t>
            </a:r>
            <a:r>
              <a:rPr lang="en-US" sz="2400" dirty="0" smtClean="0"/>
              <a:t> </a:t>
            </a:r>
            <a:r>
              <a:rPr lang="en-US" sz="2400" dirty="0" err="1" smtClean="0"/>
              <a:t>menaikkan</a:t>
            </a:r>
            <a:r>
              <a:rPr lang="en-US" sz="2400" dirty="0" smtClean="0"/>
              <a:t> </a:t>
            </a:r>
            <a:r>
              <a:rPr lang="en-US" sz="2400" dirty="0" err="1" smtClean="0"/>
              <a:t>tekanan</a:t>
            </a:r>
            <a:r>
              <a:rPr lang="en-US" sz="2400" dirty="0" smtClean="0"/>
              <a:t> </a:t>
            </a:r>
            <a:r>
              <a:rPr lang="en-US" sz="2400" dirty="0" err="1" smtClean="0"/>
              <a:t>darah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mempercepat</a:t>
            </a:r>
            <a:r>
              <a:rPr lang="en-US" sz="2400" dirty="0" smtClean="0"/>
              <a:t> </a:t>
            </a:r>
            <a:r>
              <a:rPr lang="en-US" sz="2400" dirty="0" err="1" smtClean="0"/>
              <a:t>denyut</a:t>
            </a:r>
            <a:r>
              <a:rPr lang="en-US" sz="2400" dirty="0" smtClean="0"/>
              <a:t> </a:t>
            </a:r>
            <a:r>
              <a:rPr lang="en-US" sz="2400" dirty="0" err="1" smtClean="0"/>
              <a:t>jantung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pekerjaan</a:t>
            </a:r>
            <a:r>
              <a:rPr lang="en-US" sz="2400" dirty="0" smtClean="0"/>
              <a:t> </a:t>
            </a:r>
            <a:r>
              <a:rPr lang="en-US" sz="2400" dirty="0" err="1" smtClean="0"/>
              <a:t>jantung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berat</a:t>
            </a:r>
            <a:r>
              <a:rPr lang="en-US" sz="2400" dirty="0" smtClean="0"/>
              <a:t>. </a:t>
            </a:r>
            <a:r>
              <a:rPr lang="en-US" sz="2400" dirty="0" err="1" smtClean="0"/>
              <a:t>Nikotin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menyebabkan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ketagihan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124200" y="304800"/>
            <a:ext cx="2836316" cy="523220"/>
          </a:xfrm>
          <a:prstGeom prst="rect">
            <a:avLst/>
          </a:prstGeom>
          <a:solidFill>
            <a:srgbClr val="990000"/>
          </a:solidFill>
        </p:spPr>
        <p:txBody>
          <a:bodyPr wrap="square">
            <a:spAutoFit/>
          </a:bodyPr>
          <a:lstStyle/>
          <a:p>
            <a:pPr marL="514350" indent="-514350" algn="ctr"/>
            <a:r>
              <a:rPr lang="en-US" sz="2800" b="1" dirty="0" err="1" smtClean="0">
                <a:solidFill>
                  <a:schemeClr val="bg1"/>
                </a:solidFill>
              </a:rPr>
              <a:t>Kandungan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rokok</a:t>
            </a:r>
            <a:endParaRPr lang="id-ID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838200"/>
            <a:ext cx="43630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id-ID" sz="2800" b="1" dirty="0" smtClean="0"/>
              <a:t>	</a:t>
            </a:r>
            <a:r>
              <a:rPr lang="en-US" sz="2800" b="1" dirty="0" err="1" smtClean="0">
                <a:solidFill>
                  <a:srgbClr val="990000"/>
                </a:solidFill>
              </a:rPr>
              <a:t>Karbon</a:t>
            </a:r>
            <a:r>
              <a:rPr lang="en-US" sz="2800" b="1" dirty="0" smtClean="0">
                <a:solidFill>
                  <a:srgbClr val="990000"/>
                </a:solidFill>
              </a:rPr>
              <a:t> </a:t>
            </a:r>
            <a:r>
              <a:rPr lang="en-US" sz="2800" b="1" dirty="0" err="1" smtClean="0">
                <a:solidFill>
                  <a:srgbClr val="990000"/>
                </a:solidFill>
              </a:rPr>
              <a:t>monoksida</a:t>
            </a:r>
            <a:r>
              <a:rPr lang="en-US" sz="2800" b="1" dirty="0" smtClean="0">
                <a:solidFill>
                  <a:srgbClr val="990000"/>
                </a:solidFill>
              </a:rPr>
              <a:t> (CO)</a:t>
            </a:r>
            <a:endParaRPr lang="id-ID" sz="2800" b="1" dirty="0">
              <a:solidFill>
                <a:srgbClr val="99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371600"/>
            <a:ext cx="8077200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400" dirty="0" err="1" smtClean="0"/>
              <a:t>Karbon</a:t>
            </a:r>
            <a:r>
              <a:rPr lang="en-US" sz="2400" dirty="0" smtClean="0"/>
              <a:t> </a:t>
            </a:r>
            <a:r>
              <a:rPr lang="en-US" sz="2400" dirty="0" err="1" smtClean="0"/>
              <a:t>monoksida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gas </a:t>
            </a:r>
            <a:r>
              <a:rPr lang="en-US" sz="2400" dirty="0" err="1" smtClean="0"/>
              <a:t>beracun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berbau</a:t>
            </a:r>
            <a:r>
              <a:rPr lang="en-US" sz="2400" dirty="0" smtClean="0"/>
              <a:t>.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mengakibatkan</a:t>
            </a:r>
            <a:r>
              <a:rPr lang="en-US" sz="2400" dirty="0" smtClean="0"/>
              <a:t> </a:t>
            </a:r>
            <a:r>
              <a:rPr lang="en-US" sz="2400" dirty="0" err="1" smtClean="0"/>
              <a:t>pembuluh</a:t>
            </a:r>
            <a:r>
              <a:rPr lang="en-US" sz="2400" dirty="0" smtClean="0"/>
              <a:t> </a:t>
            </a:r>
            <a:r>
              <a:rPr lang="en-US" sz="2400" dirty="0" err="1" smtClean="0"/>
              <a:t>darah</a:t>
            </a:r>
            <a:r>
              <a:rPr lang="en-US" sz="2400" dirty="0" smtClean="0"/>
              <a:t> </a:t>
            </a:r>
            <a:r>
              <a:rPr lang="en-US" sz="2400" dirty="0" err="1" smtClean="0"/>
              <a:t>menyempit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mengeras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mengakibatakan</a:t>
            </a:r>
            <a:r>
              <a:rPr lang="en-US" sz="2400" dirty="0" smtClean="0"/>
              <a:t> </a:t>
            </a:r>
            <a:r>
              <a:rPr lang="en-US" sz="2400" dirty="0" err="1" smtClean="0"/>
              <a:t>penyumbatan</a:t>
            </a:r>
            <a:r>
              <a:rPr lang="en-US" sz="2400" dirty="0" smtClean="0"/>
              <a:t> </a:t>
            </a:r>
            <a:r>
              <a:rPr lang="en-US" sz="2400" dirty="0" err="1" smtClean="0"/>
              <a:t>pembuluh</a:t>
            </a:r>
            <a:r>
              <a:rPr lang="en-US" sz="2400" dirty="0" smtClean="0"/>
              <a:t> </a:t>
            </a:r>
            <a:r>
              <a:rPr lang="en-US" sz="2400" dirty="0" err="1" smtClean="0"/>
              <a:t>darah</a:t>
            </a:r>
            <a:r>
              <a:rPr lang="en-US" sz="2400" dirty="0" smtClean="0"/>
              <a:t>.</a:t>
            </a:r>
          </a:p>
          <a:p>
            <a:pPr>
              <a:spcBef>
                <a:spcPts val="1800"/>
              </a:spcBef>
            </a:pP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rokok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dibakar</a:t>
            </a:r>
            <a:r>
              <a:rPr lang="en-US" sz="2400" dirty="0" smtClean="0"/>
              <a:t> </a:t>
            </a:r>
            <a:r>
              <a:rPr lang="en-US" sz="2400" dirty="0" err="1" smtClean="0"/>
              <a:t>mengandung</a:t>
            </a:r>
            <a:r>
              <a:rPr lang="en-US" sz="2400" dirty="0" smtClean="0"/>
              <a:t> 3-6% CO. </a:t>
            </a:r>
            <a:r>
              <a:rPr lang="en-US" sz="2400" dirty="0" err="1" smtClean="0"/>
              <a:t>Gabungan</a:t>
            </a:r>
            <a:r>
              <a:rPr lang="en-US" sz="2400" dirty="0" smtClean="0"/>
              <a:t> CO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nikotin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mengakibatkan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perokok</a:t>
            </a:r>
            <a:r>
              <a:rPr lang="en-US" sz="2400" dirty="0" smtClean="0"/>
              <a:t> </a:t>
            </a:r>
            <a:r>
              <a:rPr lang="en-US" sz="2400" dirty="0" err="1" smtClean="0"/>
              <a:t>menderita</a:t>
            </a:r>
            <a:r>
              <a:rPr lang="en-US" sz="2400" dirty="0" smtClean="0"/>
              <a:t> </a:t>
            </a:r>
            <a:r>
              <a:rPr lang="en-US" sz="2400" dirty="0" err="1" smtClean="0"/>
              <a:t>penyakit</a:t>
            </a:r>
            <a:r>
              <a:rPr lang="en-US" sz="2400" dirty="0" smtClean="0"/>
              <a:t> </a:t>
            </a:r>
            <a:r>
              <a:rPr lang="en-US" sz="2400" dirty="0" err="1" smtClean="0"/>
              <a:t>penyempitan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penyumbat</a:t>
            </a:r>
            <a:r>
              <a:rPr lang="en-US" sz="2400" dirty="0" smtClean="0"/>
              <a:t>-an </a:t>
            </a:r>
            <a:r>
              <a:rPr lang="en-US" sz="2400" dirty="0" err="1" smtClean="0"/>
              <a:t>pembuluh</a:t>
            </a:r>
            <a:r>
              <a:rPr lang="en-US" sz="2400" dirty="0" smtClean="0"/>
              <a:t> </a:t>
            </a:r>
            <a:r>
              <a:rPr lang="en-US" sz="2400" dirty="0" err="1" smtClean="0"/>
              <a:t>darah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838200" y="4800600"/>
            <a:ext cx="762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 smtClean="0"/>
              <a:t>Tar adalah komponen dalam asap rokok yang tinggal sebagai sisa setelah nikotin dan tetesan-tetesan cairannya dihilangkan.</a:t>
            </a:r>
          </a:p>
          <a:p>
            <a:r>
              <a:rPr lang="en-US" sz="2400" dirty="0" smtClean="0"/>
              <a:t>Tar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efek</a:t>
            </a:r>
            <a:r>
              <a:rPr lang="en-US" sz="2400" dirty="0" smtClean="0"/>
              <a:t> </a:t>
            </a:r>
            <a:r>
              <a:rPr lang="en-US" sz="2400" dirty="0" err="1" smtClean="0"/>
              <a:t>karsinogenik</a:t>
            </a:r>
            <a:r>
              <a:rPr lang="en-US" sz="2400" dirty="0" smtClean="0"/>
              <a:t> (</a:t>
            </a:r>
            <a:r>
              <a:rPr lang="en-US" sz="2400" dirty="0" err="1" smtClean="0"/>
              <a:t>menyebabkan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kanker</a:t>
            </a:r>
            <a:r>
              <a:rPr lang="en-US" sz="2400" dirty="0" smtClean="0"/>
              <a:t>).</a:t>
            </a:r>
            <a:endParaRPr lang="id-ID" sz="2400" dirty="0"/>
          </a:p>
        </p:txBody>
      </p:sp>
      <p:sp>
        <p:nvSpPr>
          <p:cNvPr id="5" name="Rectangle 4"/>
          <p:cNvSpPr/>
          <p:nvPr/>
        </p:nvSpPr>
        <p:spPr>
          <a:xfrm>
            <a:off x="304800" y="4267200"/>
            <a:ext cx="43630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id-ID" sz="2800" b="1" dirty="0" smtClean="0"/>
              <a:t>	</a:t>
            </a:r>
            <a:r>
              <a:rPr lang="id-ID" sz="2800" b="1" dirty="0" smtClean="0">
                <a:solidFill>
                  <a:srgbClr val="990000"/>
                </a:solidFill>
              </a:rPr>
              <a:t>Tar</a:t>
            </a:r>
            <a:endParaRPr lang="id-ID" sz="2800" b="1" dirty="0">
              <a:solidFill>
                <a:srgbClr val="99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24200" y="304800"/>
            <a:ext cx="2836316" cy="523220"/>
          </a:xfrm>
          <a:prstGeom prst="rect">
            <a:avLst/>
          </a:prstGeom>
          <a:solidFill>
            <a:srgbClr val="990000"/>
          </a:solidFill>
        </p:spPr>
        <p:txBody>
          <a:bodyPr wrap="square">
            <a:spAutoFit/>
          </a:bodyPr>
          <a:lstStyle/>
          <a:p>
            <a:pPr marL="514350" indent="-514350" algn="ctr"/>
            <a:r>
              <a:rPr lang="en-US" sz="2800" b="1" dirty="0" err="1" smtClean="0">
                <a:solidFill>
                  <a:schemeClr val="bg1"/>
                </a:solidFill>
              </a:rPr>
              <a:t>Kandungan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rokok</a:t>
            </a:r>
            <a:endParaRPr lang="id-ID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7158" y="285728"/>
            <a:ext cx="8358246" cy="553998"/>
          </a:xfrm>
          <a:prstGeom prst="rect">
            <a:avLst/>
          </a:prstGeom>
          <a:solidFill>
            <a:srgbClr val="9900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</a:rPr>
              <a:t>PENDAHULUAN</a:t>
            </a:r>
            <a:endParaRPr lang="id-ID" sz="3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720840"/>
            <a:ext cx="82296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 err="1" smtClean="0"/>
              <a:t>Pernapasan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diartikan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organisme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energi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pt-BR" sz="2400" dirty="0" smtClean="0"/>
              <a:t>metabolisme.</a:t>
            </a:r>
            <a:endParaRPr lang="id-ID" sz="2400" dirty="0" smtClean="0"/>
          </a:p>
          <a:p>
            <a:pPr>
              <a:spcBef>
                <a:spcPts val="600"/>
              </a:spcBef>
            </a:pPr>
            <a:endParaRPr lang="pt-BR" sz="2400" dirty="0" smtClean="0"/>
          </a:p>
          <a:p>
            <a:pPr>
              <a:spcBef>
                <a:spcPts val="600"/>
              </a:spcBef>
            </a:pPr>
            <a:r>
              <a:rPr lang="pt-BR" sz="2400" dirty="0" smtClean="0"/>
              <a:t>Ada dua macam pernapasan, </a:t>
            </a:r>
            <a:r>
              <a:rPr lang="en-US" sz="2400" dirty="0" err="1" smtClean="0"/>
              <a:t>yaitu</a:t>
            </a:r>
            <a:r>
              <a:rPr lang="id-ID" sz="2400" dirty="0" smtClean="0"/>
              <a:t>:</a:t>
            </a:r>
            <a:endParaRPr lang="en-US" sz="2400" dirty="0" smtClean="0"/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dirty="0" err="1" smtClean="0"/>
              <a:t>Pernapasan</a:t>
            </a:r>
            <a:r>
              <a:rPr lang="en-US" sz="2400" dirty="0" smtClean="0"/>
              <a:t> </a:t>
            </a:r>
            <a:r>
              <a:rPr lang="en-US" sz="2400" dirty="0" err="1" smtClean="0"/>
              <a:t>luar</a:t>
            </a:r>
            <a:r>
              <a:rPr lang="en-US" sz="2400" dirty="0" smtClean="0"/>
              <a:t> </a:t>
            </a:r>
            <a:r>
              <a:rPr lang="id-ID" sz="2400" dirty="0" smtClean="0"/>
              <a:t>(eksternal) </a:t>
            </a:r>
            <a:r>
              <a:rPr lang="en-US" sz="2400" dirty="0" err="1" smtClean="0"/>
              <a:t>meliputi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pengambilan</a:t>
            </a:r>
            <a:r>
              <a:rPr lang="en-US" sz="2400" dirty="0" smtClean="0"/>
              <a:t> O2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pengeluaran</a:t>
            </a:r>
            <a:r>
              <a:rPr lang="en-US" sz="2400" dirty="0" smtClean="0"/>
              <a:t> </a:t>
            </a:r>
            <a:r>
              <a:rPr lang="nn-NO" sz="2400" dirty="0" smtClean="0"/>
              <a:t>CO2 dan uap air antara organisme dengan </a:t>
            </a:r>
            <a:r>
              <a:rPr lang="en-US" sz="2400" dirty="0" err="1" smtClean="0"/>
              <a:t>lingkungannya</a:t>
            </a:r>
            <a:r>
              <a:rPr lang="en-US" sz="2400" dirty="0" smtClean="0"/>
              <a:t>. 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dirty="0" err="1" smtClean="0"/>
              <a:t>Pernapasan</a:t>
            </a:r>
            <a:r>
              <a:rPr lang="en-US" sz="2400" dirty="0" smtClean="0"/>
              <a:t> </a:t>
            </a:r>
            <a:r>
              <a:rPr lang="id-ID" sz="2400" dirty="0" smtClean="0"/>
              <a:t>dalam (</a:t>
            </a:r>
            <a:r>
              <a:rPr lang="en-US" sz="2400" dirty="0" smtClean="0"/>
              <a:t>internal</a:t>
            </a:r>
            <a:r>
              <a:rPr lang="id-ID" sz="2400" dirty="0" smtClean="0"/>
              <a:t>)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pernapasan</a:t>
            </a:r>
            <a:r>
              <a:rPr lang="en-US" sz="2400" dirty="0" smtClean="0"/>
              <a:t> </a:t>
            </a:r>
            <a:r>
              <a:rPr lang="en-US" sz="2400" dirty="0" err="1" smtClean="0"/>
              <a:t>seluler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it-IT" sz="2400" dirty="0" smtClean="0"/>
              <a:t>pernapasan ini terjadi di dalam sel, yaitu di dalam sitoplasma dan mitokondria.</a:t>
            </a:r>
            <a:endParaRPr lang="en-US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358246" cy="553998"/>
          </a:xfrm>
          <a:prstGeom prst="rect">
            <a:avLst/>
          </a:prstGeom>
          <a:solidFill>
            <a:srgbClr val="99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</a:rPr>
              <a:t>SI</a:t>
            </a:r>
            <a:r>
              <a:rPr lang="id-ID" sz="3000" b="1" dirty="0" smtClean="0">
                <a:solidFill>
                  <a:schemeClr val="bg1"/>
                </a:solidFill>
              </a:rPr>
              <a:t>S</a:t>
            </a:r>
            <a:r>
              <a:rPr lang="en-US" sz="3000" b="1" dirty="0" smtClean="0">
                <a:solidFill>
                  <a:schemeClr val="bg1"/>
                </a:solidFill>
              </a:rPr>
              <a:t>TEM PERNAPASAN HEWAN</a:t>
            </a:r>
            <a:endParaRPr lang="id-ID" sz="30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143000"/>
            <a:ext cx="4038600" cy="523220"/>
          </a:xfrm>
          <a:prstGeom prst="rect">
            <a:avLst/>
          </a:prstGeom>
          <a:solidFill>
            <a:srgbClr val="99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514350" indent="-514350"/>
            <a:r>
              <a:rPr lang="en-US" sz="2800" b="1" dirty="0" err="1" smtClean="0">
                <a:solidFill>
                  <a:schemeClr val="bg1"/>
                </a:solidFill>
              </a:rPr>
              <a:t>Pernapasan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id-ID" sz="2800" b="1" dirty="0" smtClean="0">
                <a:solidFill>
                  <a:schemeClr val="bg1"/>
                </a:solidFill>
              </a:rPr>
              <a:t>pada </a:t>
            </a:r>
            <a:r>
              <a:rPr lang="en-US" sz="2800" b="1" dirty="0" err="1" smtClean="0">
                <a:solidFill>
                  <a:schemeClr val="bg1"/>
                </a:solidFill>
              </a:rPr>
              <a:t>Insecta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676400"/>
            <a:ext cx="3657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Insecta</a:t>
            </a:r>
            <a:r>
              <a:rPr lang="en-US" sz="2400" dirty="0" smtClean="0"/>
              <a:t> (</a:t>
            </a:r>
            <a:r>
              <a:rPr lang="en-US" sz="2400" dirty="0" err="1" smtClean="0"/>
              <a:t>serangga</a:t>
            </a:r>
            <a:r>
              <a:rPr lang="en-US" sz="2400" dirty="0" smtClean="0"/>
              <a:t>) </a:t>
            </a:r>
            <a:r>
              <a:rPr lang="en-US" sz="2400" dirty="0" err="1" smtClean="0"/>
              <a:t>bernapas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tabung</a:t>
            </a:r>
            <a:r>
              <a:rPr lang="en-US" sz="2400" dirty="0" smtClean="0"/>
              <a:t> </a:t>
            </a:r>
            <a:r>
              <a:rPr lang="en-US" sz="2400" dirty="0" err="1" smtClean="0"/>
              <a:t>udara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trakea</a:t>
            </a:r>
            <a:r>
              <a:rPr lang="en-US" sz="2400" dirty="0" smtClean="0"/>
              <a:t>. </a:t>
            </a:r>
            <a:r>
              <a:rPr lang="en-US" sz="2400" dirty="0" err="1" smtClean="0"/>
              <a:t>Udara</a:t>
            </a:r>
            <a:r>
              <a:rPr lang="en-US" sz="2400" dirty="0" smtClean="0"/>
              <a:t> </a:t>
            </a:r>
            <a:r>
              <a:rPr lang="en-US" sz="2400" dirty="0" err="1" smtClean="0"/>
              <a:t>keluar</a:t>
            </a:r>
            <a:r>
              <a:rPr lang="en-US" sz="2400" dirty="0" smtClean="0"/>
              <a:t> </a:t>
            </a:r>
            <a:r>
              <a:rPr lang="en-US" sz="2400" dirty="0" err="1" smtClean="0"/>
              <a:t>masuk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pembuluh</a:t>
            </a:r>
            <a:r>
              <a:rPr lang="en-US" sz="2400" dirty="0" smtClean="0"/>
              <a:t> </a:t>
            </a:r>
            <a:r>
              <a:rPr lang="en-US" sz="2400" dirty="0" err="1" smtClean="0"/>
              <a:t>trakea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lubang-lubang</a:t>
            </a:r>
            <a:r>
              <a:rPr lang="en-US" sz="2400" dirty="0" smtClean="0"/>
              <a:t> </a:t>
            </a:r>
            <a:r>
              <a:rPr lang="en-US" sz="2400" dirty="0" err="1" smtClean="0"/>
              <a:t>kecil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eksoskeleton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stigma.</a:t>
            </a:r>
          </a:p>
          <a:p>
            <a:r>
              <a:rPr lang="en-US" sz="2400" dirty="0" err="1" smtClean="0"/>
              <a:t>Jadi</a:t>
            </a:r>
            <a:r>
              <a:rPr lang="en-US" sz="2400" dirty="0" smtClean="0"/>
              <a:t>,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Insecta</a:t>
            </a:r>
            <a:r>
              <a:rPr lang="en-US" sz="2400" dirty="0" smtClean="0"/>
              <a:t>, </a:t>
            </a:r>
            <a:r>
              <a:rPr lang="en-US" sz="2400" dirty="0" err="1" smtClean="0"/>
              <a:t>oksigen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diedarkan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darah</a:t>
            </a:r>
            <a:r>
              <a:rPr lang="en-US" sz="2400" dirty="0" smtClean="0"/>
              <a:t>,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trakea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6375" y="1105885"/>
            <a:ext cx="3657600" cy="2524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300" y="3978073"/>
            <a:ext cx="3505200" cy="25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5429600" y="3586950"/>
            <a:ext cx="2676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trakea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insecta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29100" y="6348150"/>
            <a:ext cx="2232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Tabung-tabung</a:t>
            </a:r>
            <a:r>
              <a:rPr lang="en-US" dirty="0" smtClean="0"/>
              <a:t> </a:t>
            </a:r>
            <a:r>
              <a:rPr lang="en-US" dirty="0" err="1" smtClean="0"/>
              <a:t>trakea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9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219200"/>
            <a:ext cx="3657600" cy="523220"/>
          </a:xfrm>
          <a:prstGeom prst="rect">
            <a:avLst/>
          </a:prstGeom>
          <a:solidFill>
            <a:srgbClr val="990000"/>
          </a:solidFill>
        </p:spPr>
        <p:txBody>
          <a:bodyPr wrap="square">
            <a:spAutoFit/>
          </a:bodyPr>
          <a:lstStyle/>
          <a:p>
            <a:pPr marL="514350" indent="-514350"/>
            <a:r>
              <a:rPr lang="en-US" sz="2800" b="1" dirty="0" err="1" smtClean="0">
                <a:solidFill>
                  <a:schemeClr val="bg1"/>
                </a:solidFill>
              </a:rPr>
              <a:t>Pernapasan</a:t>
            </a:r>
            <a:r>
              <a:rPr lang="id-ID" sz="2800" b="1" dirty="0" smtClean="0">
                <a:solidFill>
                  <a:schemeClr val="bg1"/>
                </a:solidFill>
              </a:rPr>
              <a:t> pada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Ikan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981200"/>
            <a:ext cx="381000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dirty="0" err="1" smtClean="0"/>
              <a:t>Ikan</a:t>
            </a:r>
            <a:r>
              <a:rPr lang="en-US" dirty="0" smtClean="0"/>
              <a:t> </a:t>
            </a:r>
            <a:r>
              <a:rPr lang="en-US" dirty="0" err="1" smtClean="0"/>
              <a:t>bernapas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insang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.  </a:t>
            </a:r>
          </a:p>
          <a:p>
            <a:pPr>
              <a:spcBef>
                <a:spcPts val="1200"/>
              </a:spcBef>
            </a:pP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pernapasan</a:t>
            </a:r>
            <a:r>
              <a:rPr lang="en-US" dirty="0" smtClean="0"/>
              <a:t>, </a:t>
            </a:r>
            <a:r>
              <a:rPr lang="en-US" dirty="0" err="1" smtClean="0"/>
              <a:t>insang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ekskresi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transportasi</a:t>
            </a:r>
            <a:r>
              <a:rPr lang="en-US" dirty="0" smtClean="0"/>
              <a:t> </a:t>
            </a:r>
            <a:r>
              <a:rPr lang="en-US" dirty="0" err="1" smtClean="0"/>
              <a:t>garam-garam</a:t>
            </a:r>
            <a:r>
              <a:rPr lang="en-US" dirty="0" smtClean="0"/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381000"/>
            <a:ext cx="8358246" cy="553998"/>
          </a:xfrm>
          <a:prstGeom prst="rect">
            <a:avLst/>
          </a:prstGeom>
          <a:solidFill>
            <a:srgbClr val="99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</a:rPr>
              <a:t>SI</a:t>
            </a:r>
            <a:r>
              <a:rPr lang="id-ID" sz="3000" b="1" dirty="0" smtClean="0">
                <a:solidFill>
                  <a:schemeClr val="bg1"/>
                </a:solidFill>
              </a:rPr>
              <a:t>S</a:t>
            </a:r>
            <a:r>
              <a:rPr lang="en-US" sz="3000" b="1" dirty="0" smtClean="0">
                <a:solidFill>
                  <a:schemeClr val="bg1"/>
                </a:solidFill>
              </a:rPr>
              <a:t>TEM PERNAPASAN HEWAN</a:t>
            </a:r>
            <a:endParaRPr lang="id-ID" sz="3000" dirty="0">
              <a:solidFill>
                <a:schemeClr val="bg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1" y="1143000"/>
            <a:ext cx="3886199" cy="2907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304800" y="4038600"/>
            <a:ext cx="7924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Insang</a:t>
            </a:r>
            <a:r>
              <a:rPr lang="en-US" dirty="0" smtClean="0"/>
              <a:t> </a:t>
            </a:r>
            <a:r>
              <a:rPr lang="en-US" dirty="0" err="1" smtClean="0"/>
              <a:t>ikan</a:t>
            </a:r>
            <a:r>
              <a:rPr lang="en-US" dirty="0" smtClean="0"/>
              <a:t> </a:t>
            </a:r>
            <a:r>
              <a:rPr lang="en-US" dirty="0" err="1" smtClean="0"/>
              <a:t>tersusun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-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err="1" smtClean="0"/>
              <a:t>Tutup</a:t>
            </a:r>
            <a:r>
              <a:rPr lang="en-US" dirty="0" smtClean="0"/>
              <a:t> </a:t>
            </a:r>
            <a:r>
              <a:rPr lang="en-US" dirty="0" err="1" smtClean="0"/>
              <a:t>insang</a:t>
            </a:r>
            <a:r>
              <a:rPr lang="en-US" dirty="0" smtClean="0"/>
              <a:t> (</a:t>
            </a:r>
            <a:r>
              <a:rPr lang="en-US" dirty="0" err="1" smtClean="0"/>
              <a:t>operkulum</a:t>
            </a:r>
            <a:r>
              <a:rPr lang="en-US" dirty="0" smtClean="0"/>
              <a:t>)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air </a:t>
            </a:r>
            <a:r>
              <a:rPr lang="en-US" dirty="0" err="1" smtClean="0"/>
              <a:t>sewaktu</a:t>
            </a:r>
            <a:r>
              <a:rPr lang="en-US" dirty="0" smtClean="0"/>
              <a:t> </a:t>
            </a:r>
            <a:r>
              <a:rPr lang="en-US" dirty="0" err="1" smtClean="0"/>
              <a:t>bernapas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err="1" smtClean="0"/>
              <a:t>Membran</a:t>
            </a:r>
            <a:r>
              <a:rPr lang="en-US" dirty="0" smtClean="0"/>
              <a:t> </a:t>
            </a:r>
            <a:r>
              <a:rPr lang="en-US" dirty="0" err="1" smtClean="0"/>
              <a:t>brankiostega</a:t>
            </a:r>
            <a:r>
              <a:rPr lang="en-US" dirty="0" smtClean="0"/>
              <a:t> (</a:t>
            </a:r>
            <a:r>
              <a:rPr lang="en-US" dirty="0" err="1" smtClean="0"/>
              <a:t>selaput</a:t>
            </a:r>
            <a:r>
              <a:rPr lang="en-US" dirty="0" smtClean="0"/>
              <a:t> </a:t>
            </a:r>
            <a:r>
              <a:rPr lang="en-US" dirty="0" err="1" smtClean="0"/>
              <a:t>tipis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tepi</a:t>
            </a:r>
            <a:r>
              <a:rPr lang="en-US" dirty="0" smtClean="0"/>
              <a:t> </a:t>
            </a:r>
            <a:r>
              <a:rPr lang="en-US" dirty="0" err="1" smtClean="0"/>
              <a:t>operkulum</a:t>
            </a:r>
            <a:r>
              <a:rPr lang="en-US" dirty="0" smtClean="0"/>
              <a:t>),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katup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air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rongga</a:t>
            </a:r>
            <a:r>
              <a:rPr lang="en-US" dirty="0" smtClean="0"/>
              <a:t> </a:t>
            </a:r>
            <a:r>
              <a:rPr lang="en-US" dirty="0" err="1" smtClean="0"/>
              <a:t>mulut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err="1" smtClean="0"/>
              <a:t>Lengkung</a:t>
            </a:r>
            <a:r>
              <a:rPr lang="en-US" dirty="0" smtClean="0"/>
              <a:t> </a:t>
            </a:r>
            <a:r>
              <a:rPr lang="en-US" dirty="0" err="1" smtClean="0"/>
              <a:t>insang</a:t>
            </a:r>
            <a:r>
              <a:rPr lang="en-US" dirty="0" smtClean="0"/>
              <a:t> (</a:t>
            </a:r>
            <a:r>
              <a:rPr lang="en-US" dirty="0" err="1" smtClean="0"/>
              <a:t>arkus</a:t>
            </a:r>
            <a:r>
              <a:rPr lang="en-US" dirty="0" smtClean="0"/>
              <a:t> </a:t>
            </a:r>
            <a:r>
              <a:rPr lang="en-US" dirty="0" err="1" smtClean="0"/>
              <a:t>brankialis</a:t>
            </a:r>
            <a:r>
              <a:rPr lang="en-US" dirty="0" smtClean="0"/>
              <a:t>).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err="1" smtClean="0"/>
              <a:t>Lembaran</a:t>
            </a:r>
            <a:r>
              <a:rPr lang="en-US" dirty="0" smtClean="0"/>
              <a:t> (</a:t>
            </a:r>
            <a:r>
              <a:rPr lang="en-US" dirty="0" err="1" smtClean="0"/>
              <a:t>filamen</a:t>
            </a:r>
            <a:r>
              <a:rPr lang="en-US" dirty="0" smtClean="0"/>
              <a:t>) </a:t>
            </a:r>
            <a:r>
              <a:rPr lang="en-US" dirty="0" err="1" smtClean="0"/>
              <a:t>insang</a:t>
            </a:r>
            <a:r>
              <a:rPr lang="en-US" dirty="0" smtClean="0"/>
              <a:t> (</a:t>
            </a:r>
            <a:r>
              <a:rPr lang="en-US" dirty="0" err="1" smtClean="0"/>
              <a:t>holobran-kialis</a:t>
            </a:r>
            <a:r>
              <a:rPr lang="en-US" dirty="0" smtClean="0"/>
              <a:t>), </a:t>
            </a:r>
            <a:r>
              <a:rPr lang="en-US" dirty="0" err="1" smtClean="0"/>
              <a:t>berwarna</a:t>
            </a:r>
            <a:r>
              <a:rPr lang="en-US" dirty="0" smtClean="0"/>
              <a:t> </a:t>
            </a:r>
            <a:r>
              <a:rPr lang="en-US" dirty="0" err="1" smtClean="0"/>
              <a:t>kemerahan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err="1" smtClean="0"/>
              <a:t>Saringan</a:t>
            </a:r>
            <a:r>
              <a:rPr lang="en-US" dirty="0" smtClean="0"/>
              <a:t> </a:t>
            </a:r>
            <a:r>
              <a:rPr lang="en-US" dirty="0" err="1" smtClean="0"/>
              <a:t>insang</a:t>
            </a:r>
            <a:r>
              <a:rPr lang="en-US" dirty="0" smtClean="0"/>
              <a:t> (</a:t>
            </a:r>
            <a:r>
              <a:rPr lang="en-US" dirty="0" err="1" smtClean="0"/>
              <a:t>tapis</a:t>
            </a:r>
            <a:r>
              <a:rPr lang="en-US" dirty="0" smtClean="0"/>
              <a:t> </a:t>
            </a:r>
            <a:r>
              <a:rPr lang="en-US" dirty="0" err="1" smtClean="0"/>
              <a:t>insang</a:t>
            </a:r>
            <a:r>
              <a:rPr lang="en-US" dirty="0" smtClean="0"/>
              <a:t>), </a:t>
            </a:r>
            <a:r>
              <a:rPr lang="en-US" dirty="0" err="1" smtClean="0"/>
              <a:t>ber</a:t>
            </a:r>
            <a:r>
              <a:rPr lang="en-US" dirty="0" smtClean="0"/>
              <a:t>-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agar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rongga</a:t>
            </a:r>
            <a:r>
              <a:rPr lang="en-US" dirty="0" smtClean="0"/>
              <a:t> </a:t>
            </a:r>
            <a:r>
              <a:rPr lang="en-US" dirty="0" err="1" smtClean="0"/>
              <a:t>insang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1" y="1981200"/>
            <a:ext cx="4419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Alat</a:t>
            </a:r>
            <a:r>
              <a:rPr lang="en-US" sz="2000" dirty="0" smtClean="0"/>
              <a:t> </a:t>
            </a:r>
            <a:r>
              <a:rPr lang="en-US" sz="2000" dirty="0" err="1" smtClean="0"/>
              <a:t>pernapasan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Amphibia</a:t>
            </a:r>
            <a:r>
              <a:rPr lang="en-US" sz="2000" dirty="0" smtClean="0"/>
              <a:t>, 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 </a:t>
            </a:r>
            <a:r>
              <a:rPr lang="en-US" sz="2000" dirty="0" err="1" smtClean="0"/>
              <a:t>katak</a:t>
            </a:r>
            <a:r>
              <a:rPr lang="en-US" sz="2000" dirty="0" smtClean="0"/>
              <a:t>, </a:t>
            </a:r>
            <a:r>
              <a:rPr lang="en-US" sz="2000" dirty="0" err="1" smtClean="0"/>
              <a:t>berupa</a:t>
            </a:r>
            <a:r>
              <a:rPr lang="en-US" sz="2000" dirty="0" smtClean="0"/>
              <a:t> </a:t>
            </a:r>
            <a:r>
              <a:rPr lang="en-US" sz="2000" dirty="0" err="1" smtClean="0"/>
              <a:t>paru-paru</a:t>
            </a:r>
            <a:r>
              <a:rPr lang="en-US" sz="2000" dirty="0" smtClean="0"/>
              <a:t>, </a:t>
            </a:r>
            <a:r>
              <a:rPr lang="en-US" sz="2000" dirty="0" err="1" smtClean="0"/>
              <a:t>kulit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insang</a:t>
            </a:r>
            <a:r>
              <a:rPr lang="en-US" sz="2000" dirty="0" smtClean="0"/>
              <a:t>. </a:t>
            </a:r>
            <a:r>
              <a:rPr lang="en-US" sz="2000" dirty="0" err="1" smtClean="0"/>
              <a:t>Pada</a:t>
            </a:r>
            <a:r>
              <a:rPr lang="en-US" sz="2000" dirty="0" smtClean="0"/>
              <a:t> stadium larva (</a:t>
            </a:r>
            <a:r>
              <a:rPr lang="en-US" sz="2000" dirty="0" err="1" smtClean="0"/>
              <a:t>berudu</a:t>
            </a:r>
            <a:r>
              <a:rPr lang="en-US" sz="2000" dirty="0" smtClean="0"/>
              <a:t>), </a:t>
            </a:r>
            <a:r>
              <a:rPr lang="en-US" sz="2000" dirty="0" err="1" smtClean="0"/>
              <a:t>hewan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bernapas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insang</a:t>
            </a:r>
            <a:r>
              <a:rPr lang="en-US" sz="2000" dirty="0" smtClean="0"/>
              <a:t> </a:t>
            </a:r>
            <a:r>
              <a:rPr lang="en-US" sz="2000" dirty="0" err="1" smtClean="0"/>
              <a:t>luar</a:t>
            </a:r>
            <a:r>
              <a:rPr lang="en-US" sz="2000" dirty="0" smtClean="0"/>
              <a:t>. </a:t>
            </a:r>
            <a:r>
              <a:rPr lang="en-US" sz="2000" dirty="0" err="1" smtClean="0"/>
              <a:t>Paru-paru</a:t>
            </a:r>
            <a:r>
              <a:rPr lang="en-US" sz="2000" dirty="0" smtClean="0"/>
              <a:t> </a:t>
            </a:r>
            <a:r>
              <a:rPr lang="en-US" sz="2000" dirty="0" err="1" smtClean="0"/>
              <a:t>katak</a:t>
            </a:r>
            <a:r>
              <a:rPr lang="en-US" sz="2000" dirty="0" smtClean="0"/>
              <a:t> </a:t>
            </a:r>
            <a:r>
              <a:rPr lang="en-US" sz="2000" dirty="0" err="1" smtClean="0"/>
              <a:t>berjumlah</a:t>
            </a:r>
            <a:r>
              <a:rPr lang="en-US" sz="2000" dirty="0" smtClean="0"/>
              <a:t> </a:t>
            </a:r>
            <a:r>
              <a:rPr lang="en-US" sz="2000" dirty="0" err="1" smtClean="0"/>
              <a:t>sepasang</a:t>
            </a:r>
            <a:r>
              <a:rPr lang="en-US" sz="2000" dirty="0" smtClean="0"/>
              <a:t>. </a:t>
            </a:r>
            <a:r>
              <a:rPr lang="en-US" sz="2000" dirty="0" err="1" smtClean="0"/>
              <a:t>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paru-paru</a:t>
            </a:r>
            <a:r>
              <a:rPr lang="en-US" sz="2000" dirty="0" smtClean="0"/>
              <a:t> </a:t>
            </a:r>
            <a:r>
              <a:rPr lang="en-US" sz="2000" dirty="0" err="1" smtClean="0"/>
              <a:t>katak</a:t>
            </a:r>
            <a:r>
              <a:rPr lang="en-US" sz="2000" dirty="0" smtClean="0"/>
              <a:t> </a:t>
            </a:r>
            <a:r>
              <a:rPr lang="en-US" sz="2000" dirty="0" err="1" smtClean="0"/>
              <a:t>berupa</a:t>
            </a:r>
            <a:r>
              <a:rPr lang="en-US" sz="2000" dirty="0" smtClean="0"/>
              <a:t> </a:t>
            </a:r>
            <a:r>
              <a:rPr lang="en-US" sz="2000" dirty="0" err="1" smtClean="0"/>
              <a:t>kantong</a:t>
            </a:r>
            <a:r>
              <a:rPr lang="en-US" sz="2000" dirty="0" smtClean="0"/>
              <a:t> </a:t>
            </a:r>
            <a:r>
              <a:rPr lang="en-US" sz="2000" dirty="0" err="1" smtClean="0"/>
              <a:t>tipis</a:t>
            </a:r>
            <a:r>
              <a:rPr lang="en-US" sz="2000" dirty="0" smtClean="0"/>
              <a:t> yang </a:t>
            </a:r>
            <a:r>
              <a:rPr lang="en-US" sz="2000" dirty="0" err="1" smtClean="0"/>
              <a:t>elastis</a:t>
            </a:r>
            <a:r>
              <a:rPr lang="en-US" sz="2000" dirty="0" smtClean="0"/>
              <a:t>, </a:t>
            </a:r>
            <a:r>
              <a:rPr lang="en-US" sz="2000" dirty="0" err="1" smtClean="0"/>
              <a:t>dilengkapi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lipatan-lipatan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permukaan</a:t>
            </a:r>
            <a:r>
              <a:rPr lang="en-US" sz="2000" dirty="0" smtClean="0"/>
              <a:t> </a:t>
            </a:r>
            <a:r>
              <a:rPr lang="en-US" sz="2000" dirty="0" err="1" smtClean="0"/>
              <a:t>dinding</a:t>
            </a:r>
            <a:r>
              <a:rPr lang="en-US" sz="2000" dirty="0" smtClean="0"/>
              <a:t> </a:t>
            </a:r>
            <a:r>
              <a:rPr lang="en-US" sz="2000" dirty="0" err="1" smtClean="0"/>
              <a:t>dalamnya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berguna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memper</a:t>
            </a:r>
            <a:r>
              <a:rPr lang="en-US" sz="2000" dirty="0" smtClean="0"/>
              <a:t>- </a:t>
            </a:r>
            <a:r>
              <a:rPr lang="en-US" sz="2000" dirty="0" err="1" smtClean="0"/>
              <a:t>luas</a:t>
            </a:r>
            <a:r>
              <a:rPr lang="en-US" sz="2000" dirty="0" smtClean="0"/>
              <a:t> </a:t>
            </a:r>
            <a:r>
              <a:rPr lang="en-US" sz="2000" dirty="0" err="1" smtClean="0"/>
              <a:t>permukaan</a:t>
            </a:r>
            <a:r>
              <a:rPr lang="en-US" sz="2000" dirty="0" smtClean="0"/>
              <a:t>. 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permukaan</a:t>
            </a:r>
            <a:r>
              <a:rPr lang="en-US" sz="2000" dirty="0" smtClean="0"/>
              <a:t> </a:t>
            </a:r>
            <a:r>
              <a:rPr lang="en-US" sz="2000" dirty="0" err="1" smtClean="0"/>
              <a:t>dinding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terdapat</a:t>
            </a:r>
            <a:r>
              <a:rPr lang="en-US" sz="2000" dirty="0" smtClean="0"/>
              <a:t> </a:t>
            </a:r>
            <a:r>
              <a:rPr lang="en-US" sz="2000" dirty="0" err="1" smtClean="0"/>
              <a:t>kapiler-kapiler</a:t>
            </a:r>
            <a:r>
              <a:rPr lang="en-US" sz="2000" dirty="0" smtClean="0"/>
              <a:t> </a:t>
            </a:r>
            <a:r>
              <a:rPr lang="en-US" sz="2000" dirty="0" err="1" smtClean="0"/>
              <a:t>darah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berfungsi</a:t>
            </a:r>
            <a:r>
              <a:rPr lang="en-US" sz="2000" dirty="0" smtClean="0"/>
              <a:t> </a:t>
            </a:r>
            <a:r>
              <a:rPr lang="en-US" sz="2000" dirty="0" err="1" smtClean="0"/>
              <a:t>mengangkut</a:t>
            </a:r>
            <a:r>
              <a:rPr lang="en-US" sz="2000" dirty="0" smtClean="0"/>
              <a:t> 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paru-paru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jaringan-jaringan</a:t>
            </a:r>
            <a:r>
              <a:rPr lang="en-US" sz="2000" dirty="0" smtClean="0"/>
              <a:t> lain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melepas</a:t>
            </a:r>
            <a:r>
              <a:rPr lang="en-US" sz="2000" dirty="0" smtClean="0"/>
              <a:t> CO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paru-paru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2590800"/>
            <a:ext cx="411231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304800" y="1219200"/>
            <a:ext cx="4419600" cy="523220"/>
          </a:xfrm>
          <a:prstGeom prst="rect">
            <a:avLst/>
          </a:prstGeom>
          <a:solidFill>
            <a:srgbClr val="990000"/>
          </a:solidFill>
        </p:spPr>
        <p:txBody>
          <a:bodyPr wrap="square">
            <a:spAutoFit/>
          </a:bodyPr>
          <a:lstStyle/>
          <a:p>
            <a:pPr marL="514350" indent="-514350"/>
            <a:r>
              <a:rPr lang="en-US" sz="2800" b="1" dirty="0" err="1" smtClean="0">
                <a:solidFill>
                  <a:schemeClr val="bg1"/>
                </a:solidFill>
              </a:rPr>
              <a:t>Pernapasan</a:t>
            </a:r>
            <a:r>
              <a:rPr lang="id-ID" sz="2800" b="1" dirty="0" smtClean="0">
                <a:solidFill>
                  <a:schemeClr val="bg1"/>
                </a:solidFill>
              </a:rPr>
              <a:t> pada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id-ID" sz="2800" b="1" dirty="0" smtClean="0">
                <a:solidFill>
                  <a:schemeClr val="bg1"/>
                </a:solidFill>
              </a:rPr>
              <a:t>Amphibia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381000"/>
            <a:ext cx="8358246" cy="553998"/>
          </a:xfrm>
          <a:prstGeom prst="rect">
            <a:avLst/>
          </a:prstGeom>
          <a:solidFill>
            <a:srgbClr val="99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</a:rPr>
              <a:t>SI</a:t>
            </a:r>
            <a:r>
              <a:rPr lang="id-ID" sz="3000" b="1" dirty="0" smtClean="0">
                <a:solidFill>
                  <a:schemeClr val="bg1"/>
                </a:solidFill>
              </a:rPr>
              <a:t>S</a:t>
            </a:r>
            <a:r>
              <a:rPr lang="en-US" sz="3000" b="1" dirty="0" smtClean="0">
                <a:solidFill>
                  <a:schemeClr val="bg1"/>
                </a:solidFill>
              </a:rPr>
              <a:t>TEM PERNAPASAN HEWAN</a:t>
            </a:r>
            <a:endParaRPr lang="id-ID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1905000"/>
            <a:ext cx="724592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200" dirty="0" smtClean="0"/>
              <a:t>Alat pernapasan burung adalah paru-paru. Paru-paru </a:t>
            </a:r>
            <a:r>
              <a:rPr lang="en-US" sz="2200" dirty="0" err="1" smtClean="0"/>
              <a:t>burung</a:t>
            </a:r>
            <a:r>
              <a:rPr lang="en-US" sz="2200" dirty="0" smtClean="0"/>
              <a:t> </a:t>
            </a:r>
            <a:r>
              <a:rPr lang="en-US" sz="2200" dirty="0" err="1" smtClean="0"/>
              <a:t>memiliki</a:t>
            </a:r>
            <a:r>
              <a:rPr lang="en-US" sz="2200" dirty="0" smtClean="0"/>
              <a:t> </a:t>
            </a:r>
            <a:r>
              <a:rPr lang="en-US" sz="2200" dirty="0" err="1" smtClean="0"/>
              <a:t>perluasan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disebut</a:t>
            </a:r>
            <a:r>
              <a:rPr lang="en-US" sz="2200" dirty="0" smtClean="0"/>
              <a:t> </a:t>
            </a:r>
            <a:r>
              <a:rPr lang="en-US" sz="2200" dirty="0" err="1" smtClean="0"/>
              <a:t>kantong</a:t>
            </a:r>
            <a:r>
              <a:rPr lang="en-US" sz="2200" dirty="0" smtClean="0"/>
              <a:t> </a:t>
            </a:r>
            <a:r>
              <a:rPr lang="en-US" sz="2200" dirty="0" err="1" smtClean="0"/>
              <a:t>udara</a:t>
            </a:r>
            <a:r>
              <a:rPr lang="en-US" sz="2200" dirty="0" smtClean="0"/>
              <a:t> yang </a:t>
            </a:r>
            <a:r>
              <a:rPr lang="en-US" sz="2200" dirty="0" err="1" smtClean="0"/>
              <a:t>mengisi</a:t>
            </a:r>
            <a:r>
              <a:rPr lang="en-US" sz="2200" dirty="0" smtClean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2667000"/>
            <a:ext cx="36091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 smtClean="0"/>
              <a:t>Susunan</a:t>
            </a:r>
            <a:r>
              <a:rPr lang="en-US" sz="2200" dirty="0" smtClean="0"/>
              <a:t> </a:t>
            </a:r>
            <a:r>
              <a:rPr lang="en-US" sz="2200" dirty="0" err="1" smtClean="0"/>
              <a:t>alat</a:t>
            </a:r>
            <a:r>
              <a:rPr lang="en-US" sz="2200" dirty="0" smtClean="0"/>
              <a:t> </a:t>
            </a:r>
            <a:r>
              <a:rPr lang="en-US" sz="2200" dirty="0" err="1" smtClean="0"/>
              <a:t>pernafasan</a:t>
            </a:r>
            <a:r>
              <a:rPr lang="en-US" sz="2200" dirty="0" smtClean="0"/>
              <a:t> </a:t>
            </a:r>
            <a:r>
              <a:rPr lang="en-US" sz="2200" dirty="0" err="1" smtClean="0"/>
              <a:t>burung</a:t>
            </a:r>
            <a:r>
              <a:rPr lang="en-US" sz="2200" dirty="0" smtClean="0"/>
              <a:t>: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200" dirty="0" err="1" smtClean="0"/>
              <a:t>Lubang</a:t>
            </a:r>
            <a:r>
              <a:rPr lang="en-US" sz="2200" dirty="0" smtClean="0"/>
              <a:t> </a:t>
            </a:r>
            <a:r>
              <a:rPr lang="en-US" sz="2200" dirty="0" err="1" smtClean="0"/>
              <a:t>hidung</a:t>
            </a:r>
            <a:endParaRPr lang="en-US" sz="2200" dirty="0" smtClean="0"/>
          </a:p>
          <a:p>
            <a:pPr marL="457200" indent="-457200">
              <a:buFont typeface="+mj-lt"/>
              <a:buAutoNum type="alphaLcPeriod"/>
            </a:pPr>
            <a:r>
              <a:rPr lang="en-US" sz="2200" dirty="0" err="1" smtClean="0"/>
              <a:t>Celah</a:t>
            </a:r>
            <a:r>
              <a:rPr lang="en-US" sz="2200" dirty="0" smtClean="0"/>
              <a:t> </a:t>
            </a:r>
            <a:r>
              <a:rPr lang="en-US" sz="2200" dirty="0" err="1" smtClean="0"/>
              <a:t>tekak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dasar</a:t>
            </a:r>
            <a:r>
              <a:rPr lang="en-US" sz="2200" dirty="0" smtClean="0"/>
              <a:t> faring, </a:t>
            </a:r>
            <a:r>
              <a:rPr lang="en-US" sz="2200" dirty="0" err="1" smtClean="0"/>
              <a:t>berhubungan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trakea</a:t>
            </a:r>
            <a:endParaRPr lang="en-US" sz="2200" dirty="0" smtClean="0"/>
          </a:p>
          <a:p>
            <a:pPr marL="457200" indent="-457200">
              <a:buFont typeface="+mj-lt"/>
              <a:buAutoNum type="alphaLcPeriod"/>
            </a:pPr>
            <a:r>
              <a:rPr lang="en-US" sz="2200" dirty="0" err="1" smtClean="0"/>
              <a:t>Trakea</a:t>
            </a:r>
            <a:endParaRPr lang="en-US" sz="2200" dirty="0" smtClean="0"/>
          </a:p>
          <a:p>
            <a:pPr marL="457200" indent="-457200">
              <a:buFont typeface="+mj-lt"/>
              <a:buAutoNum type="alphaLcPeriod"/>
            </a:pPr>
            <a:r>
              <a:rPr lang="en-US" sz="2200" dirty="0" smtClean="0"/>
              <a:t>Siring (</a:t>
            </a:r>
            <a:r>
              <a:rPr lang="en-US" sz="2200" dirty="0" err="1" smtClean="0"/>
              <a:t>alat</a:t>
            </a:r>
            <a:r>
              <a:rPr lang="en-US" sz="2200" dirty="0" smtClean="0"/>
              <a:t> </a:t>
            </a:r>
            <a:r>
              <a:rPr lang="en-US" sz="2200" dirty="0" err="1" smtClean="0"/>
              <a:t>suara</a:t>
            </a:r>
            <a:r>
              <a:rPr lang="en-US" sz="2200" dirty="0" smtClean="0"/>
              <a:t>)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200" dirty="0" err="1" smtClean="0"/>
              <a:t>Bifurkasi</a:t>
            </a:r>
            <a:r>
              <a:rPr lang="en-US" sz="2200" dirty="0" smtClean="0"/>
              <a:t> </a:t>
            </a:r>
            <a:r>
              <a:rPr lang="en-US" sz="2200" dirty="0" err="1" smtClean="0"/>
              <a:t>trskea</a:t>
            </a:r>
            <a:endParaRPr lang="en-US" sz="2200" dirty="0" smtClean="0"/>
          </a:p>
          <a:p>
            <a:pPr marL="457200" indent="-457200">
              <a:buFont typeface="+mj-lt"/>
              <a:buAutoNum type="alphaLcPeriod"/>
            </a:pPr>
            <a:r>
              <a:rPr lang="en-US" sz="2200" dirty="0" err="1" smtClean="0"/>
              <a:t>Bronkus</a:t>
            </a:r>
            <a:r>
              <a:rPr lang="en-US" sz="2200" dirty="0" smtClean="0"/>
              <a:t> 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200" dirty="0" err="1" smtClean="0"/>
              <a:t>Paru-paru</a:t>
            </a:r>
            <a:endParaRPr lang="en-US" sz="2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3352800"/>
            <a:ext cx="4648729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304800" y="1219200"/>
            <a:ext cx="3886200" cy="523220"/>
          </a:xfrm>
          <a:prstGeom prst="rect">
            <a:avLst/>
          </a:prstGeom>
          <a:solidFill>
            <a:srgbClr val="990000"/>
          </a:solidFill>
        </p:spPr>
        <p:txBody>
          <a:bodyPr wrap="square">
            <a:spAutoFit/>
          </a:bodyPr>
          <a:lstStyle/>
          <a:p>
            <a:pPr marL="514350" indent="-514350"/>
            <a:r>
              <a:rPr lang="en-US" sz="2800" b="1" dirty="0" err="1" smtClean="0">
                <a:solidFill>
                  <a:schemeClr val="bg1"/>
                </a:solidFill>
              </a:rPr>
              <a:t>Pernapasan</a:t>
            </a:r>
            <a:r>
              <a:rPr lang="id-ID" sz="2800" b="1" dirty="0" smtClean="0">
                <a:solidFill>
                  <a:schemeClr val="bg1"/>
                </a:solidFill>
              </a:rPr>
              <a:t> pada Burung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381000"/>
            <a:ext cx="8358246" cy="553998"/>
          </a:xfrm>
          <a:prstGeom prst="rect">
            <a:avLst/>
          </a:prstGeom>
          <a:solidFill>
            <a:srgbClr val="99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</a:rPr>
              <a:t>SI</a:t>
            </a:r>
            <a:r>
              <a:rPr lang="id-ID" sz="3000" b="1" dirty="0" smtClean="0">
                <a:solidFill>
                  <a:schemeClr val="bg1"/>
                </a:solidFill>
              </a:rPr>
              <a:t>S</a:t>
            </a:r>
            <a:r>
              <a:rPr lang="en-US" sz="3000" b="1" dirty="0" smtClean="0">
                <a:solidFill>
                  <a:schemeClr val="bg1"/>
                </a:solidFill>
              </a:rPr>
              <a:t>TEM PERNAPASAN HEWAN</a:t>
            </a:r>
            <a:endParaRPr lang="id-ID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362200"/>
            <a:ext cx="42672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 smtClean="0"/>
              <a:t>Kantong</a:t>
            </a:r>
            <a:r>
              <a:rPr lang="en-US" sz="2200" dirty="0" smtClean="0"/>
              <a:t> </a:t>
            </a:r>
            <a:r>
              <a:rPr lang="en-US" sz="2200" dirty="0" err="1" smtClean="0"/>
              <a:t>udara</a:t>
            </a:r>
            <a:r>
              <a:rPr lang="en-US" sz="2200" dirty="0" smtClean="0"/>
              <a:t> </a:t>
            </a:r>
            <a:r>
              <a:rPr lang="en-US" sz="2200" dirty="0" err="1" smtClean="0"/>
              <a:t>berfungsi</a:t>
            </a:r>
            <a:r>
              <a:rPr lang="en-US" sz="2200" dirty="0" smtClean="0"/>
              <a:t>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alat</a:t>
            </a:r>
            <a:r>
              <a:rPr lang="en-US" sz="2200" dirty="0" smtClean="0"/>
              <a:t> bantu </a:t>
            </a:r>
            <a:r>
              <a:rPr lang="en-US" sz="2200" dirty="0" err="1" smtClean="0"/>
              <a:t>pernapasan</a:t>
            </a:r>
            <a:r>
              <a:rPr lang="en-US" sz="2200" dirty="0" smtClean="0"/>
              <a:t> </a:t>
            </a:r>
            <a:r>
              <a:rPr lang="en-US" sz="2200" dirty="0" err="1" smtClean="0"/>
              <a:t>saat</a:t>
            </a:r>
            <a:r>
              <a:rPr lang="en-US" sz="2200" dirty="0" smtClean="0"/>
              <a:t> </a:t>
            </a:r>
            <a:r>
              <a:rPr lang="en-US" sz="2200" dirty="0" err="1" smtClean="0"/>
              <a:t>terbang</a:t>
            </a:r>
            <a:r>
              <a:rPr lang="en-US" sz="2200" dirty="0" smtClean="0"/>
              <a:t>, </a:t>
            </a:r>
            <a:r>
              <a:rPr lang="en-US" sz="2200" dirty="0" err="1" smtClean="0"/>
              <a:t>juga</a:t>
            </a:r>
            <a:r>
              <a:rPr lang="en-US" sz="2200" dirty="0" smtClean="0"/>
              <a:t> </a:t>
            </a:r>
            <a:r>
              <a:rPr lang="en-US" sz="2200" dirty="0" err="1" smtClean="0"/>
              <a:t>membantu</a:t>
            </a:r>
            <a:r>
              <a:rPr lang="en-US" sz="2200" dirty="0" smtClean="0"/>
              <a:t> </a:t>
            </a:r>
            <a:r>
              <a:rPr lang="en-US" sz="2200" dirty="0" err="1" smtClean="0"/>
              <a:t>memperbesar</a:t>
            </a:r>
            <a:r>
              <a:rPr lang="en-US" sz="2200" dirty="0" smtClean="0"/>
              <a:t> </a:t>
            </a:r>
            <a:r>
              <a:rPr lang="en-US" sz="2200" dirty="0" err="1" smtClean="0"/>
              <a:t>ruang</a:t>
            </a:r>
            <a:r>
              <a:rPr lang="en-US" sz="2200" dirty="0" smtClean="0"/>
              <a:t> siring </a:t>
            </a:r>
            <a:r>
              <a:rPr lang="en-US" sz="2200" dirty="0" err="1" smtClean="0"/>
              <a:t>sehingga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memperkeras</a:t>
            </a:r>
            <a:r>
              <a:rPr lang="en-US" sz="2200" dirty="0" smtClean="0"/>
              <a:t> </a:t>
            </a:r>
            <a:r>
              <a:rPr lang="en-US" sz="2200" dirty="0" err="1" smtClean="0"/>
              <a:t>suara</a:t>
            </a:r>
            <a:r>
              <a:rPr lang="en-US" sz="2200" dirty="0" smtClean="0"/>
              <a:t>. </a:t>
            </a:r>
            <a:r>
              <a:rPr lang="en-US" sz="2200" dirty="0" err="1" smtClean="0"/>
              <a:t>Kantong</a:t>
            </a:r>
            <a:r>
              <a:rPr lang="en-US" sz="2200" dirty="0" smtClean="0"/>
              <a:t> </a:t>
            </a:r>
            <a:r>
              <a:rPr lang="en-US" sz="2200" dirty="0" err="1" smtClean="0"/>
              <a:t>udara</a:t>
            </a:r>
            <a:r>
              <a:rPr lang="en-US" sz="2200" dirty="0" smtClean="0"/>
              <a:t> </a:t>
            </a:r>
            <a:r>
              <a:rPr lang="en-US" sz="2200" dirty="0" err="1" smtClean="0"/>
              <a:t>juga</a:t>
            </a:r>
            <a:r>
              <a:rPr lang="en-US" sz="2200" dirty="0" smtClean="0"/>
              <a:t> </a:t>
            </a:r>
            <a:r>
              <a:rPr lang="en-US" sz="2200" dirty="0" err="1" smtClean="0"/>
              <a:t>berfungsi</a:t>
            </a:r>
            <a:r>
              <a:rPr lang="en-US" sz="2200" dirty="0" smtClean="0"/>
              <a:t> </a:t>
            </a:r>
            <a:r>
              <a:rPr lang="en-US" sz="2200" dirty="0" err="1" smtClean="0"/>
              <a:t>hilangnya</a:t>
            </a:r>
            <a:r>
              <a:rPr lang="en-US" sz="2200" dirty="0" smtClean="0"/>
              <a:t> </a:t>
            </a:r>
            <a:r>
              <a:rPr lang="en-US" sz="2200" dirty="0" err="1" smtClean="0"/>
              <a:t>panas</a:t>
            </a:r>
            <a:r>
              <a:rPr lang="en-US" sz="2200" dirty="0" smtClean="0"/>
              <a:t> </a:t>
            </a:r>
            <a:r>
              <a:rPr lang="en-US" sz="2200" dirty="0" err="1" smtClean="0"/>
              <a:t>badan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2514600"/>
            <a:ext cx="3938953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4191000" y="5486400"/>
            <a:ext cx="4611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inspirasi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ekspirasi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burung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1219200"/>
            <a:ext cx="3886200" cy="523220"/>
          </a:xfrm>
          <a:prstGeom prst="rect">
            <a:avLst/>
          </a:prstGeom>
          <a:solidFill>
            <a:srgbClr val="990000"/>
          </a:solidFill>
        </p:spPr>
        <p:txBody>
          <a:bodyPr wrap="square">
            <a:spAutoFit/>
          </a:bodyPr>
          <a:lstStyle/>
          <a:p>
            <a:pPr marL="514350" indent="-514350"/>
            <a:r>
              <a:rPr lang="en-US" sz="2800" b="1" dirty="0" err="1" smtClean="0">
                <a:solidFill>
                  <a:schemeClr val="bg1"/>
                </a:solidFill>
              </a:rPr>
              <a:t>Pernapasan</a:t>
            </a:r>
            <a:r>
              <a:rPr lang="id-ID" sz="2800" b="1" dirty="0" smtClean="0">
                <a:solidFill>
                  <a:schemeClr val="bg1"/>
                </a:solidFill>
              </a:rPr>
              <a:t> pada Burung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381000"/>
            <a:ext cx="8358246" cy="553998"/>
          </a:xfrm>
          <a:prstGeom prst="rect">
            <a:avLst/>
          </a:prstGeom>
          <a:solidFill>
            <a:srgbClr val="99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</a:rPr>
              <a:t>SI</a:t>
            </a:r>
            <a:r>
              <a:rPr lang="id-ID" sz="3000" b="1" dirty="0" smtClean="0">
                <a:solidFill>
                  <a:schemeClr val="bg1"/>
                </a:solidFill>
              </a:rPr>
              <a:t>S</a:t>
            </a:r>
            <a:r>
              <a:rPr lang="en-US" sz="3000" b="1" dirty="0" smtClean="0">
                <a:solidFill>
                  <a:schemeClr val="bg1"/>
                </a:solidFill>
              </a:rPr>
              <a:t>TEM PERNAPASAN HEWAN</a:t>
            </a:r>
            <a:endParaRPr lang="id-ID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81000" y="1524000"/>
            <a:ext cx="1828800" cy="609600"/>
          </a:xfrm>
          <a:prstGeom prst="ellipse">
            <a:avLst/>
          </a:prstGeom>
          <a:solidFill>
            <a:schemeClr val="accent2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d-ID" b="1" dirty="0" smtClean="0">
                <a:solidFill>
                  <a:schemeClr val="tx1"/>
                </a:solidFill>
              </a:rPr>
              <a:t>Rongga hidung</a:t>
            </a:r>
          </a:p>
        </p:txBody>
      </p:sp>
      <p:sp>
        <p:nvSpPr>
          <p:cNvPr id="5" name="Oval 4"/>
          <p:cNvSpPr/>
          <p:nvPr/>
        </p:nvSpPr>
        <p:spPr>
          <a:xfrm>
            <a:off x="3124200" y="1524000"/>
            <a:ext cx="1752600" cy="609600"/>
          </a:xfrm>
          <a:prstGeom prst="ellipse">
            <a:avLst/>
          </a:prstGeom>
          <a:solidFill>
            <a:schemeClr val="accent2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d-ID" b="1" dirty="0" smtClean="0">
                <a:solidFill>
                  <a:schemeClr val="tx1"/>
                </a:solidFill>
              </a:rPr>
              <a:t>Faring</a:t>
            </a:r>
          </a:p>
        </p:txBody>
      </p:sp>
      <p:sp>
        <p:nvSpPr>
          <p:cNvPr id="6" name="Oval 5"/>
          <p:cNvSpPr/>
          <p:nvPr/>
        </p:nvSpPr>
        <p:spPr>
          <a:xfrm>
            <a:off x="5562600" y="1752600"/>
            <a:ext cx="1752600" cy="609600"/>
          </a:xfrm>
          <a:prstGeom prst="ellipse">
            <a:avLst/>
          </a:prstGeom>
          <a:solidFill>
            <a:schemeClr val="accent2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d-ID" b="1" dirty="0" smtClean="0">
                <a:solidFill>
                  <a:schemeClr val="tx1"/>
                </a:solidFill>
              </a:rPr>
              <a:t>Laring </a:t>
            </a:r>
          </a:p>
        </p:txBody>
      </p:sp>
      <p:sp>
        <p:nvSpPr>
          <p:cNvPr id="8" name="Oval 7"/>
          <p:cNvSpPr/>
          <p:nvPr/>
        </p:nvSpPr>
        <p:spPr>
          <a:xfrm>
            <a:off x="6858000" y="2819400"/>
            <a:ext cx="1828800" cy="609600"/>
          </a:xfrm>
          <a:prstGeom prst="ellipse">
            <a:avLst/>
          </a:prstGeom>
          <a:solidFill>
            <a:schemeClr val="accent2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d-ID" b="1" dirty="0" smtClean="0">
                <a:solidFill>
                  <a:schemeClr val="tx1"/>
                </a:solidFill>
              </a:rPr>
              <a:t>Trakea </a:t>
            </a:r>
          </a:p>
        </p:txBody>
      </p:sp>
      <p:sp>
        <p:nvSpPr>
          <p:cNvPr id="9" name="Oval 8"/>
          <p:cNvSpPr/>
          <p:nvPr/>
        </p:nvSpPr>
        <p:spPr>
          <a:xfrm>
            <a:off x="7010400" y="4267200"/>
            <a:ext cx="1752600" cy="685800"/>
          </a:xfrm>
          <a:prstGeom prst="ellipse">
            <a:avLst/>
          </a:prstGeom>
          <a:solidFill>
            <a:schemeClr val="accent2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d-ID" b="1" dirty="0" smtClean="0">
                <a:solidFill>
                  <a:schemeClr val="tx1"/>
                </a:solidFill>
              </a:rPr>
              <a:t>Bronkus </a:t>
            </a:r>
          </a:p>
        </p:txBody>
      </p:sp>
      <p:sp>
        <p:nvSpPr>
          <p:cNvPr id="10" name="Oval 9"/>
          <p:cNvSpPr/>
          <p:nvPr/>
        </p:nvSpPr>
        <p:spPr>
          <a:xfrm>
            <a:off x="3048000" y="5791200"/>
            <a:ext cx="1905000" cy="609600"/>
          </a:xfrm>
          <a:prstGeom prst="ellipse">
            <a:avLst/>
          </a:prstGeom>
          <a:solidFill>
            <a:schemeClr val="accent2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d-ID" b="1" dirty="0" smtClean="0">
                <a:solidFill>
                  <a:schemeClr val="tx1"/>
                </a:solidFill>
              </a:rPr>
              <a:t>Alveolus</a:t>
            </a:r>
          </a:p>
        </p:txBody>
      </p:sp>
      <p:sp>
        <p:nvSpPr>
          <p:cNvPr id="11" name="Oval 10"/>
          <p:cNvSpPr/>
          <p:nvPr/>
        </p:nvSpPr>
        <p:spPr>
          <a:xfrm>
            <a:off x="381000" y="5791200"/>
            <a:ext cx="1828800" cy="533400"/>
          </a:xfrm>
          <a:prstGeom prst="ellipse">
            <a:avLst/>
          </a:prstGeom>
          <a:solidFill>
            <a:schemeClr val="accent2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d-ID" b="1" dirty="0" smtClean="0">
                <a:solidFill>
                  <a:schemeClr val="tx1"/>
                </a:solidFill>
              </a:rPr>
              <a:t>Sel-sel tubuh</a:t>
            </a:r>
          </a:p>
        </p:txBody>
      </p:sp>
      <p:sp>
        <p:nvSpPr>
          <p:cNvPr id="62" name="Right Arrow 61"/>
          <p:cNvSpPr/>
          <p:nvPr/>
        </p:nvSpPr>
        <p:spPr>
          <a:xfrm>
            <a:off x="2362200" y="1752600"/>
            <a:ext cx="609600" cy="152400"/>
          </a:xfrm>
          <a:prstGeom prst="rightArrow">
            <a:avLst/>
          </a:prstGeom>
          <a:solidFill>
            <a:schemeClr val="accent2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3" name="Right Arrow 72"/>
          <p:cNvSpPr/>
          <p:nvPr/>
        </p:nvSpPr>
        <p:spPr>
          <a:xfrm rot="10800000">
            <a:off x="2286000" y="6019800"/>
            <a:ext cx="609600" cy="152400"/>
          </a:xfrm>
          <a:prstGeom prst="rightArrow">
            <a:avLst/>
          </a:prstGeom>
          <a:solidFill>
            <a:schemeClr val="accent2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Oval 22"/>
          <p:cNvSpPr/>
          <p:nvPr/>
        </p:nvSpPr>
        <p:spPr>
          <a:xfrm>
            <a:off x="5562600" y="5486400"/>
            <a:ext cx="1905000" cy="685800"/>
          </a:xfrm>
          <a:prstGeom prst="ellipse">
            <a:avLst/>
          </a:prstGeom>
          <a:solidFill>
            <a:schemeClr val="accent2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d-ID" b="1" dirty="0" smtClean="0">
                <a:solidFill>
                  <a:schemeClr val="tx1"/>
                </a:solidFill>
              </a:rPr>
              <a:t>Paru-paru</a:t>
            </a:r>
          </a:p>
        </p:txBody>
      </p:sp>
      <p:sp>
        <p:nvSpPr>
          <p:cNvPr id="24" name="Right Arrow 23"/>
          <p:cNvSpPr/>
          <p:nvPr/>
        </p:nvSpPr>
        <p:spPr>
          <a:xfrm>
            <a:off x="4953000" y="1752600"/>
            <a:ext cx="609600" cy="152400"/>
          </a:xfrm>
          <a:prstGeom prst="rightArrow">
            <a:avLst/>
          </a:prstGeom>
          <a:solidFill>
            <a:schemeClr val="accent2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6" name="Right Arrow 25"/>
          <p:cNvSpPr/>
          <p:nvPr/>
        </p:nvSpPr>
        <p:spPr>
          <a:xfrm rot="2330988">
            <a:off x="7066975" y="2460339"/>
            <a:ext cx="609600" cy="152400"/>
          </a:xfrm>
          <a:prstGeom prst="rightArrow">
            <a:avLst/>
          </a:prstGeom>
          <a:solidFill>
            <a:schemeClr val="accent2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7" name="Right Arrow 26"/>
          <p:cNvSpPr/>
          <p:nvPr/>
        </p:nvSpPr>
        <p:spPr>
          <a:xfrm rot="5400000">
            <a:off x="7719450" y="3738764"/>
            <a:ext cx="609600" cy="152400"/>
          </a:xfrm>
          <a:prstGeom prst="rightArrow">
            <a:avLst/>
          </a:prstGeom>
          <a:solidFill>
            <a:schemeClr val="accent2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8" name="Right Arrow 27"/>
          <p:cNvSpPr/>
          <p:nvPr/>
        </p:nvSpPr>
        <p:spPr>
          <a:xfrm rot="7531151">
            <a:off x="7315200" y="5334000"/>
            <a:ext cx="609600" cy="152400"/>
          </a:xfrm>
          <a:prstGeom prst="rightArrow">
            <a:avLst/>
          </a:prstGeom>
          <a:solidFill>
            <a:schemeClr val="accent2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Right Arrow 28"/>
          <p:cNvSpPr/>
          <p:nvPr/>
        </p:nvSpPr>
        <p:spPr>
          <a:xfrm rot="10800000">
            <a:off x="5029200" y="6096000"/>
            <a:ext cx="609600" cy="152400"/>
          </a:xfrm>
          <a:prstGeom prst="rightArrow">
            <a:avLst/>
          </a:prstGeom>
          <a:solidFill>
            <a:schemeClr val="accent2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998"/>
          </a:xfrm>
          <a:prstGeom prst="rect">
            <a:avLst/>
          </a:prstGeom>
          <a:solidFill>
            <a:srgbClr val="990000"/>
          </a:solidFill>
        </p:spPr>
        <p:txBody>
          <a:bodyPr wrap="square">
            <a:spAutoFit/>
          </a:bodyPr>
          <a:lstStyle/>
          <a:p>
            <a:pPr algn="ctr"/>
            <a:r>
              <a:rPr lang="id-ID" sz="3000" b="1" dirty="0" smtClean="0">
                <a:solidFill>
                  <a:schemeClr val="bg1"/>
                </a:solidFill>
              </a:rPr>
              <a:t>SISTEM </a:t>
            </a:r>
            <a:r>
              <a:rPr lang="en-US" sz="3000" b="1" dirty="0" smtClean="0">
                <a:solidFill>
                  <a:schemeClr val="bg1"/>
                </a:solidFill>
              </a:rPr>
              <a:t>PERNAPASAN MANUSIA</a:t>
            </a:r>
            <a:endParaRPr lang="id-ID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00"/>
                            </p:stCondLst>
                            <p:childTnLst>
                              <p:par>
                                <p:cTn id="6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62" grpId="0" animBg="1"/>
      <p:bldP spid="73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0" y="381000"/>
            <a:ext cx="4595841" cy="523220"/>
          </a:xfrm>
          <a:prstGeom prst="rect">
            <a:avLst/>
          </a:prstGeom>
          <a:solidFill>
            <a:srgbClr val="99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514350" indent="-514350" algn="ctr"/>
            <a:r>
              <a:rPr lang="en-US" sz="2800" b="1" dirty="0" err="1" smtClean="0">
                <a:solidFill>
                  <a:schemeClr val="bg1"/>
                </a:solidFill>
              </a:rPr>
              <a:t>Alat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Pernapasan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Manusia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524000"/>
            <a:ext cx="84201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>
              <a:spcBef>
                <a:spcPts val="600"/>
              </a:spcBef>
            </a:pPr>
            <a:r>
              <a:rPr lang="en-US" sz="2400" dirty="0" err="1" smtClean="0"/>
              <a:t>Rongga</a:t>
            </a:r>
            <a:r>
              <a:rPr lang="en-US" sz="2400" dirty="0" smtClean="0"/>
              <a:t> </a:t>
            </a:r>
            <a:r>
              <a:rPr lang="en-US" sz="2400" dirty="0" err="1" smtClean="0"/>
              <a:t>hidung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dilengkapi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silia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selaput</a:t>
            </a:r>
            <a:r>
              <a:rPr lang="en-US" sz="2400" dirty="0" smtClean="0"/>
              <a:t> </a:t>
            </a:r>
            <a:r>
              <a:rPr lang="en-US" sz="2400" dirty="0" err="1" smtClean="0"/>
              <a:t>lendir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berguna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menyaring</a:t>
            </a:r>
            <a:r>
              <a:rPr lang="en-US" sz="2400" dirty="0" smtClean="0"/>
              <a:t> </a:t>
            </a:r>
            <a:r>
              <a:rPr lang="fi-FI" sz="2400" dirty="0" smtClean="0"/>
              <a:t>debu, melekatkan kotoran pada rambut </a:t>
            </a:r>
            <a:r>
              <a:rPr lang="en-US" sz="2400" dirty="0" err="1" smtClean="0"/>
              <a:t>hidung</a:t>
            </a:r>
            <a:r>
              <a:rPr lang="en-US" sz="2400" dirty="0" smtClean="0"/>
              <a:t>, </a:t>
            </a:r>
            <a:r>
              <a:rPr lang="en-US" sz="2400" dirty="0" err="1" smtClean="0"/>
              <a:t>mengatur</a:t>
            </a:r>
            <a:r>
              <a:rPr lang="en-US" sz="2400" dirty="0" smtClean="0"/>
              <a:t> </a:t>
            </a:r>
            <a:r>
              <a:rPr lang="en-US" sz="2400" dirty="0" err="1" smtClean="0"/>
              <a:t>suhu</a:t>
            </a:r>
            <a:r>
              <a:rPr lang="en-US" sz="2400" dirty="0" smtClean="0"/>
              <a:t> </a:t>
            </a:r>
            <a:r>
              <a:rPr lang="en-US" sz="2400" dirty="0" err="1" smtClean="0"/>
              <a:t>udara</a:t>
            </a:r>
            <a:r>
              <a:rPr lang="en-US" sz="2400" dirty="0" smtClean="0"/>
              <a:t> </a:t>
            </a:r>
            <a:r>
              <a:rPr lang="en-US" sz="2400" dirty="0" err="1" smtClean="0"/>
              <a:t>pernapasan</a:t>
            </a:r>
            <a:r>
              <a:rPr lang="en-US" sz="2400" dirty="0" smtClean="0"/>
              <a:t>, </a:t>
            </a:r>
            <a:r>
              <a:rPr lang="sv-SE" sz="2400" dirty="0" smtClean="0"/>
              <a:t>dan menyelidiki adanya bau udara.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990600"/>
            <a:ext cx="2396772" cy="630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60363">
              <a:lnSpc>
                <a:spcPct val="150000"/>
              </a:lnSpc>
              <a:spcBef>
                <a:spcPts val="600"/>
              </a:spcBef>
            </a:pPr>
            <a:r>
              <a:rPr lang="en-US" sz="2600" b="1" dirty="0" err="1" smtClean="0">
                <a:solidFill>
                  <a:srgbClr val="C00000"/>
                </a:solidFill>
              </a:rPr>
              <a:t>Rongga</a:t>
            </a:r>
            <a:r>
              <a:rPr lang="en-US" sz="2600" b="1" dirty="0" smtClean="0">
                <a:solidFill>
                  <a:srgbClr val="C00000"/>
                </a:solidFill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</a:rPr>
              <a:t>Hidung</a:t>
            </a:r>
            <a:endParaRPr lang="id-ID" sz="2600" b="1" dirty="0" smtClean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3505200"/>
            <a:ext cx="784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>
              <a:spcBef>
                <a:spcPts val="1200"/>
              </a:spcBef>
            </a:pPr>
            <a:r>
              <a:rPr lang="en-US" sz="2400" dirty="0" smtClean="0"/>
              <a:t>Faring (</a:t>
            </a:r>
            <a:r>
              <a:rPr lang="en-US" sz="2400" dirty="0" err="1" smtClean="0"/>
              <a:t>rongga</a:t>
            </a:r>
            <a:r>
              <a:rPr lang="en-US" sz="2400" dirty="0" smtClean="0"/>
              <a:t> </a:t>
            </a:r>
            <a:r>
              <a:rPr lang="en-US" sz="2400" dirty="0" err="1" smtClean="0"/>
              <a:t>tekak</a:t>
            </a:r>
            <a:r>
              <a:rPr lang="en-US" sz="2400" dirty="0" smtClean="0"/>
              <a:t>)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rongga</a:t>
            </a:r>
            <a:r>
              <a:rPr lang="en-US" sz="2400" dirty="0" smtClean="0"/>
              <a:t> </a:t>
            </a:r>
            <a:r>
              <a:rPr lang="en-US" sz="2400" dirty="0" err="1" smtClean="0"/>
              <a:t>pertigaan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arah</a:t>
            </a:r>
            <a:r>
              <a:rPr lang="en-US" sz="2400" dirty="0" smtClean="0"/>
              <a:t> </a:t>
            </a:r>
            <a:r>
              <a:rPr lang="en-US" sz="2400" dirty="0" err="1" smtClean="0"/>
              <a:t>saluran</a:t>
            </a:r>
            <a:r>
              <a:rPr lang="en-US" sz="2400" dirty="0" smtClean="0"/>
              <a:t> </a:t>
            </a:r>
            <a:r>
              <a:rPr lang="en-US" sz="2400" dirty="0" err="1" smtClean="0"/>
              <a:t>pencernaan</a:t>
            </a:r>
            <a:r>
              <a:rPr lang="en-US" sz="2400" dirty="0" smtClean="0"/>
              <a:t> (</a:t>
            </a:r>
            <a:r>
              <a:rPr lang="en-US" sz="2400" i="1" dirty="0" err="1" smtClean="0"/>
              <a:t>esofagus</a:t>
            </a:r>
            <a:r>
              <a:rPr lang="en-US" sz="2400" dirty="0" smtClean="0"/>
              <a:t>), </a:t>
            </a:r>
            <a:r>
              <a:rPr lang="en-US" sz="2400" dirty="0" err="1" smtClean="0"/>
              <a:t>saluran</a:t>
            </a:r>
            <a:r>
              <a:rPr lang="en-US" sz="2400" dirty="0" smtClean="0"/>
              <a:t> </a:t>
            </a:r>
            <a:r>
              <a:rPr lang="en-US" sz="2400" dirty="0" err="1" smtClean="0"/>
              <a:t>pernapasan</a:t>
            </a:r>
            <a:r>
              <a:rPr lang="en-US" sz="2400" dirty="0" smtClean="0"/>
              <a:t> </a:t>
            </a:r>
            <a:r>
              <a:rPr lang="nl-NL" sz="2400" dirty="0" smtClean="0"/>
              <a:t>(batang tenggorok), dan saluran ke rongga </a:t>
            </a:r>
            <a:r>
              <a:rPr lang="en-US" sz="2400" dirty="0" err="1" smtClean="0"/>
              <a:t>hidung</a:t>
            </a:r>
            <a:r>
              <a:rPr lang="en-US" sz="2400" dirty="0" smtClean="0"/>
              <a:t>.</a:t>
            </a:r>
            <a:endParaRPr lang="id-ID" sz="2400" dirty="0"/>
          </a:p>
        </p:txBody>
      </p:sp>
      <p:sp>
        <p:nvSpPr>
          <p:cNvPr id="9" name="Rectangle 8"/>
          <p:cNvSpPr/>
          <p:nvPr/>
        </p:nvSpPr>
        <p:spPr>
          <a:xfrm>
            <a:off x="533400" y="2971800"/>
            <a:ext cx="2472972" cy="630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60363">
              <a:lnSpc>
                <a:spcPct val="150000"/>
              </a:lnSpc>
              <a:spcBef>
                <a:spcPts val="600"/>
              </a:spcBef>
            </a:pPr>
            <a:r>
              <a:rPr lang="id-ID" sz="2600" b="1" dirty="0" smtClean="0">
                <a:solidFill>
                  <a:srgbClr val="C00000"/>
                </a:solidFill>
              </a:rPr>
              <a:t>Faring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3400" y="5257800"/>
            <a:ext cx="76962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/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laring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selaput</a:t>
            </a:r>
            <a:r>
              <a:rPr lang="en-US" sz="2400" dirty="0" smtClean="0"/>
              <a:t> </a:t>
            </a:r>
            <a:r>
              <a:rPr lang="en-US" sz="2400" dirty="0" err="1" smtClean="0"/>
              <a:t>suara</a:t>
            </a:r>
            <a:r>
              <a:rPr lang="en-US" sz="2400" dirty="0" smtClean="0"/>
              <a:t> yang </a:t>
            </a:r>
            <a:r>
              <a:rPr lang="en-US" sz="2400" dirty="0" err="1" smtClean="0"/>
              <a:t>ketegangannya</a:t>
            </a:r>
            <a:r>
              <a:rPr lang="en-US" sz="2400" dirty="0" smtClean="0"/>
              <a:t> </a:t>
            </a:r>
            <a:r>
              <a:rPr lang="en-US" sz="2400" dirty="0" err="1" smtClean="0"/>
              <a:t>diatur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serabut-serabut</a:t>
            </a:r>
            <a:r>
              <a:rPr lang="en-US" sz="2400" dirty="0" smtClean="0"/>
              <a:t> </a:t>
            </a:r>
            <a:r>
              <a:rPr lang="sv-SE" sz="2400" dirty="0" smtClean="0"/>
              <a:t>otot sehingga dapat mengatur tinggi </a:t>
            </a:r>
            <a:r>
              <a:rPr lang="en-US" sz="2400" dirty="0" err="1" smtClean="0"/>
              <a:t>rendah</a:t>
            </a:r>
            <a:r>
              <a:rPr lang="en-US" sz="2400" dirty="0" smtClean="0"/>
              <a:t> nada </a:t>
            </a:r>
            <a:r>
              <a:rPr lang="en-US" sz="2400" dirty="0" err="1" smtClean="0"/>
              <a:t>suara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diperlukan</a:t>
            </a:r>
            <a:r>
              <a:rPr lang="en-US" sz="2400" dirty="0" smtClean="0"/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33400" y="4572000"/>
            <a:ext cx="2396772" cy="630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60363">
              <a:lnSpc>
                <a:spcPct val="150000"/>
              </a:lnSpc>
              <a:spcBef>
                <a:spcPts val="600"/>
              </a:spcBef>
            </a:pPr>
            <a:r>
              <a:rPr lang="id-ID" sz="2600" b="1" dirty="0" smtClean="0">
                <a:solidFill>
                  <a:srgbClr val="C00000"/>
                </a:solidFill>
              </a:rPr>
              <a:t>Membran sel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4" grpId="0"/>
      <p:bldP spid="5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990600"/>
            <a:ext cx="2396772" cy="630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60363">
              <a:lnSpc>
                <a:spcPct val="150000"/>
              </a:lnSpc>
              <a:spcBef>
                <a:spcPts val="600"/>
              </a:spcBef>
            </a:pPr>
            <a:r>
              <a:rPr lang="id-ID" sz="2600" b="1" dirty="0" smtClean="0">
                <a:solidFill>
                  <a:srgbClr val="C00000"/>
                </a:solidFill>
              </a:rPr>
              <a:t>Trakea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381000"/>
            <a:ext cx="4595841" cy="523220"/>
          </a:xfrm>
          <a:prstGeom prst="rect">
            <a:avLst/>
          </a:prstGeom>
          <a:solidFill>
            <a:srgbClr val="99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514350" indent="-514350" algn="ctr"/>
            <a:r>
              <a:rPr lang="en-US" sz="2800" b="1" dirty="0" err="1" smtClean="0">
                <a:solidFill>
                  <a:schemeClr val="bg1"/>
                </a:solidFill>
              </a:rPr>
              <a:t>Alat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Pernapasan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Manusia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600200"/>
            <a:ext cx="7696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6838"/>
            <a:r>
              <a:rPr lang="en-US" sz="2400" dirty="0" err="1" smtClean="0"/>
              <a:t>Trakea</a:t>
            </a:r>
            <a:r>
              <a:rPr lang="en-US" sz="2400" dirty="0" smtClean="0"/>
              <a:t> </a:t>
            </a:r>
            <a:r>
              <a:rPr lang="en-US" sz="2400" dirty="0" err="1" smtClean="0"/>
              <a:t>terletak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</a:t>
            </a:r>
            <a:r>
              <a:rPr lang="en-US" sz="2400" dirty="0" err="1" smtClean="0"/>
              <a:t>leher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depan</a:t>
            </a:r>
            <a:r>
              <a:rPr lang="en-US" sz="2400" dirty="0" smtClean="0"/>
              <a:t> </a:t>
            </a:r>
            <a:r>
              <a:rPr lang="en-US" sz="2400" dirty="0" err="1" smtClean="0"/>
              <a:t>kerongkongan</a:t>
            </a:r>
            <a:r>
              <a:rPr lang="en-US" sz="2400" dirty="0" smtClean="0"/>
              <a:t> (</a:t>
            </a:r>
            <a:r>
              <a:rPr lang="en-US" sz="2400" dirty="0" err="1" smtClean="0"/>
              <a:t>esofagus</a:t>
            </a:r>
            <a:r>
              <a:rPr lang="en-US" sz="2400" dirty="0" smtClean="0"/>
              <a:t>). </a:t>
            </a:r>
            <a:r>
              <a:rPr lang="en-US" sz="2400" dirty="0" err="1" smtClean="0"/>
              <a:t>Trakea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pipa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gelang-gelang</a:t>
            </a:r>
            <a:r>
              <a:rPr lang="en-US" sz="2400" dirty="0" smtClean="0"/>
              <a:t> </a:t>
            </a:r>
            <a:r>
              <a:rPr lang="en-US" sz="2400" dirty="0" err="1" smtClean="0"/>
              <a:t>tulang</a:t>
            </a:r>
            <a:r>
              <a:rPr lang="en-US" sz="2400" dirty="0" smtClean="0"/>
              <a:t> </a:t>
            </a:r>
            <a:r>
              <a:rPr lang="en-US" sz="2400" dirty="0" err="1" smtClean="0"/>
              <a:t>rawan</a:t>
            </a:r>
            <a:r>
              <a:rPr lang="en-US" sz="2400" dirty="0" smtClean="0"/>
              <a:t>.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pangkal</a:t>
            </a:r>
            <a:r>
              <a:rPr lang="en-US" sz="2400" dirty="0" smtClean="0"/>
              <a:t>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terbuka</a:t>
            </a:r>
            <a:r>
              <a:rPr lang="en-US" sz="2400" dirty="0" smtClean="0"/>
              <a:t>. Di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dada, </a:t>
            </a:r>
            <a:r>
              <a:rPr lang="en-US" sz="2400" dirty="0" err="1" smtClean="0"/>
              <a:t>trakea</a:t>
            </a:r>
            <a:r>
              <a:rPr lang="en-US" sz="2400" dirty="0" smtClean="0"/>
              <a:t> </a:t>
            </a:r>
            <a:r>
              <a:rPr lang="en-US" sz="2400" dirty="0" err="1" smtClean="0"/>
              <a:t>bercabang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;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fi-FI" sz="2400" dirty="0" smtClean="0"/>
              <a:t>ke kiri dan satu ke kanan, yang disebut </a:t>
            </a:r>
            <a:r>
              <a:rPr lang="en-US" sz="2400" i="1" dirty="0" err="1" smtClean="0"/>
              <a:t>bronkus</a:t>
            </a:r>
            <a:r>
              <a:rPr lang="en-US" sz="2400" i="1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cabang</a:t>
            </a:r>
            <a:r>
              <a:rPr lang="en-US" sz="2400" dirty="0" smtClean="0"/>
              <a:t> </a:t>
            </a:r>
            <a:r>
              <a:rPr lang="en-US" sz="2400" dirty="0" err="1" smtClean="0"/>
              <a:t>batang</a:t>
            </a:r>
            <a:r>
              <a:rPr lang="en-US" sz="2400" dirty="0" smtClean="0"/>
              <a:t> </a:t>
            </a:r>
            <a:r>
              <a:rPr lang="en-US" sz="2400" dirty="0" err="1" smtClean="0"/>
              <a:t>tenggorok</a:t>
            </a:r>
            <a:r>
              <a:rPr lang="en-US" sz="2400" dirty="0" smtClean="0"/>
              <a:t>).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Tempat</a:t>
            </a:r>
            <a:r>
              <a:rPr lang="en-US" sz="2400" i="1" dirty="0" smtClean="0"/>
              <a:t> </a:t>
            </a:r>
            <a:r>
              <a:rPr lang="en-US" sz="2400" dirty="0" err="1" smtClean="0"/>
              <a:t>percabangan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i="1" dirty="0" err="1" smtClean="0"/>
              <a:t>bifurkasi</a:t>
            </a:r>
            <a:r>
              <a:rPr lang="en-US" sz="2400" i="1" dirty="0" smtClean="0"/>
              <a:t>.</a:t>
            </a:r>
            <a:endParaRPr lang="id-ID" sz="2400" dirty="0"/>
          </a:p>
        </p:txBody>
      </p:sp>
      <p:sp>
        <p:nvSpPr>
          <p:cNvPr id="8" name="Rectangle 7"/>
          <p:cNvSpPr/>
          <p:nvPr/>
        </p:nvSpPr>
        <p:spPr>
          <a:xfrm>
            <a:off x="609600" y="3810000"/>
            <a:ext cx="365760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600" b="1" dirty="0" err="1" smtClean="0">
                <a:solidFill>
                  <a:srgbClr val="C00000"/>
                </a:solidFill>
              </a:rPr>
              <a:t>Bronkus</a:t>
            </a:r>
            <a:r>
              <a:rPr lang="en-US" sz="2600" b="1" dirty="0" smtClean="0">
                <a:solidFill>
                  <a:srgbClr val="C00000"/>
                </a:solidFill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</a:rPr>
              <a:t>dan</a:t>
            </a:r>
            <a:r>
              <a:rPr lang="en-US" sz="2600" b="1" dirty="0" smtClean="0">
                <a:solidFill>
                  <a:srgbClr val="C00000"/>
                </a:solidFill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</a:rPr>
              <a:t>Paru-paru</a:t>
            </a:r>
            <a:endParaRPr lang="id-ID" sz="2600" b="1" dirty="0" smtClean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" y="4495800"/>
            <a:ext cx="701040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pl-PL" sz="2400" dirty="0" smtClean="0"/>
              <a:t>Bronkus masuk ke dalam paru-paru.</a:t>
            </a:r>
            <a:r>
              <a:rPr lang="en-US" sz="2400" dirty="0" smtClean="0"/>
              <a:t> Di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paru-paru</a:t>
            </a:r>
            <a:r>
              <a:rPr lang="en-US" sz="2400" dirty="0" smtClean="0"/>
              <a:t>, </a:t>
            </a:r>
            <a:r>
              <a:rPr lang="en-US" sz="2400" dirty="0" err="1" smtClean="0"/>
              <a:t>bronkus</a:t>
            </a:r>
            <a:r>
              <a:rPr lang="en-US" sz="2400" dirty="0" smtClean="0"/>
              <a:t> </a:t>
            </a:r>
            <a:r>
              <a:rPr lang="en-US" sz="2400" dirty="0" err="1" smtClean="0"/>
              <a:t>sebelah</a:t>
            </a:r>
            <a:r>
              <a:rPr lang="en-US" sz="2400" dirty="0" smtClean="0"/>
              <a:t> </a:t>
            </a:r>
            <a:r>
              <a:rPr lang="en-US" sz="2400" dirty="0" err="1" smtClean="0"/>
              <a:t>kanan</a:t>
            </a:r>
            <a:r>
              <a:rPr lang="en-US" sz="2400" dirty="0" smtClean="0"/>
              <a:t> </a:t>
            </a:r>
            <a:r>
              <a:rPr lang="sv-SE" sz="2400" dirty="0" smtClean="0"/>
              <a:t>bercabang tiga, sedangkan bronkus sebelah </a:t>
            </a:r>
            <a:r>
              <a:rPr lang="en-US" sz="2400" dirty="0" err="1" smtClean="0"/>
              <a:t>kiri</a:t>
            </a:r>
            <a:r>
              <a:rPr lang="en-US" sz="2400" dirty="0" smtClean="0"/>
              <a:t> </a:t>
            </a:r>
            <a:r>
              <a:rPr lang="en-US" sz="2400" dirty="0" err="1" smtClean="0"/>
              <a:t>bercabang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,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jumlahnya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lobus</a:t>
            </a:r>
            <a:r>
              <a:rPr lang="en-US" sz="2400" dirty="0" smtClean="0"/>
              <a:t> </a:t>
            </a:r>
            <a:r>
              <a:rPr lang="en-US" sz="2400" dirty="0" err="1" smtClean="0"/>
              <a:t>paru-paru</a:t>
            </a:r>
            <a:r>
              <a:rPr lang="en-US" sz="2400" dirty="0" smtClean="0"/>
              <a:t>. </a:t>
            </a:r>
            <a:r>
              <a:rPr lang="en-US" sz="2400" dirty="0" err="1" smtClean="0"/>
              <a:t>Cabang</a:t>
            </a:r>
            <a:r>
              <a:rPr lang="en-US" sz="2400" dirty="0" smtClean="0"/>
              <a:t> </a:t>
            </a:r>
            <a:r>
              <a:rPr lang="en-US" sz="2400" dirty="0" err="1" smtClean="0"/>
              <a:t>bronkus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i="1" dirty="0" err="1" smtClean="0"/>
              <a:t>bronkiolus</a:t>
            </a:r>
            <a:r>
              <a:rPr lang="en-US" sz="2400" dirty="0" smtClean="0"/>
              <a:t>.</a:t>
            </a:r>
            <a:r>
              <a:rPr lang="pl-PL" sz="2400" dirty="0" smtClean="0"/>
              <a:t> </a:t>
            </a:r>
            <a:r>
              <a:rPr lang="en-US" sz="2400" dirty="0" smtClean="0"/>
              <a:t> </a:t>
            </a:r>
            <a:endParaRPr lang="id-ID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0" y="381000"/>
            <a:ext cx="4595841" cy="523220"/>
          </a:xfrm>
          <a:prstGeom prst="rect">
            <a:avLst/>
          </a:prstGeom>
          <a:solidFill>
            <a:srgbClr val="99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514350" indent="-514350" algn="ctr"/>
            <a:r>
              <a:rPr lang="en-US" sz="2800" b="1" dirty="0" err="1" smtClean="0">
                <a:solidFill>
                  <a:schemeClr val="bg1"/>
                </a:solidFill>
              </a:rPr>
              <a:t>Alat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Pernapasan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Manusia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1295400"/>
            <a:ext cx="3657600" cy="630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600" b="1" dirty="0" err="1" smtClean="0">
                <a:solidFill>
                  <a:srgbClr val="C00000"/>
                </a:solidFill>
              </a:rPr>
              <a:t>Bronkiolus</a:t>
            </a:r>
            <a:r>
              <a:rPr lang="en-US" sz="2600" b="1" dirty="0" smtClean="0">
                <a:solidFill>
                  <a:srgbClr val="C00000"/>
                </a:solidFill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</a:rPr>
              <a:t>dan</a:t>
            </a:r>
            <a:r>
              <a:rPr lang="en-US" sz="2600" b="1" dirty="0" smtClean="0">
                <a:solidFill>
                  <a:srgbClr val="C00000"/>
                </a:solidFill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</a:rPr>
              <a:t>Aveolus</a:t>
            </a:r>
            <a:endParaRPr lang="en-US" sz="2600" b="1" dirty="0" smtClean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2133600"/>
            <a:ext cx="3733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Bronkiolus</a:t>
            </a:r>
            <a:r>
              <a:rPr lang="en-US" sz="2400" dirty="0" smtClean="0"/>
              <a:t> </a:t>
            </a:r>
            <a:r>
              <a:rPr lang="en-US" sz="2400" dirty="0" err="1" smtClean="0"/>
              <a:t>berakhir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gelembung</a:t>
            </a:r>
            <a:r>
              <a:rPr lang="en-US" sz="2400" dirty="0" smtClean="0"/>
              <a:t> </a:t>
            </a:r>
            <a:r>
              <a:rPr lang="en-US" sz="2400" dirty="0" err="1" smtClean="0"/>
              <a:t>gelembung</a:t>
            </a:r>
            <a:r>
              <a:rPr lang="en-US" sz="2400" dirty="0" smtClean="0"/>
              <a:t> </a:t>
            </a:r>
            <a:r>
              <a:rPr lang="en-US" sz="2400" dirty="0" err="1" smtClean="0"/>
              <a:t>halus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i="1" dirty="0" smtClean="0"/>
              <a:t>alveolus. </a:t>
            </a:r>
            <a:r>
              <a:rPr lang="en-US" sz="2400" dirty="0" smtClean="0"/>
              <a:t>Alveolus </a:t>
            </a:r>
            <a:r>
              <a:rPr lang="en-US" sz="2400" dirty="0" err="1" smtClean="0"/>
              <a:t>diselubungi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i="1" dirty="0" smtClean="0"/>
              <a:t> </a:t>
            </a:r>
            <a:r>
              <a:rPr lang="en-US" sz="2400" dirty="0" err="1" smtClean="0"/>
              <a:t>pembuluh</a:t>
            </a:r>
            <a:r>
              <a:rPr lang="en-US" sz="2400" dirty="0" smtClean="0"/>
              <a:t> </a:t>
            </a:r>
            <a:r>
              <a:rPr lang="en-US" sz="2400" dirty="0" err="1" smtClean="0"/>
              <a:t>darah</a:t>
            </a:r>
            <a:r>
              <a:rPr lang="en-US" sz="2400" dirty="0" smtClean="0"/>
              <a:t> </a:t>
            </a:r>
            <a:r>
              <a:rPr lang="en-US" sz="2400" dirty="0" err="1" smtClean="0"/>
              <a:t>kapiler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terjadinya</a:t>
            </a:r>
            <a:r>
              <a:rPr lang="en-US" sz="2400" dirty="0" smtClean="0"/>
              <a:t> </a:t>
            </a:r>
            <a:r>
              <a:rPr lang="en-US" sz="2400" dirty="0" err="1" smtClean="0"/>
              <a:t>difusi</a:t>
            </a:r>
            <a:r>
              <a:rPr lang="en-US" sz="2400" dirty="0" smtClean="0"/>
              <a:t> 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. </a:t>
            </a:r>
            <a:endParaRPr lang="id-ID" sz="24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1999" y="1066800"/>
            <a:ext cx="4306078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1546150"/>
            <a:ext cx="7772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pengambilan</a:t>
            </a:r>
            <a:r>
              <a:rPr lang="en-US" sz="2400" dirty="0" smtClean="0"/>
              <a:t> </a:t>
            </a:r>
            <a:r>
              <a:rPr lang="en-US" sz="2400" dirty="0" err="1" smtClean="0"/>
              <a:t>udara</a:t>
            </a:r>
            <a:r>
              <a:rPr lang="en-US" sz="2400" dirty="0" smtClean="0"/>
              <a:t> </a:t>
            </a:r>
            <a:r>
              <a:rPr lang="en-US" sz="2400" dirty="0" err="1" smtClean="0"/>
              <a:t>masuk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tubuh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i="1" dirty="0" err="1" smtClean="0"/>
              <a:t>inspirasi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menarik</a:t>
            </a:r>
            <a:r>
              <a:rPr lang="en-US" sz="2400" dirty="0" smtClean="0"/>
              <a:t>  </a:t>
            </a:r>
            <a:r>
              <a:rPr lang="en-US" sz="2400" dirty="0" err="1" smtClean="0"/>
              <a:t>napas</a:t>
            </a:r>
            <a:r>
              <a:rPr lang="en-US" sz="2400" dirty="0" smtClean="0"/>
              <a:t>. </a:t>
            </a:r>
            <a:r>
              <a:rPr lang="en-US" sz="2400" dirty="0" err="1" smtClean="0"/>
              <a:t>Pengeluaran</a:t>
            </a:r>
            <a:r>
              <a:rPr lang="en-US" sz="2400" dirty="0" smtClean="0"/>
              <a:t> </a:t>
            </a:r>
            <a:r>
              <a:rPr lang="en-US" sz="2400" dirty="0" err="1" smtClean="0"/>
              <a:t>udara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 </a:t>
            </a:r>
            <a:r>
              <a:rPr lang="en-US" sz="2400" dirty="0" err="1" smtClean="0"/>
              <a:t>tubuh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i="1" dirty="0" err="1" smtClean="0"/>
              <a:t>ekspirasi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mengembuskan</a:t>
            </a:r>
            <a:r>
              <a:rPr lang="en-US" sz="2400" dirty="0" smtClean="0"/>
              <a:t>  </a:t>
            </a:r>
            <a:r>
              <a:rPr lang="en-US" sz="2400" dirty="0" err="1" smtClean="0"/>
              <a:t>napas</a:t>
            </a:r>
            <a:r>
              <a:rPr lang="en-US" sz="2400" dirty="0" smtClean="0"/>
              <a:t>. </a:t>
            </a:r>
            <a:endParaRPr lang="id-ID" sz="2400" dirty="0" smtClean="0"/>
          </a:p>
          <a:p>
            <a:endParaRPr lang="id-ID" sz="2400" dirty="0" smtClean="0"/>
          </a:p>
          <a:p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macam</a:t>
            </a:r>
            <a:r>
              <a:rPr lang="en-US" sz="2400" dirty="0" smtClean="0"/>
              <a:t> </a:t>
            </a:r>
            <a:r>
              <a:rPr lang="en-US" sz="2400" dirty="0" err="1" smtClean="0"/>
              <a:t>mekanisme</a:t>
            </a:r>
            <a:r>
              <a:rPr lang="en-US" sz="2400" dirty="0" smtClean="0"/>
              <a:t> </a:t>
            </a:r>
            <a:r>
              <a:rPr lang="en-US" sz="2400" dirty="0" err="1" smtClean="0"/>
              <a:t>pernapasan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id-ID" sz="2400" dirty="0" smtClean="0"/>
              <a:t>,</a:t>
            </a:r>
            <a:r>
              <a:rPr lang="en-US" sz="2400" dirty="0" smtClean="0"/>
              <a:t> </a:t>
            </a:r>
            <a:endParaRPr lang="id-ID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Pernapasan</a:t>
            </a:r>
            <a:r>
              <a:rPr lang="en-US" sz="2400" dirty="0" smtClean="0"/>
              <a:t> dada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 </a:t>
            </a:r>
            <a:r>
              <a:rPr lang="en-US" sz="2400" dirty="0" err="1" smtClean="0"/>
              <a:t>tulang-tulang</a:t>
            </a:r>
            <a:r>
              <a:rPr lang="en-US" sz="2400" dirty="0" smtClean="0"/>
              <a:t> </a:t>
            </a:r>
            <a:r>
              <a:rPr lang="en-US" sz="2400" dirty="0" err="1" smtClean="0"/>
              <a:t>rusuk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 </a:t>
            </a:r>
            <a:r>
              <a:rPr lang="en-US" sz="2400" dirty="0" err="1" smtClean="0"/>
              <a:t>otot-otot</a:t>
            </a:r>
            <a:r>
              <a:rPr lang="en-US" sz="2400" dirty="0" smtClean="0"/>
              <a:t> </a:t>
            </a:r>
            <a:r>
              <a:rPr lang="en-US" sz="2400" dirty="0" err="1" smtClean="0"/>
              <a:t>antarrusuk</a:t>
            </a:r>
            <a:r>
              <a:rPr lang="en-US" sz="2400" dirty="0" smtClean="0"/>
              <a:t> (</a:t>
            </a:r>
            <a:r>
              <a:rPr lang="en-US" sz="2400" dirty="0" err="1" smtClean="0"/>
              <a:t>interkostal</a:t>
            </a:r>
            <a:r>
              <a:rPr lang="en-US" sz="2400" dirty="0" smtClean="0"/>
              <a:t>). </a:t>
            </a:r>
            <a:endParaRPr lang="id-ID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Pernapasan</a:t>
            </a:r>
            <a:r>
              <a:rPr lang="en-US" sz="2400" dirty="0" smtClean="0"/>
              <a:t> </a:t>
            </a:r>
            <a:r>
              <a:rPr lang="en-US" sz="2400" dirty="0" err="1" smtClean="0"/>
              <a:t>perut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 </a:t>
            </a:r>
            <a:r>
              <a:rPr lang="en-US" sz="2400" dirty="0" err="1" smtClean="0"/>
              <a:t>otot</a:t>
            </a:r>
            <a:r>
              <a:rPr lang="en-US" sz="2400" dirty="0" smtClean="0"/>
              <a:t> </a:t>
            </a:r>
            <a:r>
              <a:rPr lang="en-US" sz="2400" b="1" dirty="0" err="1" smtClean="0"/>
              <a:t>diafragma</a:t>
            </a:r>
            <a:r>
              <a:rPr lang="en-US" sz="2400" dirty="0" smtClean="0"/>
              <a:t> (</a:t>
            </a:r>
            <a:r>
              <a:rPr lang="en-US" sz="2400" dirty="0" err="1" smtClean="0"/>
              <a:t>sekat</a:t>
            </a:r>
            <a:r>
              <a:rPr lang="en-US" sz="2400" dirty="0" smtClean="0"/>
              <a:t> </a:t>
            </a:r>
            <a:r>
              <a:rPr lang="en-US" sz="2400" dirty="0" err="1" smtClean="0"/>
              <a:t>rongga</a:t>
            </a:r>
            <a:r>
              <a:rPr lang="en-US" sz="2400" dirty="0" smtClean="0"/>
              <a:t> </a:t>
            </a:r>
            <a:r>
              <a:rPr lang="en-US" sz="2400" dirty="0" err="1" smtClean="0"/>
              <a:t>badan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membatasi</a:t>
            </a:r>
            <a:r>
              <a:rPr lang="en-US" sz="2400" dirty="0" smtClean="0"/>
              <a:t> </a:t>
            </a:r>
            <a:r>
              <a:rPr lang="en-US" sz="2400" dirty="0" err="1" smtClean="0"/>
              <a:t>rongga</a:t>
            </a:r>
            <a:r>
              <a:rPr lang="en-US" sz="2400" dirty="0" smtClean="0"/>
              <a:t> dada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rongga</a:t>
            </a:r>
            <a:r>
              <a:rPr lang="en-US" sz="2400" dirty="0" smtClean="0"/>
              <a:t>  </a:t>
            </a:r>
            <a:r>
              <a:rPr lang="en-US" sz="2400" dirty="0" err="1" smtClean="0"/>
              <a:t>perut</a:t>
            </a:r>
            <a:r>
              <a:rPr lang="en-US" sz="2400" dirty="0" smtClean="0"/>
              <a:t>).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286000" y="381000"/>
            <a:ext cx="4267200" cy="523220"/>
          </a:xfrm>
          <a:prstGeom prst="rect">
            <a:avLst/>
          </a:prstGeom>
          <a:solidFill>
            <a:srgbClr val="99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514350" indent="-514350" algn="ctr"/>
            <a:r>
              <a:rPr lang="en-US" sz="2800" b="1" dirty="0" err="1" smtClean="0">
                <a:solidFill>
                  <a:schemeClr val="bg1"/>
                </a:solidFill>
              </a:rPr>
              <a:t>Proses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Pernapasan</a:t>
            </a:r>
            <a:endParaRPr lang="id-ID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81000" y="1524000"/>
            <a:ext cx="4267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Inspirasi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otot-otot</a:t>
            </a:r>
            <a:r>
              <a:rPr lang="en-US" dirty="0" smtClean="0"/>
              <a:t> </a:t>
            </a:r>
            <a:r>
              <a:rPr lang="en-US" dirty="0" err="1" smtClean="0"/>
              <a:t>antarrusuk</a:t>
            </a:r>
            <a:r>
              <a:rPr lang="en-US" dirty="0" smtClean="0"/>
              <a:t> 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b="1" dirty="0" err="1" smtClean="0"/>
              <a:t>kontraksi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-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rusuk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dada </a:t>
            </a:r>
            <a:r>
              <a:rPr lang="en-US" dirty="0" err="1" smtClean="0"/>
              <a:t>terangkat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.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diafragma</a:t>
            </a:r>
            <a:r>
              <a:rPr lang="en-US" dirty="0" smtClean="0"/>
              <a:t> </a:t>
            </a:r>
            <a:r>
              <a:rPr lang="en-US" dirty="0" err="1" smtClean="0"/>
              <a:t>berkontraksi</a:t>
            </a:r>
            <a:r>
              <a:rPr lang="en-US" dirty="0" smtClean="0"/>
              <a:t> </a:t>
            </a:r>
            <a:r>
              <a:rPr lang="en-US" dirty="0" err="1" smtClean="0"/>
              <a:t>akibatnya</a:t>
            </a:r>
            <a:r>
              <a:rPr lang="en-US" dirty="0" smtClean="0"/>
              <a:t>, </a:t>
            </a:r>
            <a:r>
              <a:rPr lang="en-US" dirty="0" err="1" smtClean="0"/>
              <a:t>rongga</a:t>
            </a:r>
            <a:r>
              <a:rPr lang="en-US" dirty="0" smtClean="0"/>
              <a:t> dada </a:t>
            </a:r>
            <a:r>
              <a:rPr lang="en-US" dirty="0" err="1" smtClean="0"/>
              <a:t>membesar</a:t>
            </a:r>
            <a:r>
              <a:rPr lang="en-US" dirty="0" smtClean="0"/>
              <a:t>.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paru-paru</a:t>
            </a:r>
            <a:r>
              <a:rPr lang="en-US" dirty="0" smtClean="0"/>
              <a:t> </a:t>
            </a:r>
            <a:r>
              <a:rPr lang="en-US" dirty="0" err="1" smtClean="0"/>
              <a:t>ikut</a:t>
            </a:r>
            <a:r>
              <a:rPr lang="en-US" dirty="0" smtClean="0"/>
              <a:t>  </a:t>
            </a:r>
            <a:r>
              <a:rPr lang="en-US" dirty="0" err="1" smtClean="0"/>
              <a:t>membesar</a:t>
            </a:r>
            <a:r>
              <a:rPr lang="en-US" dirty="0" smtClean="0"/>
              <a:t>, </a:t>
            </a:r>
            <a:r>
              <a:rPr lang="en-US" dirty="0" err="1" smtClean="0"/>
              <a:t>akibatnya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 </a:t>
            </a:r>
            <a:r>
              <a:rPr lang="en-US" dirty="0" err="1" smtClean="0"/>
              <a:t>paru-paru</a:t>
            </a:r>
            <a:r>
              <a:rPr lang="en-US" dirty="0" smtClean="0"/>
              <a:t> </a:t>
            </a:r>
            <a:r>
              <a:rPr lang="en-US" dirty="0" err="1" smtClean="0"/>
              <a:t>berkurang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 </a:t>
            </a:r>
            <a:r>
              <a:rPr lang="en-US" dirty="0" err="1" smtClean="0"/>
              <a:t>masuk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381000"/>
            <a:ext cx="4267200" cy="523220"/>
          </a:xfrm>
          <a:prstGeom prst="rect">
            <a:avLst/>
          </a:prstGeom>
          <a:solidFill>
            <a:srgbClr val="99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514350" indent="-514350" algn="ctr"/>
            <a:r>
              <a:rPr lang="en-US" sz="2800" b="1" dirty="0" err="1" smtClean="0">
                <a:solidFill>
                  <a:schemeClr val="bg1"/>
                </a:solidFill>
              </a:rPr>
              <a:t>Proses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Pernapasan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4343400"/>
            <a:ext cx="4419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otot-otot</a:t>
            </a:r>
            <a:r>
              <a:rPr lang="en-US" dirty="0" smtClean="0"/>
              <a:t> </a:t>
            </a:r>
            <a:r>
              <a:rPr lang="en-US" dirty="0" err="1" smtClean="0"/>
              <a:t>antarrusuk</a:t>
            </a:r>
            <a:r>
              <a:rPr lang="en-US" dirty="0" smtClean="0"/>
              <a:t> </a:t>
            </a:r>
            <a:r>
              <a:rPr lang="en-US" dirty="0" err="1" smtClean="0"/>
              <a:t>relaksasi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rusuk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dada </a:t>
            </a:r>
            <a:r>
              <a:rPr lang="en-US" dirty="0" err="1" smtClean="0"/>
              <a:t>turun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semula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rongga</a:t>
            </a:r>
            <a:r>
              <a:rPr lang="en-US" dirty="0" smtClean="0"/>
              <a:t> dada </a:t>
            </a:r>
            <a:r>
              <a:rPr lang="en-US" dirty="0" err="1" smtClean="0"/>
              <a:t>mengecil</a:t>
            </a:r>
            <a:r>
              <a:rPr lang="en-US" dirty="0" smtClean="0"/>
              <a:t> </a:t>
            </a:r>
            <a:r>
              <a:rPr lang="en-US" dirty="0" err="1" smtClean="0"/>
              <a:t>paru-paru</a:t>
            </a:r>
            <a:r>
              <a:rPr lang="en-US" dirty="0" smtClean="0"/>
              <a:t>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mengecil</a:t>
            </a:r>
            <a:r>
              <a:rPr lang="en-US" dirty="0" smtClean="0"/>
              <a:t>.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volume </a:t>
            </a:r>
            <a:r>
              <a:rPr lang="en-US" dirty="0" err="1" smtClean="0"/>
              <a:t>paru-paru</a:t>
            </a:r>
            <a:r>
              <a:rPr lang="en-US" dirty="0" smtClean="0"/>
              <a:t> </a:t>
            </a:r>
            <a:r>
              <a:rPr lang="en-US" dirty="0" err="1" smtClean="0"/>
              <a:t>berkurang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paru-paru</a:t>
            </a:r>
            <a:r>
              <a:rPr lang="en-US" dirty="0" smtClean="0"/>
              <a:t> </a:t>
            </a:r>
            <a:r>
              <a:rPr lang="en-US" dirty="0" err="1" smtClean="0"/>
              <a:t>bertambah</a:t>
            </a:r>
            <a:r>
              <a:rPr lang="en-US" dirty="0" smtClean="0"/>
              <a:t>, </a:t>
            </a:r>
            <a:r>
              <a:rPr lang="en-US" dirty="0" err="1" smtClean="0"/>
              <a:t>akibatnya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000" y="1143000"/>
            <a:ext cx="12554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/>
            <a:r>
              <a:rPr lang="id-ID" sz="2400" b="1" dirty="0" smtClean="0">
                <a:solidFill>
                  <a:srgbClr val="C00000"/>
                </a:solidFill>
              </a:rPr>
              <a:t>In</a:t>
            </a:r>
            <a:r>
              <a:rPr lang="en-US" sz="2400" b="1" dirty="0" err="1" smtClean="0">
                <a:solidFill>
                  <a:srgbClr val="C00000"/>
                </a:solidFill>
              </a:rPr>
              <a:t>spirasi</a:t>
            </a:r>
            <a:endParaRPr lang="id-ID" sz="2400" b="1" dirty="0">
              <a:solidFill>
                <a:srgbClr val="C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3886200"/>
            <a:ext cx="12974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/>
            <a:r>
              <a:rPr lang="id-ID" sz="2400" b="1" dirty="0" smtClean="0">
                <a:solidFill>
                  <a:srgbClr val="C00000"/>
                </a:solidFill>
              </a:rPr>
              <a:t>Ekspirasi</a:t>
            </a:r>
            <a:endParaRPr lang="id-ID" sz="2400" b="1" dirty="0">
              <a:solidFill>
                <a:srgbClr val="C00000"/>
              </a:solidFill>
            </a:endParaRPr>
          </a:p>
        </p:txBody>
      </p:sp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371600"/>
            <a:ext cx="3826157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>
            <a:off x="5181600" y="5638800"/>
            <a:ext cx="35814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 smtClean="0"/>
              <a:t>Mekanisme</a:t>
            </a:r>
            <a:r>
              <a:rPr lang="en-US" sz="1600" dirty="0" smtClean="0"/>
              <a:t> </a:t>
            </a:r>
            <a:r>
              <a:rPr lang="en-US" sz="1600" dirty="0" err="1" smtClean="0"/>
              <a:t>pernapasan</a:t>
            </a:r>
            <a:r>
              <a:rPr lang="en-US" sz="1600" dirty="0" smtClean="0"/>
              <a:t> (a) </a:t>
            </a:r>
            <a:r>
              <a:rPr lang="en-US" sz="1600" dirty="0" err="1" smtClean="0"/>
              <a:t>saat</a:t>
            </a:r>
            <a:r>
              <a:rPr lang="en-US" sz="1600" dirty="0" smtClean="0"/>
              <a:t> </a:t>
            </a:r>
            <a:r>
              <a:rPr lang="en-US" sz="1600" dirty="0" err="1" smtClean="0"/>
              <a:t>menarik</a:t>
            </a:r>
            <a:r>
              <a:rPr lang="en-US" sz="1600" dirty="0" smtClean="0"/>
              <a:t> </a:t>
            </a:r>
            <a:r>
              <a:rPr lang="en-US" sz="1600" dirty="0" err="1" smtClean="0"/>
              <a:t>napas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(b) </a:t>
            </a:r>
            <a:r>
              <a:rPr lang="en-US" sz="1600" dirty="0" err="1" smtClean="0"/>
              <a:t>saat</a:t>
            </a:r>
            <a:r>
              <a:rPr lang="en-US" sz="1600" dirty="0" smtClean="0"/>
              <a:t> </a:t>
            </a:r>
            <a:r>
              <a:rPr lang="en-US" sz="1600" dirty="0" err="1" smtClean="0"/>
              <a:t>mengembuskan</a:t>
            </a:r>
            <a:r>
              <a:rPr lang="en-US" sz="1600" dirty="0" smtClean="0"/>
              <a:t> </a:t>
            </a:r>
            <a:r>
              <a:rPr lang="en-US" sz="1600" dirty="0" err="1" smtClean="0"/>
              <a:t>napas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  <p:bldP spid="9" grpId="0"/>
      <p:bldP spid="10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914400"/>
            <a:ext cx="58220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/>
            <a:r>
              <a:rPr lang="en-US" sz="2400" b="1" dirty="0" smtClean="0">
                <a:solidFill>
                  <a:srgbClr val="C00000"/>
                </a:solidFill>
              </a:rPr>
              <a:t>Volume </a:t>
            </a:r>
            <a:r>
              <a:rPr lang="en-US" sz="2400" b="1" dirty="0" err="1" smtClean="0">
                <a:solidFill>
                  <a:srgbClr val="C00000"/>
                </a:solidFill>
              </a:rPr>
              <a:t>Udara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Pernapasan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dalam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Paru-paru</a:t>
            </a:r>
            <a:endParaRPr lang="id-ID" sz="2400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447800"/>
            <a:ext cx="3693601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normal, volume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 smtClean="0"/>
              <a:t>inspirasi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 smtClean="0"/>
              <a:t>ekspirasi</a:t>
            </a:r>
            <a:r>
              <a:rPr lang="en-US" dirty="0" smtClean="0"/>
              <a:t>  </a:t>
            </a:r>
            <a:r>
              <a:rPr lang="en-US" dirty="0" smtClean="0">
                <a:sym typeface="Symbol"/>
              </a:rPr>
              <a:t></a:t>
            </a:r>
            <a:r>
              <a:rPr lang="en-US" dirty="0" smtClean="0"/>
              <a:t>500 ml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 smtClean="0"/>
              <a:t>pernapasan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dirty="0" smtClean="0"/>
              <a:t>volume  tidal</a:t>
            </a:r>
            <a:r>
              <a:rPr lang="en-US" dirty="0" smtClean="0"/>
              <a:t>. </a:t>
            </a:r>
            <a:endParaRPr lang="id-ID" dirty="0" smtClean="0"/>
          </a:p>
          <a:p>
            <a:pPr>
              <a:spcBef>
                <a:spcPts val="600"/>
              </a:spcBef>
            </a:pPr>
            <a:r>
              <a:rPr lang="en-US" dirty="0" err="1" smtClean="0"/>
              <a:t>Olahragawan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 smtClean="0"/>
              <a:t>cadangan</a:t>
            </a:r>
            <a:r>
              <a:rPr lang="en-US" dirty="0" smtClean="0"/>
              <a:t> </a:t>
            </a:r>
            <a:r>
              <a:rPr lang="en-US" dirty="0" err="1" smtClean="0"/>
              <a:t>inspirasi</a:t>
            </a:r>
            <a:r>
              <a:rPr lang="en-US" dirty="0" smtClean="0"/>
              <a:t> (</a:t>
            </a:r>
            <a:r>
              <a:rPr lang="en-US" i="1" dirty="0" err="1" smtClean="0"/>
              <a:t>udara</a:t>
            </a:r>
            <a:r>
              <a:rPr lang="en-US" i="1" dirty="0" smtClean="0"/>
              <a:t> </a:t>
            </a:r>
            <a:r>
              <a:rPr lang="en-US" i="1" dirty="0" err="1" smtClean="0"/>
              <a:t>komplementer</a:t>
            </a:r>
            <a:r>
              <a:rPr lang="en-US" dirty="0" smtClean="0"/>
              <a:t>)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cadangan</a:t>
            </a:r>
            <a:r>
              <a:rPr lang="en-US" dirty="0" smtClean="0"/>
              <a:t> </a:t>
            </a:r>
            <a:r>
              <a:rPr lang="en-US" dirty="0" err="1" smtClean="0"/>
              <a:t>ekspirasi</a:t>
            </a:r>
            <a:r>
              <a:rPr lang="en-US" dirty="0" smtClean="0"/>
              <a:t> </a:t>
            </a:r>
            <a:r>
              <a:rPr lang="en-US" i="1" dirty="0" err="1" smtClean="0"/>
              <a:t>udara</a:t>
            </a:r>
            <a:r>
              <a:rPr lang="en-US" i="1" dirty="0" smtClean="0"/>
              <a:t> </a:t>
            </a:r>
            <a:r>
              <a:rPr lang="en-US" i="1" dirty="0" err="1" smtClean="0"/>
              <a:t>suplementer</a:t>
            </a:r>
            <a:r>
              <a:rPr lang="en-US" dirty="0" smtClean="0"/>
              <a:t>)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</a:t>
            </a:r>
            <a:r>
              <a:rPr lang="en-US" dirty="0" smtClean="0"/>
              <a:t>1.500 ml.  </a:t>
            </a:r>
            <a:r>
              <a:rPr lang="en-US" dirty="0" err="1" smtClean="0"/>
              <a:t>Sementara</a:t>
            </a:r>
            <a:r>
              <a:rPr lang="en-US" dirty="0" smtClean="0"/>
              <a:t> 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smtClean="0">
                <a:sym typeface="Symbol"/>
              </a:rPr>
              <a:t></a:t>
            </a:r>
            <a:r>
              <a:rPr lang="en-US" dirty="0" smtClean="0"/>
              <a:t>1.000 ml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 smtClean="0"/>
              <a:t>sisa</a:t>
            </a:r>
            <a:r>
              <a:rPr lang="en-US" dirty="0" smtClean="0"/>
              <a:t> yang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paru-paru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diekspirasikan</a:t>
            </a:r>
            <a:r>
              <a:rPr lang="en-US" dirty="0" smtClean="0"/>
              <a:t>,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dirty="0" err="1" smtClean="0"/>
              <a:t>udara</a:t>
            </a:r>
            <a:r>
              <a:rPr lang="en-US" b="1" dirty="0" smtClean="0"/>
              <a:t> </a:t>
            </a:r>
            <a:r>
              <a:rPr lang="en-US" b="1" dirty="0" err="1" smtClean="0"/>
              <a:t>residu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 smtClean="0"/>
              <a:t>pernapasan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3.500 ml </a:t>
            </a:r>
            <a:r>
              <a:rPr lang="en-US" dirty="0" err="1" smtClean="0">
                <a:sym typeface="Symbol"/>
              </a:rPr>
              <a:t>disebut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kapasitas</a:t>
            </a:r>
            <a:r>
              <a:rPr lang="en-US" dirty="0" smtClean="0">
                <a:sym typeface="Symbol"/>
              </a:rPr>
              <a:t> vital </a:t>
            </a:r>
            <a:r>
              <a:rPr lang="en-US" dirty="0" err="1" smtClean="0">
                <a:sym typeface="Symbol"/>
              </a:rPr>
              <a:t>paru-paru</a:t>
            </a:r>
            <a:r>
              <a:rPr lang="en-US" dirty="0" smtClean="0">
                <a:sym typeface="Symbol"/>
              </a:rPr>
              <a:t>. </a:t>
            </a:r>
            <a:r>
              <a:rPr lang="en-US" dirty="0" err="1" smtClean="0">
                <a:sym typeface="Symbol"/>
              </a:rPr>
              <a:t>Kapsitas</a:t>
            </a:r>
            <a:r>
              <a:rPr lang="en-US" dirty="0" smtClean="0">
                <a:sym typeface="Symbol"/>
              </a:rPr>
              <a:t> vital </a:t>
            </a:r>
            <a:r>
              <a:rPr lang="en-US" dirty="0" err="1" smtClean="0">
                <a:sym typeface="Symbol"/>
              </a:rPr>
              <a:t>paru-paru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ditambah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udara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residu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disebut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err="1" smtClean="0">
                <a:sym typeface="Symbol"/>
              </a:rPr>
              <a:t>kapsitas</a:t>
            </a:r>
            <a:r>
              <a:rPr lang="en-US" i="1" dirty="0" smtClean="0">
                <a:sym typeface="Symbol"/>
              </a:rPr>
              <a:t> total</a:t>
            </a:r>
            <a:r>
              <a:rPr lang="en-US" dirty="0" smtClean="0">
                <a:sym typeface="Symbol"/>
              </a:rPr>
              <a:t>.</a:t>
            </a: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1676400"/>
            <a:ext cx="4789190" cy="45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286000" y="381000"/>
            <a:ext cx="4267200" cy="523220"/>
          </a:xfrm>
          <a:prstGeom prst="rect">
            <a:avLst/>
          </a:prstGeom>
          <a:solidFill>
            <a:srgbClr val="99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514350" indent="-514350" algn="ctr"/>
            <a:r>
              <a:rPr lang="en-US" sz="2800" b="1" dirty="0" err="1" smtClean="0">
                <a:solidFill>
                  <a:schemeClr val="bg1"/>
                </a:solidFill>
              </a:rPr>
              <a:t>Proses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Pernapasan</a:t>
            </a:r>
            <a:endParaRPr lang="id-ID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1656</Words>
  <Application>Microsoft Office PowerPoint</Application>
  <PresentationFormat>On-screen Show (4:3)</PresentationFormat>
  <Paragraphs>150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BAB 6 SISTEM PERNAPASAN</vt:lpstr>
      <vt:lpstr>Slide 2</vt:lpstr>
      <vt:lpstr>SISTEM PERNAPASAN MANUSIA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PKD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8 Sistem Regulasi Manusia</dc:title>
  <dc:creator>BAMBANG</dc:creator>
  <cp:lastModifiedBy>Dwi Rahmayuni Hajar</cp:lastModifiedBy>
  <cp:revision>97</cp:revision>
  <dcterms:created xsi:type="dcterms:W3CDTF">2012-01-08T06:21:41Z</dcterms:created>
  <dcterms:modified xsi:type="dcterms:W3CDTF">2012-02-29T05:00:44Z</dcterms:modified>
</cp:coreProperties>
</file>