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544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199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3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013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38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8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4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4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7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283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996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327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832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5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1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44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013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32D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94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Pictures\allah-sw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486701" cy="230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19800" y="34158"/>
            <a:ext cx="2819400" cy="1185042"/>
          </a:xfrm>
          <a:prstGeom prst="flowChartMultidocument">
            <a:avLst/>
          </a:prstGeom>
          <a:solidFill>
            <a:srgbClr val="DD8047"/>
          </a:solidFill>
          <a:ln w="25400" cap="flat" cmpd="sng" algn="ctr">
            <a:solidFill>
              <a:srgbClr val="DD8047">
                <a:shade val="50000"/>
              </a:srgbClr>
            </a:solidFill>
            <a:prstDash val="solid"/>
          </a:ln>
          <a:effectLst/>
        </p:spPr>
        <p:txBody>
          <a:bodyPr vert="horz" anchor="ctr"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kern="0" dirty="0" smtClean="0">
                <a:ln w="11430"/>
                <a:gradFill>
                  <a:gsLst>
                    <a:gs pos="0">
                      <a:srgbClr val="94B6D2">
                        <a:tint val="90000"/>
                        <a:satMod val="120000"/>
                      </a:srgbClr>
                    </a:gs>
                    <a:gs pos="25000">
                      <a:srgbClr val="94B6D2">
                        <a:tint val="93000"/>
                        <a:satMod val="120000"/>
                      </a:srgbClr>
                    </a:gs>
                    <a:gs pos="50000">
                      <a:srgbClr val="94B6D2">
                        <a:shade val="89000"/>
                        <a:satMod val="110000"/>
                      </a:srgbClr>
                    </a:gs>
                    <a:gs pos="75000">
                      <a:srgbClr val="94B6D2">
                        <a:tint val="93000"/>
                        <a:satMod val="120000"/>
                      </a:srgbClr>
                    </a:gs>
                    <a:gs pos="100000">
                      <a:srgbClr val="94B6D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kern="0" dirty="0" err="1" smtClean="0">
                <a:ln w="11430"/>
                <a:gradFill>
                  <a:gsLst>
                    <a:gs pos="0">
                      <a:srgbClr val="94B6D2">
                        <a:tint val="90000"/>
                        <a:satMod val="120000"/>
                      </a:srgbClr>
                    </a:gs>
                    <a:gs pos="25000">
                      <a:srgbClr val="94B6D2">
                        <a:tint val="93000"/>
                        <a:satMod val="120000"/>
                      </a:srgbClr>
                    </a:gs>
                    <a:gs pos="50000">
                      <a:srgbClr val="94B6D2">
                        <a:shade val="89000"/>
                        <a:satMod val="110000"/>
                      </a:srgbClr>
                    </a:gs>
                    <a:gs pos="75000">
                      <a:srgbClr val="94B6D2">
                        <a:tint val="93000"/>
                        <a:satMod val="120000"/>
                      </a:srgbClr>
                    </a:gs>
                    <a:gs pos="100000">
                      <a:srgbClr val="94B6D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Kur</a:t>
            </a:r>
            <a:r>
              <a:rPr lang="en-US" sz="4000" b="1" kern="0" dirty="0" smtClean="0">
                <a:ln w="11430"/>
                <a:gradFill>
                  <a:gsLst>
                    <a:gs pos="0">
                      <a:srgbClr val="94B6D2">
                        <a:tint val="90000"/>
                        <a:satMod val="120000"/>
                      </a:srgbClr>
                    </a:gs>
                    <a:gs pos="25000">
                      <a:srgbClr val="94B6D2">
                        <a:tint val="93000"/>
                        <a:satMod val="120000"/>
                      </a:srgbClr>
                    </a:gs>
                    <a:gs pos="50000">
                      <a:srgbClr val="94B6D2">
                        <a:shade val="89000"/>
                        <a:satMod val="110000"/>
                      </a:srgbClr>
                    </a:gs>
                    <a:gs pos="75000">
                      <a:srgbClr val="94B6D2">
                        <a:tint val="93000"/>
                        <a:satMod val="120000"/>
                      </a:srgbClr>
                    </a:gs>
                    <a:gs pos="100000">
                      <a:srgbClr val="94B6D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. 2013</a:t>
            </a:r>
          </a:p>
          <a:p>
            <a:pPr algn="ctr">
              <a:spcBef>
                <a:spcPct val="0"/>
              </a:spcBef>
              <a:defRPr/>
            </a:pPr>
            <a:endParaRPr lang="en-US" sz="4000" b="1" kern="0" dirty="0">
              <a:ln w="11430"/>
              <a:gradFill>
                <a:gsLst>
                  <a:gs pos="0">
                    <a:srgbClr val="94B6D2">
                      <a:tint val="90000"/>
                      <a:satMod val="120000"/>
                    </a:srgbClr>
                  </a:gs>
                  <a:gs pos="25000">
                    <a:srgbClr val="94B6D2">
                      <a:tint val="93000"/>
                      <a:satMod val="120000"/>
                    </a:srgbClr>
                  </a:gs>
                  <a:gs pos="50000">
                    <a:srgbClr val="94B6D2">
                      <a:shade val="89000"/>
                      <a:satMod val="110000"/>
                    </a:srgbClr>
                  </a:gs>
                  <a:gs pos="75000">
                    <a:srgbClr val="94B6D2">
                      <a:tint val="93000"/>
                      <a:satMod val="120000"/>
                    </a:srgbClr>
                  </a:gs>
                  <a:gs pos="100000">
                    <a:srgbClr val="94B6D2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8600" y="838200"/>
            <a:ext cx="8668407" cy="2781300"/>
          </a:xfrm>
          <a:prstGeom prst="rect">
            <a:avLst/>
          </a:prstGeom>
        </p:spPr>
        <p:txBody>
          <a:bodyPr anchor="b">
            <a:normAutofit fontScale="5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73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          </a:t>
            </a:r>
            <a:r>
              <a:rPr lang="en-US" sz="7300" b="1" dirty="0" err="1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Pendidikan</a:t>
            </a:r>
            <a:endParaRPr lang="en-US" sz="7300" b="1" dirty="0" smtClean="0">
              <a:ln w="11430"/>
              <a:gradFill>
                <a:gsLst>
                  <a:gs pos="0">
                    <a:srgbClr val="DD8047">
                      <a:tint val="70000"/>
                      <a:satMod val="245000"/>
                    </a:srgbClr>
                  </a:gs>
                  <a:gs pos="75000">
                    <a:srgbClr val="DD8047">
                      <a:tint val="90000"/>
                      <a:shade val="60000"/>
                      <a:satMod val="240000"/>
                    </a:srgbClr>
                  </a:gs>
                  <a:gs pos="100000">
                    <a:srgbClr val="DD80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  <a:p>
            <a:pPr>
              <a:defRPr/>
            </a:pPr>
            <a:r>
              <a:rPr lang="en-US" sz="103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    Agama Islam </a:t>
            </a:r>
          </a:p>
          <a:p>
            <a:pPr>
              <a:defRPr/>
            </a:pPr>
            <a:r>
              <a:rPr lang="en-US" sz="73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      </a:t>
            </a:r>
            <a:r>
              <a:rPr lang="en-US" sz="7300" b="1" dirty="0" err="1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dan</a:t>
            </a:r>
            <a:r>
              <a:rPr lang="en-US" sz="73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Budi </a:t>
            </a:r>
            <a:r>
              <a:rPr lang="en-US" sz="7300" b="1" dirty="0" err="1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Pekerti</a:t>
            </a:r>
            <a:endParaRPr lang="en-US" sz="7300" b="1" dirty="0" smtClean="0">
              <a:ln w="11430"/>
              <a:gradFill>
                <a:gsLst>
                  <a:gs pos="0">
                    <a:srgbClr val="DD8047">
                      <a:tint val="70000"/>
                      <a:satMod val="245000"/>
                    </a:srgbClr>
                  </a:gs>
                  <a:gs pos="75000">
                    <a:srgbClr val="DD8047">
                      <a:tint val="90000"/>
                      <a:shade val="60000"/>
                      <a:satMod val="240000"/>
                    </a:srgbClr>
                  </a:gs>
                  <a:gs pos="100000">
                    <a:srgbClr val="DD80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  <a:p>
            <a:pPr>
              <a:defRPr/>
            </a:pPr>
            <a:endParaRPr lang="en-US" sz="5300" b="1" dirty="0" smtClean="0">
              <a:ln w="11430"/>
              <a:gradFill>
                <a:gsLst>
                  <a:gs pos="0">
                    <a:srgbClr val="DD8047">
                      <a:tint val="70000"/>
                      <a:satMod val="245000"/>
                    </a:srgbClr>
                  </a:gs>
                  <a:gs pos="75000">
                    <a:srgbClr val="DD8047">
                      <a:tint val="90000"/>
                      <a:shade val="60000"/>
                      <a:satMod val="240000"/>
                    </a:srgbClr>
                  </a:gs>
                  <a:gs pos="100000">
                    <a:srgbClr val="DD80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  <a:p>
            <a:pPr>
              <a:defRPr/>
            </a:pPr>
            <a:r>
              <a:rPr lang="en-US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             </a:t>
            </a:r>
            <a:r>
              <a:rPr lang="en-US" sz="53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Untuk</a:t>
            </a:r>
            <a:r>
              <a:rPr lang="en-US" sz="5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 </a:t>
            </a:r>
            <a:r>
              <a:rPr lang="en-US" sz="7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SMA </a:t>
            </a:r>
            <a:r>
              <a:rPr lang="en-US" sz="73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Kelas</a:t>
            </a:r>
            <a:r>
              <a:rPr lang="en-US" sz="7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 X</a:t>
            </a:r>
            <a:endParaRPr lang="en-US" sz="7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8" name="Picture 2" descr="C:\Users\P0090\Desktop\2 0 1 4\Cover\Agama Islam SMA-1R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69536" cy="36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7105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04800"/>
            <a:ext cx="8503920" cy="6019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e.  </a:t>
            </a:r>
            <a:r>
              <a:rPr lang="en-US" sz="3600" dirty="0" err="1" smtClean="0">
                <a:latin typeface="Times New Roman"/>
                <a:cs typeface="Times New Roman"/>
              </a:rPr>
              <a:t>Untuk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menumbuhkembangkan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sikap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ḥusnuẓẓan</a:t>
            </a:r>
            <a:r>
              <a:rPr lang="en-US" sz="3600" dirty="0" smtClean="0">
                <a:latin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cs typeface="Times New Roman"/>
              </a:rPr>
              <a:t>umat</a:t>
            </a:r>
            <a:r>
              <a:rPr lang="en-US" sz="3600" dirty="0" smtClean="0">
                <a:latin typeface="Times New Roman"/>
                <a:cs typeface="Times New Roman"/>
              </a:rPr>
              <a:t> Islam </a:t>
            </a:r>
            <a:r>
              <a:rPr lang="en-US" sz="3600" dirty="0" err="1" smtClean="0">
                <a:latin typeface="Times New Roman"/>
                <a:cs typeface="Times New Roman"/>
              </a:rPr>
              <a:t>wajib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mengembangkan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sikap-sikap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berikut</a:t>
            </a:r>
            <a:r>
              <a:rPr lang="en-US" sz="3600" dirty="0" smtClean="0">
                <a:latin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cs typeface="Times New Roman"/>
              </a:rPr>
              <a:t>antaranya</a:t>
            </a:r>
            <a:r>
              <a:rPr lang="en-US" sz="3600" dirty="0" smtClean="0">
                <a:latin typeface="Times New Roman"/>
                <a:cs typeface="Times New Roman"/>
              </a:rPr>
              <a:t>:</a:t>
            </a: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Menyadari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bahwa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semua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kenikmatan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dari</a:t>
            </a:r>
            <a:r>
              <a:rPr lang="en-US" sz="3600" dirty="0" smtClean="0">
                <a:latin typeface="Times New Roman"/>
                <a:cs typeface="Times New Roman"/>
              </a:rPr>
              <a:t> Allah.</a:t>
            </a: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Menyadari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bahwa</a:t>
            </a:r>
            <a:r>
              <a:rPr lang="en-US" sz="3600" dirty="0" smtClean="0">
                <a:latin typeface="Times New Roman"/>
                <a:cs typeface="Times New Roman"/>
              </a:rPr>
              <a:t> Allah </a:t>
            </a:r>
            <a:r>
              <a:rPr lang="en-US" sz="3600" dirty="0" err="1" smtClean="0">
                <a:latin typeface="Times New Roman"/>
                <a:cs typeface="Times New Roman"/>
              </a:rPr>
              <a:t>akan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memberikan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kenikmatan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sesuai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jerih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payah</a:t>
            </a:r>
            <a:r>
              <a:rPr lang="en-US" sz="3600" dirty="0" smtClean="0">
                <a:latin typeface="Times New Roman"/>
                <a:cs typeface="Times New Roman"/>
              </a:rPr>
              <a:t> yang </a:t>
            </a:r>
            <a:r>
              <a:rPr lang="en-US" sz="3600" dirty="0" err="1" smtClean="0">
                <a:latin typeface="Times New Roman"/>
                <a:cs typeface="Times New Roman"/>
              </a:rPr>
              <a:t>dilakukan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oleh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manusia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Menyadari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bahwa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ketika</a:t>
            </a:r>
            <a:r>
              <a:rPr lang="en-US" sz="3600" dirty="0" smtClean="0">
                <a:latin typeface="Times New Roman"/>
                <a:cs typeface="Times New Roman"/>
              </a:rPr>
              <a:t> Allah </a:t>
            </a:r>
            <a:r>
              <a:rPr lang="en-US" sz="3600" dirty="0" err="1" smtClean="0">
                <a:latin typeface="Times New Roman"/>
                <a:cs typeface="Times New Roman"/>
              </a:rPr>
              <a:t>memberikan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nikmat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kepada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seseorang</a:t>
            </a:r>
            <a:r>
              <a:rPr lang="en-US" sz="3600" dirty="0" smtClean="0">
                <a:latin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cs typeface="Times New Roman"/>
              </a:rPr>
              <a:t>pada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saat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seseorang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bekerja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dengan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sungguh-sungguh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Memahami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manfaat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ḥusnuẓẓan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bahaya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su’ūẓẓan</a:t>
            </a:r>
            <a:r>
              <a:rPr lang="en-US" sz="3600" i="1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dalam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kehidupan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Memperdalam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belajar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ilmu</a:t>
            </a:r>
            <a:r>
              <a:rPr lang="en-US" sz="3600" dirty="0" smtClean="0">
                <a:latin typeface="Times New Roman"/>
                <a:cs typeface="Times New Roman"/>
              </a:rPr>
              <a:t> agama </a:t>
            </a:r>
            <a:r>
              <a:rPr lang="en-US" sz="3600" dirty="0" err="1" smtClean="0">
                <a:latin typeface="Times New Roman"/>
                <a:cs typeface="Times New Roman"/>
              </a:rPr>
              <a:t>islam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Mengembangkan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sikap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ihsan</a:t>
            </a:r>
            <a:r>
              <a:rPr lang="en-US" sz="3600" dirty="0" smtClean="0">
                <a:latin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cs typeface="Times New Roman"/>
              </a:rPr>
              <a:t>artinya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menghadirkan</a:t>
            </a:r>
            <a:r>
              <a:rPr lang="en-US" sz="3600" dirty="0" smtClean="0">
                <a:latin typeface="Times New Roman"/>
                <a:cs typeface="Times New Roman"/>
              </a:rPr>
              <a:t> Allah </a:t>
            </a:r>
            <a:r>
              <a:rPr lang="en-US" sz="3600" dirty="0" err="1" smtClean="0">
                <a:latin typeface="Times New Roman"/>
                <a:cs typeface="Times New Roman"/>
              </a:rPr>
              <a:t>dalm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setiap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sehari-hari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Berteman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dengan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orang</a:t>
            </a:r>
            <a:r>
              <a:rPr lang="en-US" sz="3600" dirty="0" smtClean="0">
                <a:latin typeface="Times New Roman"/>
                <a:cs typeface="Times New Roman"/>
              </a:rPr>
              <a:t> yang </a:t>
            </a:r>
            <a:r>
              <a:rPr lang="en-US" sz="3600" dirty="0" err="1" smtClean="0">
                <a:latin typeface="Times New Roman"/>
                <a:cs typeface="Times New Roman"/>
              </a:rPr>
              <a:t>suka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ḥusnuẓẓan</a:t>
            </a:r>
            <a:r>
              <a:rPr lang="en-US" sz="3600" i="1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menjauhi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teman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dari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orang</a:t>
            </a:r>
            <a:r>
              <a:rPr lang="en-US" sz="3600" dirty="0" smtClean="0">
                <a:latin typeface="Times New Roman"/>
                <a:cs typeface="Times New Roman"/>
              </a:rPr>
              <a:t> yang </a:t>
            </a:r>
            <a:r>
              <a:rPr lang="en-US" sz="3600" dirty="0" err="1" smtClean="0">
                <a:latin typeface="Times New Roman"/>
                <a:cs typeface="Times New Roman"/>
              </a:rPr>
              <a:t>suka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su’ūẓẓan</a:t>
            </a:r>
            <a:endParaRPr lang="en-US" sz="3600" i="1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3600" dirty="0" err="1" smtClean="0">
                <a:latin typeface="Times New Roman"/>
                <a:cs typeface="Times New Roman"/>
              </a:rPr>
              <a:t>Kesadaran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perilaku</a:t>
            </a:r>
            <a:r>
              <a:rPr lang="en-US" sz="3600" dirty="0" smtClean="0">
                <a:latin typeface="Times New Roman"/>
                <a:cs typeface="Times New Roman"/>
              </a:rPr>
              <a:t> yang </a:t>
            </a:r>
            <a:r>
              <a:rPr lang="en-US" sz="3600" dirty="0" err="1" smtClean="0">
                <a:latin typeface="Times New Roman"/>
                <a:cs typeface="Times New Roman"/>
              </a:rPr>
              <a:t>harus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dikembangkan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dan</a:t>
            </a:r>
            <a:r>
              <a:rPr lang="en-US" sz="3600" dirty="0" smtClean="0">
                <a:latin typeface="Times New Roman"/>
                <a:cs typeface="Times New Roman"/>
              </a:rPr>
              <a:t> yang </a:t>
            </a:r>
            <a:r>
              <a:rPr lang="en-US" sz="3600" dirty="0" err="1" smtClean="0">
                <a:latin typeface="Times New Roman"/>
                <a:cs typeface="Times New Roman"/>
              </a:rPr>
              <a:t>harus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dijauhi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dalam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kehidupan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sehari-hari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55789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Ḥujurāt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/49: 10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Aṣb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ā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Nuz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ūlnya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8503920" cy="5638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nabi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Muhammad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keledai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Abdullah bin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Ubay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munafik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Abdullah bin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Ubay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”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enyahlah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engkau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terganggu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keledaimu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Anshar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keledainya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baunya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engkau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Amarahlah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Abdullah bin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Ubay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timbullah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kemarahan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perkelahian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turunlah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/49: 9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memerintahkan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menghentikan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peperangan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perdamaian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muslim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bertengkar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pengikut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berkelahi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sandal.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/49: 9-10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memerintahkan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menghentikan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perkelahian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perdamaian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Anshar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tawar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menawar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haknya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pertengkaran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pertumpahan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beragama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non Islam,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senantiasa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berbuat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muslimterikat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keimanan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bersaudara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81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5946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e. Cara </a:t>
            </a:r>
            <a:r>
              <a:rPr lang="en-US" dirty="0" err="1" smtClean="0"/>
              <a:t>bersaudara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beriman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QS. Al-</a:t>
            </a:r>
            <a:r>
              <a:rPr lang="en-US" dirty="0" err="1" smtClean="0"/>
              <a:t>Ḥujurāt</a:t>
            </a:r>
            <a:r>
              <a:rPr lang="en-US" dirty="0" smtClean="0"/>
              <a:t>/49: 10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beriman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batas-batas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, </a:t>
            </a:r>
            <a:r>
              <a:rPr lang="en-US" dirty="0" err="1" smtClean="0"/>
              <a:t>ras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bangsa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sejenisnya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hak-haknya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menunaikan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yang </a:t>
            </a:r>
            <a:r>
              <a:rPr lang="en-US" dirty="0" err="1" smtClean="0"/>
              <a:t>diumpamakan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mearasakan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kesedihan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, ,</a:t>
            </a:r>
            <a:r>
              <a:rPr lang="en-US" dirty="0" err="1" smtClean="0"/>
              <a:t>membela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membatu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meringankan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0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KONTROL DIRI</a:t>
            </a:r>
            <a:endParaRPr lang="id-ID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perilakunya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hatinya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pelakunya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hadisNabi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Muhammad saw.</a:t>
            </a:r>
          </a:p>
          <a:p>
            <a:pPr algn="just" rtl="1"/>
            <a:r>
              <a:rPr lang="ar-SA" sz="3500" dirty="0" smtClean="0">
                <a:latin typeface="Adobe Naskh Medium" pitchFamily="50" charset="-78"/>
                <a:cs typeface="Adobe Naskh Medium" pitchFamily="50" charset="-78"/>
              </a:rPr>
              <a:t>اَلاَ وَاِنَّ فِى الْجَسَدِ مُضْغَةً اِذَاصَلَحَتْ صَلُحَ الْجَسَدُ كُلُّهُ وَاِذَا فَسَدَتْ فَسَدَ الْجَسَدُ كُلُّهُ, اَلاَ وَهِيَ قَلْبٌ (رواه البخاري ومسلم)</a:t>
            </a:r>
          </a:p>
          <a:p>
            <a:pPr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sesungguhnya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segumpal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segumpal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tubuhnya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seggumpal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ubuhnya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segumpal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(HR.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Bukhari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Muslim)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PRASANGKA BAIK</a:t>
            </a:r>
            <a:endParaRPr lang="id-ID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Su’uẓẓan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prasaan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curiga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Su’uẓẓan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dihindarkan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Ḥusnuẓẓan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prasaan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Ḥusnuẓẓan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rtl="1"/>
            <a:r>
              <a:rPr lang="ar-SA" dirty="0" smtClean="0">
                <a:latin typeface="Adobe Naskh Medium" pitchFamily="50" charset="-78"/>
                <a:cs typeface="Adobe Naskh Medium" pitchFamily="50" charset="-78"/>
              </a:rPr>
              <a:t>اَنَا عِنْدِ ظَنِّ عَبْدِ بِيْ اِنَّ ظَنَّ خَيْرًا فَخَيْرٌ وَاِنَّ ظَنَّ شرًّا فَشَرٌّ (رواه الطبرانى وابن حبّان)</a:t>
            </a:r>
          </a:p>
          <a:p>
            <a:pPr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hambaku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kepadaku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Dan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kepadaku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kepadaku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Thabrani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Ibnu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8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PERSAUDARAAN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 smtClean="0"/>
              <a:t>Ukhuwah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Persaudaraan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persahatabn</a:t>
            </a:r>
            <a:r>
              <a:rPr lang="en-US" dirty="0" smtClean="0"/>
              <a:t> yang </a:t>
            </a:r>
            <a:r>
              <a:rPr lang="en-US" dirty="0" err="1" smtClean="0"/>
              <a:t>erat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Pesaudaraan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, </a:t>
            </a:r>
            <a:r>
              <a:rPr lang="en-US" dirty="0" err="1" smtClean="0"/>
              <a:t>suku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kedudukan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. </a:t>
            </a:r>
            <a:r>
              <a:rPr lang="en-US" dirty="0" err="1" smtClean="0"/>
              <a:t>Persaudaraan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keimanan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saw.:</a:t>
            </a:r>
          </a:p>
          <a:p>
            <a:pPr algn="just" rtl="1"/>
            <a:r>
              <a:rPr lang="ar-SA" sz="3000" dirty="0" smtClean="0">
                <a:latin typeface="Adobe Naskh Medium" pitchFamily="50" charset="-78"/>
                <a:cs typeface="Adobe Naskh Medium" pitchFamily="50" charset="-78"/>
              </a:rPr>
              <a:t>قَالَ رَسُوْلُ اللهِ ﷺ اِنَّ اللهَ لاَ يَنْظُرُ اِلَى صُوَرِكُمْ وَاَمْوَالِكُمْ وَلَكِنْ يَنْظُرُ اِلَى </a:t>
            </a:r>
            <a:endParaRPr lang="en-US" sz="3000" dirty="0" smtClean="0">
              <a:latin typeface="Adobe Naskh Medium" pitchFamily="50" charset="-78"/>
              <a:cs typeface="Adobe Naskh Medium" pitchFamily="50" charset="-78"/>
            </a:endParaRPr>
          </a:p>
          <a:p>
            <a:pPr marL="0" indent="0" algn="just" rtl="1">
              <a:buNone/>
            </a:pPr>
            <a:r>
              <a:rPr lang="en-US" sz="3000" dirty="0"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en-US" sz="3000" dirty="0" smtClean="0">
                <a:latin typeface="Adobe Naskh Medium" pitchFamily="50" charset="-78"/>
                <a:cs typeface="Adobe Naskh Medium" pitchFamily="50" charset="-78"/>
              </a:rPr>
              <a:t>  </a:t>
            </a:r>
            <a:r>
              <a:rPr lang="ar-SA" sz="3000" dirty="0" smtClean="0">
                <a:latin typeface="Adobe Naskh Medium" pitchFamily="50" charset="-78"/>
                <a:cs typeface="Adobe Naskh Medium" pitchFamily="50" charset="-78"/>
              </a:rPr>
              <a:t>قُلُوْبِكُمْ وَاَعْمَالِكُمْ (رواه مسلم)</a:t>
            </a:r>
          </a:p>
          <a:p>
            <a:pPr algn="just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Rasulullah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saw.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bersabda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Sesungguhnya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rupa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harta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kalian,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kaepada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kalian. (HR. Muslim).</a:t>
            </a:r>
            <a:endParaRPr lang="id-ID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Manfaat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Kontrol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Diri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Terhindar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perbuatan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dosa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Terhindar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hahl-hal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merugikan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diri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sendiri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lain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Terhindar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sifat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egois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Terhindar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sikap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sombong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Menyehatkan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rohani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Manfaat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Prasangka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Baik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Terhindar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sikap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iri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dengki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nikmat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diperoleh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lain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Hati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tenang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Selalu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berfikir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positif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Mudah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bersaudara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lain</a:t>
            </a:r>
          </a:p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Manfaat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persaudaraan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memperbanyak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teman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saudara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menambah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menjalin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relasi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lagi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mempererat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jalinan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kekeluargaan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persaudaraan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sesama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manusia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id-ID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BAB 1 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71472" y="4117987"/>
            <a:ext cx="8229600" cy="2382847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Kontrol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 </a:t>
            </a: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diri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, </a:t>
            </a: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prasangka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 </a:t>
            </a: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baik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, </a:t>
            </a: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dan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 </a:t>
            </a:r>
            <a:r>
              <a:rPr lang="en-US" sz="6600" b="1" dirty="0" err="1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persaudaraan</a:t>
            </a:r>
            <a:r>
              <a:rPr lang="en-US" sz="6600" b="1" dirty="0" smtClean="0">
                <a:ln w="50800"/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nstantia" pitchFamily="18" charset="0"/>
                <a:cs typeface="MoolBoran" pitchFamily="34" charset="0"/>
              </a:rPr>
              <a:t>.</a:t>
            </a:r>
            <a:endParaRPr lang="en-US" sz="6600" b="1" dirty="0">
              <a:ln w="50800"/>
              <a:solidFill>
                <a:srgbClr val="FFFF00"/>
              </a:solidFill>
              <a:effectLst>
                <a:reflection blurRad="6350" stA="60000" endA="900" endPos="60000" dist="29997" dir="5400000" sy="-100000" algn="bl" rotWithShape="0"/>
              </a:effectLst>
              <a:latin typeface="Constantia" pitchFamily="18" charset="0"/>
              <a:cs typeface="MoolBoran" pitchFamily="34" charset="0"/>
            </a:endParaRPr>
          </a:p>
        </p:txBody>
      </p:sp>
      <p:pic>
        <p:nvPicPr>
          <p:cNvPr id="5123" name="Picture 3" descr="C:\Users\User\Pictures\allah-sw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736"/>
            <a:ext cx="389012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26579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spc="0" dirty="0" smtClean="0">
                <a:ln/>
                <a:solidFill>
                  <a:schemeClr val="accent3"/>
                </a:solidFill>
                <a:effectLst/>
                <a:latin typeface="Broadway" pitchFamily="82" charset="0"/>
              </a:rPr>
              <a:t>LATAR BELAKANG</a:t>
            </a:r>
            <a:endParaRPr lang="en-US" sz="4800" b="1" spc="0" dirty="0">
              <a:ln/>
              <a:solidFill>
                <a:schemeClr val="accent3"/>
              </a:solidFill>
              <a:effectLst/>
              <a:latin typeface="Broadway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Baskerville Old Face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Menurunkan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Al-Qur’an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menjadikan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Al-Qur’an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mengamalkan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kandungannya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Anfāl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/8: 72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/49: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dibahas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mujāhadah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persaudaraan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ukhwah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/49: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menjauhi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su’ūẓẓan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Pictures\Allah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029200"/>
            <a:ext cx="2257452" cy="148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057860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Anfāl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/8: 72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/49: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perhatikan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makhraj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tajwid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ta’awudz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Al-Qur’an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kedamaian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Anfāl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/8: 72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/49: 10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  <a:endParaRPr lang="id-ID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5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QS. Al-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Anfāl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/8: 72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8029" y="1676400"/>
            <a:ext cx="7690171" cy="4191000"/>
          </a:xfrm>
          <a:prstGeom prst="flowChart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4486760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QS. Al-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/49: 10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1"/>
            <a:ext cx="8077200" cy="2666999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0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QS. Al-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Ḥujurāt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/49: 12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8077201" cy="411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9308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Anfāl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/8: 72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berjuang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diajalan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berjihad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raga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mekah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madinah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berkewajiban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pertolongan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agama,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berdakwah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mukmin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mekah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berhijrah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pertolongan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mukmin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madinah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mukmin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madinah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wajib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pertolongan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bersaudara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7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QS. Al-</a:t>
            </a:r>
            <a:r>
              <a:rPr lang="en-US" sz="2400" dirty="0" err="1" smtClean="0">
                <a:latin typeface="Times New Roman"/>
                <a:cs typeface="Times New Roman"/>
              </a:rPr>
              <a:t>Ḥujurāt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/49: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Aṣb</a:t>
            </a:r>
            <a:r>
              <a:rPr lang="en-US" sz="2400" dirty="0" err="1" smtClean="0">
                <a:latin typeface="Times New Roman"/>
                <a:cs typeface="Times New Roman"/>
              </a:rPr>
              <a:t>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Nuz</a:t>
            </a:r>
            <a:r>
              <a:rPr lang="en-US" sz="2400" dirty="0" err="1" smtClean="0">
                <a:latin typeface="Times New Roman"/>
                <a:cs typeface="Times New Roman"/>
              </a:rPr>
              <a:t>ūlnya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8503920" cy="5334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2400" dirty="0" err="1" smtClean="0"/>
              <a:t>Diriwayatkan</a:t>
            </a:r>
            <a:r>
              <a:rPr lang="en-US" sz="2400" dirty="0" smtClean="0"/>
              <a:t> </a:t>
            </a:r>
            <a:r>
              <a:rPr lang="en-US" sz="2400" dirty="0" err="1" smtClean="0"/>
              <a:t>Ibnu</a:t>
            </a:r>
            <a:r>
              <a:rPr lang="en-US" sz="2400" dirty="0" smtClean="0"/>
              <a:t> </a:t>
            </a:r>
            <a:r>
              <a:rPr lang="en-US" sz="2400" dirty="0" err="1" smtClean="0"/>
              <a:t>Mundzir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Ibnu</a:t>
            </a:r>
            <a:r>
              <a:rPr lang="en-US" sz="2400" dirty="0" smtClean="0"/>
              <a:t> </a:t>
            </a:r>
            <a:r>
              <a:rPr lang="en-US" sz="2400" dirty="0" err="1" smtClean="0"/>
              <a:t>Juraij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Salman</a:t>
            </a:r>
            <a:r>
              <a:rPr lang="en-US" sz="2400" dirty="0" smtClean="0"/>
              <a:t> Al-</a:t>
            </a:r>
            <a:r>
              <a:rPr lang="en-US" sz="2400" dirty="0" err="1" smtClean="0"/>
              <a:t>Farisi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makan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tidur</a:t>
            </a:r>
            <a:r>
              <a:rPr lang="en-US" sz="2400" dirty="0" smtClean="0"/>
              <a:t>,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mendengkur</a:t>
            </a:r>
            <a:r>
              <a:rPr lang="en-US" sz="2400" dirty="0" smtClean="0"/>
              <a:t>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pembebasan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</a:t>
            </a:r>
            <a:r>
              <a:rPr lang="en-US" sz="2400" dirty="0" err="1" smtClean="0"/>
              <a:t>Mekah</a:t>
            </a:r>
            <a:r>
              <a:rPr lang="en-US" sz="2400" dirty="0" smtClean="0"/>
              <a:t>, </a:t>
            </a:r>
            <a:r>
              <a:rPr lang="en-US" sz="2400" dirty="0" err="1" smtClean="0"/>
              <a:t>Bilal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ka’bah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mengumandangkan</a:t>
            </a:r>
            <a:r>
              <a:rPr lang="en-US" sz="2400" dirty="0" smtClean="0"/>
              <a:t> azan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mengatakan.”apakah</a:t>
            </a:r>
            <a:r>
              <a:rPr lang="en-US" sz="2400" dirty="0" smtClean="0"/>
              <a:t> </a:t>
            </a:r>
            <a:r>
              <a:rPr lang="en-US" sz="2400" dirty="0" err="1" smtClean="0"/>
              <a:t>hamba</a:t>
            </a:r>
            <a:r>
              <a:rPr lang="en-US" sz="2400" dirty="0" smtClean="0"/>
              <a:t> </a:t>
            </a:r>
            <a:r>
              <a:rPr lang="en-US" sz="2400" dirty="0" err="1" smtClean="0"/>
              <a:t>sahaya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hitam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berani</a:t>
            </a:r>
            <a:r>
              <a:rPr lang="en-US" sz="2400" dirty="0" smtClean="0"/>
              <a:t> azan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ka’bah</a:t>
            </a:r>
            <a:r>
              <a:rPr lang="en-US" sz="2400" smtClean="0"/>
              <a:t>? Dll, lalu </a:t>
            </a:r>
            <a:r>
              <a:rPr lang="en-US" sz="2400" dirty="0" smtClean="0"/>
              <a:t>Allah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Firmannya</a:t>
            </a:r>
            <a:r>
              <a:rPr lang="en-US" sz="2400" dirty="0" smtClean="0"/>
              <a:t>. “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! </a:t>
            </a:r>
            <a:r>
              <a:rPr lang="en-US" sz="2400" dirty="0" err="1" smtClean="0"/>
              <a:t>sesungguhnya</a:t>
            </a:r>
            <a:r>
              <a:rPr lang="en-US" sz="2400" dirty="0" smtClean="0"/>
              <a:t> </a:t>
            </a:r>
            <a:r>
              <a:rPr lang="en-US" sz="2400" dirty="0" err="1" smtClean="0"/>
              <a:t>kami</a:t>
            </a:r>
            <a:r>
              <a:rPr lang="en-US" sz="2400" dirty="0" smtClean="0"/>
              <a:t> </a:t>
            </a:r>
            <a:r>
              <a:rPr lang="en-US" sz="2400" dirty="0" err="1" smtClean="0"/>
              <a:t>ciptakan</a:t>
            </a:r>
            <a:r>
              <a:rPr lang="en-US" sz="2400" dirty="0" smtClean="0"/>
              <a:t> kalian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laki-laki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err="1" smtClean="0"/>
              <a:t>perempuan</a:t>
            </a:r>
            <a:r>
              <a:rPr lang="en-US" sz="2400" smtClean="0"/>
              <a:t>……..(Al-Ḥujurāt/49: 13)</a:t>
            </a:r>
            <a:endParaRPr lang="en-US" sz="24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smtClean="0"/>
              <a:t>Allah </a:t>
            </a:r>
            <a:r>
              <a:rPr lang="en-US" sz="2400" dirty="0" err="1" smtClean="0"/>
              <a:t>memerintahkan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umat</a:t>
            </a:r>
            <a:r>
              <a:rPr lang="en-US" sz="2400" dirty="0" smtClean="0"/>
              <a:t> </a:t>
            </a:r>
            <a:r>
              <a:rPr lang="en-US" sz="2400" dirty="0" err="1" smtClean="0"/>
              <a:t>islam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senantiasa</a:t>
            </a:r>
            <a:r>
              <a:rPr lang="en-US" sz="2400" dirty="0" smtClean="0"/>
              <a:t> </a:t>
            </a:r>
            <a:r>
              <a:rPr lang="en-US" sz="2400" dirty="0" err="1" smtClean="0"/>
              <a:t>bersikap</a:t>
            </a:r>
            <a:r>
              <a:rPr lang="en-US" sz="2400" dirty="0" smtClean="0"/>
              <a:t> </a:t>
            </a:r>
            <a:r>
              <a:rPr lang="en-US" sz="2400" i="1" dirty="0" err="1" smtClean="0"/>
              <a:t>ḥusnu</a:t>
            </a:r>
            <a:r>
              <a:rPr lang="en-US" sz="2400" i="1" dirty="0" err="1" smtClean="0">
                <a:latin typeface="Times New Roman"/>
                <a:cs typeface="Times New Roman"/>
              </a:rPr>
              <a:t>ẓẓan</a:t>
            </a:r>
            <a:r>
              <a:rPr lang="en-US" sz="2400" dirty="0" smtClean="0">
                <a:latin typeface="Times New Roman"/>
                <a:cs typeface="Times New Roman"/>
              </a:rPr>
              <a:t> (</a:t>
            </a:r>
            <a:r>
              <a:rPr lang="en-US" sz="2400" dirty="0" err="1" smtClean="0">
                <a:latin typeface="Times New Roman"/>
                <a:cs typeface="Times New Roman"/>
              </a:rPr>
              <a:t>prasangka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baik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 smtClean="0">
                <a:latin typeface="Times New Roman"/>
                <a:cs typeface="Times New Roman"/>
              </a:rPr>
              <a:t>Sikap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/>
              <a:t>ḥusnu</a:t>
            </a:r>
            <a:r>
              <a:rPr lang="en-US" sz="2400" i="1" dirty="0" err="1" smtClean="0">
                <a:latin typeface="Times New Roman"/>
                <a:cs typeface="Times New Roman"/>
              </a:rPr>
              <a:t>ẓẓan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dan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su’ūẓẓan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dapat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mncul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dalam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perilaku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manusia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kebanyakan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berkaitan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dengan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nikmat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mtClean="0">
                <a:latin typeface="Times New Roman"/>
                <a:cs typeface="Times New Roman"/>
              </a:rPr>
              <a:t>Allah.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3897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1_Civic</vt:lpstr>
      <vt:lpstr>Civic</vt:lpstr>
      <vt:lpstr>PowerPoint Presentation</vt:lpstr>
      <vt:lpstr>BAB 1 </vt:lpstr>
      <vt:lpstr>LATAR BELAKANG</vt:lpstr>
      <vt:lpstr>Membaca QS. Al-Anfāl/8: 72 dan QS. Al-Ḥujurāt/49: 10 dan 12</vt:lpstr>
      <vt:lpstr>QS. Al-Anfāl/8: 72</vt:lpstr>
      <vt:lpstr>QS. Al-Ḥujurāt/49: 10</vt:lpstr>
      <vt:lpstr>QS. Al-Ḥujurāt/49: 12</vt:lpstr>
      <vt:lpstr>Analisis isi kandungan QS. Al-Anfāl/8: 72 berisi perintah Allah swt.</vt:lpstr>
      <vt:lpstr>Analisis isi kandungan QS. Al-Ḥujurāt/49: 12 Aṣbābun Nuzūlnya</vt:lpstr>
      <vt:lpstr>PowerPoint Presentation</vt:lpstr>
      <vt:lpstr>Analisis isi kandungan QS. Al-Ḥujurāt/49: 10 Aṣbābun Nuzūlnya</vt:lpstr>
      <vt:lpstr>PowerPoint Presentation</vt:lpstr>
      <vt:lpstr>KONTROL DIRI</vt:lpstr>
      <vt:lpstr>PRASANGKA BAIK</vt:lpstr>
      <vt:lpstr>PERSAUDARAAN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Faisol</dc:creator>
  <cp:lastModifiedBy>P0090</cp:lastModifiedBy>
  <cp:revision>1</cp:revision>
  <dcterms:created xsi:type="dcterms:W3CDTF">2006-08-16T00:00:00Z</dcterms:created>
  <dcterms:modified xsi:type="dcterms:W3CDTF">2014-05-21T03:24:05Z</dcterms:modified>
</cp:coreProperties>
</file>