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5790" autoAdjust="0"/>
  </p:normalViewPr>
  <p:slideViewPr>
    <p:cSldViewPr>
      <p:cViewPr>
        <p:scale>
          <a:sx n="75" d="100"/>
          <a:sy n="75" d="100"/>
        </p:scale>
        <p:origin x="-192"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836C6ED-5D99-4CD8-9453-8D78BE20EF4C}" type="datetimeFigureOut">
              <a:rPr lang="ru-RU" smtClean="0"/>
              <a:t>18.12.2016</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00C0381A-43CA-49D5-B4B8-DF5F36C23F14}"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36C6ED-5D99-4CD8-9453-8D78BE20EF4C}" type="datetimeFigureOut">
              <a:rPr lang="ru-RU" smtClean="0"/>
              <a:t>18.12.2016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C0381A-43CA-49D5-B4B8-DF5F36C23F1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36C6ED-5D99-4CD8-9453-8D78BE20EF4C}" type="datetimeFigureOut">
              <a:rPr lang="ru-RU" smtClean="0"/>
              <a:t>18.12.2016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C0381A-43CA-49D5-B4B8-DF5F36C23F1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8836C6ED-5D99-4CD8-9453-8D78BE20EF4C}" type="datetimeFigureOut">
              <a:rPr lang="ru-RU" smtClean="0"/>
              <a:t>18.12.2016</a:t>
            </a:fld>
            <a:endParaRPr lang="ru-RU"/>
          </a:p>
        </p:txBody>
      </p:sp>
      <p:sp>
        <p:nvSpPr>
          <p:cNvPr id="9" name="Номер слайда 8"/>
          <p:cNvSpPr>
            <a:spLocks noGrp="1"/>
          </p:cNvSpPr>
          <p:nvPr>
            <p:ph type="sldNum" sz="quarter" idx="15"/>
          </p:nvPr>
        </p:nvSpPr>
        <p:spPr/>
        <p:txBody>
          <a:bodyPr rtlCol="0"/>
          <a:lstStyle/>
          <a:p>
            <a:fld id="{00C0381A-43CA-49D5-B4B8-DF5F36C23F14}"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8836C6ED-5D99-4CD8-9453-8D78BE20EF4C}" type="datetimeFigureOut">
              <a:rPr lang="ru-RU" smtClean="0"/>
              <a:t>18.12.2016</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00C0381A-43CA-49D5-B4B8-DF5F36C23F14}"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836C6ED-5D99-4CD8-9453-8D78BE20EF4C}" type="datetimeFigureOut">
              <a:rPr lang="ru-RU" smtClean="0"/>
              <a:t>18.12.2016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C0381A-43CA-49D5-B4B8-DF5F36C23F14}"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836C6ED-5D99-4CD8-9453-8D78BE20EF4C}" type="datetimeFigureOut">
              <a:rPr lang="ru-RU" smtClean="0"/>
              <a:t>18.12.2016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0C0381A-43CA-49D5-B4B8-DF5F36C23F14}"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8836C6ED-5D99-4CD8-9453-8D78BE20EF4C}" type="datetimeFigureOut">
              <a:rPr lang="ru-RU" smtClean="0"/>
              <a:t>18.12.2016</a:t>
            </a:fld>
            <a:endParaRPr lang="ru-RU"/>
          </a:p>
        </p:txBody>
      </p:sp>
      <p:sp>
        <p:nvSpPr>
          <p:cNvPr id="7" name="Номер слайда 6"/>
          <p:cNvSpPr>
            <a:spLocks noGrp="1"/>
          </p:cNvSpPr>
          <p:nvPr>
            <p:ph type="sldNum" sz="quarter" idx="11"/>
          </p:nvPr>
        </p:nvSpPr>
        <p:spPr/>
        <p:txBody>
          <a:bodyPr rtlCol="0"/>
          <a:lstStyle/>
          <a:p>
            <a:fld id="{00C0381A-43CA-49D5-B4B8-DF5F36C23F14}"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36C6ED-5D99-4CD8-9453-8D78BE20EF4C}" type="datetimeFigureOut">
              <a:rPr lang="ru-RU" smtClean="0"/>
              <a:t>18.12.2016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0C0381A-43CA-49D5-B4B8-DF5F36C23F1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8836C6ED-5D99-4CD8-9453-8D78BE20EF4C}" type="datetimeFigureOut">
              <a:rPr lang="ru-RU" smtClean="0"/>
              <a:t>18.12.2016</a:t>
            </a:fld>
            <a:endParaRPr lang="ru-RU"/>
          </a:p>
        </p:txBody>
      </p:sp>
      <p:sp>
        <p:nvSpPr>
          <p:cNvPr id="22" name="Номер слайда 21"/>
          <p:cNvSpPr>
            <a:spLocks noGrp="1"/>
          </p:cNvSpPr>
          <p:nvPr>
            <p:ph type="sldNum" sz="quarter" idx="15"/>
          </p:nvPr>
        </p:nvSpPr>
        <p:spPr/>
        <p:txBody>
          <a:bodyPr rtlCol="0"/>
          <a:lstStyle/>
          <a:p>
            <a:fld id="{00C0381A-43CA-49D5-B4B8-DF5F36C23F14}"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8836C6ED-5D99-4CD8-9453-8D78BE20EF4C}" type="datetimeFigureOut">
              <a:rPr lang="ru-RU" smtClean="0"/>
              <a:t>18.12.2016</a:t>
            </a:fld>
            <a:endParaRPr lang="ru-RU"/>
          </a:p>
        </p:txBody>
      </p:sp>
      <p:sp>
        <p:nvSpPr>
          <p:cNvPr id="18" name="Номер слайда 17"/>
          <p:cNvSpPr>
            <a:spLocks noGrp="1"/>
          </p:cNvSpPr>
          <p:nvPr>
            <p:ph type="sldNum" sz="quarter" idx="11"/>
          </p:nvPr>
        </p:nvSpPr>
        <p:spPr/>
        <p:txBody>
          <a:bodyPr rtlCol="0"/>
          <a:lstStyle/>
          <a:p>
            <a:fld id="{00C0381A-43CA-49D5-B4B8-DF5F36C23F14}"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836C6ED-5D99-4CD8-9453-8D78BE20EF4C}" type="datetimeFigureOut">
              <a:rPr lang="ru-RU" smtClean="0"/>
              <a:t>18.12.2016</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0C0381A-43CA-49D5-B4B8-DF5F36C23F14}"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23728" y="908720"/>
            <a:ext cx="6172200" cy="1894362"/>
          </a:xfrm>
        </p:spPr>
        <p:txBody>
          <a:bodyPr/>
          <a:lstStyle/>
          <a:p>
            <a:r>
              <a:rPr lang="ru-RU" dirty="0" smtClean="0">
                <a:solidFill>
                  <a:schemeClr val="bg2">
                    <a:lumMod val="10000"/>
                  </a:schemeClr>
                </a:solidFill>
              </a:rPr>
              <a:t>Развитие личности ребёнка младшего школьного возраста в контексте ФГОС</a:t>
            </a:r>
            <a:endParaRPr lang="ru-RU" dirty="0">
              <a:solidFill>
                <a:schemeClr val="bg2">
                  <a:lumMod val="10000"/>
                </a:schemeClr>
              </a:solidFill>
            </a:endParaRPr>
          </a:p>
        </p:txBody>
      </p:sp>
      <p:sp>
        <p:nvSpPr>
          <p:cNvPr id="3" name="Подзаголовок 2"/>
          <p:cNvSpPr>
            <a:spLocks noGrp="1"/>
          </p:cNvSpPr>
          <p:nvPr>
            <p:ph type="subTitle" idx="1"/>
          </p:nvPr>
        </p:nvSpPr>
        <p:spPr/>
        <p:txBody>
          <a:bodyPr>
            <a:normAutofit lnSpcReduction="10000"/>
          </a:bodyPr>
          <a:lstStyle/>
          <a:p>
            <a:r>
              <a:rPr lang="ru-RU" dirty="0" smtClean="0"/>
              <a:t> </a:t>
            </a:r>
          </a:p>
          <a:p>
            <a:endParaRPr lang="ru-RU" dirty="0"/>
          </a:p>
          <a:p>
            <a:endParaRPr lang="ru-RU" dirty="0" smtClean="0"/>
          </a:p>
          <a:p>
            <a:r>
              <a:rPr lang="ru-RU" dirty="0" smtClean="0"/>
              <a:t>                                         Подготовила Каракаш С В.</a:t>
            </a:r>
            <a:endParaRPr lang="ru-RU" dirty="0"/>
          </a:p>
        </p:txBody>
      </p:sp>
    </p:spTree>
    <p:extLst>
      <p:ext uri="{BB962C8B-B14F-4D97-AF65-F5344CB8AC3E}">
        <p14:creationId xmlns:p14="http://schemas.microsoft.com/office/powerpoint/2010/main" val="491728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06090"/>
          </a:xfrm>
        </p:spPr>
        <p:txBody>
          <a:bodyPr>
            <a:normAutofit fontScale="90000"/>
          </a:bodyPr>
          <a:lstStyle/>
          <a:p>
            <a:r>
              <a:rPr lang="ru-RU" sz="2400" dirty="0" smtClean="0"/>
              <a:t>Современные педагогические технологии развития личности у детей.</a:t>
            </a:r>
            <a:endParaRPr lang="ru-RU" sz="2400" dirty="0"/>
          </a:p>
        </p:txBody>
      </p:sp>
      <p:sp>
        <p:nvSpPr>
          <p:cNvPr id="3" name="Объект 2"/>
          <p:cNvSpPr>
            <a:spLocks noGrp="1"/>
          </p:cNvSpPr>
          <p:nvPr>
            <p:ph sz="quarter" idx="1"/>
          </p:nvPr>
        </p:nvSpPr>
        <p:spPr>
          <a:xfrm>
            <a:off x="323528" y="1052736"/>
            <a:ext cx="7683624" cy="5616624"/>
          </a:xfrm>
        </p:spPr>
        <p:txBody>
          <a:bodyPr/>
          <a:lstStyle/>
          <a:p>
            <a:r>
              <a:rPr lang="ru-RU" sz="2000" dirty="0" smtClean="0"/>
              <a:t>Развивающее обучение</a:t>
            </a:r>
          </a:p>
          <a:p>
            <a:r>
              <a:rPr lang="ru-RU" sz="2000" dirty="0" smtClean="0"/>
              <a:t>Проблемное обучение</a:t>
            </a:r>
          </a:p>
          <a:p>
            <a:r>
              <a:rPr lang="ru-RU" sz="2000" dirty="0" err="1" smtClean="0"/>
              <a:t>Разноуровневое</a:t>
            </a:r>
            <a:r>
              <a:rPr lang="ru-RU" sz="2000" dirty="0" smtClean="0"/>
              <a:t> обучение</a:t>
            </a:r>
          </a:p>
          <a:p>
            <a:r>
              <a:rPr lang="ru-RU" sz="2000" dirty="0" smtClean="0"/>
              <a:t>Коллективная система обучение</a:t>
            </a:r>
          </a:p>
          <a:p>
            <a:r>
              <a:rPr lang="ru-RU" sz="2000" dirty="0" smtClean="0"/>
              <a:t>Технология изучений изобретательских задач (ТРИЗ)</a:t>
            </a:r>
          </a:p>
          <a:p>
            <a:r>
              <a:rPr lang="ru-RU" sz="2000" dirty="0" smtClean="0"/>
              <a:t>Исследовательские методы обучения</a:t>
            </a:r>
          </a:p>
          <a:p>
            <a:r>
              <a:rPr lang="ru-RU" sz="2000" dirty="0" smtClean="0"/>
              <a:t>Проектные методы обучения</a:t>
            </a:r>
          </a:p>
          <a:p>
            <a:r>
              <a:rPr lang="ru-RU" sz="2000" dirty="0" smtClean="0"/>
              <a:t>Технология использования игровых методов, ролевых, деловых и других методов обучающих игр</a:t>
            </a:r>
          </a:p>
          <a:p>
            <a:r>
              <a:rPr lang="ru-RU" sz="2000" dirty="0" smtClean="0"/>
              <a:t>Обучение в сотрудничестве(</a:t>
            </a:r>
            <a:r>
              <a:rPr lang="ru-RU" sz="2000" dirty="0" err="1" smtClean="0"/>
              <a:t>коммандная</a:t>
            </a:r>
            <a:r>
              <a:rPr lang="ru-RU" sz="2000" dirty="0" smtClean="0"/>
              <a:t>, групповая работа)</a:t>
            </a:r>
          </a:p>
          <a:p>
            <a:r>
              <a:rPr lang="ru-RU" sz="2000" dirty="0" smtClean="0"/>
              <a:t>ИКТ</a:t>
            </a:r>
          </a:p>
          <a:p>
            <a:r>
              <a:rPr lang="ru-RU" sz="2000" dirty="0" err="1" smtClean="0"/>
              <a:t>Здоровьесберегающие</a:t>
            </a:r>
            <a:r>
              <a:rPr lang="ru-RU" sz="2000" dirty="0" smtClean="0"/>
              <a:t> технологии</a:t>
            </a:r>
          </a:p>
          <a:p>
            <a:endParaRPr lang="ru-RU" dirty="0" smtClean="0"/>
          </a:p>
          <a:p>
            <a:endParaRPr lang="ru-RU" dirty="0"/>
          </a:p>
        </p:txBody>
      </p:sp>
    </p:spTree>
    <p:extLst>
      <p:ext uri="{BB962C8B-B14F-4D97-AF65-F5344CB8AC3E}">
        <p14:creationId xmlns:p14="http://schemas.microsoft.com/office/powerpoint/2010/main" val="6538195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197119602"/>
              </p:ext>
            </p:extLst>
          </p:nvPr>
        </p:nvGraphicFramePr>
        <p:xfrm>
          <a:off x="251520" y="260648"/>
          <a:ext cx="8424936" cy="6364087"/>
        </p:xfrm>
        <a:graphic>
          <a:graphicData uri="http://schemas.openxmlformats.org/drawingml/2006/table">
            <a:tbl>
              <a:tblPr firstRow="1" firstCol="1" lastRow="1" lastCol="1" bandRow="1" bandCol="1"/>
              <a:tblGrid>
                <a:gridCol w="2005840"/>
                <a:gridCol w="1613356"/>
                <a:gridCol w="1559912"/>
                <a:gridCol w="1653440"/>
                <a:gridCol w="1592388"/>
              </a:tblGrid>
              <a:tr h="427635">
                <a:tc>
                  <a:txBody>
                    <a:bodyPr/>
                    <a:lstStyle/>
                    <a:p>
                      <a:pPr algn="ctr">
                        <a:lnSpc>
                          <a:spcPct val="115000"/>
                        </a:lnSpc>
                        <a:spcAft>
                          <a:spcPts val="0"/>
                        </a:spcAft>
                      </a:pPr>
                      <a:r>
                        <a:rPr lang="ru-RU" sz="1200" b="1">
                          <a:effectLst/>
                          <a:latin typeface="Cambria"/>
                          <a:ea typeface="Times New Roman"/>
                          <a:cs typeface="Times New Roman"/>
                        </a:rPr>
                        <a:t>Смысловые</a:t>
                      </a:r>
                      <a:endParaRPr lang="ru-RU" sz="1100">
                        <a:effectLst/>
                        <a:latin typeface="Calibri"/>
                        <a:ea typeface="Calibri"/>
                        <a:cs typeface="Times New Roman"/>
                      </a:endParaRPr>
                    </a:p>
                    <a:p>
                      <a:pPr algn="ctr">
                        <a:lnSpc>
                          <a:spcPct val="115000"/>
                        </a:lnSpc>
                        <a:spcAft>
                          <a:spcPts val="0"/>
                        </a:spcAft>
                      </a:pPr>
                      <a:r>
                        <a:rPr lang="ru-RU" sz="1200" b="1">
                          <a:effectLst/>
                          <a:latin typeface="Cambria"/>
                          <a:ea typeface="Times New Roman"/>
                          <a:cs typeface="Times New Roman"/>
                        </a:rPr>
                        <a:t>акценты УУД</a:t>
                      </a:r>
                      <a:endParaRPr lang="ru-RU" sz="1100">
                        <a:effectLst/>
                        <a:latin typeface="Calibri"/>
                        <a:ea typeface="Calibri"/>
                        <a:cs typeface="Times New Roman"/>
                      </a:endParaRPr>
                    </a:p>
                  </a:txBody>
                  <a:tcPr marL="66218" marR="66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ru-RU" sz="1200" b="1">
                          <a:effectLst/>
                          <a:latin typeface="Cambria"/>
                          <a:ea typeface="Times New Roman"/>
                          <a:cs typeface="Times New Roman"/>
                        </a:rPr>
                        <a:t>Русский язык</a:t>
                      </a:r>
                      <a:endParaRPr lang="ru-RU" sz="1100">
                        <a:effectLst/>
                        <a:latin typeface="Calibri"/>
                        <a:ea typeface="Calibri"/>
                        <a:cs typeface="Times New Roman"/>
                      </a:endParaRPr>
                    </a:p>
                  </a:txBody>
                  <a:tcPr marL="66218" marR="66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ru-RU" sz="1200" b="1">
                          <a:effectLst/>
                          <a:latin typeface="Cambria"/>
                          <a:ea typeface="Times New Roman"/>
                          <a:cs typeface="Times New Roman"/>
                        </a:rPr>
                        <a:t>Литературное чтение</a:t>
                      </a:r>
                      <a:endParaRPr lang="ru-RU" sz="1100">
                        <a:effectLst/>
                        <a:latin typeface="Calibri"/>
                        <a:ea typeface="Calibri"/>
                        <a:cs typeface="Times New Roman"/>
                      </a:endParaRPr>
                    </a:p>
                  </a:txBody>
                  <a:tcPr marL="66218" marR="66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ru-RU" sz="1200" b="1">
                          <a:effectLst/>
                          <a:latin typeface="Cambria"/>
                          <a:ea typeface="Times New Roman"/>
                          <a:cs typeface="Times New Roman"/>
                        </a:rPr>
                        <a:t>Математика</a:t>
                      </a:r>
                      <a:endParaRPr lang="ru-RU" sz="1100">
                        <a:effectLst/>
                        <a:latin typeface="Calibri"/>
                        <a:ea typeface="Calibri"/>
                        <a:cs typeface="Times New Roman"/>
                      </a:endParaRPr>
                    </a:p>
                  </a:txBody>
                  <a:tcPr marL="66218" marR="66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ru-RU" sz="1200" b="1">
                          <a:effectLst/>
                          <a:latin typeface="Cambria"/>
                          <a:ea typeface="Times New Roman"/>
                          <a:cs typeface="Times New Roman"/>
                        </a:rPr>
                        <a:t>Окружающий мир</a:t>
                      </a:r>
                      <a:endParaRPr lang="ru-RU" sz="1100">
                        <a:effectLst/>
                        <a:latin typeface="Calibri"/>
                        <a:ea typeface="Calibri"/>
                        <a:cs typeface="Times New Roman"/>
                      </a:endParaRPr>
                    </a:p>
                  </a:txBody>
                  <a:tcPr marL="66218" marR="66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809516">
                <a:tc>
                  <a:txBody>
                    <a:bodyPr/>
                    <a:lstStyle/>
                    <a:p>
                      <a:pPr algn="just">
                        <a:lnSpc>
                          <a:spcPct val="115000"/>
                        </a:lnSpc>
                        <a:spcAft>
                          <a:spcPts val="0"/>
                        </a:spcAft>
                      </a:pPr>
                      <a:r>
                        <a:rPr lang="ru-RU" sz="1200" b="1">
                          <a:effectLst/>
                          <a:latin typeface="Cambria"/>
                          <a:ea typeface="Times New Roman"/>
                          <a:cs typeface="Times New Roman"/>
                        </a:rPr>
                        <a:t>личностные</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Cambria"/>
                          <a:ea typeface="Times New Roman"/>
                          <a:cs typeface="Times New Roman"/>
                        </a:rPr>
                        <a:t>жизненное самоопреде-ление</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Cambria"/>
                          <a:ea typeface="Times New Roman"/>
                          <a:cs typeface="Times New Roman"/>
                        </a:rPr>
                        <a:t>нравственно-этическая ориентация</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Cambria"/>
                          <a:ea typeface="Times New Roman"/>
                          <a:cs typeface="Times New Roman"/>
                        </a:rPr>
                        <a:t>смыслообра-зование</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Cambria"/>
                          <a:ea typeface="Times New Roman"/>
                          <a:cs typeface="Times New Roman"/>
                        </a:rPr>
                        <a:t>нравственно-этическая ориентация</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9355">
                <a:tc>
                  <a:txBody>
                    <a:bodyPr/>
                    <a:lstStyle/>
                    <a:p>
                      <a:pPr algn="just">
                        <a:lnSpc>
                          <a:spcPct val="115000"/>
                        </a:lnSpc>
                        <a:spcAft>
                          <a:spcPts val="0"/>
                        </a:spcAft>
                      </a:pPr>
                      <a:r>
                        <a:rPr lang="ru-RU" sz="1200" b="1">
                          <a:effectLst/>
                          <a:latin typeface="Cambria"/>
                          <a:ea typeface="Times New Roman"/>
                          <a:cs typeface="Times New Roman"/>
                        </a:rPr>
                        <a:t>регулятивные</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ru-RU" sz="1200">
                          <a:effectLst/>
                          <a:latin typeface="Cambria"/>
                          <a:ea typeface="Times New Roman"/>
                          <a:cs typeface="Times New Roman"/>
                        </a:rPr>
                        <a:t>целеполагание, планирование, прогнозирование, контроль,  коррекция,  оценка,   алгоритмизация действий (Математика, Русский язык, Окружающий мир, Технология , Физическая культура и др.)</a:t>
                      </a:r>
                      <a:endParaRPr lang="ru-RU" sz="1100">
                        <a:effectLst/>
                        <a:latin typeface="Calibri"/>
                        <a:ea typeface="Calibri"/>
                        <a:cs typeface="Times New Roman"/>
                      </a:endParaRPr>
                    </a:p>
                    <a:p>
                      <a:pPr>
                        <a:lnSpc>
                          <a:spcPct val="115000"/>
                        </a:lnSpc>
                        <a:spcAft>
                          <a:spcPts val="0"/>
                        </a:spcAft>
                      </a:pPr>
                      <a:r>
                        <a:rPr lang="ru-RU" sz="1200">
                          <a:effectLst/>
                          <a:latin typeface="Cambria"/>
                          <a:ea typeface="Times New Roman"/>
                          <a:cs typeface="Times New Roman"/>
                        </a:rPr>
                        <a:t> </a:t>
                      </a:r>
                      <a:endParaRPr lang="ru-RU" sz="1100">
                        <a:effectLst/>
                        <a:latin typeface="Calibri"/>
                        <a:ea typeface="Calibri"/>
                        <a:cs typeface="Times New Roman"/>
                      </a:endParaRPr>
                    </a:p>
                  </a:txBody>
                  <a:tcPr marL="66218" marR="662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1888871">
                <a:tc>
                  <a:txBody>
                    <a:bodyPr/>
                    <a:lstStyle/>
                    <a:p>
                      <a:pPr algn="just">
                        <a:lnSpc>
                          <a:spcPct val="115000"/>
                        </a:lnSpc>
                        <a:spcAft>
                          <a:spcPts val="0"/>
                        </a:spcAft>
                      </a:pPr>
                      <a:r>
                        <a:rPr lang="ru-RU" sz="1200" b="1" dirty="0">
                          <a:effectLst/>
                          <a:latin typeface="Cambria"/>
                          <a:ea typeface="Times New Roman"/>
                          <a:cs typeface="Times New Roman"/>
                        </a:rPr>
                        <a:t>познавательные</a:t>
                      </a:r>
                      <a:endParaRPr lang="ru-RU" sz="1100" dirty="0">
                        <a:effectLst/>
                        <a:latin typeface="Calibri"/>
                        <a:ea typeface="Calibri"/>
                        <a:cs typeface="Times New Roman"/>
                      </a:endParaRPr>
                    </a:p>
                    <a:p>
                      <a:pPr algn="just">
                        <a:lnSpc>
                          <a:spcPct val="115000"/>
                        </a:lnSpc>
                        <a:spcAft>
                          <a:spcPts val="0"/>
                        </a:spcAft>
                      </a:pPr>
                      <a:r>
                        <a:rPr lang="ru-RU" sz="1200" b="1" dirty="0" err="1">
                          <a:effectLst/>
                          <a:latin typeface="Cambria"/>
                          <a:ea typeface="Times New Roman"/>
                          <a:cs typeface="Times New Roman"/>
                        </a:rPr>
                        <a:t>общеучебные</a:t>
                      </a:r>
                      <a:endParaRPr lang="ru-RU" sz="1100" dirty="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Cambria"/>
                          <a:ea typeface="Times New Roman"/>
                          <a:cs typeface="Times New Roman"/>
                        </a:rPr>
                        <a:t>моделирование (перевод устной речи в письменную)</a:t>
                      </a:r>
                      <a:endParaRPr lang="ru-RU" sz="1100" dirty="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Cambria"/>
                          <a:ea typeface="Times New Roman"/>
                          <a:cs typeface="Times New Roman"/>
                        </a:rPr>
                        <a:t> смысловое чтение, произвольные и осознанные устные и письменные высказывания</a:t>
                      </a:r>
                      <a:endParaRPr lang="ru-RU" sz="1100" dirty="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Cambria"/>
                          <a:ea typeface="Times New Roman"/>
                          <a:cs typeface="Times New Roman"/>
                        </a:rPr>
                        <a:t>моделирование, выбор наиболее эффективных способов решения задач</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Cambria"/>
                          <a:ea typeface="Times New Roman"/>
                          <a:cs typeface="Times New Roman"/>
                        </a:rPr>
                        <a:t>широкий спектр </a:t>
                      </a:r>
                      <a:endParaRPr lang="ru-RU" sz="1100" dirty="0">
                        <a:effectLst/>
                        <a:latin typeface="Calibri"/>
                        <a:ea typeface="Calibri"/>
                        <a:cs typeface="Times New Roman"/>
                      </a:endParaRPr>
                    </a:p>
                    <a:p>
                      <a:pPr>
                        <a:lnSpc>
                          <a:spcPct val="115000"/>
                        </a:lnSpc>
                        <a:spcAft>
                          <a:spcPts val="0"/>
                        </a:spcAft>
                      </a:pPr>
                      <a:r>
                        <a:rPr lang="ru-RU" sz="1200" dirty="0">
                          <a:effectLst/>
                          <a:latin typeface="Cambria"/>
                          <a:ea typeface="Times New Roman"/>
                          <a:cs typeface="Times New Roman"/>
                        </a:rPr>
                        <a:t>источников информации</a:t>
                      </a:r>
                      <a:endParaRPr lang="ru-RU" sz="1100" dirty="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9194">
                <a:tc>
                  <a:txBody>
                    <a:bodyPr/>
                    <a:lstStyle/>
                    <a:p>
                      <a:pPr algn="just">
                        <a:lnSpc>
                          <a:spcPct val="115000"/>
                        </a:lnSpc>
                        <a:spcAft>
                          <a:spcPts val="0"/>
                        </a:spcAft>
                      </a:pPr>
                      <a:r>
                        <a:rPr lang="ru-RU" sz="1200" b="1">
                          <a:effectLst/>
                          <a:latin typeface="Cambria"/>
                          <a:ea typeface="Times New Roman"/>
                          <a:cs typeface="Times New Roman"/>
                        </a:rPr>
                        <a:t>познавательные логические</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ru-RU" sz="1200">
                          <a:effectLst/>
                          <a:latin typeface="Cambria"/>
                          <a:ea typeface="Times New Roman"/>
                          <a:cs typeface="Times New Roman"/>
                        </a:rPr>
                        <a:t>формулирование личных, языковых, нравственных проблем. Самостоятельное создание способов решения проблем поискового и творческого характера</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15000"/>
                        </a:lnSpc>
                        <a:spcAft>
                          <a:spcPts val="0"/>
                        </a:spcAft>
                      </a:pPr>
                      <a:r>
                        <a:rPr lang="ru-RU" sz="1200">
                          <a:effectLst/>
                          <a:latin typeface="Cambria"/>
                          <a:ea typeface="Times New Roman"/>
                          <a:cs typeface="Times New Roman"/>
                        </a:rPr>
                        <a:t>анализ, синтез, сравнение, группировка, причинно-следственные связи, логические рассуждения, доказательства, практические действия</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809516">
                <a:tc>
                  <a:txBody>
                    <a:bodyPr/>
                    <a:lstStyle/>
                    <a:p>
                      <a:pPr algn="just">
                        <a:lnSpc>
                          <a:spcPct val="115000"/>
                        </a:lnSpc>
                        <a:spcAft>
                          <a:spcPts val="0"/>
                        </a:spcAft>
                      </a:pPr>
                      <a:r>
                        <a:rPr lang="ru-RU" sz="1200" b="1">
                          <a:effectLst/>
                          <a:latin typeface="Cambria"/>
                          <a:ea typeface="Times New Roman"/>
                          <a:cs typeface="Times New Roman"/>
                        </a:rPr>
                        <a:t>коммуникативные</a:t>
                      </a:r>
                      <a:endParaRPr lang="ru-RU" sz="110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ru-RU" sz="1200" dirty="0">
                          <a:effectLst/>
                          <a:latin typeface="Cambria"/>
                          <a:ea typeface="Times New Roman"/>
                          <a:cs typeface="Times New Roman"/>
                        </a:rPr>
                        <a:t>использование средств языка и речи для получения и передачи информации, участие в продуктивном диалоге;     самовыражение: монологические высказывания разного типа.  </a:t>
                      </a:r>
                      <a:endParaRPr lang="ru-RU" sz="1100" dirty="0">
                        <a:effectLst/>
                        <a:latin typeface="Calibri"/>
                        <a:ea typeface="Calibri"/>
                        <a:cs typeface="Times New Roman"/>
                      </a:endParaRPr>
                    </a:p>
                  </a:txBody>
                  <a:tcPr marL="66218" marR="662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Tree>
    <p:extLst>
      <p:ext uri="{BB962C8B-B14F-4D97-AF65-F5344CB8AC3E}">
        <p14:creationId xmlns:p14="http://schemas.microsoft.com/office/powerpoint/2010/main" val="2094034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23528" y="260648"/>
            <a:ext cx="8352928" cy="6480720"/>
          </a:xfrm>
        </p:spPr>
        <p:txBody>
          <a:bodyPr>
            <a:normAutofit fontScale="85000" lnSpcReduction="20000"/>
          </a:bodyPr>
          <a:lstStyle/>
          <a:p>
            <a:pPr marL="0" indent="0" algn="ctr">
              <a:lnSpc>
                <a:spcPct val="150000"/>
              </a:lnSpc>
              <a:spcAft>
                <a:spcPts val="0"/>
              </a:spcAft>
              <a:buNone/>
            </a:pPr>
            <a:r>
              <a:rPr lang="ru-RU" sz="1600" b="1" i="1" dirty="0">
                <a:latin typeface="Times New Roman"/>
                <a:ea typeface="Times New Roman"/>
                <a:cs typeface="Times New Roman"/>
              </a:rPr>
              <a:t>План-конспект внеурочной </a:t>
            </a:r>
            <a:r>
              <a:rPr lang="ru-RU" sz="1600" b="1" i="1" dirty="0" smtClean="0">
                <a:latin typeface="Times New Roman"/>
                <a:ea typeface="Times New Roman"/>
                <a:cs typeface="Times New Roman"/>
              </a:rPr>
              <a:t>деятельности (1 класс)</a:t>
            </a:r>
            <a:endParaRPr lang="ru-RU" sz="1600" dirty="0" smtClean="0">
              <a:latin typeface="Calibri"/>
              <a:ea typeface="Times New Roman"/>
              <a:cs typeface="Times New Roman"/>
            </a:endParaRPr>
          </a:p>
          <a:p>
            <a:pPr marL="0" indent="0" algn="ctr">
              <a:lnSpc>
                <a:spcPct val="150000"/>
              </a:lnSpc>
              <a:spcAft>
                <a:spcPts val="0"/>
              </a:spcAft>
              <a:buNone/>
            </a:pPr>
            <a:r>
              <a:rPr lang="ru-RU" sz="1600" b="1" i="1" dirty="0" smtClean="0">
                <a:latin typeface="Times New Roman"/>
                <a:ea typeface="Times New Roman"/>
                <a:cs typeface="Times New Roman"/>
              </a:rPr>
              <a:t>Мост через реку Дон.</a:t>
            </a:r>
          </a:p>
          <a:p>
            <a:pPr>
              <a:lnSpc>
                <a:spcPct val="150000"/>
              </a:lnSpc>
              <a:spcAft>
                <a:spcPts val="0"/>
              </a:spcAft>
            </a:pPr>
            <a:r>
              <a:rPr lang="ru-RU" sz="1600" b="1" dirty="0">
                <a:latin typeface="Times New Roman"/>
                <a:ea typeface="Times New Roman"/>
                <a:cs typeface="Times New Roman"/>
              </a:rPr>
              <a:t>Цель:</a:t>
            </a:r>
            <a:r>
              <a:rPr lang="ru-RU" sz="1600" dirty="0">
                <a:latin typeface="Times New Roman"/>
                <a:ea typeface="Times New Roman"/>
                <a:cs typeface="Times New Roman"/>
              </a:rPr>
              <a:t> развивать творчество, умение нестандартно мыслить, выполнять действие по модели. Побуждать к совершенствованию, рационализаторству. Формирование опыта как основы обучения и познания.</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Планируемые результаты: </a:t>
            </a:r>
            <a:r>
              <a:rPr lang="ru-RU" sz="1600" dirty="0">
                <a:latin typeface="Times New Roman"/>
                <a:ea typeface="Times New Roman"/>
                <a:cs typeface="Times New Roman"/>
              </a:rPr>
              <a:t>учащиеся научатся различат мосты по их видам, назначению. Научатся строить арочно-консольный мост.</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Личностные УУД</a:t>
            </a:r>
            <a:r>
              <a:rPr lang="ru-RU" sz="1600" dirty="0">
                <a:latin typeface="Times New Roman"/>
                <a:ea typeface="Times New Roman"/>
                <a:cs typeface="Times New Roman"/>
              </a:rPr>
              <a:t>: развитие познавательных </a:t>
            </a:r>
            <a:r>
              <a:rPr lang="ru-RU" sz="1600" dirty="0" smtClean="0">
                <a:latin typeface="Times New Roman"/>
                <a:ea typeface="Times New Roman"/>
                <a:cs typeface="Times New Roman"/>
              </a:rPr>
              <a:t>интересов, воспитание положительных личностных качеств, воспитание любви к Родине, способность моделировать новые образы, совершенствовать умение эстетически воспринимать окружающий мир .</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Познавательные УУД</a:t>
            </a:r>
            <a:r>
              <a:rPr lang="ru-RU" sz="1600" dirty="0">
                <a:latin typeface="Times New Roman"/>
                <a:ea typeface="Times New Roman"/>
                <a:cs typeface="Times New Roman"/>
              </a:rPr>
              <a:t>: поиск решения поставленной задачи и выделение необходимой информации для выполнения задания.</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Регулятивные УУД</a:t>
            </a:r>
            <a:r>
              <a:rPr lang="ru-RU" sz="1600" dirty="0">
                <a:latin typeface="Times New Roman"/>
                <a:ea typeface="Times New Roman"/>
                <a:cs typeface="Times New Roman"/>
              </a:rPr>
              <a:t>: формировать предпосылки успешной деятельности, принимать участие в процессе, учитывая выделенные учителем ориентиры. </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Коммуникативные УУД</a:t>
            </a:r>
            <a:r>
              <a:rPr lang="ru-RU" sz="1600" dirty="0">
                <a:latin typeface="Times New Roman"/>
                <a:ea typeface="Times New Roman"/>
                <a:cs typeface="Times New Roman"/>
              </a:rPr>
              <a:t>: развитие учебного сотрудничества с учителем и одноклассниками, осознание содержания своих действий.</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Формы организации деятельности: </a:t>
            </a:r>
            <a:r>
              <a:rPr lang="ru-RU" sz="1600" dirty="0">
                <a:latin typeface="Times New Roman"/>
                <a:ea typeface="Times New Roman"/>
                <a:cs typeface="Times New Roman"/>
              </a:rPr>
              <a:t>индивидуальная, работа в парах.</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Оборудование: </a:t>
            </a:r>
            <a:r>
              <a:rPr lang="ru-RU" sz="1600" dirty="0">
                <a:latin typeface="Times New Roman"/>
                <a:ea typeface="Times New Roman"/>
                <a:cs typeface="Times New Roman"/>
              </a:rPr>
              <a:t>на каждую пару учеников по 7 деревянных блоков, иллюстрации с изображение различных мостов, карточки- подсказки.</a:t>
            </a:r>
            <a:endParaRPr lang="ru-RU" sz="1200" dirty="0">
              <a:latin typeface="Calibri"/>
              <a:ea typeface="Calibri"/>
              <a:cs typeface="Times New Roman"/>
            </a:endParaRPr>
          </a:p>
          <a:p>
            <a:pPr>
              <a:lnSpc>
                <a:spcPct val="150000"/>
              </a:lnSpc>
              <a:spcAft>
                <a:spcPts val="0"/>
              </a:spcAft>
            </a:pPr>
            <a:r>
              <a:rPr lang="ru-RU" sz="1600" b="1" dirty="0">
                <a:latin typeface="Times New Roman"/>
                <a:ea typeface="Times New Roman"/>
                <a:cs typeface="Times New Roman"/>
              </a:rPr>
              <a:t> </a:t>
            </a:r>
            <a:endParaRPr lang="ru-RU" sz="1200" dirty="0">
              <a:latin typeface="Calibri"/>
              <a:ea typeface="Calibri"/>
              <a:cs typeface="Times New Roman"/>
            </a:endParaRPr>
          </a:p>
          <a:p>
            <a:pPr marL="0" indent="0" algn="ctr">
              <a:lnSpc>
                <a:spcPct val="150000"/>
              </a:lnSpc>
              <a:spcAft>
                <a:spcPts val="0"/>
              </a:spcAft>
              <a:buNone/>
            </a:pPr>
            <a:endParaRPr lang="ru-RU" sz="1600" dirty="0">
              <a:latin typeface="Calibri"/>
              <a:ea typeface="Calibri"/>
              <a:cs typeface="Times New Roman"/>
            </a:endParaRPr>
          </a:p>
          <a:p>
            <a:endParaRPr lang="ru-RU" dirty="0"/>
          </a:p>
        </p:txBody>
      </p:sp>
    </p:spTree>
    <p:extLst>
      <p:ext uri="{BB962C8B-B14F-4D97-AF65-F5344CB8AC3E}">
        <p14:creationId xmlns:p14="http://schemas.microsoft.com/office/powerpoint/2010/main" val="3049943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nSpc>
                <a:spcPct val="150000"/>
              </a:lnSpc>
              <a:spcAft>
                <a:spcPts val="0"/>
              </a:spcAft>
            </a:pPr>
            <a:r>
              <a:rPr lang="ru-RU" sz="3200" b="1" dirty="0">
                <a:latin typeface="Times New Roman"/>
                <a:ea typeface="Times New Roman"/>
                <a:cs typeface="Times New Roman"/>
              </a:rPr>
              <a:t>Актуализация знаний.</a:t>
            </a:r>
            <a:r>
              <a:rPr lang="ru-RU" sz="2400" dirty="0">
                <a:latin typeface="Calibri"/>
                <a:ea typeface="Calibri"/>
                <a:cs typeface="Times New Roman"/>
              </a:rPr>
              <a:t/>
            </a:r>
            <a:br>
              <a:rPr lang="ru-RU" sz="2400" dirty="0">
                <a:latin typeface="Calibri"/>
                <a:ea typeface="Calibri"/>
                <a:cs typeface="Times New Roman"/>
              </a:rPr>
            </a:br>
            <a:endParaRPr lang="ru-RU" dirty="0"/>
          </a:p>
        </p:txBody>
      </p:sp>
      <p:graphicFrame>
        <p:nvGraphicFramePr>
          <p:cNvPr id="10" name="Объект 9"/>
          <p:cNvGraphicFramePr>
            <a:graphicFrameLocks noGrp="1"/>
          </p:cNvGraphicFramePr>
          <p:nvPr>
            <p:ph sz="quarter" idx="1"/>
            <p:extLst>
              <p:ext uri="{D42A27DB-BD31-4B8C-83A1-F6EECF244321}">
                <p14:modId xmlns:p14="http://schemas.microsoft.com/office/powerpoint/2010/main" val="3037932348"/>
              </p:ext>
            </p:extLst>
          </p:nvPr>
        </p:nvGraphicFramePr>
        <p:xfrm>
          <a:off x="457200" y="1268760"/>
          <a:ext cx="7467600" cy="5256584"/>
        </p:xfrm>
        <a:graphic>
          <a:graphicData uri="http://schemas.openxmlformats.org/drawingml/2006/table">
            <a:tbl>
              <a:tblPr firstRow="1" firstCol="1" lastRow="1" lastCol="1" bandRow="1" bandCol="1"/>
              <a:tblGrid>
                <a:gridCol w="3963596"/>
                <a:gridCol w="3504004"/>
              </a:tblGrid>
              <a:tr h="876098">
                <a:tc>
                  <a:txBody>
                    <a:bodyPr/>
                    <a:lstStyle/>
                    <a:p>
                      <a:pPr algn="ctr">
                        <a:lnSpc>
                          <a:spcPct val="150000"/>
                        </a:lnSpc>
                        <a:spcAft>
                          <a:spcPts val="0"/>
                        </a:spcAft>
                      </a:pPr>
                      <a:r>
                        <a:rPr lang="ru-RU" sz="2000" b="1" dirty="0">
                          <a:effectLst/>
                          <a:latin typeface="Times New Roman"/>
                          <a:ea typeface="Times New Roman"/>
                          <a:cs typeface="Times New Roman"/>
                        </a:rPr>
                        <a:t>Деятельность учителя</a:t>
                      </a:r>
                      <a:endParaRPr lang="ru-RU" sz="20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effectLst/>
                          <a:latin typeface="Times New Roman"/>
                          <a:ea typeface="Times New Roman"/>
                          <a:cs typeface="Times New Roman"/>
                        </a:rPr>
                        <a:t>Деятельность учащихся</a:t>
                      </a:r>
                      <a:endParaRPr lang="ru-RU" sz="20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80486">
                <a:tc>
                  <a:txBody>
                    <a:bodyPr/>
                    <a:lstStyle/>
                    <a:p>
                      <a:pPr>
                        <a:lnSpc>
                          <a:spcPct val="150000"/>
                        </a:lnSpc>
                        <a:spcAft>
                          <a:spcPts val="0"/>
                        </a:spcAft>
                      </a:pPr>
                      <a:r>
                        <a:rPr lang="ru-RU" sz="1800" b="1" dirty="0">
                          <a:effectLst/>
                          <a:latin typeface="Times New Roman"/>
                          <a:ea typeface="Times New Roman"/>
                          <a:cs typeface="Times New Roman"/>
                        </a:rPr>
                        <a:t>Организационный момент.             </a:t>
                      </a:r>
                      <a:endParaRPr lang="ru-RU" sz="1800" dirty="0">
                        <a:effectLst/>
                        <a:latin typeface="Calibri"/>
                        <a:ea typeface="Calibri"/>
                        <a:cs typeface="Times New Roman"/>
                      </a:endParaRPr>
                    </a:p>
                    <a:p>
                      <a:pPr>
                        <a:lnSpc>
                          <a:spcPct val="150000"/>
                        </a:lnSpc>
                        <a:spcAft>
                          <a:spcPts val="0"/>
                        </a:spcAft>
                      </a:pPr>
                      <a:r>
                        <a:rPr lang="ru-RU" sz="2000" dirty="0">
                          <a:effectLst/>
                          <a:latin typeface="Times New Roman"/>
                          <a:ea typeface="Times New Roman"/>
                          <a:cs typeface="Times New Roman"/>
                        </a:rPr>
                        <a:t>Беседа о мостах, об их необходимости в современном мире</a:t>
                      </a:r>
                      <a:r>
                        <a:rPr lang="ru-RU" sz="2000" dirty="0" smtClean="0">
                          <a:effectLst/>
                          <a:latin typeface="Times New Roman"/>
                          <a:ea typeface="Times New Roman"/>
                          <a:cs typeface="Times New Roman"/>
                        </a:rPr>
                        <a:t>.  Рассматривание иллюстраций красивейших</a:t>
                      </a:r>
                      <a:r>
                        <a:rPr lang="ru-RU" sz="2000" baseline="0" dirty="0" smtClean="0">
                          <a:effectLst/>
                          <a:latin typeface="Times New Roman"/>
                          <a:ea typeface="Times New Roman"/>
                          <a:cs typeface="Times New Roman"/>
                        </a:rPr>
                        <a:t> мостов России, мостов Воронежской области.</a:t>
                      </a:r>
                      <a:endParaRPr lang="ru-RU" sz="20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2000" dirty="0">
                          <a:effectLst/>
                          <a:latin typeface="Times New Roman"/>
                          <a:ea typeface="Times New Roman"/>
                          <a:cs typeface="Times New Roman"/>
                        </a:rPr>
                        <a:t>Оценивают </a:t>
                      </a:r>
                      <a:r>
                        <a:rPr lang="ru-RU" sz="2000" dirty="0" smtClean="0">
                          <a:effectLst/>
                          <a:latin typeface="Times New Roman"/>
                          <a:ea typeface="Times New Roman"/>
                          <a:cs typeface="Times New Roman"/>
                        </a:rPr>
                        <a:t>настроение, </a:t>
                      </a:r>
                      <a:r>
                        <a:rPr lang="ru-RU" sz="2000" dirty="0">
                          <a:effectLst/>
                          <a:latin typeface="Times New Roman"/>
                          <a:ea typeface="Times New Roman"/>
                          <a:cs typeface="Times New Roman"/>
                        </a:rPr>
                        <a:t>готовности к уроку.</a:t>
                      </a:r>
                      <a:endParaRPr lang="ru-RU" sz="2000" dirty="0">
                        <a:effectLst/>
                        <a:latin typeface="Calibri"/>
                        <a:ea typeface="Calibri"/>
                        <a:cs typeface="Times New Roman"/>
                      </a:endParaRPr>
                    </a:p>
                    <a:p>
                      <a:pPr>
                        <a:lnSpc>
                          <a:spcPct val="150000"/>
                        </a:lnSpc>
                        <a:spcAft>
                          <a:spcPts val="0"/>
                        </a:spcAft>
                      </a:pPr>
                      <a:r>
                        <a:rPr lang="ru-RU" sz="2000" dirty="0">
                          <a:effectLst/>
                          <a:latin typeface="Times New Roman"/>
                          <a:ea typeface="Times New Roman"/>
                          <a:cs typeface="Times New Roman"/>
                        </a:rPr>
                        <a:t>Рассказ учеников о мостах, которые они видели, где они находятся.</a:t>
                      </a:r>
                      <a:endParaRPr lang="ru-RU" sz="2000" dirty="0">
                        <a:effectLst/>
                        <a:latin typeface="Calibri"/>
                        <a:ea typeface="Calibri"/>
                        <a:cs typeface="Times New Roman"/>
                      </a:endParaRPr>
                    </a:p>
                    <a:p>
                      <a:pPr>
                        <a:lnSpc>
                          <a:spcPct val="150000"/>
                        </a:lnSpc>
                        <a:spcAft>
                          <a:spcPts val="0"/>
                        </a:spcAft>
                      </a:pPr>
                      <a:r>
                        <a:rPr lang="ru-RU" sz="2000" dirty="0">
                          <a:effectLst/>
                          <a:latin typeface="Times New Roman"/>
                          <a:ea typeface="Times New Roman"/>
                          <a:cs typeface="Times New Roman"/>
                        </a:rPr>
                        <a:t>Фронтальный опрос о мостах, которые мы уже строили из деревянных брусков.</a:t>
                      </a:r>
                      <a:endParaRPr lang="ru-RU" sz="20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Rectangle 3"/>
          <p:cNvSpPr>
            <a:spLocks noChangeArrowheads="1"/>
          </p:cNvSpPr>
          <p:nvPr/>
        </p:nvSpPr>
        <p:spPr bwMode="auto">
          <a:xfrm>
            <a:off x="457200" y="3273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38734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7467600" cy="1080120"/>
          </a:xfrm>
        </p:spPr>
        <p:txBody>
          <a:bodyPr>
            <a:normAutofit fontScale="90000"/>
          </a:bodyPr>
          <a:lstStyle/>
          <a:p>
            <a:pPr marL="228600">
              <a:lnSpc>
                <a:spcPct val="150000"/>
              </a:lnSpc>
              <a:spcAft>
                <a:spcPts val="0"/>
              </a:spcAft>
            </a:pPr>
            <a:r>
              <a:rPr lang="ru-RU" sz="3200" b="1" dirty="0">
                <a:latin typeface="Times New Roman"/>
                <a:ea typeface="Times New Roman"/>
                <a:cs typeface="Times New Roman"/>
              </a:rPr>
              <a:t>Мотивация к деятельности.</a:t>
            </a:r>
            <a:r>
              <a:rPr lang="ru-RU" sz="2400" dirty="0">
                <a:latin typeface="Calibri"/>
                <a:ea typeface="Calibri"/>
                <a:cs typeface="Times New Roman"/>
              </a:rPr>
              <a:t/>
            </a:r>
            <a:br>
              <a:rPr lang="ru-RU" sz="2400" dirty="0">
                <a:latin typeface="Calibri"/>
                <a:ea typeface="Calibri"/>
                <a:cs typeface="Times New Roman"/>
              </a:rPr>
            </a:b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2769793654"/>
              </p:ext>
            </p:extLst>
          </p:nvPr>
        </p:nvGraphicFramePr>
        <p:xfrm>
          <a:off x="323528" y="908720"/>
          <a:ext cx="8352928" cy="5760641"/>
        </p:xfrm>
        <a:graphic>
          <a:graphicData uri="http://schemas.openxmlformats.org/drawingml/2006/table">
            <a:tbl>
              <a:tblPr firstRow="1" firstCol="1" lastRow="1" lastCol="1" bandRow="1" bandCol="1"/>
              <a:tblGrid>
                <a:gridCol w="4433503"/>
                <a:gridCol w="3919425"/>
              </a:tblGrid>
              <a:tr h="523695">
                <a:tc>
                  <a:txBody>
                    <a:bodyPr/>
                    <a:lstStyle/>
                    <a:p>
                      <a:pPr algn="ctr">
                        <a:lnSpc>
                          <a:spcPct val="150000"/>
                        </a:lnSpc>
                        <a:spcAft>
                          <a:spcPts val="0"/>
                        </a:spcAft>
                      </a:pPr>
                      <a:r>
                        <a:rPr lang="ru-RU" sz="1800" b="1" dirty="0">
                          <a:effectLst/>
                          <a:latin typeface="Times New Roman"/>
                          <a:ea typeface="Times New Roman"/>
                          <a:cs typeface="Times New Roman"/>
                        </a:rPr>
                        <a:t>Деятельность учителя</a:t>
                      </a:r>
                      <a:endParaRPr lang="ru-RU" sz="18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800" b="1">
                          <a:effectLst/>
                          <a:latin typeface="Times New Roman"/>
                          <a:ea typeface="Times New Roman"/>
                          <a:cs typeface="Times New Roman"/>
                        </a:rPr>
                        <a:t>Деятельность учащихся</a:t>
                      </a:r>
                      <a:endParaRPr lang="ru-RU" sz="180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56">
                <a:tc>
                  <a:txBody>
                    <a:bodyPr/>
                    <a:lstStyle/>
                    <a:p>
                      <a:pPr>
                        <a:lnSpc>
                          <a:spcPct val="150000"/>
                        </a:lnSpc>
                        <a:spcAft>
                          <a:spcPts val="0"/>
                        </a:spcAft>
                      </a:pPr>
                      <a:r>
                        <a:rPr lang="ru-RU" sz="1800" b="1" dirty="0">
                          <a:effectLst/>
                          <a:latin typeface="Times New Roman"/>
                          <a:ea typeface="Times New Roman"/>
                          <a:cs typeface="Times New Roman"/>
                        </a:rPr>
                        <a:t>Самоопределение к деятельности.</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Представьте себе, что река настолько глубокая, что мы не можем поставить ни одной опоры в реке. В некоторых реках течение настолько сильное, что опоры не выдержат.</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Как </a:t>
                      </a:r>
                      <a:r>
                        <a:rPr lang="ru-RU" sz="1800" dirty="0" smtClean="0">
                          <a:effectLst/>
                          <a:latin typeface="Times New Roman"/>
                          <a:ea typeface="Times New Roman"/>
                          <a:cs typeface="Times New Roman"/>
                        </a:rPr>
                        <a:t>можно </a:t>
                      </a:r>
                      <a:r>
                        <a:rPr lang="ru-RU" sz="1800" dirty="0">
                          <a:effectLst/>
                          <a:latin typeface="Times New Roman"/>
                          <a:ea typeface="Times New Roman"/>
                          <a:cs typeface="Times New Roman"/>
                        </a:rPr>
                        <a:t>выйти из положения?</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Можно построить другой мост, без опор.</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 </a:t>
                      </a:r>
                      <a:endParaRPr lang="ru-RU" sz="1800" dirty="0">
                        <a:effectLst/>
                        <a:latin typeface="Calibri"/>
                        <a:ea typeface="Calibri"/>
                        <a:cs typeface="Times New Roman"/>
                      </a:endParaRPr>
                    </a:p>
                    <a:p>
                      <a:pPr>
                        <a:lnSpc>
                          <a:spcPct val="150000"/>
                        </a:lnSpc>
                        <a:spcAft>
                          <a:spcPts val="0"/>
                        </a:spcAft>
                      </a:pPr>
                      <a:r>
                        <a:rPr lang="ru-RU" sz="1800" b="1" dirty="0">
                          <a:effectLst/>
                          <a:latin typeface="Times New Roman"/>
                          <a:ea typeface="Times New Roman"/>
                          <a:cs typeface="Times New Roman"/>
                        </a:rPr>
                        <a:t> </a:t>
                      </a:r>
                      <a:endParaRPr lang="ru-RU" sz="18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1800" dirty="0">
                          <a:effectLst/>
                          <a:latin typeface="Times New Roman"/>
                          <a:ea typeface="Times New Roman"/>
                          <a:cs typeface="Times New Roman"/>
                        </a:rPr>
                        <a:t>Вспоминают сказку о Реке-</a:t>
                      </a:r>
                      <a:r>
                        <a:rPr lang="ru-RU" sz="1800" dirty="0" err="1">
                          <a:effectLst/>
                          <a:latin typeface="Times New Roman"/>
                          <a:ea typeface="Times New Roman"/>
                          <a:cs typeface="Times New Roman"/>
                        </a:rPr>
                        <a:t>Ленивке</a:t>
                      </a:r>
                      <a:r>
                        <a:rPr lang="ru-RU" sz="1800" dirty="0">
                          <a:effectLst/>
                          <a:latin typeface="Times New Roman"/>
                          <a:ea typeface="Times New Roman"/>
                          <a:cs typeface="Times New Roman"/>
                        </a:rPr>
                        <a:t>.</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Предполагают, какой мост можно построить, какой мост будет прочнее. Рассматривают фотографии различных мостов, начиная от примитивных до самых современных.</a:t>
                      </a:r>
                      <a:endParaRPr lang="ru-RU" sz="18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7390">
                <a:tc>
                  <a:txBody>
                    <a:bodyPr/>
                    <a:lstStyle/>
                    <a:p>
                      <a:pPr>
                        <a:lnSpc>
                          <a:spcPct val="150000"/>
                        </a:lnSpc>
                        <a:spcAft>
                          <a:spcPts val="0"/>
                        </a:spcAft>
                      </a:pPr>
                      <a:r>
                        <a:rPr lang="ru-RU" sz="1800" b="1">
                          <a:effectLst/>
                          <a:latin typeface="Times New Roman"/>
                          <a:ea typeface="Times New Roman"/>
                          <a:cs typeface="Times New Roman"/>
                        </a:rPr>
                        <a:t>Пальчиковая гимнастика.</a:t>
                      </a:r>
                      <a:endParaRPr lang="ru-RU" sz="1800">
                        <a:effectLst/>
                        <a:latin typeface="Calibri"/>
                        <a:ea typeface="Calibri"/>
                        <a:cs typeface="Times New Roman"/>
                      </a:endParaRPr>
                    </a:p>
                    <a:p>
                      <a:pPr>
                        <a:lnSpc>
                          <a:spcPct val="150000"/>
                        </a:lnSpc>
                        <a:spcAft>
                          <a:spcPts val="0"/>
                        </a:spcAft>
                      </a:pPr>
                      <a:r>
                        <a:rPr lang="ru-RU" sz="1800" b="1">
                          <a:effectLst/>
                          <a:latin typeface="Times New Roman"/>
                          <a:ea typeface="Times New Roman"/>
                          <a:cs typeface="Times New Roman"/>
                        </a:rPr>
                        <a:t> </a:t>
                      </a:r>
                      <a:endParaRPr lang="ru-RU" sz="180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1800" dirty="0">
                          <a:effectLst/>
                          <a:latin typeface="Times New Roman"/>
                          <a:ea typeface="Times New Roman"/>
                          <a:cs typeface="Times New Roman"/>
                        </a:rPr>
                        <a:t>Цветы распустились.</a:t>
                      </a:r>
                      <a:endParaRPr lang="ru-RU" sz="18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30134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7467600" cy="1152128"/>
          </a:xfrm>
        </p:spPr>
        <p:txBody>
          <a:bodyPr>
            <a:normAutofit/>
          </a:bodyPr>
          <a:lstStyle/>
          <a:p>
            <a:pPr>
              <a:lnSpc>
                <a:spcPct val="150000"/>
              </a:lnSpc>
              <a:spcAft>
                <a:spcPts val="0"/>
              </a:spcAft>
            </a:pPr>
            <a:r>
              <a:rPr lang="ru-RU" sz="2000" b="1" dirty="0">
                <a:latin typeface="Times New Roman"/>
                <a:ea typeface="Times New Roman"/>
                <a:cs typeface="Times New Roman"/>
              </a:rPr>
              <a:t>Организация познавательной деятельности.</a:t>
            </a:r>
            <a:r>
              <a:rPr lang="ru-RU" sz="2000" dirty="0">
                <a:latin typeface="Calibri"/>
                <a:ea typeface="Calibri"/>
                <a:cs typeface="Times New Roman"/>
              </a:rPr>
              <a:t/>
            </a:r>
            <a:br>
              <a:rPr lang="ru-RU" sz="2000" dirty="0">
                <a:latin typeface="Calibri"/>
                <a:ea typeface="Calibri"/>
                <a:cs typeface="Times New Roman"/>
              </a:rPr>
            </a:br>
            <a:endParaRPr lang="ru-RU" sz="2000" dirty="0"/>
          </a:p>
        </p:txBody>
      </p:sp>
      <p:graphicFrame>
        <p:nvGraphicFramePr>
          <p:cNvPr id="5" name="Объект 4"/>
          <p:cNvGraphicFramePr>
            <a:graphicFrameLocks noGrp="1"/>
          </p:cNvGraphicFramePr>
          <p:nvPr>
            <p:ph sz="quarter" idx="1"/>
            <p:extLst>
              <p:ext uri="{D42A27DB-BD31-4B8C-83A1-F6EECF244321}">
                <p14:modId xmlns:p14="http://schemas.microsoft.com/office/powerpoint/2010/main" val="1393387695"/>
              </p:ext>
            </p:extLst>
          </p:nvPr>
        </p:nvGraphicFramePr>
        <p:xfrm>
          <a:off x="251520" y="980728"/>
          <a:ext cx="8424936" cy="5760639"/>
        </p:xfrm>
        <a:graphic>
          <a:graphicData uri="http://schemas.openxmlformats.org/drawingml/2006/table">
            <a:tbl>
              <a:tblPr firstRow="1" firstCol="1" lastRow="1" lastCol="1" bandRow="1" bandCol="1"/>
              <a:tblGrid>
                <a:gridCol w="4181579"/>
                <a:gridCol w="4243357"/>
              </a:tblGrid>
              <a:tr h="523694">
                <a:tc>
                  <a:txBody>
                    <a:bodyPr/>
                    <a:lstStyle/>
                    <a:p>
                      <a:pPr>
                        <a:lnSpc>
                          <a:spcPct val="150000"/>
                        </a:lnSpc>
                        <a:spcAft>
                          <a:spcPts val="0"/>
                        </a:spcAft>
                      </a:pPr>
                      <a:r>
                        <a:rPr lang="ru-RU" sz="1400" dirty="0">
                          <a:effectLst/>
                          <a:latin typeface="Times New Roman"/>
                          <a:ea typeface="Times New Roman"/>
                          <a:cs typeface="Times New Roman"/>
                        </a:rPr>
                        <a:t>Деятельность учителя</a:t>
                      </a:r>
                      <a:endParaRPr lang="ru-RU" sz="14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1400">
                          <a:effectLst/>
                          <a:latin typeface="Times New Roman"/>
                          <a:ea typeface="Times New Roman"/>
                          <a:cs typeface="Times New Roman"/>
                        </a:rPr>
                        <a:t>Деятельность учащихся</a:t>
                      </a:r>
                      <a:endParaRPr lang="ru-RU" sz="140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6945">
                <a:tc>
                  <a:txBody>
                    <a:bodyPr/>
                    <a:lstStyle/>
                    <a:p>
                      <a:pPr>
                        <a:lnSpc>
                          <a:spcPct val="150000"/>
                        </a:lnSpc>
                        <a:spcAft>
                          <a:spcPts val="0"/>
                        </a:spcAft>
                      </a:pPr>
                      <a:r>
                        <a:rPr lang="ru-RU" sz="1600" b="1" dirty="0">
                          <a:effectLst/>
                          <a:latin typeface="Times New Roman"/>
                          <a:ea typeface="Times New Roman"/>
                          <a:cs typeface="Times New Roman"/>
                        </a:rPr>
                        <a:t>Практическая часть.</a:t>
                      </a:r>
                      <a:endParaRPr lang="ru-RU" sz="1600" dirty="0">
                        <a:effectLst/>
                        <a:latin typeface="Calibri"/>
                        <a:ea typeface="Calibri"/>
                        <a:cs typeface="Times New Roman"/>
                      </a:endParaRPr>
                    </a:p>
                    <a:p>
                      <a:pPr>
                        <a:lnSpc>
                          <a:spcPct val="150000"/>
                        </a:lnSpc>
                        <a:spcAft>
                          <a:spcPts val="0"/>
                        </a:spcAft>
                      </a:pPr>
                      <a:r>
                        <a:rPr lang="ru-RU" sz="1600" dirty="0">
                          <a:effectLst/>
                          <a:latin typeface="Times New Roman"/>
                          <a:ea typeface="Times New Roman"/>
                          <a:cs typeface="Times New Roman"/>
                        </a:rPr>
                        <a:t>Предложить построить мост с помощью карточки-подсказки.</a:t>
                      </a:r>
                      <a:endParaRPr lang="ru-RU" sz="1600" dirty="0">
                        <a:effectLst/>
                        <a:latin typeface="Calibri"/>
                        <a:ea typeface="Calibri"/>
                        <a:cs typeface="Times New Roman"/>
                      </a:endParaRPr>
                    </a:p>
                    <a:p>
                      <a:pPr>
                        <a:lnSpc>
                          <a:spcPct val="150000"/>
                        </a:lnSpc>
                        <a:spcAft>
                          <a:spcPts val="0"/>
                        </a:spcAft>
                      </a:pPr>
                      <a:r>
                        <a:rPr lang="ru-RU" sz="1600" dirty="0">
                          <a:effectLst/>
                          <a:latin typeface="Times New Roman"/>
                          <a:ea typeface="Times New Roman"/>
                          <a:cs typeface="Times New Roman"/>
                        </a:rPr>
                        <a:t>Если мост рушится, выслушиваются предположения детей, почему так произошло. Если нет верных предположений, учитель рассказывает, что нельзя нарушать закон равновесия, т.е. часть, которая лежит на бруске, не должна быть больше части, которая висит в воздухе.</a:t>
                      </a:r>
                      <a:endParaRPr lang="ru-RU" sz="1600" dirty="0">
                        <a:effectLst/>
                        <a:latin typeface="Calibri"/>
                        <a:ea typeface="Calibri"/>
                        <a:cs typeface="Times New Roman"/>
                      </a:endParaRPr>
                    </a:p>
                    <a:p>
                      <a:pPr>
                        <a:lnSpc>
                          <a:spcPct val="150000"/>
                        </a:lnSpc>
                        <a:spcAft>
                          <a:spcPts val="0"/>
                        </a:spcAft>
                      </a:pPr>
                      <a:r>
                        <a:rPr lang="ru-RU" sz="1600" dirty="0">
                          <a:effectLst/>
                          <a:latin typeface="Times New Roman"/>
                          <a:ea typeface="Times New Roman"/>
                          <a:cs typeface="Times New Roman"/>
                        </a:rPr>
                        <a:t>Теперь добавьте ещё 2 бруска. Попробуйте построить арочно-консольный мост из 7 брусков.</a:t>
                      </a:r>
                      <a:endParaRPr lang="ru-RU" sz="1600" dirty="0">
                        <a:effectLst/>
                        <a:latin typeface="Calibri"/>
                        <a:ea typeface="Calibri"/>
                        <a:cs typeface="Times New Roman"/>
                      </a:endParaRPr>
                    </a:p>
                    <a:p>
                      <a:pPr>
                        <a:lnSpc>
                          <a:spcPct val="150000"/>
                        </a:lnSpc>
                        <a:spcAft>
                          <a:spcPts val="0"/>
                        </a:spcAft>
                      </a:pPr>
                      <a:r>
                        <a:rPr lang="ru-RU" sz="1600" dirty="0">
                          <a:effectLst/>
                          <a:latin typeface="Times New Roman"/>
                          <a:ea typeface="Times New Roman"/>
                          <a:cs typeface="Times New Roman"/>
                        </a:rPr>
                        <a:t> </a:t>
                      </a:r>
                      <a:endParaRPr lang="ru-RU" sz="16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1600" dirty="0">
                          <a:effectLst/>
                          <a:latin typeface="Times New Roman"/>
                          <a:ea typeface="Times New Roman"/>
                          <a:cs typeface="Times New Roman"/>
                        </a:rPr>
                        <a:t>Дети выполняют задание по строительству моста из 5 брусков с возможной помощью учителя.</a:t>
                      </a:r>
                      <a:endParaRPr lang="ru-RU" sz="1600" dirty="0">
                        <a:effectLst/>
                        <a:latin typeface="Calibri"/>
                        <a:ea typeface="Calibri"/>
                        <a:cs typeface="Times New Roman"/>
                      </a:endParaRPr>
                    </a:p>
                    <a:p>
                      <a:pPr>
                        <a:lnSpc>
                          <a:spcPct val="150000"/>
                        </a:lnSpc>
                        <a:spcAft>
                          <a:spcPts val="0"/>
                        </a:spcAft>
                      </a:pPr>
                      <a:r>
                        <a:rPr lang="ru-RU" sz="1600" dirty="0">
                          <a:effectLst/>
                          <a:latin typeface="Times New Roman"/>
                          <a:ea typeface="Times New Roman"/>
                          <a:cs typeface="Times New Roman"/>
                        </a:rPr>
                        <a:t>Строят мост из 7 брусков. Мосты могут быть разные. </a:t>
                      </a:r>
                      <a:endParaRPr lang="ru-RU" sz="16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3282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NIKITA\Desktop\Каракаш С.В\IMG_81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501008"/>
            <a:ext cx="3528391" cy="2448272"/>
          </a:xfrm>
          <a:prstGeom prst="rect">
            <a:avLst/>
          </a:prstGeom>
          <a:noFill/>
          <a:ln>
            <a:solidFill>
              <a:srgbClr val="FFC000"/>
            </a:solidFill>
          </a:ln>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9220" name="Picture 4" descr="C:\Users\NIKITA\Desktop\Каракаш С.В\IMG_809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2852936"/>
            <a:ext cx="3888432" cy="2880320"/>
          </a:xfrm>
          <a:prstGeom prst="rect">
            <a:avLst/>
          </a:prstGeom>
          <a:noFill/>
          <a:ln>
            <a:solidFill>
              <a:schemeClr val="accent1"/>
            </a:solidFill>
          </a:ln>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9221" name="Picture 5" descr="C:\Users\NIKITA\Desktop\Каракаш С.В\Открытое занятие 1\IMG_47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332656"/>
            <a:ext cx="3888432" cy="2671985"/>
          </a:xfrm>
          <a:prstGeom prst="rect">
            <a:avLst/>
          </a:prstGeom>
          <a:noFill/>
          <a:ln>
            <a:solidFill>
              <a:schemeClr val="accent1"/>
            </a:solidFill>
          </a:ln>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9223" name="Picture 7" descr="Информация о компании Отличник: история компании, профессиональные достижения Отличник"/>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188641"/>
            <a:ext cx="2418209"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057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nSpc>
                <a:spcPct val="150000"/>
              </a:lnSpc>
              <a:spcAft>
                <a:spcPts val="0"/>
              </a:spcAft>
            </a:pPr>
            <a:r>
              <a:rPr lang="ru-RU" sz="1800" b="1" dirty="0">
                <a:latin typeface="Times New Roman"/>
                <a:ea typeface="Times New Roman"/>
                <a:cs typeface="Times New Roman"/>
              </a:rPr>
              <a:t>Рефлексия учебной деятельности.</a:t>
            </a:r>
            <a:r>
              <a:rPr lang="ru-RU" sz="1800" dirty="0">
                <a:latin typeface="Calibri"/>
                <a:ea typeface="Calibri"/>
                <a:cs typeface="Times New Roman"/>
              </a:rPr>
              <a:t/>
            </a:r>
            <a:br>
              <a:rPr lang="ru-RU" sz="1800" dirty="0">
                <a:latin typeface="Calibri"/>
                <a:ea typeface="Calibri"/>
                <a:cs typeface="Times New Roman"/>
              </a:rPr>
            </a:br>
            <a:endParaRPr lang="ru-RU" sz="1800"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3140071456"/>
              </p:ext>
            </p:extLst>
          </p:nvPr>
        </p:nvGraphicFramePr>
        <p:xfrm>
          <a:off x="251520" y="1196752"/>
          <a:ext cx="8352928" cy="5400600"/>
        </p:xfrm>
        <a:graphic>
          <a:graphicData uri="http://schemas.openxmlformats.org/drawingml/2006/table">
            <a:tbl>
              <a:tblPr firstRow="1" firstCol="1" lastRow="1" lastCol="1" bandRow="1" bandCol="1"/>
              <a:tblGrid>
                <a:gridCol w="4176464"/>
                <a:gridCol w="4176464"/>
              </a:tblGrid>
              <a:tr h="675075">
                <a:tc>
                  <a:txBody>
                    <a:bodyPr/>
                    <a:lstStyle/>
                    <a:p>
                      <a:pPr>
                        <a:lnSpc>
                          <a:spcPct val="150000"/>
                        </a:lnSpc>
                        <a:spcAft>
                          <a:spcPts val="0"/>
                        </a:spcAft>
                      </a:pPr>
                      <a:r>
                        <a:rPr lang="ru-RU" sz="1800" dirty="0">
                          <a:effectLst/>
                          <a:latin typeface="Times New Roman"/>
                          <a:ea typeface="Times New Roman"/>
                          <a:cs typeface="Times New Roman"/>
                        </a:rPr>
                        <a:t>Деятельность учителя</a:t>
                      </a:r>
                      <a:endParaRPr lang="ru-RU" sz="18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1800">
                          <a:effectLst/>
                          <a:latin typeface="Times New Roman"/>
                          <a:ea typeface="Times New Roman"/>
                          <a:cs typeface="Times New Roman"/>
                        </a:rPr>
                        <a:t>Деятельность учащихся</a:t>
                      </a:r>
                      <a:endParaRPr lang="ru-RU" sz="180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5525">
                <a:tc>
                  <a:txBody>
                    <a:bodyPr/>
                    <a:lstStyle/>
                    <a:p>
                      <a:pPr>
                        <a:lnSpc>
                          <a:spcPct val="150000"/>
                        </a:lnSpc>
                        <a:spcAft>
                          <a:spcPts val="0"/>
                        </a:spcAft>
                      </a:pPr>
                      <a:r>
                        <a:rPr lang="ru-RU" sz="1800" dirty="0">
                          <a:effectLst/>
                          <a:latin typeface="Times New Roman"/>
                          <a:ea typeface="Times New Roman"/>
                          <a:cs typeface="Times New Roman"/>
                        </a:rPr>
                        <a:t>Чем занимались сегодня?</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Как назывался наш мост и как он выглядит?</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Вывод: арочно-консольный мост выглядит как лестница, один брусок нависает над другим.</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Вам понравилось?</a:t>
                      </a:r>
                      <a:endParaRPr lang="ru-RU" sz="1800" dirty="0">
                        <a:effectLst/>
                        <a:latin typeface="Calibri"/>
                        <a:ea typeface="Calibri"/>
                        <a:cs typeface="Times New Roman"/>
                      </a:endParaRPr>
                    </a:p>
                    <a:p>
                      <a:pPr>
                        <a:lnSpc>
                          <a:spcPct val="150000"/>
                        </a:lnSpc>
                        <a:spcAft>
                          <a:spcPts val="0"/>
                        </a:spcAft>
                      </a:pPr>
                      <a:r>
                        <a:rPr lang="ru-RU" sz="1800" dirty="0">
                          <a:effectLst/>
                          <a:latin typeface="Times New Roman"/>
                          <a:ea typeface="Times New Roman"/>
                          <a:cs typeface="Times New Roman"/>
                        </a:rPr>
                        <a:t>Оцените свою работу смайликами.</a:t>
                      </a:r>
                      <a:endParaRPr lang="ru-RU" sz="1800" dirty="0">
                        <a:effectLst/>
                        <a:latin typeface="Calibri"/>
                        <a:ea typeface="Calibri"/>
                        <a:cs typeface="Times New Roman"/>
                      </a:endParaRPr>
                    </a:p>
                    <a:p>
                      <a:pPr>
                        <a:lnSpc>
                          <a:spcPct val="150000"/>
                        </a:lnSpc>
                        <a:spcAft>
                          <a:spcPts val="0"/>
                        </a:spcAft>
                      </a:pPr>
                      <a:r>
                        <a:rPr lang="ru-RU" sz="1800" b="1" dirty="0">
                          <a:effectLst/>
                          <a:latin typeface="Times New Roman"/>
                          <a:ea typeface="Times New Roman"/>
                          <a:cs typeface="Times New Roman"/>
                        </a:rPr>
                        <a:t> </a:t>
                      </a:r>
                      <a:endParaRPr lang="ru-RU" sz="18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1800" dirty="0">
                          <a:effectLst/>
                          <a:latin typeface="Times New Roman"/>
                          <a:ea typeface="Times New Roman"/>
                          <a:cs typeface="Times New Roman"/>
                        </a:rPr>
                        <a:t>Отвечают на вопросы, закрепляют</a:t>
                      </a:r>
                      <a:r>
                        <a:rPr lang="ru-RU" sz="1800" dirty="0" smtClean="0">
                          <a:effectLst/>
                          <a:latin typeface="Times New Roman"/>
                          <a:ea typeface="Times New Roman"/>
                          <a:cs typeface="Times New Roman"/>
                        </a:rPr>
                        <a:t>. Дети </a:t>
                      </a:r>
                      <a:r>
                        <a:rPr lang="ru-RU" sz="1800" dirty="0">
                          <a:effectLst/>
                          <a:latin typeface="Times New Roman"/>
                          <a:ea typeface="Times New Roman"/>
                          <a:cs typeface="Times New Roman"/>
                        </a:rPr>
                        <a:t>зарисовывают свои мосты и предполагают где</a:t>
                      </a:r>
                      <a:r>
                        <a:rPr lang="ru-RU" sz="1800" dirty="0" smtClean="0">
                          <a:effectLst/>
                          <a:latin typeface="Times New Roman"/>
                          <a:ea typeface="Times New Roman"/>
                          <a:cs typeface="Times New Roman"/>
                        </a:rPr>
                        <a:t>, как  </a:t>
                      </a:r>
                      <a:r>
                        <a:rPr lang="ru-RU" sz="1800" dirty="0">
                          <a:effectLst/>
                          <a:latin typeface="Times New Roman"/>
                          <a:ea typeface="Times New Roman"/>
                          <a:cs typeface="Times New Roman"/>
                        </a:rPr>
                        <a:t>и кем они могут быть использованы. Даётся возможность обыграть каждую постройку с учётом фантазии детей. Выдаются дипломы за каждый мост.</a:t>
                      </a:r>
                      <a:endParaRPr lang="ru-RU" sz="1800" dirty="0">
                        <a:effectLst/>
                        <a:latin typeface="Calibri"/>
                        <a:ea typeface="Calibri"/>
                        <a:cs typeface="Times New Roman"/>
                      </a:endParaRPr>
                    </a:p>
                  </a:txBody>
                  <a:tcPr marL="54545" marR="545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349577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NIKITA\Desktop\Каракаш С.В\IMG_80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260648"/>
            <a:ext cx="8640960" cy="6216352"/>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sz="quarter" idx="1"/>
          </p:nvPr>
        </p:nvSpPr>
        <p:spPr>
          <a:xfrm>
            <a:off x="179512" y="260648"/>
            <a:ext cx="8640960" cy="5904656"/>
          </a:xfrm>
        </p:spPr>
        <p:txBody>
          <a:bodyPr>
            <a:normAutofit fontScale="92500" lnSpcReduction="20000"/>
          </a:bodyPr>
          <a:lstStyle/>
          <a:p>
            <a:pPr>
              <a:lnSpc>
                <a:spcPct val="150000"/>
              </a:lnSpc>
              <a:spcAft>
                <a:spcPts val="1000"/>
              </a:spcAft>
            </a:pPr>
            <a:endParaRPr lang="ru-RU" sz="1600" dirty="0" smtClean="0">
              <a:latin typeface="Times New Roman"/>
              <a:ea typeface="Calibri"/>
              <a:cs typeface="Times New Roman"/>
            </a:endParaRPr>
          </a:p>
          <a:p>
            <a:pPr>
              <a:spcAft>
                <a:spcPts val="0"/>
              </a:spcAft>
            </a:pPr>
            <a:r>
              <a:rPr lang="ru-RU" sz="2200" b="1" dirty="0" smtClean="0">
                <a:latin typeface="Times New Roman"/>
                <a:ea typeface="Calibri"/>
                <a:cs typeface="Times New Roman"/>
              </a:rPr>
              <a:t>В данном уроке использовались </a:t>
            </a:r>
            <a:r>
              <a:rPr lang="ru-RU" sz="2200" b="1" dirty="0" smtClean="0">
                <a:solidFill>
                  <a:srgbClr val="000000"/>
                </a:solidFill>
                <a:latin typeface="Times New Roman"/>
                <a:ea typeface="Times New Roman"/>
              </a:rPr>
              <a:t>такие современные образовательные </a:t>
            </a:r>
            <a:r>
              <a:rPr lang="ru-RU" sz="2200" b="1" dirty="0">
                <a:solidFill>
                  <a:srgbClr val="000000"/>
                </a:solidFill>
                <a:latin typeface="Times New Roman"/>
                <a:ea typeface="Times New Roman"/>
              </a:rPr>
              <a:t>технологий, </a:t>
            </a:r>
            <a:r>
              <a:rPr lang="ru-RU" sz="2200" b="1" dirty="0" smtClean="0">
                <a:solidFill>
                  <a:srgbClr val="000000"/>
                </a:solidFill>
                <a:latin typeface="Times New Roman"/>
                <a:ea typeface="Times New Roman"/>
              </a:rPr>
              <a:t>которые обеспечивают </a:t>
            </a:r>
            <a:r>
              <a:rPr lang="ru-RU" sz="2200" b="1" dirty="0">
                <a:solidFill>
                  <a:srgbClr val="000000"/>
                </a:solidFill>
                <a:latin typeface="Times New Roman"/>
                <a:ea typeface="Times New Roman"/>
              </a:rPr>
              <a:t>личностное развитие </a:t>
            </a:r>
            <a:r>
              <a:rPr lang="ru-RU" sz="2200" b="1" dirty="0" smtClean="0">
                <a:solidFill>
                  <a:srgbClr val="000000"/>
                </a:solidFill>
                <a:latin typeface="Times New Roman"/>
                <a:ea typeface="Times New Roman"/>
              </a:rPr>
              <a:t>ребенка. </a:t>
            </a:r>
          </a:p>
          <a:p>
            <a:pPr>
              <a:spcAft>
                <a:spcPts val="0"/>
              </a:spcAft>
            </a:pPr>
            <a:r>
              <a:rPr lang="ru-RU" sz="2200" b="1" dirty="0" smtClean="0">
                <a:solidFill>
                  <a:srgbClr val="000000"/>
                </a:solidFill>
                <a:latin typeface="Times New Roman"/>
                <a:ea typeface="Calibri"/>
                <a:cs typeface="Times New Roman"/>
              </a:rPr>
              <a:t>Технология коллективного </a:t>
            </a:r>
            <a:r>
              <a:rPr lang="ru-RU" sz="2200" b="1" dirty="0" err="1" smtClean="0">
                <a:solidFill>
                  <a:srgbClr val="000000"/>
                </a:solidFill>
                <a:latin typeface="Times New Roman"/>
                <a:ea typeface="Calibri"/>
                <a:cs typeface="Times New Roman"/>
              </a:rPr>
              <a:t>взаимообучения</a:t>
            </a:r>
            <a:r>
              <a:rPr lang="ru-RU" sz="2200" b="1" dirty="0" smtClean="0">
                <a:solidFill>
                  <a:srgbClr val="000000"/>
                </a:solidFill>
                <a:latin typeface="Times New Roman"/>
                <a:ea typeface="Calibri"/>
                <a:cs typeface="Times New Roman"/>
              </a:rPr>
              <a:t> (организованный диалог, работа в парах)</a:t>
            </a:r>
          </a:p>
          <a:p>
            <a:pPr>
              <a:spcAft>
                <a:spcPts val="0"/>
              </a:spcAft>
            </a:pPr>
            <a:r>
              <a:rPr lang="ru-RU" sz="2200" b="1" dirty="0" smtClean="0">
                <a:solidFill>
                  <a:srgbClr val="000000"/>
                </a:solidFill>
                <a:latin typeface="Times New Roman"/>
                <a:ea typeface="Calibri"/>
                <a:cs typeface="Times New Roman"/>
              </a:rPr>
              <a:t>Технология сотрудничества</a:t>
            </a:r>
          </a:p>
          <a:p>
            <a:pPr>
              <a:spcAft>
                <a:spcPts val="0"/>
              </a:spcAft>
            </a:pPr>
            <a:r>
              <a:rPr lang="ru-RU" sz="2200" b="1" dirty="0" smtClean="0">
                <a:solidFill>
                  <a:srgbClr val="000000"/>
                </a:solidFill>
                <a:latin typeface="Times New Roman"/>
                <a:ea typeface="Calibri"/>
                <a:cs typeface="Times New Roman"/>
              </a:rPr>
              <a:t>Технология перспективно-опережающего обучения (межличностное сотрудничество, комментирующее управление, использование карточек, рисунков)</a:t>
            </a:r>
          </a:p>
          <a:p>
            <a:pPr>
              <a:spcAft>
                <a:spcPts val="0"/>
              </a:spcAft>
            </a:pPr>
            <a:r>
              <a:rPr lang="ru-RU" sz="2200" b="1" dirty="0" smtClean="0">
                <a:solidFill>
                  <a:srgbClr val="000000"/>
                </a:solidFill>
                <a:latin typeface="Times New Roman"/>
                <a:ea typeface="Calibri"/>
                <a:cs typeface="Times New Roman"/>
              </a:rPr>
              <a:t> технология проблемного обучения.</a:t>
            </a:r>
          </a:p>
          <a:p>
            <a:pPr marL="0" indent="0">
              <a:spcAft>
                <a:spcPts val="0"/>
              </a:spcAft>
              <a:buNone/>
            </a:pPr>
            <a:r>
              <a:rPr lang="ru-RU" sz="2200" b="1" dirty="0" smtClean="0">
                <a:solidFill>
                  <a:srgbClr val="000000"/>
                </a:solidFill>
                <a:latin typeface="Times New Roman"/>
                <a:ea typeface="Times New Roman"/>
              </a:rPr>
              <a:t>       Любая </a:t>
            </a:r>
            <a:r>
              <a:rPr lang="ru-RU" sz="2200" b="1" dirty="0">
                <a:solidFill>
                  <a:srgbClr val="000000"/>
                </a:solidFill>
                <a:latin typeface="Times New Roman"/>
                <a:ea typeface="Times New Roman"/>
              </a:rPr>
              <a:t>педагогическая технология обладает средствами, активизирующими и </a:t>
            </a:r>
            <a:r>
              <a:rPr lang="ru-RU" sz="2200" b="1" dirty="0" smtClean="0">
                <a:solidFill>
                  <a:srgbClr val="000000"/>
                </a:solidFill>
                <a:latin typeface="Times New Roman"/>
                <a:ea typeface="Times New Roman"/>
              </a:rPr>
              <a:t>         интенсифицирующими </a:t>
            </a:r>
            <a:r>
              <a:rPr lang="ru-RU" sz="2200" b="1" dirty="0">
                <a:solidFill>
                  <a:srgbClr val="000000"/>
                </a:solidFill>
                <a:latin typeface="Times New Roman"/>
                <a:ea typeface="Times New Roman"/>
              </a:rPr>
              <a:t>деятельность учащихся, в некоторых же технологиях эти средства составляют главную идею и основу эффективности результатов.</a:t>
            </a:r>
            <a:endParaRPr lang="ru-RU" sz="2200" b="1" dirty="0" smtClean="0">
              <a:solidFill>
                <a:srgbClr val="000000"/>
              </a:solidFill>
              <a:latin typeface="Times New Roman"/>
              <a:ea typeface="Calibri"/>
              <a:cs typeface="Times New Roman"/>
            </a:endParaRPr>
          </a:p>
          <a:p>
            <a:pPr>
              <a:spcAft>
                <a:spcPts val="0"/>
              </a:spcAft>
            </a:pPr>
            <a:endParaRPr lang="ru-RU" sz="2200" b="1" dirty="0">
              <a:latin typeface="Times New Roman"/>
              <a:ea typeface="Calibri"/>
              <a:cs typeface="Times New Roman"/>
            </a:endParaRPr>
          </a:p>
          <a:p>
            <a:pPr>
              <a:lnSpc>
                <a:spcPct val="150000"/>
              </a:lnSpc>
              <a:spcAft>
                <a:spcPts val="1000"/>
              </a:spcAft>
            </a:pPr>
            <a:r>
              <a:rPr lang="ru-RU" sz="2200" b="1" dirty="0" smtClean="0">
                <a:latin typeface="Times New Roman"/>
                <a:ea typeface="Calibri"/>
                <a:cs typeface="Times New Roman"/>
              </a:rPr>
              <a:t>В </a:t>
            </a:r>
            <a:r>
              <a:rPr lang="ru-RU" sz="2200" b="1" dirty="0">
                <a:latin typeface="Times New Roman"/>
                <a:ea typeface="Calibri"/>
                <a:cs typeface="Times New Roman"/>
              </a:rPr>
              <a:t>представленных мною конспекте урока прослеживается главная цель- развитие разносторонней личности ребёнка, с учётом его индивидуальных особенностей</a:t>
            </a:r>
            <a:r>
              <a:rPr lang="ru-RU" sz="2200" dirty="0">
                <a:latin typeface="Times New Roman"/>
                <a:ea typeface="Calibri"/>
                <a:cs typeface="Times New Roman"/>
              </a:rPr>
              <a:t>.</a:t>
            </a:r>
            <a:endParaRPr lang="ru-RU" sz="2200" dirty="0">
              <a:latin typeface="Calibri"/>
              <a:ea typeface="Calibri"/>
              <a:cs typeface="Times New Roman"/>
            </a:endParaRPr>
          </a:p>
          <a:p>
            <a:endParaRPr lang="ru-RU" dirty="0"/>
          </a:p>
        </p:txBody>
      </p:sp>
    </p:spTree>
    <p:extLst>
      <p:ext uri="{BB962C8B-B14F-4D97-AF65-F5344CB8AC3E}">
        <p14:creationId xmlns:p14="http://schemas.microsoft.com/office/powerpoint/2010/main" val="3545563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IKITA\Desktop\fg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440" y="3212976"/>
            <a:ext cx="7417612" cy="331236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sz="quarter" idx="1"/>
          </p:nvPr>
        </p:nvSpPr>
        <p:spPr>
          <a:xfrm>
            <a:off x="395536" y="188640"/>
            <a:ext cx="7704856" cy="6120680"/>
          </a:xfrm>
        </p:spPr>
        <p:txBody>
          <a:bodyPr>
            <a:noAutofit/>
          </a:bodyPr>
          <a:lstStyle/>
          <a:p>
            <a:r>
              <a:rPr lang="ru-RU" sz="2000" b="1" dirty="0" smtClean="0"/>
              <a:t>ЦЕЛЬ</a:t>
            </a:r>
            <a:r>
              <a:rPr lang="ru-RU" sz="2000" dirty="0" smtClean="0"/>
              <a:t>:</a:t>
            </a:r>
          </a:p>
          <a:p>
            <a:r>
              <a:rPr lang="ru-RU" sz="2000" dirty="0" smtClean="0"/>
              <a:t> Выявить сущность и задачи развития учащихся младшего школьного возраста в контексте современного образования</a:t>
            </a:r>
            <a:endParaRPr lang="ru-RU" sz="2000" dirty="0"/>
          </a:p>
          <a:p>
            <a:r>
              <a:rPr lang="ru-RU" sz="2000" b="1" dirty="0" smtClean="0"/>
              <a:t>ЗАДАЧИ</a:t>
            </a:r>
            <a:r>
              <a:rPr lang="ru-RU" sz="2000" dirty="0" smtClean="0"/>
              <a:t>:</a:t>
            </a:r>
          </a:p>
          <a:p>
            <a:r>
              <a:rPr lang="ru-RU" sz="2000" dirty="0" smtClean="0"/>
              <a:t>1. изучить теорию вопроса развития личности ребенка</a:t>
            </a:r>
          </a:p>
          <a:p>
            <a:r>
              <a:rPr lang="ru-RU" sz="2000" dirty="0" smtClean="0"/>
              <a:t>2. выявить особенности формирования УУД у младших школьников в контексте ФГОС</a:t>
            </a:r>
          </a:p>
          <a:p>
            <a:r>
              <a:rPr lang="ru-RU" sz="2000" dirty="0" smtClean="0"/>
              <a:t>3. определить механизмы развития личности ребенка в контексте современных требований к образованию.</a:t>
            </a:r>
          </a:p>
        </p:txBody>
      </p:sp>
    </p:spTree>
    <p:extLst>
      <p:ext uri="{BB962C8B-B14F-4D97-AF65-F5344CB8AC3E}">
        <p14:creationId xmlns:p14="http://schemas.microsoft.com/office/powerpoint/2010/main" val="766636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76672"/>
            <a:ext cx="7467600" cy="5997280"/>
          </a:xfrm>
        </p:spPr>
        <p:txBody>
          <a:bodyPr/>
          <a:lstStyle/>
          <a:p>
            <a:pPr marL="0" indent="0">
              <a:buNone/>
            </a:pPr>
            <a:r>
              <a:rPr lang="ru-RU" dirty="0" smtClean="0"/>
              <a:t>   </a:t>
            </a:r>
            <a:r>
              <a:rPr lang="en-US" dirty="0" smtClean="0"/>
              <a:t>“</a:t>
            </a:r>
            <a:r>
              <a:rPr lang="ru-RU" dirty="0" smtClean="0"/>
              <a:t>Понятие личности обозначает человеческого индивида как члена общества, обобщает интегрированные в нем социально значимые черты</a:t>
            </a:r>
            <a:r>
              <a:rPr lang="en-US" dirty="0" smtClean="0"/>
              <a:t>”</a:t>
            </a:r>
            <a:r>
              <a:rPr lang="ru-RU" dirty="0" smtClean="0"/>
              <a:t>(</a:t>
            </a:r>
            <a:r>
              <a:rPr lang="ru-RU" dirty="0" err="1" smtClean="0"/>
              <a:t>И.С.Кон</a:t>
            </a:r>
            <a:r>
              <a:rPr lang="ru-RU" dirty="0" smtClean="0"/>
              <a:t>)</a:t>
            </a:r>
          </a:p>
          <a:p>
            <a:pPr marL="0" indent="0">
              <a:buNone/>
            </a:pPr>
            <a:r>
              <a:rPr lang="ru-RU" dirty="0"/>
              <a:t> </a:t>
            </a:r>
            <a:r>
              <a:rPr lang="ru-RU" dirty="0" smtClean="0"/>
              <a:t>    Познание человека как индивида предполагает изучение его с точки зрения его природных, биологических особенностей, как существа материального, природного, телесного в его целостности и неделимости.</a:t>
            </a:r>
            <a:endParaRPr lang="ru-RU" dirty="0"/>
          </a:p>
        </p:txBody>
      </p:sp>
      <p:pic>
        <p:nvPicPr>
          <p:cNvPr id="4098" name="Picture 2" descr="Стать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933056"/>
            <a:ext cx="3528392" cy="2652886"/>
          </a:xfrm>
          <a:prstGeom prst="rect">
            <a:avLst/>
          </a:prstGeom>
          <a:noFill/>
          <a:ln>
            <a:solidFill>
              <a:schemeClr val="accent1">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8098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Стоковые векторные изображения School lunch Deposit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700808"/>
            <a:ext cx="3240360" cy="36004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sz="quarter" idx="1"/>
          </p:nvPr>
        </p:nvSpPr>
        <p:spPr>
          <a:xfrm>
            <a:off x="457200" y="332656"/>
            <a:ext cx="7283152" cy="6408712"/>
          </a:xfrm>
        </p:spPr>
        <p:txBody>
          <a:bodyPr>
            <a:normAutofit fontScale="92500" lnSpcReduction="10000"/>
          </a:bodyPr>
          <a:lstStyle/>
          <a:p>
            <a:pPr marL="0" indent="0">
              <a:buNone/>
            </a:pPr>
            <a:r>
              <a:rPr lang="ru-RU" sz="2000" dirty="0" smtClean="0"/>
              <a:t>   Поступление ребенка в школу создает новые условия для личностного роста человека. В этот период времени ведущей для ребенка становится учебная деятельность. В учении и иных видах деятельности в данное время складываются многие личностные качества ребенка</a:t>
            </a:r>
          </a:p>
          <a:p>
            <a:pPr marL="0" indent="0" algn="ctr">
              <a:buNone/>
            </a:pPr>
            <a:r>
              <a:rPr lang="ru-RU" sz="2000" b="1" dirty="0"/>
              <a:t> </a:t>
            </a:r>
            <a:r>
              <a:rPr lang="ru-RU" sz="2000" b="1" dirty="0" smtClean="0"/>
              <a:t>  </a:t>
            </a:r>
            <a:r>
              <a:rPr lang="ru-RU" sz="2000" b="1" u="sng" dirty="0" smtClean="0"/>
              <a:t>Мотивационная сфера</a:t>
            </a:r>
          </a:p>
          <a:p>
            <a:pPr marL="0" indent="0">
              <a:buNone/>
            </a:pPr>
            <a:r>
              <a:rPr lang="ru-RU" sz="2000" dirty="0"/>
              <a:t> </a:t>
            </a:r>
            <a:r>
              <a:rPr lang="ru-RU" sz="2000" dirty="0" smtClean="0"/>
              <a:t>  Социальные мотивы обучения (получение высоких отметок, долг, ответственность).</a:t>
            </a:r>
          </a:p>
          <a:p>
            <a:pPr marL="0" indent="0">
              <a:buNone/>
            </a:pPr>
            <a:r>
              <a:rPr lang="ru-RU" sz="2000" dirty="0"/>
              <a:t> </a:t>
            </a:r>
            <a:r>
              <a:rPr lang="ru-RU" sz="2000" dirty="0" smtClean="0"/>
              <a:t>  Познавательная мотивация (радость от того, что-то узнал, чему-то научился)</a:t>
            </a:r>
          </a:p>
          <a:p>
            <a:pPr marL="0" indent="0">
              <a:buNone/>
            </a:pPr>
            <a:r>
              <a:rPr lang="ru-RU" sz="2000" dirty="0"/>
              <a:t> </a:t>
            </a:r>
            <a:r>
              <a:rPr lang="ru-RU" sz="2000" dirty="0" smtClean="0"/>
              <a:t>  Мотивация достижений успехов.</a:t>
            </a:r>
          </a:p>
          <a:p>
            <a:pPr marL="0" indent="0">
              <a:buNone/>
            </a:pPr>
            <a:r>
              <a:rPr lang="ru-RU" sz="2000" dirty="0"/>
              <a:t> </a:t>
            </a:r>
            <a:r>
              <a:rPr lang="ru-RU" sz="2000" dirty="0" smtClean="0"/>
              <a:t>  Престижная мотивация.</a:t>
            </a:r>
          </a:p>
          <a:p>
            <a:pPr marL="0" indent="0">
              <a:buNone/>
            </a:pPr>
            <a:r>
              <a:rPr lang="ru-RU" sz="2000" dirty="0"/>
              <a:t> </a:t>
            </a:r>
            <a:r>
              <a:rPr lang="ru-RU" sz="2000" dirty="0" smtClean="0"/>
              <a:t>  Мотивация избегания неудач.</a:t>
            </a:r>
          </a:p>
          <a:p>
            <a:pPr>
              <a:buFont typeface="Courier New" panose="02070309020205020404" pitchFamily="49" charset="0"/>
              <a:buChar char="o"/>
            </a:pPr>
            <a:r>
              <a:rPr lang="ru-RU" sz="2000" dirty="0" smtClean="0"/>
              <a:t>С поступлением ребенка в школу круг его общения расширяется, общение переходит на качественно более высокий уровень.</a:t>
            </a:r>
          </a:p>
          <a:p>
            <a:pPr>
              <a:buFont typeface="Courier New" panose="02070309020205020404" pitchFamily="49" charset="0"/>
              <a:buChar char="o"/>
            </a:pPr>
            <a:r>
              <a:rPr lang="ru-RU" sz="2000" dirty="0" smtClean="0"/>
              <a:t>Особенность детского сознания напрямую касается такого важного личностного образования, закрепляющегося в данном возрасте, как самооценка. </a:t>
            </a:r>
          </a:p>
          <a:p>
            <a:pPr marL="0" indent="0">
              <a:buNone/>
            </a:pPr>
            <a:r>
              <a:rPr lang="ru-RU" sz="2000" dirty="0" smtClean="0"/>
              <a:t>    У младших школьников встречаются самооценки различных типов: адекватные, завышенные и заниженные.</a:t>
            </a:r>
          </a:p>
        </p:txBody>
      </p:sp>
    </p:spTree>
    <p:extLst>
      <p:ext uri="{BB962C8B-B14F-4D97-AF65-F5344CB8AC3E}">
        <p14:creationId xmlns:p14="http://schemas.microsoft.com/office/powerpoint/2010/main" val="1795921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260648"/>
            <a:ext cx="7467600" cy="6336704"/>
          </a:xfrm>
        </p:spPr>
        <p:txBody>
          <a:bodyPr/>
          <a:lstStyle/>
          <a:p>
            <a:pPr marL="0" indent="0">
              <a:buNone/>
            </a:pPr>
            <a:r>
              <a:rPr lang="ru-RU" dirty="0" smtClean="0"/>
              <a:t>   Младший школьный возраст – начало школьной жизни. Вступая в него, ребенок приобретает внутреннюю позицию школьника, учебную мотивацию. Учебная деятельность становится для него ведущей. На протяжении этого периода у ребенка развивается теоретическое мышление, он получает новые знания, умение, навыки – создает необходимую базу для всего своего последующего обучения.</a:t>
            </a:r>
          </a:p>
          <a:p>
            <a:pPr marL="0" indent="0">
              <a:buNone/>
            </a:pPr>
            <a:r>
              <a:rPr lang="ru-RU" dirty="0"/>
              <a:t> </a:t>
            </a:r>
            <a:r>
              <a:rPr lang="ru-RU" dirty="0" smtClean="0"/>
              <a:t>  От результативности учебной деятельности зависит развитие личности младшего школьника.</a:t>
            </a:r>
            <a:endParaRPr lang="ru-RU" dirty="0"/>
          </a:p>
        </p:txBody>
      </p:sp>
      <p:pic>
        <p:nvPicPr>
          <p:cNvPr id="3074" name="Picture 2" descr="Физическое и психологическое развитие ребенка 10 лет. . Развитие личности младшего школьника. . Ребёнок 10 лет - особенности раз"/>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4365104"/>
            <a:ext cx="3312368" cy="2376264"/>
          </a:xfrm>
          <a:prstGeom prst="rect">
            <a:avLst/>
          </a:prstGeom>
          <a:noFill/>
          <a:ln>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210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467600" cy="6069288"/>
          </a:xfrm>
        </p:spPr>
        <p:txBody>
          <a:bodyPr/>
          <a:lstStyle/>
          <a:p>
            <a:pPr marL="0" indent="0">
              <a:buNone/>
            </a:pPr>
            <a:r>
              <a:rPr lang="ru-RU" dirty="0" smtClean="0"/>
              <a:t>   Изменения, происходящие в современной социальной жизни, вызвали необходимость разработки новых подходов в системе обучения и воспитания.</a:t>
            </a:r>
          </a:p>
          <a:p>
            <a:pPr marL="0" indent="0" algn="ctr">
              <a:buNone/>
            </a:pPr>
            <a:r>
              <a:rPr lang="ru-RU" u="sng" dirty="0" smtClean="0"/>
              <a:t>В чем заключается задача школы?</a:t>
            </a:r>
          </a:p>
          <a:p>
            <a:pPr>
              <a:buFont typeface="Courier New" panose="02070309020205020404" pitchFamily="49" charset="0"/>
              <a:buChar char="o"/>
            </a:pPr>
            <a:r>
              <a:rPr lang="ru-RU" dirty="0"/>
              <a:t>и</a:t>
            </a:r>
            <a:r>
              <a:rPr lang="ru-RU" dirty="0" smtClean="0"/>
              <a:t>нтеграция</a:t>
            </a:r>
          </a:p>
          <a:p>
            <a:pPr>
              <a:buFont typeface="Courier New" panose="02070309020205020404" pitchFamily="49" charset="0"/>
              <a:buChar char="o"/>
            </a:pPr>
            <a:r>
              <a:rPr lang="ru-RU" dirty="0"/>
              <a:t>о</a:t>
            </a:r>
            <a:r>
              <a:rPr lang="ru-RU" dirty="0" smtClean="0"/>
              <a:t>бобщение</a:t>
            </a:r>
          </a:p>
          <a:p>
            <a:pPr>
              <a:buFont typeface="Courier New" panose="02070309020205020404" pitchFamily="49" charset="0"/>
              <a:buChar char="o"/>
            </a:pPr>
            <a:r>
              <a:rPr lang="ru-RU" dirty="0"/>
              <a:t>о</a:t>
            </a:r>
            <a:r>
              <a:rPr lang="ru-RU" dirty="0" smtClean="0"/>
              <a:t>смысление новых знаний</a:t>
            </a:r>
          </a:p>
          <a:p>
            <a:pPr>
              <a:buFont typeface="Courier New" panose="02070309020205020404" pitchFamily="49" charset="0"/>
              <a:buChar char="o"/>
            </a:pPr>
            <a:r>
              <a:rPr lang="ru-RU" dirty="0"/>
              <a:t>у</a:t>
            </a:r>
            <a:r>
              <a:rPr lang="ru-RU" dirty="0" smtClean="0"/>
              <a:t>мение связать новые знания с жизненным опытом</a:t>
            </a:r>
          </a:p>
          <a:p>
            <a:pPr>
              <a:buFont typeface="Courier New" panose="02070309020205020404" pitchFamily="49" charset="0"/>
              <a:buChar char="o"/>
            </a:pPr>
            <a:endParaRPr lang="ru-RU" dirty="0" smtClean="0"/>
          </a:p>
          <a:p>
            <a:pPr marL="0" indent="0">
              <a:buNone/>
            </a:pPr>
            <a:r>
              <a:rPr lang="ru-RU" dirty="0"/>
              <a:t> </a:t>
            </a:r>
            <a:r>
              <a:rPr lang="ru-RU" dirty="0" smtClean="0"/>
              <a:t>  Формирование у каждого ребенка умения учиться - учить себя.</a:t>
            </a:r>
            <a:endParaRPr lang="ru-RU" dirty="0"/>
          </a:p>
        </p:txBody>
      </p:sp>
      <p:sp>
        <p:nvSpPr>
          <p:cNvPr id="4" name="Стрелка вниз 3"/>
          <p:cNvSpPr/>
          <p:nvPr/>
        </p:nvSpPr>
        <p:spPr>
          <a:xfrm>
            <a:off x="3144059" y="4293096"/>
            <a:ext cx="1872208"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57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траница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232" y="620688"/>
            <a:ext cx="3648075" cy="3657600"/>
          </a:xfrm>
          <a:prstGeom prst="rect">
            <a:avLst/>
          </a:prstGeom>
          <a:noFill/>
          <a:ln>
            <a:solidFill>
              <a:schemeClr val="accent1">
                <a:lumMod val="60000"/>
                <a:lumOff val="40000"/>
              </a:schemeClr>
            </a:solidFill>
          </a:ln>
          <a:effectLst>
            <a:softEdge rad="31750"/>
          </a:effectLst>
          <a:scene3d>
            <a:camera prst="isometricOffAxis2Left"/>
            <a:lightRig rig="threePt" dir="t"/>
          </a:scene3d>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sz="quarter" idx="1"/>
          </p:nvPr>
        </p:nvSpPr>
        <p:spPr>
          <a:xfrm>
            <a:off x="251520" y="332656"/>
            <a:ext cx="7848872" cy="6408712"/>
          </a:xfrm>
        </p:spPr>
        <p:txBody>
          <a:bodyPr>
            <a:normAutofit/>
          </a:bodyPr>
          <a:lstStyle/>
          <a:p>
            <a:pPr marL="0" indent="0" algn="ctr">
              <a:buNone/>
            </a:pPr>
            <a:r>
              <a:rPr lang="ru-RU" u="sng" dirty="0" smtClean="0"/>
              <a:t>Приоритетная цель школьного образования</a:t>
            </a:r>
          </a:p>
          <a:p>
            <a:pPr>
              <a:buFont typeface="Courier New" panose="02070309020205020404" pitchFamily="49" charset="0"/>
              <a:buChar char="o"/>
            </a:pPr>
            <a:r>
              <a:rPr lang="ru-RU" dirty="0" smtClean="0"/>
              <a:t>Развитие у ученика способности самостоятельно ставить учебную задачу.</a:t>
            </a:r>
          </a:p>
          <a:p>
            <a:pPr>
              <a:buFont typeface="Courier New" panose="02070309020205020404" pitchFamily="49" charset="0"/>
              <a:buChar char="o"/>
            </a:pPr>
            <a:r>
              <a:rPr lang="ru-RU" dirty="0" smtClean="0"/>
              <a:t>Проектировать пути ее реализации</a:t>
            </a:r>
          </a:p>
          <a:p>
            <a:pPr>
              <a:buFont typeface="Courier New" panose="02070309020205020404" pitchFamily="49" charset="0"/>
              <a:buChar char="o"/>
            </a:pPr>
            <a:r>
              <a:rPr lang="ru-RU" dirty="0" smtClean="0"/>
              <a:t>Контролировать и оценивать свои достижения</a:t>
            </a:r>
          </a:p>
          <a:p>
            <a:pPr>
              <a:buFont typeface="Courier New" panose="02070309020205020404" pitchFamily="49" charset="0"/>
              <a:buChar char="o"/>
            </a:pPr>
            <a:endParaRPr lang="ru-RU" dirty="0"/>
          </a:p>
          <a:p>
            <a:pPr marL="0" indent="0">
              <a:buNone/>
            </a:pPr>
            <a:r>
              <a:rPr lang="ru-RU" dirty="0" smtClean="0"/>
              <a:t>   </a:t>
            </a:r>
          </a:p>
          <a:p>
            <a:pPr marL="0" indent="0">
              <a:buNone/>
            </a:pPr>
            <a:endParaRPr lang="ru-RU" dirty="0"/>
          </a:p>
          <a:p>
            <a:pPr marL="0" indent="0">
              <a:buNone/>
            </a:pPr>
            <a:endParaRPr lang="ru-RU" dirty="0" smtClean="0"/>
          </a:p>
          <a:p>
            <a:pPr marL="0" indent="0">
              <a:buNone/>
            </a:pPr>
            <a:r>
              <a:rPr lang="ru-RU" dirty="0" smtClean="0"/>
              <a:t>Запросы общества, смена парадигмы образования, универсализация содержания образования, приоритет развивающего потенциала общего начального образования, формирование установок на здоровый образ жизни порождает желание самих учащихся научиться учиться.</a:t>
            </a:r>
            <a:endParaRPr lang="ru-RU" dirty="0"/>
          </a:p>
        </p:txBody>
      </p:sp>
    </p:spTree>
    <p:extLst>
      <p:ext uri="{BB962C8B-B14F-4D97-AF65-F5344CB8AC3E}">
        <p14:creationId xmlns:p14="http://schemas.microsoft.com/office/powerpoint/2010/main" val="1579334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23528" y="260648"/>
            <a:ext cx="7776864" cy="6213304"/>
          </a:xfrm>
        </p:spPr>
        <p:txBody>
          <a:bodyPr>
            <a:normAutofit fontScale="92500" lnSpcReduction="10000"/>
          </a:bodyPr>
          <a:lstStyle/>
          <a:p>
            <a:pPr marL="0" indent="0" algn="ctr">
              <a:buNone/>
            </a:pPr>
            <a:r>
              <a:rPr lang="ru-RU" b="1" u="sng" dirty="0" smtClean="0"/>
              <a:t>Актуальность концепции развития УУД.</a:t>
            </a:r>
          </a:p>
          <a:p>
            <a:pPr marL="0" indent="0" algn="ctr">
              <a:buNone/>
            </a:pPr>
            <a:r>
              <a:rPr lang="ru-RU" b="1" u="sng" dirty="0" smtClean="0"/>
              <a:t>Понятие УУД.</a:t>
            </a:r>
          </a:p>
          <a:p>
            <a:pPr marL="0" indent="0">
              <a:buNone/>
            </a:pPr>
            <a:r>
              <a:rPr lang="ru-RU" dirty="0"/>
              <a:t> </a:t>
            </a:r>
            <a:r>
              <a:rPr lang="ru-RU" dirty="0" smtClean="0"/>
              <a:t>  В широком смысле термин </a:t>
            </a:r>
            <a:r>
              <a:rPr lang="en-US" dirty="0" smtClean="0"/>
              <a:t>”</a:t>
            </a:r>
            <a:r>
              <a:rPr lang="ru-RU" dirty="0" smtClean="0"/>
              <a:t>универсальные учебные действия</a:t>
            </a:r>
            <a:r>
              <a:rPr lang="en-US" dirty="0" smtClean="0"/>
              <a:t>”</a:t>
            </a:r>
            <a:r>
              <a:rPr lang="ru-RU" dirty="0" smtClean="0"/>
              <a:t> означает умение учиться, т.е. способность субъекта к саморазвитию и самосовершенствованию путем сознательного и активного присвоения нового социального опыта.</a:t>
            </a:r>
          </a:p>
          <a:p>
            <a:pPr marL="0" indent="0">
              <a:buNone/>
            </a:pPr>
            <a:r>
              <a:rPr lang="ru-RU" dirty="0"/>
              <a:t> </a:t>
            </a:r>
            <a:r>
              <a:rPr lang="ru-RU" dirty="0" smtClean="0"/>
              <a:t>  В более узком значении этот термин можно определить как совокупность способов действия учащегося (а также связанных с ними навыков учебной работы, обеспечивающих самостоятельное усвоение новых знаний).</a:t>
            </a:r>
          </a:p>
          <a:p>
            <a:pPr marL="0" indent="0">
              <a:buNone/>
            </a:pPr>
            <a:endParaRPr lang="ru-RU" dirty="0" smtClean="0"/>
          </a:p>
          <a:p>
            <a:pPr algn="just">
              <a:lnSpc>
                <a:spcPct val="115000"/>
              </a:lnSpc>
              <a:spcAft>
                <a:spcPts val="0"/>
              </a:spcAft>
            </a:pPr>
            <a:r>
              <a:rPr lang="ru-RU" b="1" u="sng" dirty="0">
                <a:latin typeface="Cambria"/>
                <a:ea typeface="Calibri"/>
                <a:cs typeface="Times New Roman"/>
              </a:rPr>
              <a:t>В ФГОС начального общего образования  содержится  характеристика личностных, регулятивных, познавательных, коммуникативных универсальных учебных действий: </a:t>
            </a:r>
            <a:endParaRPr lang="ru-RU" sz="2000" b="1" u="sng" dirty="0">
              <a:latin typeface="Calibri"/>
              <a:ea typeface="Calibri"/>
              <a:cs typeface="Times New Roman"/>
            </a:endParaRPr>
          </a:p>
          <a:p>
            <a:pPr marL="0" indent="0">
              <a:buNone/>
            </a:pPr>
            <a:endParaRPr lang="ru-RU" dirty="0" smtClean="0"/>
          </a:p>
          <a:p>
            <a:pPr marL="0" indent="0">
              <a:buNone/>
            </a:pPr>
            <a:endParaRPr lang="ru-RU" dirty="0"/>
          </a:p>
        </p:txBody>
      </p:sp>
    </p:spTree>
    <p:extLst>
      <p:ext uri="{BB962C8B-B14F-4D97-AF65-F5344CB8AC3E}">
        <p14:creationId xmlns:p14="http://schemas.microsoft.com/office/powerpoint/2010/main" val="10803401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116632"/>
            <a:ext cx="3657600" cy="6055568"/>
          </a:xfrm>
        </p:spPr>
        <p:txBody>
          <a:bodyPr/>
          <a:lstStyle/>
          <a:p>
            <a:pPr lvl="0">
              <a:buClr>
                <a:srgbClr val="FE8637"/>
              </a:buClr>
            </a:pPr>
            <a:r>
              <a:rPr lang="ru-RU" b="1" u="sng" dirty="0">
                <a:solidFill>
                  <a:prstClr val="black"/>
                </a:solidFill>
              </a:rPr>
              <a:t>Личностные УУД</a:t>
            </a:r>
          </a:p>
          <a:p>
            <a:pPr lvl="0">
              <a:buClr>
                <a:srgbClr val="FE8637"/>
              </a:buClr>
            </a:pPr>
            <a:r>
              <a:rPr lang="ru-RU" sz="2000" dirty="0">
                <a:solidFill>
                  <a:prstClr val="black"/>
                </a:solidFill>
                <a:latin typeface="Cambria"/>
                <a:ea typeface="Calibri"/>
                <a:cs typeface="Times New Roman"/>
              </a:rPr>
              <a:t>Самоопределение</a:t>
            </a:r>
          </a:p>
          <a:p>
            <a:pPr lvl="0">
              <a:buClr>
                <a:srgbClr val="FE8637"/>
              </a:buClr>
            </a:pPr>
            <a:r>
              <a:rPr lang="ru-RU" sz="2000" dirty="0" err="1">
                <a:solidFill>
                  <a:prstClr val="black"/>
                </a:solidFill>
                <a:latin typeface="Cambria"/>
                <a:ea typeface="Calibri"/>
                <a:cs typeface="Times New Roman"/>
              </a:rPr>
              <a:t>Смыслообразование</a:t>
            </a:r>
            <a:endParaRPr lang="ru-RU" sz="2000" dirty="0">
              <a:solidFill>
                <a:prstClr val="black"/>
              </a:solidFill>
              <a:latin typeface="Cambria"/>
              <a:ea typeface="Calibri"/>
              <a:cs typeface="Times New Roman"/>
            </a:endParaRPr>
          </a:p>
          <a:p>
            <a:pPr lvl="0">
              <a:buClr>
                <a:srgbClr val="FE8637"/>
              </a:buClr>
            </a:pPr>
            <a:r>
              <a:rPr lang="ru-RU" sz="2000" dirty="0" err="1" smtClean="0">
                <a:solidFill>
                  <a:prstClr val="black"/>
                </a:solidFill>
                <a:latin typeface="Cambria"/>
                <a:ea typeface="Calibri"/>
                <a:cs typeface="Times New Roman"/>
              </a:rPr>
              <a:t>Смыслообразование</a:t>
            </a:r>
            <a:endParaRPr lang="ru-RU" sz="2000" dirty="0" smtClean="0">
              <a:solidFill>
                <a:prstClr val="black"/>
              </a:solidFill>
              <a:latin typeface="Cambria"/>
              <a:ea typeface="Calibri"/>
              <a:cs typeface="Times New Roman"/>
            </a:endParaRPr>
          </a:p>
          <a:p>
            <a:pPr lvl="0">
              <a:buClr>
                <a:srgbClr val="FE8637"/>
              </a:buClr>
            </a:pPr>
            <a:endParaRPr lang="ru-RU" b="1" u="sng" dirty="0" smtClean="0">
              <a:solidFill>
                <a:prstClr val="black"/>
              </a:solidFill>
              <a:latin typeface="Cambria"/>
              <a:ea typeface="Calibri"/>
              <a:cs typeface="Times New Roman"/>
            </a:endParaRPr>
          </a:p>
          <a:p>
            <a:pPr lvl="0">
              <a:buClr>
                <a:srgbClr val="FE8637"/>
              </a:buClr>
            </a:pPr>
            <a:endParaRPr lang="ru-RU" b="1" u="sng" dirty="0">
              <a:solidFill>
                <a:prstClr val="black"/>
              </a:solidFill>
              <a:latin typeface="Cambria"/>
              <a:ea typeface="Calibri"/>
              <a:cs typeface="Times New Roman"/>
            </a:endParaRPr>
          </a:p>
          <a:p>
            <a:pPr lvl="0">
              <a:buClr>
                <a:srgbClr val="FE8637"/>
              </a:buClr>
            </a:pPr>
            <a:r>
              <a:rPr lang="ru-RU" b="1" u="sng" dirty="0" smtClean="0">
                <a:solidFill>
                  <a:prstClr val="black"/>
                </a:solidFill>
                <a:latin typeface="Cambria"/>
                <a:ea typeface="Calibri"/>
                <a:cs typeface="Times New Roman"/>
              </a:rPr>
              <a:t>Регулятивные УУД</a:t>
            </a:r>
          </a:p>
          <a:p>
            <a:pPr lvl="0">
              <a:buClr>
                <a:srgbClr val="FE8637"/>
              </a:buClr>
            </a:pPr>
            <a:r>
              <a:rPr lang="ru-RU" sz="2000" dirty="0" smtClean="0">
                <a:solidFill>
                  <a:prstClr val="black"/>
                </a:solidFill>
                <a:latin typeface="Cambria"/>
                <a:ea typeface="Calibri"/>
                <a:cs typeface="Times New Roman"/>
              </a:rPr>
              <a:t>Целеполагание</a:t>
            </a:r>
          </a:p>
          <a:p>
            <a:pPr lvl="0">
              <a:buClr>
                <a:srgbClr val="FE8637"/>
              </a:buClr>
            </a:pPr>
            <a:r>
              <a:rPr lang="ru-RU" sz="2000" dirty="0" smtClean="0">
                <a:solidFill>
                  <a:prstClr val="black"/>
                </a:solidFill>
                <a:latin typeface="Cambria"/>
                <a:ea typeface="Calibri"/>
                <a:cs typeface="Times New Roman"/>
              </a:rPr>
              <a:t>Планирование</a:t>
            </a:r>
          </a:p>
          <a:p>
            <a:pPr lvl="0">
              <a:buClr>
                <a:srgbClr val="FE8637"/>
              </a:buClr>
            </a:pPr>
            <a:r>
              <a:rPr lang="ru-RU" sz="2000" dirty="0" smtClean="0">
                <a:solidFill>
                  <a:prstClr val="black"/>
                </a:solidFill>
                <a:latin typeface="Cambria"/>
                <a:ea typeface="Calibri"/>
                <a:cs typeface="Times New Roman"/>
              </a:rPr>
              <a:t>Прогнозирование</a:t>
            </a:r>
          </a:p>
          <a:p>
            <a:pPr lvl="0">
              <a:buClr>
                <a:srgbClr val="FE8637"/>
              </a:buClr>
            </a:pPr>
            <a:r>
              <a:rPr lang="ru-RU" sz="2000" dirty="0" smtClean="0">
                <a:solidFill>
                  <a:prstClr val="black"/>
                </a:solidFill>
                <a:latin typeface="Cambria"/>
                <a:ea typeface="Calibri"/>
                <a:cs typeface="Times New Roman"/>
              </a:rPr>
              <a:t>Волевая </a:t>
            </a:r>
            <a:r>
              <a:rPr lang="ru-RU" sz="2000" dirty="0" err="1" smtClean="0">
                <a:solidFill>
                  <a:prstClr val="black"/>
                </a:solidFill>
                <a:latin typeface="Cambria"/>
                <a:ea typeface="Calibri"/>
                <a:cs typeface="Times New Roman"/>
              </a:rPr>
              <a:t>саморегуляция</a:t>
            </a:r>
            <a:endParaRPr lang="ru-RU" sz="2000" dirty="0" smtClean="0">
              <a:solidFill>
                <a:prstClr val="black"/>
              </a:solidFill>
              <a:latin typeface="Cambria"/>
              <a:ea typeface="Calibri"/>
              <a:cs typeface="Times New Roman"/>
            </a:endParaRPr>
          </a:p>
          <a:p>
            <a:pPr lvl="0">
              <a:buClr>
                <a:srgbClr val="FE8637"/>
              </a:buClr>
            </a:pPr>
            <a:r>
              <a:rPr lang="ru-RU" sz="2000" dirty="0" smtClean="0">
                <a:solidFill>
                  <a:prstClr val="black"/>
                </a:solidFill>
                <a:latin typeface="Cambria"/>
                <a:ea typeface="Calibri"/>
                <a:cs typeface="Times New Roman"/>
              </a:rPr>
              <a:t>Оценка</a:t>
            </a:r>
          </a:p>
          <a:p>
            <a:pPr lvl="0">
              <a:buClr>
                <a:srgbClr val="FE8637"/>
              </a:buClr>
            </a:pPr>
            <a:r>
              <a:rPr lang="ru-RU" sz="2000" dirty="0" smtClean="0">
                <a:solidFill>
                  <a:prstClr val="black"/>
                </a:solidFill>
                <a:latin typeface="Cambria"/>
                <a:ea typeface="Calibri"/>
                <a:cs typeface="Times New Roman"/>
              </a:rPr>
              <a:t>Коррекция</a:t>
            </a:r>
          </a:p>
          <a:p>
            <a:pPr lvl="0">
              <a:buClr>
                <a:srgbClr val="FE8637"/>
              </a:buClr>
            </a:pPr>
            <a:r>
              <a:rPr lang="ru-RU" sz="2000" dirty="0" smtClean="0">
                <a:solidFill>
                  <a:prstClr val="black"/>
                </a:solidFill>
                <a:latin typeface="Cambria"/>
                <a:ea typeface="Calibri"/>
                <a:cs typeface="Times New Roman"/>
              </a:rPr>
              <a:t>Контроль</a:t>
            </a:r>
          </a:p>
          <a:p>
            <a:pPr lvl="0">
              <a:buClr>
                <a:srgbClr val="FE8637"/>
              </a:buClr>
            </a:pPr>
            <a:endParaRPr lang="ru-RU" sz="2000" u="sng" dirty="0" smtClean="0">
              <a:solidFill>
                <a:prstClr val="black"/>
              </a:solidFill>
              <a:latin typeface="Cambria"/>
              <a:ea typeface="Calibri"/>
              <a:cs typeface="Times New Roman"/>
            </a:endParaRPr>
          </a:p>
          <a:p>
            <a:pPr lvl="0">
              <a:buClr>
                <a:srgbClr val="FE8637"/>
              </a:buClr>
            </a:pPr>
            <a:endParaRPr lang="ru-RU" u="sng" dirty="0" smtClean="0">
              <a:solidFill>
                <a:prstClr val="black"/>
              </a:solidFill>
              <a:latin typeface="Cambria"/>
              <a:ea typeface="Calibri"/>
              <a:cs typeface="Times New Roman"/>
            </a:endParaRPr>
          </a:p>
          <a:p>
            <a:pPr lvl="0">
              <a:buClr>
                <a:srgbClr val="FE8637"/>
              </a:buClr>
            </a:pPr>
            <a:endParaRPr lang="ru-RU" u="sng" dirty="0">
              <a:solidFill>
                <a:prstClr val="black"/>
              </a:solidFill>
              <a:latin typeface="Cambria"/>
              <a:cs typeface="Times New Roman"/>
            </a:endParaRPr>
          </a:p>
          <a:p>
            <a:pPr lvl="0">
              <a:buClr>
                <a:srgbClr val="FE8637"/>
              </a:buClr>
            </a:pPr>
            <a:endParaRPr lang="ru-RU" dirty="0">
              <a:solidFill>
                <a:prstClr val="black"/>
              </a:solidFill>
            </a:endParaRPr>
          </a:p>
          <a:p>
            <a:endParaRPr lang="ru-RU" dirty="0"/>
          </a:p>
        </p:txBody>
      </p:sp>
      <p:sp>
        <p:nvSpPr>
          <p:cNvPr id="4" name="Объект 3"/>
          <p:cNvSpPr>
            <a:spLocks noGrp="1"/>
          </p:cNvSpPr>
          <p:nvPr>
            <p:ph sz="quarter" idx="2"/>
          </p:nvPr>
        </p:nvSpPr>
        <p:spPr>
          <a:xfrm>
            <a:off x="4270248" y="116632"/>
            <a:ext cx="4334200" cy="6055568"/>
          </a:xfrm>
        </p:spPr>
        <p:txBody>
          <a:bodyPr/>
          <a:lstStyle/>
          <a:p>
            <a:r>
              <a:rPr lang="ru-RU" b="1" u="sng" dirty="0" smtClean="0"/>
              <a:t>Познавательные УУД</a:t>
            </a:r>
          </a:p>
          <a:p>
            <a:r>
              <a:rPr lang="ru-RU" sz="2000" dirty="0" err="1" smtClean="0"/>
              <a:t>Общеучебные</a:t>
            </a:r>
            <a:r>
              <a:rPr lang="ru-RU" sz="2000" dirty="0" smtClean="0"/>
              <a:t> учебные действия</a:t>
            </a:r>
          </a:p>
          <a:p>
            <a:r>
              <a:rPr lang="ru-RU" sz="2000" dirty="0">
                <a:latin typeface="Cambria"/>
                <a:ea typeface="Calibri"/>
                <a:cs typeface="Times New Roman"/>
              </a:rPr>
              <a:t>логические учебные </a:t>
            </a:r>
            <a:r>
              <a:rPr lang="ru-RU" sz="2000" dirty="0" smtClean="0">
                <a:latin typeface="Cambria"/>
                <a:ea typeface="Calibri"/>
                <a:cs typeface="Times New Roman"/>
              </a:rPr>
              <a:t>действия</a:t>
            </a:r>
          </a:p>
          <a:p>
            <a:r>
              <a:rPr lang="ru-RU" sz="2000" dirty="0" smtClean="0">
                <a:latin typeface="Cambria"/>
                <a:ea typeface="Calibri"/>
                <a:cs typeface="Times New Roman"/>
              </a:rPr>
              <a:t>постановка </a:t>
            </a:r>
            <a:r>
              <a:rPr lang="ru-RU" sz="2000" dirty="0">
                <a:latin typeface="Cambria"/>
                <a:ea typeface="Calibri"/>
                <a:cs typeface="Times New Roman"/>
              </a:rPr>
              <a:t>и решение </a:t>
            </a:r>
            <a:r>
              <a:rPr lang="ru-RU" sz="2000" dirty="0" smtClean="0">
                <a:latin typeface="Cambria"/>
                <a:ea typeface="Calibri"/>
                <a:cs typeface="Times New Roman"/>
              </a:rPr>
              <a:t>проблемы</a:t>
            </a:r>
          </a:p>
          <a:p>
            <a:endParaRPr lang="ru-RU" b="1" u="sng" dirty="0" smtClean="0">
              <a:latin typeface="Cambria"/>
              <a:ea typeface="Calibri"/>
              <a:cs typeface="Times New Roman"/>
            </a:endParaRPr>
          </a:p>
          <a:p>
            <a:r>
              <a:rPr lang="ru-RU" b="1" u="sng" dirty="0" smtClean="0">
                <a:latin typeface="Cambria"/>
                <a:ea typeface="Calibri"/>
                <a:cs typeface="Times New Roman"/>
              </a:rPr>
              <a:t>Коммуникативные УУД</a:t>
            </a:r>
          </a:p>
          <a:p>
            <a:r>
              <a:rPr lang="ru-RU" sz="2000" dirty="0">
                <a:latin typeface="Cambria"/>
                <a:ea typeface="Calibri"/>
                <a:cs typeface="Times New Roman"/>
              </a:rPr>
              <a:t>планирование учебного сотрудничества </a:t>
            </a:r>
            <a:endParaRPr lang="ru-RU" sz="2000" dirty="0" smtClean="0">
              <a:latin typeface="Cambria"/>
              <a:ea typeface="Calibri"/>
              <a:cs typeface="Times New Roman"/>
            </a:endParaRPr>
          </a:p>
          <a:p>
            <a:r>
              <a:rPr lang="ru-RU" sz="2000" dirty="0">
                <a:latin typeface="Cambria"/>
                <a:ea typeface="Calibri"/>
                <a:cs typeface="Times New Roman"/>
              </a:rPr>
              <a:t>постановка вопросов </a:t>
            </a:r>
            <a:endParaRPr lang="ru-RU" sz="2000" dirty="0" smtClean="0">
              <a:latin typeface="Cambria"/>
              <a:ea typeface="Calibri"/>
              <a:cs typeface="Times New Roman"/>
            </a:endParaRPr>
          </a:p>
          <a:p>
            <a:r>
              <a:rPr lang="ru-RU" sz="2000" dirty="0">
                <a:latin typeface="Cambria"/>
                <a:ea typeface="Calibri"/>
                <a:cs typeface="Times New Roman"/>
              </a:rPr>
              <a:t>разрешение конфликтов </a:t>
            </a:r>
            <a:endParaRPr lang="ru-RU" sz="2000" dirty="0" smtClean="0">
              <a:latin typeface="Cambria"/>
              <a:ea typeface="Calibri"/>
              <a:cs typeface="Times New Roman"/>
            </a:endParaRPr>
          </a:p>
          <a:p>
            <a:r>
              <a:rPr lang="ru-RU" sz="2000" dirty="0">
                <a:latin typeface="Cambria"/>
                <a:ea typeface="Calibri"/>
                <a:cs typeface="Times New Roman"/>
              </a:rPr>
              <a:t>управление поведением партнёра </a:t>
            </a:r>
            <a:endParaRPr lang="ru-RU" sz="2000" dirty="0" smtClean="0">
              <a:latin typeface="Cambria"/>
              <a:ea typeface="Calibri"/>
              <a:cs typeface="Times New Roman"/>
            </a:endParaRPr>
          </a:p>
          <a:p>
            <a:r>
              <a:rPr lang="ru-RU" sz="2000" dirty="0">
                <a:latin typeface="Cambria"/>
                <a:ea typeface="Calibri"/>
                <a:cs typeface="Times New Roman"/>
              </a:rPr>
              <a:t>умение с достаточной полнотой и точностью выражать свои мысли </a:t>
            </a:r>
            <a:endParaRPr lang="ru-RU" sz="2000" dirty="0" smtClean="0">
              <a:latin typeface="Cambria"/>
              <a:ea typeface="Calibri"/>
              <a:cs typeface="Times New Roman"/>
            </a:endParaRPr>
          </a:p>
          <a:p>
            <a:endParaRPr lang="ru-RU" sz="2000" dirty="0" smtClean="0">
              <a:latin typeface="Cambria"/>
              <a:ea typeface="Calibri"/>
              <a:cs typeface="Times New Roman"/>
            </a:endParaRPr>
          </a:p>
          <a:p>
            <a:endParaRPr lang="ru-RU" sz="2000" dirty="0"/>
          </a:p>
        </p:txBody>
      </p:sp>
    </p:spTree>
    <p:extLst>
      <p:ext uri="{BB962C8B-B14F-4D97-AF65-F5344CB8AC3E}">
        <p14:creationId xmlns:p14="http://schemas.microsoft.com/office/powerpoint/2010/main" val="17562759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216</TotalTime>
  <Words>1355</Words>
  <Application>Microsoft Office PowerPoint</Application>
  <PresentationFormat>Экран (4:3)</PresentationFormat>
  <Paragraphs>176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Эркер</vt:lpstr>
      <vt:lpstr>Развитие личности ребёнка младшего школьного возраста в контексте ФГОС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Современные педагогические технологии развития личности у детей.</vt:lpstr>
      <vt:lpstr>Презентация PowerPoint</vt:lpstr>
      <vt:lpstr>Презентация PowerPoint</vt:lpstr>
      <vt:lpstr>Актуализация знаний. </vt:lpstr>
      <vt:lpstr>Мотивация к деятельности. </vt:lpstr>
      <vt:lpstr>Организация познавательной деятельности. </vt:lpstr>
      <vt:lpstr>Презентация PowerPoint</vt:lpstr>
      <vt:lpstr>Рефлексия учебной деятельности.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Развитие личности ребёнка младшего школьного возраста в контексте ФГОС</dc:title>
  <dc:creator>NIKITA</dc:creator>
  <cp:lastModifiedBy>N</cp:lastModifiedBy>
  <cp:revision>20</cp:revision>
  <dcterms:created xsi:type="dcterms:W3CDTF">2015-04-13T15:21:58Z</dcterms:created>
  <dcterms:modified xsi:type="dcterms:W3CDTF">2016-12-18T13:50:21Z</dcterms:modified>
</cp:coreProperties>
</file>