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7" r:id="rId3"/>
    <p:sldId id="256" r:id="rId4"/>
    <p:sldId id="268" r:id="rId5"/>
    <p:sldId id="257" r:id="rId6"/>
    <p:sldId id="273" r:id="rId7"/>
    <p:sldId id="258" r:id="rId8"/>
    <p:sldId id="259" r:id="rId9"/>
    <p:sldId id="270" r:id="rId10"/>
    <p:sldId id="271" r:id="rId11"/>
    <p:sldId id="260" r:id="rId12"/>
    <p:sldId id="269" r:id="rId13"/>
    <p:sldId id="272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3300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0">
              <a:srgbClr val="FFC000">
                <a:alpha val="62000"/>
              </a:srgbClr>
            </a:gs>
            <a:gs pos="0">
              <a:srgbClr val="FFC000">
                <a:alpha val="62000"/>
              </a:srgbClr>
            </a:gs>
            <a:gs pos="0">
              <a:srgbClr val="92D050"/>
            </a:gs>
            <a:gs pos="39999">
              <a:srgbClr val="85C2FF"/>
            </a:gs>
            <a:gs pos="70000">
              <a:srgbClr val="C4D6EB"/>
            </a:gs>
            <a:gs pos="100000">
              <a:srgbClr val="6600CC">
                <a:alpha val="4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8DF4A-C588-4006-B569-FBDFCA73680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ED1F9-3683-4E2D-A53E-1A70B2BB6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_________Microsoft_Office_Word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3861048"/>
            <a:ext cx="5040560" cy="242312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Презентация к уроку английского языка в 5 классе на тему «Путешествие» (УМК «</a:t>
            </a:r>
            <a:r>
              <a:rPr lang="en-US" sz="2400" dirty="0" smtClean="0">
                <a:solidFill>
                  <a:schemeClr val="tx1"/>
                </a:solidFill>
              </a:rPr>
              <a:t>Rainbow English</a:t>
            </a:r>
            <a:r>
              <a:rPr lang="ru-RU" sz="2400" dirty="0" smtClean="0">
                <a:solidFill>
                  <a:schemeClr val="tx1"/>
                </a:solidFill>
              </a:rPr>
              <a:t>» Афанасьева О.В., Михеева И.В. и др.)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Автор: Митина Анна Вячеславовна, учитель английского языка МБОУ «Авнюгская СОШ» Архангельской области Верхнетоемского района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187624" y="332656"/>
          <a:ext cx="6624736" cy="3017704"/>
        </p:xfrm>
        <a:graphic>
          <a:graphicData uri="http://schemas.openxmlformats.org/presentationml/2006/ole">
            <p:oleObj spid="_x0000_s16386" name="Документ" r:id="rId3" imgW="2516493" imgH="114626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fullhdoboi.ru/_ph/11/775041309.jpg?1428338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213268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331640" y="0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What is this?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This is …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179512" y="692696"/>
            <a:ext cx="2448272" cy="1728192"/>
          </a:xfrm>
          <a:prstGeom prst="cloudCallout">
            <a:avLst>
              <a:gd name="adj1" fmla="val 67080"/>
              <a:gd name="adj2" fmla="val 61651"/>
            </a:avLst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North America</a:t>
            </a:r>
            <a:endParaRPr lang="ru-RU" sz="2400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4644008" y="692696"/>
            <a:ext cx="2160240" cy="1800200"/>
          </a:xfrm>
          <a:prstGeom prst="cloudCallout">
            <a:avLst>
              <a:gd name="adj1" fmla="val -54045"/>
              <a:gd name="adj2" fmla="val 63281"/>
            </a:avLst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West Europe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 rot="20879033">
            <a:off x="460819" y="4250052"/>
            <a:ext cx="2520280" cy="1584176"/>
          </a:xfrm>
          <a:prstGeom prst="cloudCallout">
            <a:avLst>
              <a:gd name="adj1" fmla="val 73294"/>
              <a:gd name="adj2" fmla="val -3919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South America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1284728">
            <a:off x="4867287" y="4488702"/>
            <a:ext cx="1944216" cy="1584176"/>
          </a:xfrm>
          <a:prstGeom prst="cloudCallout">
            <a:avLst>
              <a:gd name="adj1" fmla="val -65900"/>
              <a:gd name="adj2" fmla="val -34166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South Africa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7077472" cy="1052736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Absolute Forms of Possessive Pronouns</a:t>
            </a:r>
            <a:br>
              <a:rPr lang="en-US" sz="2800" b="1" dirty="0" smtClean="0">
                <a:solidFill>
                  <a:srgbClr val="C00000"/>
                </a:solidFill>
              </a:rPr>
            </a:br>
            <a:r>
              <a:rPr lang="en-US" sz="2800" dirty="0" smtClean="0"/>
              <a:t>(</a:t>
            </a:r>
            <a:r>
              <a:rPr lang="ru-RU" sz="2800" dirty="0" smtClean="0"/>
              <a:t>Абсолютная форма притяжательных местоимений</a:t>
            </a:r>
            <a:r>
              <a:rPr lang="en-US" sz="2800" dirty="0" smtClean="0"/>
              <a:t>)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67744" y="1700808"/>
          <a:ext cx="6096000" cy="4389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Притяжательные местоимения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Абсолютная форма притяжательных местоимений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smtClean="0">
                          <a:solidFill>
                            <a:schemeClr val="tx1"/>
                          </a:solidFill>
                        </a:rPr>
                        <a:t>my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mine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6600"/>
                          </a:solidFill>
                        </a:rPr>
                        <a:t>his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6600"/>
                          </a:solidFill>
                        </a:rPr>
                        <a:t>his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her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her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its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our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our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your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your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their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C00000"/>
                          </a:solidFill>
                        </a:rPr>
                        <a:t>their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609329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See p. 145 §3</a:t>
            </a:r>
          </a:p>
          <a:p>
            <a:r>
              <a:rPr lang="en-US" dirty="0" smtClean="0"/>
              <a:t>Ex. 3 p. 49</a:t>
            </a:r>
            <a:endParaRPr lang="ru-RU" dirty="0"/>
          </a:p>
        </p:txBody>
      </p:sp>
      <p:pic>
        <p:nvPicPr>
          <p:cNvPr id="6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835696" cy="220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LIKE THIS LESSON?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49138">
            <a:off x="174995" y="1601408"/>
            <a:ext cx="1590717" cy="1503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Выноска 2 4"/>
          <p:cNvSpPr/>
          <p:nvPr/>
        </p:nvSpPr>
        <p:spPr>
          <a:xfrm rot="186391">
            <a:off x="2212721" y="1537043"/>
            <a:ext cx="1980485" cy="191170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0056"/>
              <a:gd name="adj6" fmla="val -22889"/>
            </a:avLst>
          </a:prstGeom>
          <a:ln>
            <a:solidFill>
              <a:srgbClr val="00B05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Yes, I do. It is interesting. Everything is clear. 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06160">
            <a:off x="7062239" y="1818463"/>
            <a:ext cx="1656184" cy="164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Выноска 2 7"/>
          <p:cNvSpPr/>
          <p:nvPr/>
        </p:nvSpPr>
        <p:spPr>
          <a:xfrm>
            <a:off x="4427984" y="1484784"/>
            <a:ext cx="1800200" cy="2016224"/>
          </a:xfrm>
          <a:prstGeom prst="borderCallout2">
            <a:avLst>
              <a:gd name="adj1" fmla="val 26076"/>
              <a:gd name="adj2" fmla="val 102715"/>
              <a:gd name="adj3" fmla="val 33402"/>
              <a:gd name="adj4" fmla="val 129342"/>
              <a:gd name="adj5" fmla="val 47775"/>
              <a:gd name="adj6" fmla="val 148297"/>
            </a:avLst>
          </a:prstGeom>
          <a:ln>
            <a:solidFill>
              <a:srgbClr val="00B05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perspectiveLef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No, I don’t. It is boring. I don’t understand it.</a:t>
            </a:r>
            <a:endParaRPr lang="ru-RU" sz="24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45091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THANK YOU FOR ATTENTION!</a:t>
            </a:r>
            <a:endParaRPr kumimoji="0" lang="ru-RU" sz="4400" b="1" i="1" u="sng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урока</a:t>
            </a:r>
          </a:p>
          <a:p>
            <a:pPr algn="just"/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(учебная):</a:t>
            </a:r>
          </a:p>
          <a:p>
            <a:pPr algn="just"/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0688"/>
            <a:ext cx="828092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/>
              <a:t>формирование коммуникативной компетенции в единстве всех её составляющих (языковой, речевой, социокультурной, компенсаторной, учебно-познавательной)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844824"/>
            <a:ext cx="7848872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6600"/>
                </a:solidFill>
              </a:rPr>
              <a:t>Образовательная: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204864"/>
            <a:ext cx="8352928" cy="235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активизировать лексический и грамматический материал;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формирование навыка применения новых слов в диалогической и монологической речи, составлять с ними предложения;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формировать навыки просмотрового чтения и аудирования с последующим анализом услышанного;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457343"/>
            <a:ext cx="835292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ru-RU" sz="2400" b="1" dirty="0" smtClean="0">
                <a:solidFill>
                  <a:srgbClr val="006600"/>
                </a:solidFill>
              </a:rPr>
              <a:t>Развивающая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 развитие навыков монологической и диалогической речи;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развитие грамматических и лексических навыков  обучающихся;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развитие коммуникативной компетенции; 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развитие творческого воображения , памяти и мышления;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71296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</a:pPr>
            <a:r>
              <a:rPr lang="ru-RU" sz="2400" b="1" dirty="0" smtClean="0">
                <a:solidFill>
                  <a:srgbClr val="006600"/>
                </a:solidFill>
              </a:rPr>
              <a:t>Воспитательная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воспитание эстетического вкуса, чувства прекрасного, умения выслушивать собеседника;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воспитание культуры общения и поведения, формирование инициативности и самостоятельности, толерантности и уважения к другим нациям и культура, чужому мнению (в целом, это воспитание личности уч-ся на основе общече-ловеческих ценностей)</a:t>
            </a:r>
          </a:p>
          <a:p>
            <a:pPr algn="just" latinLnBrk="1">
              <a:lnSpc>
                <a:spcPct val="150000"/>
              </a:lnSpc>
            </a:pPr>
            <a:r>
              <a:rPr lang="ru-RU" sz="2400" b="1" dirty="0" smtClean="0">
                <a:solidFill>
                  <a:srgbClr val="006600"/>
                </a:solidFill>
              </a:rPr>
              <a:t>Методы обучения: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коммуникативный метод с использованием индивидуальной, парной и груп-повой работы учащихся;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личностно ориентированный подход;</a:t>
            </a:r>
          </a:p>
          <a:p>
            <a:pPr algn="just" latinLnBrk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 эмоционально-деятельный подход.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267744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2195736" y="188640"/>
            <a:ext cx="2952328" cy="1340768"/>
          </a:xfrm>
          <a:prstGeom prst="cloudCallout">
            <a:avLst>
              <a:gd name="adj1" fmla="val -62536"/>
              <a:gd name="adj2" fmla="val 1578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Hello</a:t>
            </a:r>
            <a:r>
              <a:rPr lang="ru-RU" sz="24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en-US" sz="24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boys and girls! I am Alice.</a:t>
            </a:r>
          </a:p>
        </p:txBody>
      </p:sp>
      <p:pic>
        <p:nvPicPr>
          <p:cNvPr id="14340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9772" y="0"/>
            <a:ext cx="2314228" cy="3582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-облако 6"/>
          <p:cNvSpPr/>
          <p:nvPr/>
        </p:nvSpPr>
        <p:spPr>
          <a:xfrm rot="706877">
            <a:off x="5132819" y="465739"/>
            <a:ext cx="1936862" cy="936104"/>
          </a:xfrm>
          <a:prstGeom prst="cloudCallout">
            <a:avLst>
              <a:gd name="adj1" fmla="val 73080"/>
              <a:gd name="adj2" fmla="val 43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Hi, I am Jack!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8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3934">
            <a:off x="231011" y="4160715"/>
            <a:ext cx="1627909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68092">
            <a:off x="1917056" y="4339334"/>
            <a:ext cx="1594148" cy="246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Выноска-облако 9"/>
          <p:cNvSpPr/>
          <p:nvPr/>
        </p:nvSpPr>
        <p:spPr>
          <a:xfrm>
            <a:off x="3203848" y="1556792"/>
            <a:ext cx="3456384" cy="3312368"/>
          </a:xfrm>
          <a:prstGeom prst="cloudCallout">
            <a:avLst>
              <a:gd name="adj1" fmla="val -84733"/>
              <a:gd name="adj2" fmla="val 3999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Today we will begin to learn a new big theme! 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779912" y="0"/>
          <a:ext cx="4968552" cy="936104"/>
        </p:xfrm>
        <a:graphic>
          <a:graphicData uri="http://schemas.openxmlformats.org/presentationml/2006/ole">
            <p:oleObj spid="_x0000_s1026" name="Документ" r:id="rId3" imgW="5361944" imgH="858888" progId="Word.Document.12">
              <p:embed/>
            </p:oleObj>
          </a:graphicData>
        </a:graphic>
      </p:graphicFrame>
      <p:pic>
        <p:nvPicPr>
          <p:cNvPr id="10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0"/>
            <a:ext cx="1666156" cy="257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907704" cy="300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3635896" y="836712"/>
            <a:ext cx="4824536" cy="1872208"/>
          </a:xfrm>
          <a:prstGeom prst="cloudCallout">
            <a:avLst>
              <a:gd name="adj1" fmla="val -54365"/>
              <a:gd name="adj2" fmla="val -413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Please read and translate the title of the new unit (p.47 ). What does it mean? 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21107006">
            <a:off x="176206" y="2957710"/>
            <a:ext cx="4380250" cy="2780503"/>
          </a:xfrm>
          <a:prstGeom prst="cloudCallout">
            <a:avLst>
              <a:gd name="adj1" fmla="val -15056"/>
              <a:gd name="adj2" fmla="val -10097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Do you know these words: 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east, west, north, south, be situated, castle, forest, trip, river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? 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 rot="772048">
            <a:off x="4681962" y="2748993"/>
            <a:ext cx="4499430" cy="3405581"/>
          </a:xfrm>
          <a:prstGeom prst="cloudCallout">
            <a:avLst>
              <a:gd name="adj1" fmla="val -83811"/>
              <a:gd name="adj2" fmla="val -405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Do you know these pronouns: 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yours, ours, its, theirs, mine, his, hers (the absolute forms of possessive pronouns)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?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0"/>
            <a:ext cx="1907704" cy="300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0"/>
            <a:ext cx="176368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>
            <a:off x="1403648" y="0"/>
            <a:ext cx="4104456" cy="1412776"/>
          </a:xfrm>
          <a:prstGeom prst="cloudCallout">
            <a:avLst>
              <a:gd name="adj1" fmla="val 64693"/>
              <a:gd name="adj2" fmla="val 315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About what will we speak today?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484784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will speak about ….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15616" y="1988840"/>
            <a:ext cx="4104456" cy="1412776"/>
          </a:xfrm>
          <a:prstGeom prst="cloudCallout">
            <a:avLst>
              <a:gd name="adj1" fmla="val 111991"/>
              <a:gd name="adj2" fmla="val -10388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What will we learn today?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342900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1) We will learn … 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2) We will learn …</a:t>
            </a:r>
          </a:p>
        </p:txBody>
      </p:sp>
      <p:sp>
        <p:nvSpPr>
          <p:cNvPr id="10" name="Выноска-облако 9"/>
          <p:cNvSpPr/>
          <p:nvPr/>
        </p:nvSpPr>
        <p:spPr>
          <a:xfrm>
            <a:off x="3203848" y="4221088"/>
            <a:ext cx="4104456" cy="1412776"/>
          </a:xfrm>
          <a:prstGeom prst="cloudCallout">
            <a:avLst>
              <a:gd name="adj1" fmla="val 67092"/>
              <a:gd name="adj2" fmla="val -15964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What will we do today?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558924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 We will ...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148478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travelling.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342900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the new words.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627784" y="3789040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the absolute forms of possessive pronouns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979712" y="558924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rgbClr val="C00000"/>
                </a:solidFill>
              </a:rPr>
              <a:t>listen to the speaker, </a:t>
            </a:r>
            <a:r>
              <a:rPr lang="en-US" sz="2400" b="1" dirty="0" smtClean="0">
                <a:solidFill>
                  <a:srgbClr val="C00000"/>
                </a:solidFill>
              </a:rPr>
              <a:t>read and do exercises. </a:t>
            </a:r>
            <a:endParaRPr lang="ru-RU" sz="24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356992"/>
            <a:ext cx="8712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Please help Alice. You can use the following words and expressions: </a:t>
            </a:r>
          </a:p>
          <a:p>
            <a:endParaRPr lang="en-US" sz="2400" i="1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smtClean="0"/>
              <a:t>know the new cultures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learn foreign languages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enjoy  the nature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 make the new friends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smtClean="0"/>
              <a:t>take beautiful pictures</a:t>
            </a:r>
          </a:p>
        </p:txBody>
      </p:sp>
      <p:pic>
        <p:nvPicPr>
          <p:cNvPr id="5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7704" cy="300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0"/>
            <a:ext cx="1666156" cy="257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Выноска-облако 9"/>
          <p:cNvSpPr/>
          <p:nvPr/>
        </p:nvSpPr>
        <p:spPr>
          <a:xfrm rot="419186">
            <a:off x="4512504" y="-10764"/>
            <a:ext cx="2736304" cy="1556792"/>
          </a:xfrm>
          <a:prstGeom prst="cloudCallout">
            <a:avLst>
              <a:gd name="adj1" fmla="val 66322"/>
              <a:gd name="adj2" fmla="val 1288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Alice, why do people travel?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1835696" y="764704"/>
            <a:ext cx="3600400" cy="2448272"/>
          </a:xfrm>
          <a:prstGeom prst="cloudCallout">
            <a:avLst>
              <a:gd name="adj1" fmla="val -57740"/>
              <a:gd name="adj2" fmla="val -32260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Hmmm, let me see…Friends, please help me  answer Jack’s question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1907704" cy="300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3059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006600"/>
                </a:solidFill>
              </a:rPr>
              <a:t>Boys and girls, please, read the rhyme and complete it (p. 47 Ex. 1). Now please listen to the speaker and check. </a:t>
            </a:r>
            <a:r>
              <a:rPr lang="en-US" sz="2400" b="1" i="1" dirty="0" smtClean="0">
                <a:solidFill>
                  <a:srgbClr val="006600"/>
                </a:solidFill>
              </a:rPr>
              <a:t>How many mistakes have you got? 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87824" y="1097360"/>
            <a:ext cx="5904656" cy="576064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What Can I Do Today?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What can I do today?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Can you help me?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Can you say?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Why don’t you draw a picture?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en-US" sz="2000" u="sng" dirty="0" smtClean="0">
                <a:solidFill>
                  <a:schemeClr val="tx1"/>
                </a:solidFill>
              </a:rPr>
              <a:t>drew </a:t>
            </a:r>
            <a:r>
              <a:rPr lang="en-US" sz="2000" dirty="0" smtClean="0">
                <a:solidFill>
                  <a:schemeClr val="tx1"/>
                </a:solidFill>
              </a:rPr>
              <a:t>one yesterday.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Why don’t you drive the car?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en-US" sz="2000" u="sng" dirty="0" smtClean="0">
                <a:solidFill>
                  <a:schemeClr val="tx1"/>
                </a:solidFill>
              </a:rPr>
              <a:t>drove</a:t>
            </a:r>
            <a:r>
              <a:rPr lang="en-US" sz="2000" dirty="0" smtClean="0">
                <a:solidFill>
                  <a:schemeClr val="tx1"/>
                </a:solidFill>
              </a:rPr>
              <a:t> it yesterday.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Why don’t you sing a song?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en-US" sz="2000" u="sng" dirty="0" smtClean="0">
                <a:solidFill>
                  <a:schemeClr val="tx1"/>
                </a:solidFill>
              </a:rPr>
              <a:t>sang</a:t>
            </a:r>
            <a:r>
              <a:rPr lang="en-US" sz="2000" dirty="0" smtClean="0">
                <a:solidFill>
                  <a:schemeClr val="tx1"/>
                </a:solidFill>
              </a:rPr>
              <a:t> one yesterday.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Why don’t you drink some milk?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en-US" sz="2000" u="sng" dirty="0" smtClean="0">
                <a:solidFill>
                  <a:schemeClr val="tx1"/>
                </a:solidFill>
              </a:rPr>
              <a:t>drank </a:t>
            </a:r>
            <a:r>
              <a:rPr lang="en-US" sz="2000" dirty="0" smtClean="0">
                <a:solidFill>
                  <a:schemeClr val="tx1"/>
                </a:solidFill>
              </a:rPr>
              <a:t>it yesterday.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Why don’t you learn your lessons?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 </a:t>
            </a:r>
            <a:r>
              <a:rPr lang="en-US" sz="2000" u="sng" dirty="0" smtClean="0">
                <a:solidFill>
                  <a:schemeClr val="tx1"/>
                </a:solidFill>
              </a:rPr>
              <a:t>learnt</a:t>
            </a:r>
            <a:r>
              <a:rPr lang="en-US" sz="2000" dirty="0" smtClean="0">
                <a:solidFill>
                  <a:schemeClr val="tx1"/>
                </a:solidFill>
              </a:rPr>
              <a:t> them yesterday.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What can I do today?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Can you help me?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Can you say?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419872" y="260648"/>
          <a:ext cx="5133975" cy="1066800"/>
        </p:xfrm>
        <a:graphic>
          <a:graphicData uri="http://schemas.openxmlformats.org/presentationml/2006/ole">
            <p:oleObj spid="_x0000_s15362" name="Документ" r:id="rId4" imgW="5133401" imgH="1066939" progId="Word.Document.12">
              <p:embed/>
            </p:oleObj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-171400"/>
            <a:ext cx="2664296" cy="1143000"/>
          </a:xfrm>
        </p:spPr>
        <p:txBody>
          <a:bodyPr>
            <a:normAutofit/>
          </a:bodyPr>
          <a:lstStyle/>
          <a:p>
            <a:pPr algn="l"/>
            <a:r>
              <a:rPr lang="de-DE" sz="3600" b="1" dirty="0" smtClean="0">
                <a:solidFill>
                  <a:srgbClr val="C00000"/>
                </a:solidFill>
              </a:rPr>
              <a:t>New Words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692696"/>
            <a:ext cx="3456384" cy="237104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east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north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south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west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castle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forest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river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trip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be situated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362" name="Picture 2" descr="http://demiart.ru/forum/uploads4/post-884425-1256624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0"/>
            <a:ext cx="3571677" cy="3571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://maxigor.narod.ru/gallery/5990055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://avia.pro/sites/default/files/images/022_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573016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6-конечная звезда 7"/>
          <p:cNvSpPr/>
          <p:nvPr/>
        </p:nvSpPr>
        <p:spPr>
          <a:xfrm>
            <a:off x="8316416" y="1628800"/>
            <a:ext cx="576064" cy="576064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460432" y="170080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10" name="6-конечная звезда 9"/>
          <p:cNvSpPr/>
          <p:nvPr/>
        </p:nvSpPr>
        <p:spPr>
          <a:xfrm>
            <a:off x="6876256" y="0"/>
            <a:ext cx="576064" cy="692696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</a:t>
            </a:r>
            <a:endParaRPr lang="ru-RU" sz="2400" b="1" dirty="0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948264" y="2852936"/>
            <a:ext cx="576064" cy="648072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3</a:t>
            </a:r>
            <a:endParaRPr lang="ru-RU" sz="2400" b="1" dirty="0"/>
          </a:p>
        </p:txBody>
      </p:sp>
      <p:sp>
        <p:nvSpPr>
          <p:cNvPr id="12" name="6-конечная звезда 11"/>
          <p:cNvSpPr/>
          <p:nvPr/>
        </p:nvSpPr>
        <p:spPr>
          <a:xfrm>
            <a:off x="5436096" y="1484784"/>
            <a:ext cx="648072" cy="648072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4</a:t>
            </a:r>
            <a:endParaRPr lang="ru-RU" sz="2400" b="1" dirty="0"/>
          </a:p>
        </p:txBody>
      </p:sp>
      <p:sp>
        <p:nvSpPr>
          <p:cNvPr id="13" name="6-конечная звезда 12"/>
          <p:cNvSpPr/>
          <p:nvPr/>
        </p:nvSpPr>
        <p:spPr>
          <a:xfrm>
            <a:off x="1763688" y="3861048"/>
            <a:ext cx="648072" cy="504056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ru-RU" sz="2400" b="1" dirty="0"/>
          </a:p>
        </p:txBody>
      </p:sp>
      <p:sp>
        <p:nvSpPr>
          <p:cNvPr id="14" name="6-конечная звезда 13"/>
          <p:cNvSpPr/>
          <p:nvPr/>
        </p:nvSpPr>
        <p:spPr>
          <a:xfrm>
            <a:off x="0" y="4437112"/>
            <a:ext cx="755576" cy="720080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6</a:t>
            </a:r>
            <a:endParaRPr lang="ru-RU" sz="2400" b="1" dirty="0"/>
          </a:p>
        </p:txBody>
      </p:sp>
      <p:sp>
        <p:nvSpPr>
          <p:cNvPr id="15" name="6-конечная звезда 14"/>
          <p:cNvSpPr/>
          <p:nvPr/>
        </p:nvSpPr>
        <p:spPr>
          <a:xfrm>
            <a:off x="971600" y="5877272"/>
            <a:ext cx="792088" cy="648072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7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835696" y="321297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Scotland</a:t>
            </a:r>
            <a:endParaRPr lang="ru-RU" sz="2400" b="1" dirty="0"/>
          </a:p>
        </p:txBody>
      </p:sp>
      <p:sp>
        <p:nvSpPr>
          <p:cNvPr id="17" name="6-конечная звезда 16"/>
          <p:cNvSpPr/>
          <p:nvPr/>
        </p:nvSpPr>
        <p:spPr>
          <a:xfrm>
            <a:off x="3347864" y="3068960"/>
            <a:ext cx="864096" cy="720080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9</a:t>
            </a:r>
            <a:endParaRPr lang="ru-RU" sz="2400" b="1" dirty="0"/>
          </a:p>
        </p:txBody>
      </p:sp>
      <p:sp>
        <p:nvSpPr>
          <p:cNvPr id="18" name="6-конечная звезда 17"/>
          <p:cNvSpPr/>
          <p:nvPr/>
        </p:nvSpPr>
        <p:spPr>
          <a:xfrm>
            <a:off x="5292080" y="3789040"/>
            <a:ext cx="1008112" cy="792088"/>
          </a:xfrm>
          <a:prstGeom prst="star6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8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6525344"/>
            <a:ext cx="3275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 50 Ex. 5</a:t>
            </a:r>
            <a:endParaRPr lang="ru-RU" dirty="0"/>
          </a:p>
        </p:txBody>
      </p:sp>
      <p:pic>
        <p:nvPicPr>
          <p:cNvPr id="23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907704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7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2771800" cy="971600"/>
          </a:xfrm>
        </p:spPr>
        <p:txBody>
          <a:bodyPr>
            <a:normAutofit/>
          </a:bodyPr>
          <a:lstStyle/>
          <a:p>
            <a:pPr algn="just"/>
            <a:r>
              <a:rPr lang="de-DE" sz="3600" b="1" dirty="0" smtClean="0">
                <a:solidFill>
                  <a:srgbClr val="C00000"/>
                </a:solidFill>
              </a:rPr>
              <a:t>New Words</a:t>
            </a:r>
            <a:endParaRPr lang="ru-RU" sz="3600" dirty="0"/>
          </a:p>
        </p:txBody>
      </p:sp>
      <p:pic>
        <p:nvPicPr>
          <p:cNvPr id="16386" name="Picture 2" descr="https://im0-tub-ru.yandex.net/i?id=3f1731b1f402e3a90f6d872571597517&amp;n=33&amp;h=215&amp;w=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88640"/>
            <a:ext cx="375111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www.fullhdoboi.ru/_ph/11/775041309.jpg?14283380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5364088" cy="3356992"/>
          </a:xfrm>
          <a:prstGeom prst="rect">
            <a:avLst/>
          </a:prstGeom>
          <a:noFill/>
        </p:spPr>
      </p:pic>
      <p:sp>
        <p:nvSpPr>
          <p:cNvPr id="11" name="Прямоугольная выноска 10"/>
          <p:cNvSpPr/>
          <p:nvPr/>
        </p:nvSpPr>
        <p:spPr>
          <a:xfrm rot="20780026">
            <a:off x="41047" y="2350064"/>
            <a:ext cx="1907704" cy="576064"/>
          </a:xfrm>
          <a:prstGeom prst="wedgeRectCallout">
            <a:avLst>
              <a:gd name="adj1" fmla="val 7990"/>
              <a:gd name="adj2" fmla="val 20727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North America</a:t>
            </a:r>
            <a:endParaRPr lang="ru-RU" sz="2200" b="1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51520" y="5805264"/>
            <a:ext cx="1944216" cy="792088"/>
          </a:xfrm>
          <a:prstGeom prst="wedgeRectCallout">
            <a:avLst>
              <a:gd name="adj1" fmla="val 40508"/>
              <a:gd name="adj2" fmla="val -17423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South America</a:t>
            </a:r>
            <a:endParaRPr lang="ru-RU" sz="2200" b="1" dirty="0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555776" y="5805264"/>
            <a:ext cx="1656184" cy="720080"/>
          </a:xfrm>
          <a:prstGeom prst="wedgeRectCallout">
            <a:avLst>
              <a:gd name="adj1" fmla="val -20747"/>
              <a:gd name="adj2" fmla="val -17681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South Africa</a:t>
            </a:r>
            <a:endParaRPr lang="ru-RU" sz="2200" b="1" dirty="0"/>
          </a:p>
        </p:txBody>
      </p:sp>
      <p:sp>
        <p:nvSpPr>
          <p:cNvPr id="14" name="Прямоугольная выноска 13"/>
          <p:cNvSpPr/>
          <p:nvPr/>
        </p:nvSpPr>
        <p:spPr>
          <a:xfrm rot="20650292">
            <a:off x="1961959" y="2582104"/>
            <a:ext cx="1800200" cy="648072"/>
          </a:xfrm>
          <a:prstGeom prst="wedgeRectCallout">
            <a:avLst>
              <a:gd name="adj1" fmla="val -4949"/>
              <a:gd name="adj2" fmla="val 11433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West Europe</a:t>
            </a:r>
            <a:endParaRPr lang="ru-RU" sz="2200" b="1" dirty="0"/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2411760" y="908720"/>
            <a:ext cx="2376264" cy="1152128"/>
          </a:xfrm>
          <a:prstGeom prst="wedgeRoundRectCallout">
            <a:avLst>
              <a:gd name="adj1" fmla="val 70336"/>
              <a:gd name="adj2" fmla="val 511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200" b="1" dirty="0" smtClean="0"/>
              <a:t>to go on a trip</a:t>
            </a:r>
          </a:p>
          <a:p>
            <a:r>
              <a:rPr lang="en-US" sz="2200" b="1" dirty="0" smtClean="0"/>
              <a:t>to make a trip</a:t>
            </a:r>
          </a:p>
          <a:p>
            <a:r>
              <a:rPr lang="en-US" sz="2200" b="1" dirty="0" smtClean="0"/>
              <a:t>to have a trip</a:t>
            </a:r>
            <a:endParaRPr lang="ru-RU" sz="2200" b="1" dirty="0"/>
          </a:p>
        </p:txBody>
      </p:sp>
      <p:pic>
        <p:nvPicPr>
          <p:cNvPr id="16392" name="Picture 8" descr="http://files.sjtx.webnode.com/200001214-e5071e6029/Bridge%20Lif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852936"/>
            <a:ext cx="2808312" cy="2283204"/>
          </a:xfrm>
          <a:prstGeom prst="rect">
            <a:avLst/>
          </a:prstGeom>
          <a:noFill/>
        </p:spPr>
      </p:pic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5868144" y="5301208"/>
            <a:ext cx="2952328" cy="1224136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London </a:t>
            </a:r>
            <a:r>
              <a:rPr lang="en-US" sz="2400" b="1" dirty="0" smtClean="0">
                <a:solidFill>
                  <a:srgbClr val="C00000"/>
                </a:solidFill>
              </a:rPr>
              <a:t>is</a:t>
            </a:r>
            <a:r>
              <a:rPr lang="en-US" sz="2400" b="1" dirty="0" smtClean="0"/>
              <a:t> situated on </a:t>
            </a:r>
            <a:r>
              <a:rPr lang="en-US" sz="2400" b="1" u="sng" dirty="0" smtClean="0"/>
              <a:t>the Thames</a:t>
            </a:r>
            <a:r>
              <a:rPr lang="en-US" sz="2400" b="1" dirty="0" smtClean="0"/>
              <a:t>.</a:t>
            </a:r>
            <a:endParaRPr lang="ru-RU" sz="2400" b="1" dirty="0"/>
          </a:p>
        </p:txBody>
      </p:sp>
      <p:pic>
        <p:nvPicPr>
          <p:cNvPr id="16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835696" cy="220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4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3538736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Let’s play!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http://static4.depositphotos.com/1005091/356/v/950/depositphotos_3569427-Girl-in-school-unif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2438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oosh-4.ucoz.ru/01-01-2015/2023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1382301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131840" y="836712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What is this?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1484784"/>
            <a:ext cx="50405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The weather is cold and snowy there. It is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The sun rises in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The sun sets in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 There are many trees and animals there. It is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It is a small or big stream (</a:t>
            </a:r>
            <a:r>
              <a:rPr lang="ru-RU" sz="2000" dirty="0" smtClean="0"/>
              <a:t>поток)</a:t>
            </a:r>
            <a:r>
              <a:rPr lang="en-US" sz="2000" dirty="0" smtClean="0"/>
              <a:t> of water</a:t>
            </a:r>
            <a:r>
              <a:rPr lang="ru-RU" sz="2000" dirty="0" smtClean="0"/>
              <a:t>. </a:t>
            </a:r>
            <a:r>
              <a:rPr lang="en-US" sz="2000" dirty="0" smtClean="0"/>
              <a:t>It is …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It is stone building with big towers. It is …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Many people like to make it every holidays. They like to make …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596336" y="1556792"/>
            <a:ext cx="1547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north.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198884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east.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242088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west.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19872" y="335699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 forest.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2930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 river.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452320" y="479715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 castle.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92080" y="566124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 trip.</a:t>
            </a:r>
            <a:endParaRPr lang="ru-RU" sz="24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781</Words>
  <Application>Microsoft Office PowerPoint</Application>
  <PresentationFormat>Экран (4:3)</PresentationFormat>
  <Paragraphs>150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New Words</vt:lpstr>
      <vt:lpstr>New Words</vt:lpstr>
      <vt:lpstr>Let’s play!</vt:lpstr>
      <vt:lpstr>Слайд 10</vt:lpstr>
      <vt:lpstr>Absolute Forms of Possessive Pronouns (Абсолютная форма притяжательных местоимений)</vt:lpstr>
      <vt:lpstr>DO YOU LIKE THIS LESSON?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68</cp:revision>
  <dcterms:created xsi:type="dcterms:W3CDTF">2016-03-02T15:38:01Z</dcterms:created>
  <dcterms:modified xsi:type="dcterms:W3CDTF">2016-04-09T17:14:31Z</dcterms:modified>
</cp:coreProperties>
</file>