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80" r:id="rId4"/>
    <p:sldId id="281" r:id="rId5"/>
    <p:sldId id="282" r:id="rId6"/>
    <p:sldId id="285" r:id="rId7"/>
    <p:sldId id="274" r:id="rId8"/>
    <p:sldId id="283" r:id="rId9"/>
    <p:sldId id="264" r:id="rId10"/>
    <p:sldId id="268" r:id="rId11"/>
    <p:sldId id="284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2;&#1077;&#1088;&#1072;\Desktop\&#1076;&#1080;&#1085;&#1072;&#1084;.&#1092;&#1080;&#1079;&#1084;&#1080;&#1085;&#1091;&#1090;&#1082;&#1080;\&#1076;&#1080;&#1085;&#1072;&#1084;.&#1092;&#1080;&#1079;&#1084;&#1080;&#1085;&#1091;&#1090;&#1082;&#1080;\&#1060;&#1054;&#1053;%202%20-%20&#1082;&#1086;&#1087;&#1080;&#1103;.mp3" TargetMode="Externa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лег\Desktop\1024х7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75338"/>
            <a:ext cx="7884368" cy="521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2276872"/>
            <a:ext cx="6246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chemeClr val="accent2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Однородные подлежащие и </a:t>
            </a:r>
            <a:r>
              <a:rPr lang="ru-RU" sz="3600" i="1" dirty="0" smtClean="0">
                <a:solidFill>
                  <a:schemeClr val="accent2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сказуемые</a:t>
            </a:r>
          </a:p>
          <a:p>
            <a:r>
              <a:rPr lang="ru-RU" sz="2400" i="1" dirty="0" smtClean="0">
                <a:solidFill>
                  <a:schemeClr val="accent2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3 </a:t>
            </a:r>
            <a:r>
              <a:rPr lang="ru-RU" sz="2400" i="1" dirty="0">
                <a:solidFill>
                  <a:schemeClr val="accent2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класс </a:t>
            </a:r>
            <a:r>
              <a:rPr lang="ru-RU" sz="2400" i="1" dirty="0" smtClean="0">
                <a:solidFill>
                  <a:schemeClr val="accent2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137 </a:t>
            </a:r>
            <a:r>
              <a:rPr lang="ru-RU" sz="2400" i="1" dirty="0">
                <a:solidFill>
                  <a:schemeClr val="accent2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урок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01816" y="5433030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solidFill>
                  <a:schemeClr val="accent2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Учитель: Игнатьева О.Д.</a:t>
            </a:r>
          </a:p>
        </p:txBody>
      </p:sp>
    </p:spTree>
    <p:extLst>
      <p:ext uri="{BB962C8B-B14F-4D97-AF65-F5344CB8AC3E}">
        <p14:creationId xmlns:p14="http://schemas.microsoft.com/office/powerpoint/2010/main" val="208693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i="1" dirty="0" smtClean="0">
                <a:ln w="18000">
                  <a:solidFill>
                    <a:prstClr val="black">
                      <a:lumMod val="65000"/>
                      <a:lumOff val="35000"/>
                    </a:prst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Итог урока</a:t>
            </a: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51520" y="1340768"/>
            <a:ext cx="8784976" cy="5384777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/>
                <a:ea typeface="SchoolBookC"/>
                <a:cs typeface="SchoolBookC"/>
              </a:rPr>
              <a:t>– Назовите ключевые слова урока. Приведите пример предложе</a:t>
            </a:r>
            <a:r>
              <a:rPr lang="ru-RU" sz="3200" dirty="0">
                <a:latin typeface="Times New Roman"/>
                <a:ea typeface="SchoolBookC"/>
                <a:cs typeface="SchoolBookC"/>
              </a:rPr>
              <a:t>ния с однородными подлежащими. Составьте схему этого предложения.</a:t>
            </a:r>
            <a:endParaRPr lang="ru-RU" sz="2400" dirty="0"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a typeface="Calibri"/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2550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60648"/>
            <a:ext cx="856911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15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1222626"/>
            <a:ext cx="11759566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ContrastingRightFacing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6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Спасибо!</a:t>
            </a:r>
            <a:endParaRPr lang="ru-RU" sz="16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21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056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n w="18000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Определяем основной вопрос урока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1819" y="3575947"/>
            <a:ext cx="8886001" cy="3070310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/>
              <a:ea typeface="SchoolBookC"/>
              <a:cs typeface="SchoolBookC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Times New Roman"/>
              <a:ea typeface="SchoolBookC"/>
              <a:cs typeface="SchoolBookC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SchoolBookC"/>
                <a:cs typeface="SchoolBookC"/>
              </a:rPr>
              <a:t>– </a:t>
            </a:r>
            <a:r>
              <a:rPr lang="ru-RU" sz="2400" dirty="0">
                <a:latin typeface="Times New Roman"/>
                <a:ea typeface="SchoolBookC"/>
                <a:cs typeface="SchoolBookC"/>
              </a:rPr>
              <a:t>Рассмотрите </a:t>
            </a:r>
            <a:r>
              <a:rPr lang="ru-RU" sz="2400" dirty="0" smtClean="0">
                <a:latin typeface="Times New Roman"/>
                <a:ea typeface="SchoolBookC"/>
                <a:cs typeface="SchoolBookC"/>
              </a:rPr>
              <a:t>рисунок.</a:t>
            </a:r>
            <a:endParaRPr lang="ru-RU" sz="2400" dirty="0">
              <a:latin typeface="Times New Roman"/>
              <a:ea typeface="SchoolBookC"/>
              <a:cs typeface="SchoolBookC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SchoolBookC"/>
                <a:cs typeface="SchoolBookC"/>
              </a:rPr>
              <a:t>– Кого держит Афанасий</a:t>
            </a:r>
            <a:r>
              <a:rPr lang="ru-RU" sz="2400" dirty="0" smtClean="0">
                <a:latin typeface="Times New Roman"/>
                <a:ea typeface="SchoolBookC"/>
                <a:cs typeface="SchoolBookC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SchoolBookC"/>
                <a:cs typeface="SchoolBookC"/>
              </a:rPr>
              <a:t>– </a:t>
            </a:r>
            <a:r>
              <a:rPr lang="ru-RU" sz="2400" dirty="0">
                <a:latin typeface="Times New Roman"/>
                <a:ea typeface="SchoolBookC"/>
                <a:cs typeface="SchoolBookC"/>
              </a:rPr>
              <a:t>Какие все эти щенки</a:t>
            </a:r>
            <a:r>
              <a:rPr lang="ru-RU" sz="2400" dirty="0" smtClean="0">
                <a:latin typeface="Times New Roman"/>
                <a:ea typeface="SchoolBookC"/>
                <a:cs typeface="SchoolBookC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SchoolBookC"/>
                <a:cs typeface="SchoolBookC"/>
              </a:rPr>
              <a:t>– </a:t>
            </a:r>
            <a:r>
              <a:rPr lang="ru-RU" sz="2400" dirty="0">
                <a:latin typeface="Times New Roman"/>
                <a:ea typeface="SchoolBookC"/>
                <a:cs typeface="SchoolBookC"/>
              </a:rPr>
              <a:t>Какое отношение имеет рисунок к названию раздела?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SchoolBookC"/>
                <a:cs typeface="SchoolBookC"/>
              </a:rPr>
              <a:t>– Как это понять «однородные члены</a:t>
            </a:r>
            <a:r>
              <a:rPr lang="ru-RU" sz="2400" dirty="0" smtClean="0">
                <a:latin typeface="Times New Roman"/>
                <a:ea typeface="SchoolBookC"/>
                <a:cs typeface="SchoolBookC"/>
              </a:rPr>
              <a:t>»?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SchoolBookC"/>
                <a:cs typeface="SchoolBookC"/>
              </a:rPr>
              <a:t>– На какие вопросы хотим найти ответы на этом уроке?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Times New Roman"/>
              <a:ea typeface="SchoolBookC"/>
              <a:cs typeface="SchoolBookC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Times New Roman"/>
              <a:ea typeface="SchoolBookC"/>
              <a:cs typeface="SchoolBookC"/>
            </a:endParaRPr>
          </a:p>
        </p:txBody>
      </p:sp>
      <p:pic>
        <p:nvPicPr>
          <p:cNvPr id="6" name="Рисунок 15" descr="значок новая тема.jpg"/>
          <p:cNvPicPr>
            <a:picLocks noChangeAspect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854" y="692696"/>
            <a:ext cx="1209146" cy="115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13" y="1850608"/>
            <a:ext cx="3808224" cy="3021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979264"/>
            <a:ext cx="63757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члены предложения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7504" y="1564040"/>
            <a:ext cx="8790315" cy="5177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Что такое однородные члены?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Какие члены предложения могут быть однородными?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их найти в предложении?</a:t>
            </a:r>
          </a:p>
          <a:p>
            <a:pPr algn="ctr"/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98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366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n w="18000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Решаем проблему, открываем новые знания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07504" y="2054990"/>
            <a:ext cx="8856984" cy="4614370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ClrTx/>
              <a:buFontTx/>
              <a:buAutoNum type="arabicPeriod"/>
            </a:pPr>
            <a:endParaRPr lang="ru-RU" altLang="ru-RU" sz="2400" i="1" dirty="0" smtClean="0">
              <a:latin typeface="Century" charset="0"/>
            </a:endParaRPr>
          </a:p>
          <a:p>
            <a:pPr marL="457200" indent="-457200">
              <a:buClrTx/>
              <a:buFontTx/>
              <a:buAutoNum type="arabicPeriod"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кружились над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душистыми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цветами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ClrTx/>
              <a:buFontTx/>
              <a:buAutoNum type="arabicPeriod"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Tx/>
              <a:buFontTx/>
              <a:buAutoNum type="arabicPeriod"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стрекозы кружились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душистыми цветами.</a:t>
            </a:r>
          </a:p>
          <a:p>
            <a:pPr marL="457200" indent="-457200">
              <a:buClrTx/>
              <a:buFontTx/>
              <a:buAutoNum type="arabicPeriod"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 и стрекозы кружились над душистыми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цветами. </a:t>
            </a:r>
          </a:p>
          <a:p>
            <a:pPr marL="457200" indent="-457200">
              <a:buClrTx/>
              <a:buFontTx/>
              <a:buAutoNum type="arabicPeriod"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стрекозы, пчёлы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кружились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душистыми цветами.</a:t>
            </a:r>
          </a:p>
        </p:txBody>
      </p:sp>
      <p:pic>
        <p:nvPicPr>
          <p:cNvPr id="6" name="Рисунок 7" descr="значки - иде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5066" y="548680"/>
            <a:ext cx="1223563" cy="110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2202" y="1107153"/>
            <a:ext cx="7372335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Найдите главные члены предложения.  Поставьте к ним вопросы.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4146" y="1125889"/>
            <a:ext cx="7719425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предложения. Чем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отличаются 2-ое и 3-ье предложения от 1-ого ? А 2-ое от 3-его?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6818" y="1125889"/>
            <a:ext cx="7614083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изменилось в этом предложении по сравнению с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предыдущими! Какой вывод ты можешь сделать?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3664"/>
            <a:ext cx="8856984" cy="207441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SchoolBookC"/>
                <a:cs typeface="SchoolBookC"/>
              </a:rPr>
              <a:t>– В каких предложениях, на ваш взгляд, есть однородные члены</a:t>
            </a:r>
            <a:r>
              <a:rPr lang="ru-RU" sz="2800" dirty="0" smtClean="0">
                <a:latin typeface="Times New Roman"/>
                <a:ea typeface="SchoolBookC"/>
                <a:cs typeface="SchoolBookC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SchoolBookC"/>
                <a:cs typeface="SchoolBookC"/>
              </a:rPr>
              <a:t>– </a:t>
            </a:r>
            <a:r>
              <a:rPr lang="ru-RU" sz="2800" dirty="0">
                <a:latin typeface="Times New Roman"/>
                <a:ea typeface="SchoolBookC"/>
                <a:cs typeface="SchoolBookC"/>
              </a:rPr>
              <a:t>Прочитайте в толковом словаре на с. 193, как объясняется значение слова </a:t>
            </a:r>
            <a:r>
              <a:rPr lang="ru-RU" sz="2800" i="1" dirty="0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однородный</a:t>
            </a:r>
            <a:r>
              <a:rPr lang="ru-RU" sz="2800" dirty="0" smtClean="0">
                <a:latin typeface="Times New Roman"/>
                <a:ea typeface="SchoolBookC"/>
                <a:cs typeface="SchoolBookC"/>
              </a:rPr>
              <a:t>.</a:t>
            </a:r>
            <a:endParaRPr lang="ru-RU" sz="2000" dirty="0">
              <a:ea typeface="Calibri"/>
              <a:cs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71" y="39621"/>
            <a:ext cx="9011125" cy="253851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SchoolBookC"/>
                <a:cs typeface="SchoolBookC"/>
              </a:rPr>
              <a:t>– Какие члены предложения являются в этих предложениях однородными?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SchoolBookC"/>
                <a:cs typeface="SchoolBookC"/>
              </a:rPr>
              <a:t>– Как при чтении произносятся однородные члены предложения?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SchoolBookC"/>
                <a:cs typeface="SchoolBookC"/>
              </a:rPr>
              <a:t>– Как на письме они разделяются? А соединяются?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168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366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n w="18000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Решаем проблему, открываем новые знания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5536" y="2054990"/>
            <a:ext cx="8568952" cy="4614370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ClrTx/>
              <a:buFontTx/>
              <a:buAutoNum type="arabicPeriod"/>
            </a:pPr>
            <a:endParaRPr lang="ru-RU" altLang="ru-RU" sz="2400" i="1" dirty="0" smtClean="0">
              <a:latin typeface="Century" charset="0"/>
            </a:endParaRPr>
          </a:p>
          <a:p>
            <a:pPr marL="457200" indent="-457200">
              <a:buClrTx/>
              <a:buFontTx/>
              <a:buAutoNum type="arabicPeriod"/>
            </a:pPr>
            <a:endParaRPr lang="ru-RU" altLang="ru-RU" sz="2400" i="1" dirty="0">
              <a:latin typeface="Century" charset="0"/>
            </a:endParaRPr>
          </a:p>
          <a:p>
            <a:pPr marL="457200" indent="-457200">
              <a:buClrTx/>
              <a:buFontTx/>
              <a:buAutoNum type="arabicPeriod"/>
            </a:pPr>
            <a:endParaRPr lang="ru-RU" altLang="ru-RU" sz="2400" i="1" dirty="0" smtClean="0">
              <a:latin typeface="Century" charset="0"/>
            </a:endParaRPr>
          </a:p>
          <a:p>
            <a:pPr marL="457200" indent="-457200">
              <a:buClrTx/>
              <a:buFontTx/>
              <a:buAutoNum type="arabicPeriod"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кружились над душистыми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цветами.</a:t>
            </a:r>
          </a:p>
          <a:p>
            <a:pPr marL="457200" indent="-457200">
              <a:buClrTx/>
              <a:buFontTx/>
              <a:buAutoNum type="arabicPeriod"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порхали, кружились над душистыми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цветами.</a:t>
            </a:r>
          </a:p>
          <a:p>
            <a:pPr marL="457200" indent="-457200">
              <a:buFontTx/>
              <a:buAutoNum type="arabicPeriod"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порхали и кружились над душистыми цветами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AutoNum type="arabicPeriod"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порхали, кружились, вились над душистыми цветами.</a:t>
            </a:r>
          </a:p>
          <a:p>
            <a:pPr marL="457200" indent="-457200">
              <a:buFontTx/>
              <a:buAutoNum type="arabicPeriod"/>
            </a:pPr>
            <a:endParaRPr lang="ru-RU" altLang="ru-RU" sz="2400" i="1" dirty="0">
              <a:latin typeface="Century" charset="0"/>
            </a:endParaRPr>
          </a:p>
          <a:p>
            <a:pPr marL="457200" indent="-457200">
              <a:buClrTx/>
              <a:buFontTx/>
              <a:buAutoNum type="arabicPeriod"/>
            </a:pPr>
            <a:endParaRPr lang="ru-RU" altLang="ru-RU" sz="2400" i="1" dirty="0">
              <a:latin typeface="Century" charset="0"/>
            </a:endParaRPr>
          </a:p>
          <a:p>
            <a:pPr marL="457200" indent="-457200">
              <a:buClrTx/>
              <a:buFontTx/>
              <a:buAutoNum type="arabicPeriod"/>
            </a:pPr>
            <a:endParaRPr lang="ru-RU" altLang="ru-RU" sz="2400" i="1" dirty="0">
              <a:latin typeface="Century" charset="0"/>
            </a:endParaRPr>
          </a:p>
        </p:txBody>
      </p:sp>
      <p:pic>
        <p:nvPicPr>
          <p:cNvPr id="6" name="Рисунок 7" descr="значки - иде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5066" y="548680"/>
            <a:ext cx="1223563" cy="110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7504" y="37453"/>
            <a:ext cx="7372335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группах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Прочитайте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Найдите главные члены предложения.  Поставьте к ним вопросы.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634" y="868450"/>
            <a:ext cx="8723093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Какие члены предложения произносятся с перечислительной интонацией?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они разделяются на письме? А соединяются?</a:t>
            </a:r>
          </a:p>
        </p:txBody>
      </p:sp>
    </p:spTree>
    <p:extLst>
      <p:ext uri="{BB962C8B-B14F-4D97-AF65-F5344CB8AC3E}">
        <p14:creationId xmlns:p14="http://schemas.microsoft.com/office/powerpoint/2010/main" val="271487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366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n w="18000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Решаем проблему, открываем новые знания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5536" y="2054990"/>
            <a:ext cx="8568952" cy="4614370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SchoolBookC"/>
                <a:cs typeface="SchoolBookC"/>
              </a:rPr>
              <a:t>– </a:t>
            </a:r>
            <a:r>
              <a:rPr lang="ru-RU" sz="2800" dirty="0">
                <a:latin typeface="Times New Roman"/>
                <a:ea typeface="SchoolBookC"/>
                <a:cs typeface="SchoolBookC"/>
              </a:rPr>
              <a:t>Сравните наш вывод с выводом в учебнике.</a:t>
            </a:r>
            <a:endParaRPr lang="ru-RU" sz="2800" dirty="0"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SchoolBookC"/>
                <a:cs typeface="SchoolBookC"/>
              </a:rPr>
              <a:t>– Что нового узнали</a:t>
            </a:r>
            <a:r>
              <a:rPr lang="ru-RU" sz="2800" dirty="0" smtClean="0">
                <a:latin typeface="Times New Roman"/>
                <a:ea typeface="SchoolBookC"/>
                <a:cs typeface="SchoolBookC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SchoolBookC"/>
                <a:cs typeface="SchoolBookC"/>
              </a:rPr>
              <a:t>– </a:t>
            </a:r>
            <a:r>
              <a:rPr lang="ru-RU" sz="2800" dirty="0">
                <a:latin typeface="Times New Roman"/>
                <a:ea typeface="SchoolBookC"/>
                <a:cs typeface="SchoolBookC"/>
              </a:rPr>
              <a:t>Нарисуем эти обозначения в тетради и на доске.</a:t>
            </a:r>
            <a:endParaRPr lang="ru-RU" sz="2800" dirty="0"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SchoolBookC"/>
                <a:cs typeface="SchoolBookC"/>
              </a:rPr>
              <a:t>– Как разделяются однородные члены на письме</a:t>
            </a:r>
            <a:r>
              <a:rPr lang="ru-RU" sz="2800" dirty="0" smtClean="0">
                <a:latin typeface="Times New Roman"/>
                <a:ea typeface="SchoolBookC"/>
                <a:cs typeface="SchoolBookC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SchoolBookC"/>
                <a:cs typeface="SchoolBookC"/>
              </a:rPr>
              <a:t>– </a:t>
            </a:r>
            <a:r>
              <a:rPr lang="ru-RU" sz="2800" dirty="0">
                <a:latin typeface="Times New Roman"/>
                <a:ea typeface="SchoolBookC"/>
                <a:cs typeface="SchoolBookC"/>
              </a:rPr>
              <a:t>Ответили ли вы на вопросы, поставленные в начале урока?</a:t>
            </a:r>
            <a:endParaRPr lang="ru-RU" sz="2800" dirty="0"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SchoolBookC"/>
                <a:cs typeface="SchoolBookC"/>
              </a:rPr>
              <a:t>– Как же найти однородные члены?</a:t>
            </a:r>
            <a:endParaRPr lang="ru-RU" sz="2400" dirty="0">
              <a:ea typeface="Calibri"/>
              <a:cs typeface="Calibri"/>
            </a:endParaRPr>
          </a:p>
        </p:txBody>
      </p:sp>
      <p:pic>
        <p:nvPicPr>
          <p:cNvPr id="6" name="Рисунок 7" descr="значки - иде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5066" y="548680"/>
            <a:ext cx="1223563" cy="110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5536" y="1115003"/>
            <a:ext cx="7344816" cy="9149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SchoolBookC"/>
                <a:cs typeface="SchoolBookC"/>
              </a:rPr>
              <a:t>Сделайте вывод: что такое однородные члены? какие члены предложения могут быть однородными?</a:t>
            </a:r>
            <a:endParaRPr lang="ru-RU" sz="1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837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3"/>
          <p:cNvSpPr>
            <a:spLocks noChangeArrowheads="1"/>
          </p:cNvSpPr>
          <p:nvPr/>
        </p:nvSpPr>
        <p:spPr bwMode="auto">
          <a:xfrm>
            <a:off x="428625" y="1928813"/>
            <a:ext cx="45720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>
                <a:latin typeface="Bookman Old Style" pitchFamily="18" charset="0"/>
              </a:rPr>
              <a:t>Для разминки из-за парт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Поднимаемся. На старт!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Бег на месте. Веселей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И быстрей, быстрей, быстрей!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Делаем вперёд наклоны –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Раз – два – три – четыре – пять.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Мельницу руками крутим,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Чтобы плечики размять.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Начинаем приседать - 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Раз – два – три – четыре – пять.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А потом прыжки на месте,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Выше прыгаем все вместе.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Руки к солнышку потянем.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Руки в стороны растянем.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А теперь пора учиться</a:t>
            </a:r>
            <a:r>
              <a:rPr lang="ru-RU" altLang="ru-RU" b="1"/>
              <a:t>.</a:t>
            </a:r>
          </a:p>
          <a:p>
            <a:pPr eaLnBrk="1" hangingPunct="1"/>
            <a:r>
              <a:rPr lang="ru-RU" altLang="ru-RU" b="1">
                <a:latin typeface="Bookman Old Style" pitchFamily="18" charset="0"/>
              </a:rPr>
              <a:t>Да прилежно, не лениться</a:t>
            </a:r>
            <a:endParaRPr lang="ru-RU" altLang="ru-RU">
              <a:latin typeface="Constantia" pitchFamily="18" charset="0"/>
            </a:endParaRPr>
          </a:p>
        </p:txBody>
      </p:sp>
      <p:pic>
        <p:nvPicPr>
          <p:cNvPr id="6147" name="Прямоугольник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524" y="188640"/>
            <a:ext cx="5876925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ФОН 2 - копи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6143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1" descr="http://www.smayli.ru/data/smiles/detia-51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000375"/>
            <a:ext cx="200977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http://www.smayli.ru/data/smiles/detia-81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428875"/>
            <a:ext cx="2457450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38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101" y="-184855"/>
            <a:ext cx="8229600" cy="877551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3600" b="1" i="1" dirty="0" smtClean="0">
                <a:ln w="18000">
                  <a:solidFill>
                    <a:prstClr val="black">
                      <a:lumMod val="65000"/>
                      <a:lumOff val="35000"/>
                    </a:prst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600" b="1" i="1" dirty="0" smtClean="0">
                <a:ln w="18000">
                  <a:solidFill>
                    <a:prstClr val="black">
                      <a:lumMod val="65000"/>
                      <a:lumOff val="35000"/>
                    </a:prst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</a:br>
            <a:r>
              <a:rPr lang="ru-RU" b="1" i="1" dirty="0">
                <a:ln w="18000">
                  <a:solidFill>
                    <a:prstClr val="black">
                      <a:lumMod val="65000"/>
                      <a:lumOff val="35000"/>
                    </a:prst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Применяем </a:t>
            </a:r>
            <a:r>
              <a:rPr lang="ru-RU" b="1" i="1" dirty="0" smtClean="0">
                <a:ln w="18000">
                  <a:solidFill>
                    <a:prstClr val="black">
                      <a:lumMod val="65000"/>
                      <a:lumOff val="35000"/>
                    </a:prst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знания</a:t>
            </a:r>
            <a:r>
              <a:rPr lang="ru-RU" b="1" i="1" dirty="0">
                <a:ln w="18000">
                  <a:solidFill>
                    <a:prstClr val="black">
                      <a:lumMod val="65000"/>
                      <a:lumOff val="35000"/>
                    </a:prst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, развиваем умения</a:t>
            </a:r>
            <a:endParaRPr lang="ru-RU" sz="5300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00050" y="2752618"/>
            <a:ext cx="8648802" cy="3978732"/>
          </a:xfrm>
          <a:prstGeom prst="round2DiagRect">
            <a:avLst>
              <a:gd name="adj1" fmla="val 5886"/>
              <a:gd name="adj2" fmla="val 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dirty="0" smtClean="0">
              <a:latin typeface="Times New Roman"/>
              <a:ea typeface="SchoolBookC-Italic"/>
              <a:cs typeface="SchoolBookC-Italic"/>
            </a:endParaRPr>
          </a:p>
        </p:txBody>
      </p:sp>
      <p:pic>
        <p:nvPicPr>
          <p:cNvPr id="9" name="Рисунок 17" descr="значк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0" y="116632"/>
            <a:ext cx="114160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490" y="1196752"/>
            <a:ext cx="9044220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buClr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отрывок из стихотворения Г. Сапгира «Леса -чудеса». Из каких членов предложения состоит лесная песня?</a:t>
            </a:r>
          </a:p>
          <a:p>
            <a:pPr algn="just">
              <a:buClr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её с интонацией перечисления.</a:t>
            </a:r>
          </a:p>
          <a:p>
            <a:pPr algn="just">
              <a:buClr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ли в этом отрывке другие однородные члены?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776240"/>
            <a:ext cx="30963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Рассядемся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Я, и ты, и медведь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будем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Песню лесную петь: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Ель, берёза,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Дуб, сосна,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Солнце, звёзды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луна.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79912" y="2791707"/>
            <a:ext cx="23762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Дуб, сосна,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Берёза, ель,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Солнце, дождик</a:t>
            </a:r>
          </a:p>
          <a:p>
            <a:pPr>
              <a:buClr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метель».</a:t>
            </a: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887895"/>
            <a:ext cx="3157537" cy="177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955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778098"/>
          </a:xfrm>
        </p:spPr>
        <p:txBody>
          <a:bodyPr>
            <a:normAutofit/>
          </a:bodyPr>
          <a:lstStyle/>
          <a:p>
            <a:pPr algn="l"/>
            <a:r>
              <a:rPr lang="ru-RU" b="1" i="1" dirty="0" smtClean="0">
                <a:ln w="18000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Словарная работа</a:t>
            </a: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07504" y="962473"/>
            <a:ext cx="8900729" cy="5778895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SchoolBookC-Bold"/>
                <a:cs typeface="SchoolBookC-Bold"/>
              </a:rPr>
              <a:t>1. – </a:t>
            </a:r>
            <a:r>
              <a:rPr lang="ru-RU" sz="2400" dirty="0">
                <a:latin typeface="Times New Roman"/>
                <a:ea typeface="SchoolBookC"/>
                <a:cs typeface="SchoolBookC"/>
              </a:rPr>
              <a:t>Запишите слово </a:t>
            </a:r>
            <a:r>
              <a:rPr lang="ru-RU" sz="2400" i="1" dirty="0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ф</a:t>
            </a:r>
            <a:r>
              <a:rPr lang="ru-RU" sz="2400" i="1" dirty="0">
                <a:solidFill>
                  <a:srgbClr val="FF0000"/>
                </a:solidFill>
                <a:latin typeface="Times New Roman"/>
                <a:ea typeface="SchoolBookC-Italic"/>
                <a:cs typeface="SchoolBookC-Italic"/>
              </a:rPr>
              <a:t>а</a:t>
            </a:r>
            <a:r>
              <a:rPr lang="ru-RU" sz="2400" i="1" dirty="0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милия</a:t>
            </a:r>
            <a:r>
              <a:rPr lang="ru-RU" sz="2400" dirty="0">
                <a:latin typeface="Times New Roman"/>
                <a:ea typeface="SchoolBookC"/>
                <a:cs typeface="SchoolBookC"/>
              </a:rPr>
              <a:t>.</a:t>
            </a:r>
            <a:endParaRPr lang="ru-RU" dirty="0"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SchoolBookC"/>
                <a:cs typeface="SchoolBookC"/>
              </a:rPr>
              <a:t>– </a:t>
            </a:r>
            <a:r>
              <a:rPr lang="ru-RU" sz="2400" dirty="0" smtClean="0">
                <a:latin typeface="Times New Roman"/>
                <a:ea typeface="SchoolBookC"/>
                <a:cs typeface="SchoolBookC"/>
              </a:rPr>
              <a:t>Обозначьте орфограмму. Какие </a:t>
            </a:r>
            <a:r>
              <a:rPr lang="ru-RU" sz="2400" dirty="0">
                <a:latin typeface="Times New Roman"/>
                <a:ea typeface="SchoolBookC"/>
                <a:cs typeface="SchoolBookC"/>
              </a:rPr>
              <a:t>однокоренные слова можете записать</a:t>
            </a:r>
            <a:r>
              <a:rPr lang="ru-RU" sz="2400" dirty="0" smtClean="0">
                <a:latin typeface="Times New Roman"/>
                <a:ea typeface="SchoolBookC"/>
                <a:cs typeface="SchoolBookC"/>
              </a:rPr>
              <a:t>?  </a:t>
            </a:r>
          </a:p>
          <a:p>
            <a:r>
              <a:rPr lang="ru-RU" sz="2400" dirty="0" smtClean="0">
                <a:latin typeface="Times New Roman"/>
                <a:ea typeface="SchoolBookC-Bold"/>
                <a:cs typeface="SchoolBookC-Bold"/>
              </a:rPr>
              <a:t>2</a:t>
            </a:r>
            <a:r>
              <a:rPr lang="ru-RU" sz="2400" dirty="0">
                <a:latin typeface="Times New Roman"/>
                <a:ea typeface="SchoolBookC-Bold"/>
                <a:cs typeface="SchoolBookC-Bold"/>
              </a:rPr>
              <a:t>.</a:t>
            </a:r>
            <a:r>
              <a:rPr lang="ru-RU" sz="2400" b="1" dirty="0">
                <a:latin typeface="Times New Roman"/>
                <a:ea typeface="SchoolBookC-Bold"/>
                <a:cs typeface="SchoolBookC-Bold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SchoolBookC-Italic"/>
                <a:cs typeface="SchoolBookC-Italic"/>
              </a:rPr>
              <a:t>Послушайте предложения.</a:t>
            </a:r>
            <a:r>
              <a:rPr lang="ru-RU" i="1" dirty="0"/>
              <a:t> </a:t>
            </a:r>
            <a:endParaRPr lang="ru-RU" i="1" dirty="0" smtClean="0"/>
          </a:p>
          <a:p>
            <a:r>
              <a:rPr lang="ru-RU" i="1" dirty="0" smtClean="0"/>
              <a:t>В </a:t>
            </a:r>
            <a:r>
              <a:rPr lang="ru-RU" i="1" dirty="0"/>
              <a:t>древнем Новгороде в семье рыбака </a:t>
            </a:r>
            <a:r>
              <a:rPr lang="ru-RU" i="1" dirty="0" err="1"/>
              <a:t>Линёва</a:t>
            </a:r>
            <a:r>
              <a:rPr lang="ru-RU" i="1" dirty="0"/>
              <a:t> было четыре </a:t>
            </a:r>
            <a:r>
              <a:rPr lang="ru-RU" i="1" dirty="0" smtClean="0"/>
              <a:t>сына. Отец </a:t>
            </a:r>
            <a:r>
              <a:rPr lang="ru-RU" i="1" dirty="0"/>
              <a:t>назвал сыновей «по-рыбьи»: Сом </a:t>
            </a:r>
            <a:r>
              <a:rPr lang="ru-RU" i="1" dirty="0" err="1"/>
              <a:t>Линёв</a:t>
            </a:r>
            <a:r>
              <a:rPr lang="ru-RU" i="1" dirty="0"/>
              <a:t>, Ёрш </a:t>
            </a:r>
            <a:r>
              <a:rPr lang="ru-RU" i="1" dirty="0" err="1"/>
              <a:t>Линёв</a:t>
            </a:r>
            <a:r>
              <a:rPr lang="ru-RU" i="1" dirty="0"/>
              <a:t>, Окунь </a:t>
            </a:r>
            <a:r>
              <a:rPr lang="ru-RU" i="1" dirty="0" err="1"/>
              <a:t>Линёв</a:t>
            </a:r>
            <a:r>
              <a:rPr lang="ru-RU" i="1" dirty="0"/>
              <a:t>, Судак </a:t>
            </a:r>
            <a:r>
              <a:rPr lang="ru-RU" i="1" dirty="0" err="1"/>
              <a:t>Линёв</a:t>
            </a:r>
            <a:r>
              <a:rPr lang="ru-RU" i="1" dirty="0"/>
              <a:t>.</a:t>
            </a:r>
            <a:endParaRPr lang="ru-RU" dirty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chemeClr val="tx1"/>
              </a:solidFill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SchoolBookC"/>
                <a:cs typeface="SchoolBookC"/>
              </a:rPr>
              <a:t>– Составьте из двух предложений одно с однородными членами.</a:t>
            </a:r>
            <a:endParaRPr lang="ru-RU" dirty="0"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У рыбака </a:t>
            </a:r>
            <a:r>
              <a:rPr lang="ru-RU" sz="2400" i="1" dirty="0" err="1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Линёва</a:t>
            </a:r>
            <a:r>
              <a:rPr lang="ru-RU" sz="2400" i="1" dirty="0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 были сыновья Сом </a:t>
            </a:r>
            <a:r>
              <a:rPr lang="ru-RU" sz="2400" i="1" dirty="0" err="1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Линёв</a:t>
            </a:r>
            <a:r>
              <a:rPr lang="ru-RU" sz="2400" i="1" dirty="0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, Ёрш </a:t>
            </a:r>
            <a:r>
              <a:rPr lang="ru-RU" sz="2400" i="1" dirty="0" err="1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Линёв</a:t>
            </a:r>
            <a:r>
              <a:rPr lang="ru-RU" sz="2400" i="1" dirty="0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, Окунь </a:t>
            </a:r>
            <a:r>
              <a:rPr lang="ru-RU" sz="2400" i="1" dirty="0" err="1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Линёв</a:t>
            </a:r>
            <a:r>
              <a:rPr lang="ru-RU" sz="2400" i="1" dirty="0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, Судак </a:t>
            </a:r>
            <a:r>
              <a:rPr lang="ru-RU" sz="2400" i="1" dirty="0" err="1">
                <a:solidFill>
                  <a:srgbClr val="000080"/>
                </a:solidFill>
                <a:latin typeface="Times New Roman"/>
                <a:ea typeface="SchoolBookC-Italic"/>
                <a:cs typeface="SchoolBookC-Italic"/>
              </a:rPr>
              <a:t>Линёв</a:t>
            </a:r>
            <a:r>
              <a:rPr lang="ru-RU" sz="2400" dirty="0">
                <a:solidFill>
                  <a:srgbClr val="000080"/>
                </a:solidFill>
                <a:latin typeface="Times New Roman"/>
                <a:ea typeface="SchoolBookC"/>
                <a:cs typeface="SchoolBookC"/>
              </a:rPr>
              <a:t>.</a:t>
            </a:r>
            <a:endParaRPr lang="ru-RU" dirty="0"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SchoolBookC"/>
                <a:cs typeface="SchoolBookC"/>
              </a:rPr>
              <a:t>– Есть ли в предложении знаки препинания? Где их нужно поставить</a:t>
            </a:r>
            <a:r>
              <a:rPr lang="ru-RU" sz="2400" dirty="0" smtClean="0">
                <a:latin typeface="Times New Roman"/>
                <a:ea typeface="SchoolBookC"/>
                <a:cs typeface="SchoolBookC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SchoolBookC"/>
                <a:cs typeface="SchoolBookC"/>
              </a:rPr>
              <a:t>– </a:t>
            </a:r>
            <a:r>
              <a:rPr lang="ru-RU" sz="2400" dirty="0">
                <a:latin typeface="Times New Roman"/>
                <a:ea typeface="SchoolBookC"/>
                <a:cs typeface="SchoolBookC"/>
              </a:rPr>
              <a:t>Какие слова написали с большой буквы? Почему</a:t>
            </a:r>
            <a:r>
              <a:rPr lang="ru-RU" sz="2400" dirty="0" smtClean="0">
                <a:latin typeface="Times New Roman"/>
                <a:ea typeface="SchoolBookC"/>
                <a:cs typeface="SchoolBookC"/>
              </a:rPr>
              <a:t>?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SchoolBookC-Bold"/>
                <a:cs typeface="SchoolBookC-Bold"/>
              </a:rPr>
              <a:t> </a:t>
            </a:r>
            <a:endParaRPr lang="ru-RU" dirty="0">
              <a:ea typeface="Calibri"/>
              <a:cs typeface="Calibri"/>
            </a:endParaRPr>
          </a:p>
        </p:txBody>
      </p:sp>
      <p:pic>
        <p:nvPicPr>
          <p:cNvPr id="5" name="Picture 4" descr="C:\Users\Ольга Дмитриевна\Downloads\mouth-clip-art_4209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28540"/>
            <a:ext cx="1090026" cy="81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4043469"/>
            <a:ext cx="8900729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Ольга Дмитриевна\Downloads\200911podgot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9" y="20230"/>
            <a:ext cx="977984" cy="92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4407" y="2780928"/>
            <a:ext cx="8900729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13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n w="18000">
                  <a:solidFill>
                    <a:prstClr val="black">
                      <a:lumMod val="65000"/>
                      <a:lumOff val="35000"/>
                    </a:prst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Самооценка</a:t>
            </a: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755576" y="1052736"/>
            <a:ext cx="8280920" cy="5688632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тебе нужно было сделать? 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Удалось тебе выполнить задание?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Ты сделал всё правильно или были недочёты?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Ты составил всё сам или с чьей-то помощью?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Какой был уровень задания?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Какие умения формировались при выполнении этого задания?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Какую отметку ты бы себе поставил?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Сейчас мы вместе с…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учились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свою работу.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сейчас делали? 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Какие умения формировали? </a:t>
            </a:r>
          </a:p>
          <a:p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:\Users\Ольга Дмитриевна\Downloads\mouth-clip-art_4209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1" y="126820"/>
            <a:ext cx="1090026" cy="81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76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738</Words>
  <Application>Microsoft Office PowerPoint</Application>
  <PresentationFormat>Экран (4:3)</PresentationFormat>
  <Paragraphs>113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Применяем знания, развиваем умения</vt:lpstr>
      <vt:lpstr>Словарная работа</vt:lpstr>
      <vt:lpstr>Самооценка</vt:lpstr>
      <vt:lpstr>Итог урока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Ольга</cp:lastModifiedBy>
  <cp:revision>45</cp:revision>
  <dcterms:created xsi:type="dcterms:W3CDTF">2012-08-01T10:59:38Z</dcterms:created>
  <dcterms:modified xsi:type="dcterms:W3CDTF">2015-06-11T19:45:25Z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601040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