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4"/>
  </p:notesMasterIdLst>
  <p:sldIdLst>
    <p:sldId id="278" r:id="rId2"/>
    <p:sldId id="287" r:id="rId3"/>
    <p:sldId id="285" r:id="rId4"/>
    <p:sldId id="286" r:id="rId5"/>
    <p:sldId id="288" r:id="rId6"/>
    <p:sldId id="256" r:id="rId7"/>
    <p:sldId id="259" r:id="rId8"/>
    <p:sldId id="257" r:id="rId9"/>
    <p:sldId id="258" r:id="rId10"/>
    <p:sldId id="260" r:id="rId11"/>
    <p:sldId id="281" r:id="rId12"/>
    <p:sldId id="261" r:id="rId13"/>
    <p:sldId id="279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80" r:id="rId25"/>
    <p:sldId id="272" r:id="rId26"/>
    <p:sldId id="273" r:id="rId27"/>
    <p:sldId id="274" r:id="rId28"/>
    <p:sldId id="275" r:id="rId29"/>
    <p:sldId id="276" r:id="rId30"/>
    <p:sldId id="277" r:id="rId31"/>
    <p:sldId id="282" r:id="rId32"/>
    <p:sldId id="28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BFCF7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343" autoAdjust="0"/>
  </p:normalViewPr>
  <p:slideViewPr>
    <p:cSldViewPr snapToGrid="0">
      <p:cViewPr varScale="1">
        <p:scale>
          <a:sx n="69" d="100"/>
          <a:sy n="69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A0AE9-E69E-479D-A0A0-39B84E5673A4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220B3-7D5F-4EA1-8B1F-F644D4E91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15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b="1" dirty="0" smtClean="0">
                <a:cs typeface="B Mitra" panose="00000400000000000000" pitchFamily="2" charset="-78"/>
              </a:rPr>
              <a:t>فقط به دلایل امنیتی می توان انتشار نتایج پژوهش را به زمان دیگر موکول کرد.</a:t>
            </a:r>
            <a:endParaRPr lang="en-US" b="1" dirty="0" smtClean="0">
              <a:cs typeface="B Mitra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0B3-7D5F-4EA1-8B1F-F644D4E91B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80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b="1" dirty="0" smtClean="0"/>
              <a:t>در تمامی کارهای نوشتاری مشارکتی، باید نام کلیه کسانی که در انجام پژوهش، جمع آوری داده ها و نظیر آن مشارکت علمی داشته اند به عنوان مؤلف ذکر شود. در صورت عدم رضایت آنان ، یک یا چند مؤلف مجاز به استفاده از داده های آنها نمی باشند.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0B3-7D5F-4EA1-8B1F-F644D4E91B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5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fa-IR" sz="1200" b="1" dirty="0" smtClean="0"/>
              <a:t>23-(نوع پرسش های پژوهش، درجه ی حساسیت این پرسش ها و تأثیرهای احتمالی پژوهش برآنها)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0B3-7D5F-4EA1-8B1F-F644D4E91B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25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dirty="0" smtClean="0"/>
              <a:t>و اجازه ی کتبی از مالک معنوی آن در صورت استفاده از شکلها، نمودارها،جداول، منحنی، عکس، روش های انجام یک فرآیند، پرسشنامه ی تدوین شده و هر چیز دیگری که مستقیماً توسط مؤلف حاصل نشده باشد.</a:t>
            </a:r>
          </a:p>
          <a:p>
            <a:r>
              <a:rPr lang="fa-IR" sz="1200" b="1" dirty="0" smtClean="0"/>
              <a:t>توضیح: منظور از ساختار یا الگوریتم نوشتار، متدلوژی پژوهش در فرمت تئوری یا روش انجام آزمایش تحقیقاتی است. به عبارت دیگر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0B3-7D5F-4EA1-8B1F-F644D4E91B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84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0B3-7D5F-4EA1-8B1F-F644D4E91BE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700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b="1" dirty="0" smtClean="0"/>
              <a:t>45-انتشار نتایج طرحهای پژوهشی، پایان نامه ها و رساله ها توسط دانشجویان و اعضای هیأت علمی در قالب کتاب،مقاله و ... بدون هماهنگی و اخذ مجوز از معاونت پژوهشی دانشگاه به عنوان مالک حقوق مادی و معنوی این دست پژوهشها.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0B3-7D5F-4EA1-8B1F-F644D4E91BE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64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4" y="2514601"/>
            <a:ext cx="8915399" cy="2262781"/>
          </a:xfrm>
        </p:spPr>
        <p:txBody>
          <a:bodyPr anchor="b">
            <a:normAutofit/>
          </a:bodyPr>
          <a:lstStyle>
            <a:lvl1pPr>
              <a:defRPr sz="5400">
                <a:cs typeface="B Zar" panose="00000400000000000000" pitchFamily="2" charset="-7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4" y="4777381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cs typeface="B Zar" panose="00000400000000000000" pitchFamily="2" charset="-7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EC4B-2841-424D-9943-28A67F04E8D8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1" y="4323812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452954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fld id="{0E9A8B49-EE55-4304-AFCD-1EDF739D925B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CCCF-78EE-467D-8524-C33DC5E4C802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2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8542-F2AD-43AA-A441-D77597B386E5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8D69-D505-4CFF-BE05-AB22CD2C2ABA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B5A15-D808-4724-BE78-1EE0ED2FA3F0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D723-C3B0-4B3C-92A6-F8686AB2B328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3" y="627407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7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D44B-C9B4-41CF-BA46-782BF56AC631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1280890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 algn="r" rtl="1">
              <a:defRPr>
                <a:solidFill>
                  <a:schemeClr val="tx1"/>
                </a:solidFill>
                <a:cs typeface="B Mitra" panose="00000400000000000000" pitchFamily="2" charset="-78"/>
              </a:defRPr>
            </a:lvl1pPr>
            <a:lvl2pPr algn="r" rtl="1">
              <a:defRPr>
                <a:solidFill>
                  <a:schemeClr val="tx1"/>
                </a:solidFill>
                <a:cs typeface="B Mitra" panose="00000400000000000000" pitchFamily="2" charset="-78"/>
              </a:defRPr>
            </a:lvl2pPr>
            <a:lvl3pPr algn="r" rtl="1">
              <a:defRPr>
                <a:solidFill>
                  <a:schemeClr val="tx1"/>
                </a:solidFill>
                <a:cs typeface="B Mitra" panose="00000400000000000000" pitchFamily="2" charset="-78"/>
              </a:defRPr>
            </a:lvl3pPr>
            <a:lvl4pPr algn="r" rtl="1">
              <a:defRPr>
                <a:solidFill>
                  <a:schemeClr val="tx1"/>
                </a:solidFill>
                <a:cs typeface="B Mitra" panose="00000400000000000000" pitchFamily="2" charset="-78"/>
              </a:defRPr>
            </a:lvl4pPr>
            <a:lvl5pPr algn="r" rtl="1">
              <a:defRPr>
                <a:solidFill>
                  <a:schemeClr val="tx1"/>
                </a:solidFill>
                <a:cs typeface="B Mitra" panose="00000400000000000000" pitchFamily="2" charset="-78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fld id="{AACAA683-829A-465B-986C-73760DE8BCF9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FE1-13D9-4366-97D3-90A09D5EE938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rtl="1">
              <a:defRPr b="1">
                <a:solidFill>
                  <a:srgbClr val="0000CC"/>
                </a:solidFill>
                <a:cs typeface="B Zar" panose="00000400000000000000" pitchFamily="2" charset="-7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cs typeface="B Zar" panose="00000400000000000000" pitchFamily="2" charset="-78"/>
              </a:defRPr>
            </a:lvl1pPr>
            <a:lvl2pPr>
              <a:defRPr sz="2400">
                <a:solidFill>
                  <a:schemeClr val="tx1"/>
                </a:solidFill>
                <a:cs typeface="B Zar" panose="00000400000000000000" pitchFamily="2" charset="-78"/>
              </a:defRPr>
            </a:lvl2pPr>
            <a:lvl3pPr>
              <a:defRPr sz="2400">
                <a:solidFill>
                  <a:schemeClr val="tx1"/>
                </a:solidFill>
                <a:cs typeface="B Zar" panose="00000400000000000000" pitchFamily="2" charset="-78"/>
              </a:defRPr>
            </a:lvl3pPr>
            <a:lvl4pPr>
              <a:defRPr sz="2400">
                <a:solidFill>
                  <a:schemeClr val="tx1"/>
                </a:solidFill>
                <a:cs typeface="B Zar" panose="00000400000000000000" pitchFamily="2" charset="-78"/>
              </a:defRPr>
            </a:lvl4pPr>
            <a:lvl5pPr>
              <a:defRPr sz="2400">
                <a:solidFill>
                  <a:schemeClr val="tx1"/>
                </a:solidFill>
                <a:cs typeface="B Zar" panose="00000400000000000000" pitchFamily="2" charset="-78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D9BB-984B-4B0D-ADA0-E666B262D5FE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4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4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30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5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54A0-A35B-4E50-8D4C-864B4A8B416C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4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DEB7-AF69-44BC-8A9F-25820A66651A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351B-155F-4F41-AB5D-90DCB4BC18D1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90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4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A026-1123-4CAA-8853-0F0B5DFD759A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1C612-E852-452B-B1D6-C0EC2237CCBA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5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5D16B-3911-4DE7-A325-85F748C8482D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4" y="6135810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4" y="787784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00CC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/>
          </a:solidFill>
          <a:latin typeface="+mn-lt"/>
          <a:ea typeface="+mn-ea"/>
          <a:cs typeface="B Mitra" panose="00000400000000000000" pitchFamily="2" charset="-78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/>
          </a:solidFill>
          <a:latin typeface="+mn-lt"/>
          <a:ea typeface="+mn-ea"/>
          <a:cs typeface="B Mitra" panose="00000400000000000000" pitchFamily="2" charset="-78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/>
          </a:solidFill>
          <a:latin typeface="+mn-lt"/>
          <a:ea typeface="+mn-ea"/>
          <a:cs typeface="B Mitra" panose="00000400000000000000" pitchFamily="2" charset="-78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B Mitra" panose="00000400000000000000" pitchFamily="2" charset="-78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B Mitra" panose="00000400000000000000" pitchFamily="2" charset="-78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575;&#1582;&#1604;&#1575;&#1602;%20&#1662;&#1688;&#1608;&#1607;&#1588;\&#1605;&#1606;&#1575;&#1576;&#1593;%20&#1608;%20&#1705;&#1578;&#1575;&#1576;&#1607;&#1575;&#1740;%20&#1575;&#1582;&#1604;&#1575;&#1602;%20&#1662;&#1688;&#1608;&#1607;&#1588;\&#1605;&#1606;&#1588;&#1608;&#1585;%20&#1608;%20&#1605;&#1608;&#1575;&#1586;&#1740;&#1606;%20&#1575;&#1582;&#1604;&#1575;&#1602;%20&#1662;&#1688;&#1608;&#1607;&#1588;&#1740;-&#1606;&#1607;&#1575;&#1610;&#1610;-91\MANSHUR%20AKHLAGHY.pdf" TargetMode="External"/><Relationship Id="rId2" Type="http://schemas.openxmlformats.org/officeDocument/2006/relationships/hyperlink" Target="file:///E:\&#1575;&#1582;&#1604;&#1575;&#1602;%20&#1662;&#1688;&#1608;&#1607;&#1588;\&#1605;&#1606;&#1575;&#1576;&#1593;%20&#1608;%20&#1705;&#1578;&#1575;&#1576;&#1607;&#1575;&#1740;%20&#1575;&#1582;&#1604;&#1575;&#1602;%20&#1662;&#1688;&#1608;&#1607;&#1588;\&#1605;&#1606;&#1588;&#1608;&#1585;%20&#1608;%20&#1605;&#1608;&#1575;&#1586;&#1740;&#1606;%20&#1575;&#1582;&#1604;&#1575;&#1602;%20&#1662;&#1688;&#1608;&#1607;&#1588;&#1740;-&#1606;&#1607;&#1575;&#1610;&#1610;-91\bakhshname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575;&#1582;&#1604;&#1575;&#1602;%20&#1662;&#1688;&#1608;&#1607;&#1588;\&#1602;&#1608;&#1575;&#1606;&#1740;&#1606;%20&#1608;%20&#1570;&#1574;&#1740;&#1606;%20&#1606;&#1575;&#1605;&#1607;%20&#1607;&#1575;&#1740;%20&#1575;&#1582;&#1604;&#1575;&#1602;%20&#1662;&#1688;&#1608;&#1607;&#1588;\&#1583;&#1587;&#1578;&#1608;&#1585;&#1575;&#1604;&#1593;&#1605;&#1604;%20&#1606;&#1581;&#1608;&#1607;%20&#1576;&#1585;&#1585;&#1587;&#1740;%20&#1578;&#1582;&#1604;&#1601;&#1575;&#1578;%20&#1662;&#1688;&#1608;&#1607;&#1588;&#1740;%20%20(2).pdf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575;&#1582;&#1604;&#1575;&#1602;%20&#1662;&#1688;&#1608;&#1607;&#1588;\&#1602;&#1608;&#1575;&#1606;&#1740;&#1606;%20&#1608;%20&#1570;&#1574;&#1740;&#1606;%20&#1606;&#1575;&#1605;&#1607;%20&#1607;&#1575;&#1740;%20&#1575;&#1582;&#1604;&#1575;&#1602;%20&#1662;&#1688;&#1608;&#1607;&#1588;\report%20(2)1395.pdf" TargetMode="Externa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575;&#1582;&#1604;&#1575;&#1602;%20&#1662;&#1688;&#1608;&#1607;&#1588;\&#1602;&#1608;&#1575;&#1606;&#1740;&#1606;%20&#1608;%20&#1570;&#1574;&#1740;&#1606;%20&#1606;&#1575;&#1605;&#1607;%20&#1607;&#1575;&#1740;%20&#1575;&#1582;&#1604;&#1575;&#1602;%20&#1662;&#1688;&#1608;&#1607;&#1588;\1396&#1602;&#1575;&#1606;&#1608;&#1606;%20&#1662;&#1740;&#1588;&#1711;&#1740;&#1585;&#1740;%20&#1608;%20&#1605;&#1602;&#1575;&#1576;&#1604;&#1607;%20&#1576;&#1575;%20&#1578;&#1602;&#1604;&#1576;%20&#1583;&#1585;%20&#1578;&#1607;&#1740;&#1607;%20&#1570;&#1579;&#1575;&#1585;%20&#1593;&#1604;&#1605;&#1740;.jpg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5" y="1629230"/>
            <a:ext cx="8915399" cy="2262781"/>
          </a:xfrm>
        </p:spPr>
        <p:txBody>
          <a:bodyPr>
            <a:normAutofit/>
          </a:bodyPr>
          <a:lstStyle/>
          <a:p>
            <a:pPr algn="r" rtl="1"/>
            <a:r>
              <a:rPr lang="fa-IR" sz="4800" b="1" dirty="0"/>
              <a:t>چگونه دچار خطاهای پژوهشی نشویم: مفاهیم و مصادیق</a:t>
            </a:r>
            <a:endParaRPr lang="en-US" sz="4800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89215" y="4777379"/>
            <a:ext cx="8915399" cy="170179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a-IR" sz="2400" b="1" dirty="0">
                <a:solidFill>
                  <a:schemeClr val="tx1"/>
                </a:solidFill>
              </a:rPr>
              <a:t>افشین حمدی پور</a:t>
            </a:r>
          </a:p>
          <a:p>
            <a:pPr>
              <a:lnSpc>
                <a:spcPct val="150000"/>
              </a:lnSpc>
            </a:pPr>
            <a:r>
              <a:rPr lang="fa-IR" sz="2400" b="1" dirty="0">
                <a:solidFill>
                  <a:schemeClr val="tx1"/>
                </a:solidFill>
              </a:rPr>
              <a:t>استادیار گروه علم اطلاعات و دانش شناسی</a:t>
            </a:r>
          </a:p>
          <a:p>
            <a:pPr>
              <a:lnSpc>
                <a:spcPct val="150000"/>
              </a:lnSpc>
            </a:pPr>
            <a:r>
              <a:rPr lang="fa-IR" sz="2400" b="1" dirty="0">
                <a:solidFill>
                  <a:schemeClr val="tx1"/>
                </a:solidFill>
              </a:rPr>
              <a:t>و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fa-IR" sz="2400" b="1" dirty="0">
                <a:solidFill>
                  <a:schemeClr val="tx1"/>
                </a:solidFill>
              </a:rPr>
              <a:t>دبیر کارگروه اخلاق پژوهش کمیته علم سنجی دانشگاه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91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219162"/>
            <a:ext cx="8911687" cy="1280890"/>
          </a:xfrm>
        </p:spPr>
        <p:txBody>
          <a:bodyPr/>
          <a:lstStyle/>
          <a:p>
            <a:pPr algn="r" rtl="1"/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1967" y="827315"/>
            <a:ext cx="10998925" cy="5747656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6-</a:t>
            </a:r>
            <a:r>
              <a:rPr lang="fa-IR" sz="2800" b="1" dirty="0">
                <a:solidFill>
                  <a:srgbClr val="FF0000"/>
                </a:solidFill>
              </a:rPr>
              <a:t>ابهام </a:t>
            </a:r>
            <a:r>
              <a:rPr lang="fa-IR" sz="2800" b="1" dirty="0">
                <a:solidFill>
                  <a:srgbClr val="FF0000"/>
                </a:solidFill>
              </a:rPr>
              <a:t>و عدم دقت در تدوین گزارش پژوهش </a:t>
            </a:r>
            <a:r>
              <a:rPr lang="fa-IR" sz="2800" b="1" dirty="0"/>
              <a:t>یا </a:t>
            </a:r>
            <a:r>
              <a:rPr lang="fa-IR" sz="2800" b="1" dirty="0"/>
              <a:t>روشن و شفاف نبودن مرز بین دست آوردهای علمی پژوهشگر و یافته های گرفته شده </a:t>
            </a:r>
            <a:r>
              <a:rPr lang="fa-IR" sz="2800" b="1" dirty="0"/>
              <a:t>از کار </a:t>
            </a:r>
            <a:r>
              <a:rPr lang="fa-IR" sz="2800" b="1" dirty="0"/>
              <a:t>دیگران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7-</a:t>
            </a:r>
            <a:r>
              <a:rPr lang="fa-IR" sz="2800" b="1" dirty="0">
                <a:solidFill>
                  <a:srgbClr val="FF0000"/>
                </a:solidFill>
              </a:rPr>
              <a:t>بازنویسی گفته های دیگران</a:t>
            </a:r>
            <a:r>
              <a:rPr lang="fa-IR" sz="2800" b="1" dirty="0"/>
              <a:t>، بازی با الفاظ، زیاده نویسی، کلی </a:t>
            </a:r>
            <a:r>
              <a:rPr lang="fa-IR" sz="2800" b="1" dirty="0" smtClean="0"/>
              <a:t>گویی</a:t>
            </a:r>
            <a:r>
              <a:rPr lang="fa-IR" sz="2800" b="1" dirty="0"/>
              <a:t> </a:t>
            </a:r>
            <a:r>
              <a:rPr lang="fa-IR" sz="2800" b="1" dirty="0" smtClean="0"/>
              <a:t>و ...</a:t>
            </a:r>
            <a:endParaRPr lang="fa-IR" sz="2800" b="1" dirty="0"/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8-</a:t>
            </a:r>
            <a:r>
              <a:rPr lang="fa-IR" sz="2800" b="1" dirty="0">
                <a:solidFill>
                  <a:srgbClr val="FF0000"/>
                </a:solidFill>
              </a:rPr>
              <a:t>تعصّب، حسادت، کینه و خشم، غرض ورزی عاطفی</a:t>
            </a:r>
            <a:r>
              <a:rPr lang="fa-IR" sz="2800" b="1" dirty="0"/>
              <a:t>، توهین </a:t>
            </a:r>
            <a:r>
              <a:rPr lang="fa-IR" sz="2800" b="1" dirty="0"/>
              <a:t>و جسارت</a:t>
            </a:r>
            <a:r>
              <a:rPr lang="fa-IR" sz="2800" b="1" dirty="0"/>
              <a:t>، تحقیر و استخفاف دیگران، حرمت شکنی</a:t>
            </a:r>
            <a:r>
              <a:rPr lang="fa-IR" sz="2800" b="1" dirty="0"/>
              <a:t>، </a:t>
            </a:r>
            <a:r>
              <a:rPr lang="fa-IR" sz="2800" b="1" dirty="0">
                <a:solidFill>
                  <a:srgbClr val="FF0000"/>
                </a:solidFill>
              </a:rPr>
              <a:t>بزرگ نمایی خود و موضوع</a:t>
            </a:r>
            <a:r>
              <a:rPr lang="fa-IR" sz="2800" b="1" dirty="0"/>
              <a:t>، انفعال در نگره ها و باورها به دلیل دگرباوری، فریب، آزار و اذیت، </a:t>
            </a:r>
            <a:r>
              <a:rPr lang="fa-IR" sz="2800" b="1" dirty="0">
                <a:solidFill>
                  <a:srgbClr val="FF0000"/>
                </a:solidFill>
              </a:rPr>
              <a:t>بهره برداری ناپسند از واژه ها و افراد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9-</a:t>
            </a:r>
            <a:r>
              <a:rPr lang="fa-IR" sz="2800" b="1" dirty="0">
                <a:solidFill>
                  <a:srgbClr val="FF0000"/>
                </a:solidFill>
              </a:rPr>
              <a:t>استفاده و استناد به منابع مشکوک و فاقد اعتبار علمی</a:t>
            </a:r>
            <a:r>
              <a:rPr lang="fa-IR" sz="2800" b="1" dirty="0"/>
              <a:t>(مجله، سایتِ حامی مقاله و نویسنده ی مقاله</a:t>
            </a:r>
            <a:r>
              <a:rPr lang="fa-IR" sz="2800" b="1" dirty="0"/>
              <a:t>).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AF0E-1D54-4399-B00E-469941F4E80D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67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 dirty="0" smtClean="0">
                <a:cs typeface="B Zar" panose="00000400000000000000" pitchFamily="2" charset="-78"/>
              </a:rPr>
              <a:t>ادامه</a:t>
            </a:r>
            <a:endParaRPr lang="en-US" b="1" dirty="0">
              <a:cs typeface="B Zar" panose="00000400000000000000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91491" y="1468583"/>
            <a:ext cx="10313123" cy="48075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a-IR" sz="2800" b="1" dirty="0">
                <a:cs typeface="B Zar" panose="00000400000000000000" pitchFamily="2" charset="-78"/>
              </a:rPr>
              <a:t>10-</a:t>
            </a:r>
            <a:r>
              <a:rPr lang="fa-IR" sz="2800" b="1" dirty="0">
                <a:solidFill>
                  <a:srgbClr val="FF0000"/>
                </a:solidFill>
                <a:cs typeface="B Zar" panose="00000400000000000000" pitchFamily="2" charset="-78"/>
              </a:rPr>
              <a:t>عدم رعایت منافع ملی </a:t>
            </a:r>
            <a:r>
              <a:rPr lang="fa-IR" sz="2800" b="1" dirty="0">
                <a:cs typeface="B Zar" panose="00000400000000000000" pitchFamily="2" charset="-78"/>
              </a:rPr>
              <a:t>در کلیه مراحل انجام پژوهش.</a:t>
            </a:r>
          </a:p>
          <a:p>
            <a:pPr>
              <a:lnSpc>
                <a:spcPct val="150000"/>
              </a:lnSpc>
            </a:pPr>
            <a:r>
              <a:rPr lang="fa-IR" sz="2800" b="1" dirty="0">
                <a:cs typeface="B Zar" panose="00000400000000000000" pitchFamily="2" charset="-78"/>
              </a:rPr>
              <a:t>11-</a:t>
            </a:r>
            <a:r>
              <a:rPr lang="fa-IR" sz="2800" b="1" dirty="0">
                <a:solidFill>
                  <a:srgbClr val="FF0000"/>
                </a:solidFill>
                <a:cs typeface="B Zar" panose="00000400000000000000" pitchFamily="2" charset="-78"/>
              </a:rPr>
              <a:t>استفاده خلاف </a:t>
            </a:r>
            <a:r>
              <a:rPr lang="fa-IR" sz="2800" b="1" dirty="0" smtClean="0">
                <a:solidFill>
                  <a:srgbClr val="FF0000"/>
                </a:solidFill>
                <a:cs typeface="B Zar" panose="00000400000000000000" pitchFamily="2" charset="-78"/>
              </a:rPr>
              <a:t>واقع </a:t>
            </a:r>
            <a:r>
              <a:rPr lang="fa-IR" sz="2800" b="1" dirty="0">
                <a:cs typeface="B Zar" panose="00000400000000000000" pitchFamily="2" charset="-78"/>
              </a:rPr>
              <a:t>از عناوینی مانند </a:t>
            </a:r>
            <a:r>
              <a:rPr lang="fa-IR" sz="2800" b="1" dirty="0">
                <a:solidFill>
                  <a:srgbClr val="FF0000"/>
                </a:solidFill>
                <a:cs typeface="B Zar" panose="00000400000000000000" pitchFamily="2" charset="-78"/>
              </a:rPr>
              <a:t>دکتر، کارشناس ارشد، استاد، دانشیار، استادیار</a:t>
            </a:r>
            <a:r>
              <a:rPr lang="fa-IR" sz="2800" b="1" dirty="0">
                <a:cs typeface="B Zar" panose="00000400000000000000" pitchFamily="2" charset="-78"/>
              </a:rPr>
              <a:t> و ... </a:t>
            </a:r>
            <a:r>
              <a:rPr lang="fa-IR" sz="2800" b="1" dirty="0">
                <a:cs typeface="B Zar" panose="00000400000000000000" pitchFamily="2" charset="-78"/>
              </a:rPr>
              <a:t>در آثار پژوهشی.</a:t>
            </a:r>
          </a:p>
          <a:p>
            <a:pPr>
              <a:lnSpc>
                <a:spcPct val="150000"/>
              </a:lnSpc>
            </a:pPr>
            <a:r>
              <a:rPr lang="fa-IR" sz="2800" b="1" dirty="0">
                <a:cs typeface="B Zar" panose="00000400000000000000" pitchFamily="2" charset="-78"/>
              </a:rPr>
              <a:t>12-هر گونه </a:t>
            </a:r>
            <a:r>
              <a:rPr lang="fa-IR" sz="2800" b="1" dirty="0">
                <a:solidFill>
                  <a:srgbClr val="FF0000"/>
                </a:solidFill>
                <a:cs typeface="B Zar" panose="00000400000000000000" pitchFamily="2" charset="-78"/>
              </a:rPr>
              <a:t>حذف و تغییر در نشانی اصلی نویسنده یا نویسندگان </a:t>
            </a:r>
            <a:r>
              <a:rPr lang="fa-IR" sz="2800" b="1" dirty="0">
                <a:cs typeface="B Zar" panose="00000400000000000000" pitchFamily="2" charset="-78"/>
              </a:rPr>
              <a:t>مقالات </a:t>
            </a:r>
            <a:r>
              <a:rPr lang="fa-IR" sz="2800" b="1" dirty="0">
                <a:cs typeface="B Zar" panose="00000400000000000000" pitchFamily="2" charset="-78"/>
              </a:rPr>
              <a:t>علمی</a:t>
            </a:r>
            <a:r>
              <a:rPr lang="fa-IR" sz="2800" b="1" dirty="0">
                <a:cs typeface="B Zar" panose="00000400000000000000" pitchFamily="2" charset="-78"/>
              </a:rPr>
              <a:t>.</a:t>
            </a:r>
            <a:endParaRPr lang="fa-IR" sz="2800" b="1" dirty="0">
              <a:cs typeface="B Zar" panose="000004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fa-IR" sz="2800" b="1" dirty="0">
                <a:cs typeface="B Zar" panose="00000400000000000000" pitchFamily="2" charset="-78"/>
              </a:rPr>
              <a:t>13-عدم استفاده از </a:t>
            </a:r>
            <a:r>
              <a:rPr lang="fa-IR" sz="2800" b="1" dirty="0">
                <a:solidFill>
                  <a:srgbClr val="FF0000"/>
                </a:solidFill>
                <a:cs typeface="B Zar" panose="00000400000000000000" pitchFamily="2" charset="-78"/>
              </a:rPr>
              <a:t>واژه های متناسب با کار انجام شده </a:t>
            </a:r>
            <a:r>
              <a:rPr lang="fa-IR" sz="2800" b="1" dirty="0">
                <a:cs typeface="B Zar" panose="00000400000000000000" pitchFamily="2" charset="-78"/>
              </a:rPr>
              <a:t>نظیر ترجمه، تألیف، تصنیف، تحقیق</a:t>
            </a:r>
            <a:endParaRPr lang="en-US" sz="2800" b="1" dirty="0">
              <a:cs typeface="B Zar" panose="00000400000000000000" pitchFamily="2" charset="-78"/>
            </a:endParaRPr>
          </a:p>
          <a:p>
            <a:endParaRPr lang="en-US" sz="2800" dirty="0">
              <a:cs typeface="B Zar" panose="00000400000000000000" pitchFamily="2" charset="-7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09641-F48C-4702-A586-A84EE13E7374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87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347019"/>
            <a:ext cx="8911687" cy="1280890"/>
          </a:xfrm>
        </p:spPr>
        <p:txBody>
          <a:bodyPr/>
          <a:lstStyle/>
          <a:p>
            <a:r>
              <a:rPr lang="fa-IR" dirty="0"/>
              <a:t>ب- عدم تعهد و مسئولیت نسبت به ذینفعان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5943" y="1319349"/>
            <a:ext cx="10038668" cy="5185954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14- عدم </a:t>
            </a:r>
            <a:r>
              <a:rPr lang="fa-IR" sz="2800" b="1" dirty="0">
                <a:solidFill>
                  <a:srgbClr val="FF0000"/>
                </a:solidFill>
              </a:rPr>
              <a:t>رعایت منافع ذینفعان </a:t>
            </a:r>
            <a:r>
              <a:rPr lang="fa-IR" sz="2800" b="1" dirty="0"/>
              <a:t>در تمام مراحل پژوهش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15-</a:t>
            </a:r>
            <a:r>
              <a:rPr lang="fa-IR" sz="2800" b="1" dirty="0">
                <a:solidFill>
                  <a:srgbClr val="FF0000"/>
                </a:solidFill>
              </a:rPr>
              <a:t>انتساب غیر واقعی پژوهش به افراد فاقد هویت واقعی </a:t>
            </a:r>
            <a:r>
              <a:rPr lang="fa-IR" sz="2800" b="1" dirty="0"/>
              <a:t>و فرد یا </a:t>
            </a:r>
            <a:r>
              <a:rPr lang="fa-IR" sz="2800" b="1" dirty="0">
                <a:solidFill>
                  <a:srgbClr val="FF0000"/>
                </a:solidFill>
              </a:rPr>
              <a:t>افرادی که هیچ نقشی در پژوهش</a:t>
            </a:r>
            <a:r>
              <a:rPr lang="fa-IR" sz="2800" b="1" dirty="0"/>
              <a:t> ندارند و </a:t>
            </a:r>
            <a:r>
              <a:rPr lang="fa-IR" sz="2800" b="1" dirty="0">
                <a:solidFill>
                  <a:srgbClr val="FF0000"/>
                </a:solidFill>
              </a:rPr>
              <a:t>حذف </a:t>
            </a:r>
            <a:r>
              <a:rPr lang="fa-IR" sz="2800" b="1" dirty="0">
                <a:solidFill>
                  <a:srgbClr val="FF0000"/>
                </a:solidFill>
              </a:rPr>
              <a:t>مؤلف حقیقی </a:t>
            </a:r>
            <a:r>
              <a:rPr lang="fa-IR" sz="2800" b="1" dirty="0"/>
              <a:t>(فرد </a:t>
            </a:r>
            <a:r>
              <a:rPr lang="fa-IR" sz="2800" b="1" dirty="0"/>
              <a:t>یا افرادی </a:t>
            </a:r>
            <a:r>
              <a:rPr lang="fa-IR" sz="2800" b="1" dirty="0"/>
              <a:t>که نقش به سزایی در جنبه های علمی پژوهش داشته اند) از فهرست نویسندگان</a:t>
            </a:r>
            <a:r>
              <a:rPr lang="fa-IR" sz="2800" b="1" dirty="0"/>
              <a:t>. </a:t>
            </a:r>
            <a:r>
              <a:rPr lang="fa-IR" sz="2800" b="1" dirty="0">
                <a:solidFill>
                  <a:srgbClr val="FF0000"/>
                </a:solidFill>
              </a:rPr>
              <a:t>...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16-عدم </a:t>
            </a:r>
            <a:r>
              <a:rPr lang="fa-IR" sz="2800" b="1" dirty="0">
                <a:solidFill>
                  <a:srgbClr val="FF0000"/>
                </a:solidFill>
              </a:rPr>
              <a:t>رعایت ترتیب درج اسامی </a:t>
            </a:r>
            <a:r>
              <a:rPr lang="fa-IR" sz="2800" b="1" dirty="0"/>
              <a:t>بر اساس سهم هر یک از نویسندگان در نگارش پژوهش و مشارکت خلاقانه ی آنها</a:t>
            </a:r>
            <a:r>
              <a:rPr lang="fa-IR" sz="2800" b="1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ED470-857D-4543-87E9-FA27CB91E628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dirty="0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72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9088" y="1335315"/>
            <a:ext cx="9385525" cy="5245595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fa-IR" sz="2800" b="1" dirty="0"/>
              <a:t>17-</a:t>
            </a:r>
            <a:r>
              <a:rPr lang="fa-IR" sz="2800" b="1" dirty="0">
                <a:solidFill>
                  <a:srgbClr val="FF0000"/>
                </a:solidFill>
              </a:rPr>
              <a:t>سوء استفاده از منابع مالی تخصیص </a:t>
            </a:r>
            <a:r>
              <a:rPr lang="fa-IR" sz="2800" b="1" dirty="0"/>
              <a:t>داده شده جهت انجام پژوهش.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fa-IR" sz="2800" b="1" dirty="0"/>
              <a:t>18-</a:t>
            </a:r>
            <a:r>
              <a:rPr lang="fa-IR" sz="2800" b="1" dirty="0">
                <a:solidFill>
                  <a:srgbClr val="FF0000"/>
                </a:solidFill>
              </a:rPr>
              <a:t>کتمان نتایج خاصی از تحقیق </a:t>
            </a:r>
            <a:r>
              <a:rPr lang="fa-IR" sz="2800" b="1" dirty="0"/>
              <a:t>در ازای دریافت وجوهی از متولیان تحقیق یا </a:t>
            </a:r>
            <a:r>
              <a:rPr lang="fa-IR" sz="2800" b="1" dirty="0">
                <a:solidFill>
                  <a:srgbClr val="FF0000"/>
                </a:solidFill>
              </a:rPr>
              <a:t>تهیه گزارش های چندگانه </a:t>
            </a:r>
            <a:r>
              <a:rPr lang="fa-IR" sz="2800" b="1" dirty="0"/>
              <a:t>که موجب مخدوش شدن نتایج تحقیق و سردرگمی خوانندگان شود.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fa-IR" sz="2800" b="1" dirty="0"/>
              <a:t>19-</a:t>
            </a:r>
            <a:r>
              <a:rPr lang="fa-IR" sz="2800" b="1" dirty="0">
                <a:solidFill>
                  <a:srgbClr val="FF0000"/>
                </a:solidFill>
              </a:rPr>
              <a:t>عدم اظهار اطلاعات مربوط به بودجه، افراد و یا موسسات حمایت کننده</a:t>
            </a:r>
            <a:r>
              <a:rPr lang="fa-IR" sz="2800" b="1" dirty="0"/>
              <a:t> و مرتبط با پژوهش و یا </a:t>
            </a:r>
            <a:r>
              <a:rPr lang="fa-IR" sz="2800" b="1" dirty="0">
                <a:solidFill>
                  <a:srgbClr val="FF0000"/>
                </a:solidFill>
              </a:rPr>
              <a:t>اظهارات غیر واقعی </a:t>
            </a:r>
            <a:r>
              <a:rPr lang="fa-IR" sz="2800" b="1" dirty="0"/>
              <a:t>در این ارتباط.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fa-IR" sz="2800" b="1" dirty="0"/>
              <a:t>20-</a:t>
            </a:r>
            <a:r>
              <a:rPr lang="fa-IR" sz="2800" b="1" dirty="0">
                <a:solidFill>
                  <a:srgbClr val="FF0000"/>
                </a:solidFill>
              </a:rPr>
              <a:t>عدم اعلان نام مرکزی که پژوهش </a:t>
            </a:r>
            <a:r>
              <a:rPr lang="fa-IR" sz="2800" b="1" dirty="0"/>
              <a:t>در آنجا انجام شده.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fa-IR" sz="2800" b="1" dirty="0"/>
              <a:t>21-</a:t>
            </a:r>
            <a:r>
              <a:rPr lang="fa-IR" sz="2800" b="1" dirty="0">
                <a:solidFill>
                  <a:srgbClr val="FF0000"/>
                </a:solidFill>
              </a:rPr>
              <a:t>تهیه و ارسال مقاله با ذکر نام همکاران </a:t>
            </a:r>
            <a:r>
              <a:rPr lang="fa-IR" sz="2800" b="1" dirty="0"/>
              <a:t>و </a:t>
            </a:r>
            <a:r>
              <a:rPr lang="fa-IR" sz="2800" b="1" dirty="0">
                <a:solidFill>
                  <a:srgbClr val="FF0000"/>
                </a:solidFill>
              </a:rPr>
              <a:t>بدون اطلاع قبلی آنها </a:t>
            </a:r>
            <a:r>
              <a:rPr lang="fa-IR" sz="2800" b="1" dirty="0"/>
              <a:t>از محتوای مقاله و محل ارسال </a:t>
            </a:r>
            <a:r>
              <a:rPr lang="fa-IR" sz="2800" b="1" dirty="0"/>
              <a:t>آن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3C6-0A1A-4112-BFB5-AA216B741BD0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8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ج- عدم رعایت حقوق آزمودنی ها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7808" y="1537857"/>
            <a:ext cx="9466805" cy="4365989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22-</a:t>
            </a:r>
            <a:r>
              <a:rPr lang="fa-IR" sz="2800" b="1" dirty="0">
                <a:solidFill>
                  <a:srgbClr val="FF0000"/>
                </a:solidFill>
              </a:rPr>
              <a:t>عدم معرفی مناسب پژوهشگر </a:t>
            </a:r>
            <a:r>
              <a:rPr lang="fa-IR" sz="2800" b="1" dirty="0"/>
              <a:t>به آزمودنی ها و ارائه ی اطلاعات نادرست درباره ی خود به </a:t>
            </a:r>
            <a:r>
              <a:rPr lang="fa-IR" sz="2800" b="1" dirty="0"/>
              <a:t>آنها.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23-</a:t>
            </a:r>
            <a:r>
              <a:rPr lang="fa-IR" sz="2800" b="1" dirty="0">
                <a:solidFill>
                  <a:srgbClr val="FF0000"/>
                </a:solidFill>
              </a:rPr>
              <a:t>عدم روشنگری آغازین </a:t>
            </a:r>
            <a:r>
              <a:rPr lang="fa-IR" sz="2800" b="1" dirty="0"/>
              <a:t>در خصوص </a:t>
            </a:r>
            <a:r>
              <a:rPr lang="fa-IR" sz="2800" b="1" dirty="0"/>
              <a:t>پژوهش </a:t>
            </a:r>
            <a:r>
              <a:rPr lang="fa-IR" sz="2800" b="1" dirty="0"/>
              <a:t>به آزمودنی ها</a:t>
            </a:r>
            <a:r>
              <a:rPr lang="fa-IR" sz="2800" b="1" dirty="0"/>
              <a:t>.</a:t>
            </a:r>
            <a:r>
              <a:rPr lang="fa-IR" sz="2800" b="1" dirty="0">
                <a:solidFill>
                  <a:srgbClr val="FF0000"/>
                </a:solidFill>
              </a:rPr>
              <a:t>...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24-</a:t>
            </a:r>
            <a:r>
              <a:rPr lang="fa-IR" sz="2800" b="1" dirty="0">
                <a:solidFill>
                  <a:srgbClr val="FF0000"/>
                </a:solidFill>
              </a:rPr>
              <a:t>اجبار آزمودنی ها </a:t>
            </a:r>
            <a:r>
              <a:rPr lang="fa-IR" sz="2800" b="1" dirty="0"/>
              <a:t>جهت مشارکت در پژوهش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25-عدم </a:t>
            </a:r>
            <a:r>
              <a:rPr lang="fa-IR" sz="2800" b="1" dirty="0">
                <a:solidFill>
                  <a:srgbClr val="FF0000"/>
                </a:solidFill>
              </a:rPr>
              <a:t>رعایت حریم خصوصی </a:t>
            </a:r>
            <a:r>
              <a:rPr lang="fa-IR" sz="2800" b="1" dirty="0"/>
              <a:t>آزمودنی </a:t>
            </a:r>
            <a:r>
              <a:rPr lang="fa-IR" sz="2800" b="1" dirty="0"/>
              <a:t>ها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6D05-9466-4F84-B978-942493EF06E4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5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24112"/>
            <a:ext cx="8911687" cy="669113"/>
          </a:xfrm>
        </p:spPr>
        <p:txBody>
          <a:bodyPr/>
          <a:lstStyle/>
          <a:p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1" y="1293223"/>
            <a:ext cx="10285411" cy="534310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fa-IR" sz="2800" b="1" dirty="0"/>
              <a:t>26- </a:t>
            </a:r>
            <a:r>
              <a:rPr lang="fa-IR" sz="2800" b="1" dirty="0">
                <a:solidFill>
                  <a:srgbClr val="FF0000"/>
                </a:solidFill>
              </a:rPr>
              <a:t>استفاده و کاربرد اطلاعات </a:t>
            </a:r>
            <a:r>
              <a:rPr lang="fa-IR" sz="2800" b="1" dirty="0"/>
              <a:t>مربوط به آزمودنی ها در شرایط </a:t>
            </a:r>
            <a:r>
              <a:rPr lang="fa-IR" sz="2800" b="1" dirty="0">
                <a:solidFill>
                  <a:srgbClr val="FF0000"/>
                </a:solidFill>
              </a:rPr>
              <a:t>خارج از هدف های پژوهشی و یا برای مقاصد شخصی</a:t>
            </a:r>
            <a:r>
              <a:rPr lang="fa-IR" sz="2800" b="1" dirty="0"/>
              <a:t>.</a:t>
            </a:r>
            <a:br>
              <a:rPr lang="fa-IR" sz="2800" b="1" dirty="0"/>
            </a:br>
            <a:r>
              <a:rPr lang="fa-IR" sz="2800" b="1" dirty="0"/>
              <a:t>27-</a:t>
            </a:r>
            <a:r>
              <a:rPr lang="fa-IR" sz="2800" b="1" dirty="0">
                <a:solidFill>
                  <a:srgbClr val="FF0000"/>
                </a:solidFill>
              </a:rPr>
              <a:t>عدم رعایت رازداری </a:t>
            </a:r>
            <a:r>
              <a:rPr lang="fa-IR" sz="2800" b="1" dirty="0"/>
              <a:t>و ناشناخته ماندن آزمودنی ها در پژوهش(افشای هویت).</a:t>
            </a:r>
            <a:br>
              <a:rPr lang="fa-IR" sz="2800" b="1" dirty="0"/>
            </a:br>
            <a:r>
              <a:rPr lang="fa-IR" sz="2800" b="1" dirty="0"/>
              <a:t>28-</a:t>
            </a:r>
            <a:r>
              <a:rPr lang="fa-IR" sz="2800" b="1" dirty="0">
                <a:solidFill>
                  <a:srgbClr val="FF0000"/>
                </a:solidFill>
              </a:rPr>
              <a:t>افشای عناوین </a:t>
            </a:r>
            <a:r>
              <a:rPr lang="fa-IR" sz="2800" b="1" dirty="0"/>
              <a:t>و نتایج فعالیت های پژوهشی که جنبه محرمانه دارند.</a:t>
            </a:r>
            <a:br>
              <a:rPr lang="fa-IR" sz="2800" b="1" dirty="0"/>
            </a:br>
            <a:r>
              <a:rPr lang="fa-IR" sz="2800" b="1" dirty="0"/>
              <a:t>29-</a:t>
            </a:r>
            <a:r>
              <a:rPr lang="fa-IR" sz="2800" b="1" dirty="0">
                <a:solidFill>
                  <a:srgbClr val="FF0000"/>
                </a:solidFill>
              </a:rPr>
              <a:t>انتشار اسرار و اطلاعات اشخاص </a:t>
            </a:r>
            <a:r>
              <a:rPr lang="fa-IR" sz="2800" b="1" dirty="0"/>
              <a:t>یا نهادها، بدون اطلاع و مجوز صاحبان حق.</a:t>
            </a:r>
            <a:br>
              <a:rPr lang="fa-IR" sz="2800" b="1" dirty="0"/>
            </a:br>
            <a:r>
              <a:rPr lang="fa-IR" sz="2800" b="1" dirty="0"/>
              <a:t>30-عدم </a:t>
            </a:r>
            <a:r>
              <a:rPr lang="fa-IR" sz="2800" b="1" dirty="0">
                <a:solidFill>
                  <a:srgbClr val="FF0000"/>
                </a:solidFill>
              </a:rPr>
              <a:t>رعایت سلامت</a:t>
            </a:r>
            <a:r>
              <a:rPr lang="fa-IR" sz="2800" b="1" dirty="0">
                <a:solidFill>
                  <a:srgbClr val="FF0000"/>
                </a:solidFill>
              </a:rPr>
              <a:t>، ایمنی</a:t>
            </a:r>
            <a:r>
              <a:rPr lang="fa-IR" sz="2800" b="1" dirty="0">
                <a:solidFill>
                  <a:srgbClr val="FF0000"/>
                </a:solidFill>
              </a:rPr>
              <a:t>، ضوابط و استانداردهای </a:t>
            </a:r>
            <a:r>
              <a:rPr lang="fa-IR" sz="2800" b="1" dirty="0"/>
              <a:t>لازم جهت حفاظت و آسایش آزمودنی های(انسان</a:t>
            </a:r>
            <a:r>
              <a:rPr lang="fa-IR" sz="2800" b="1" dirty="0"/>
              <a:t>، حیوان،گیاه، اشیاء، اسناد </a:t>
            </a:r>
            <a:r>
              <a:rPr lang="fa-IR" sz="2800" b="1" dirty="0"/>
              <a:t>و مدارک</a:t>
            </a:r>
            <a:r>
              <a:rPr lang="fa-IR" sz="2800" b="1" dirty="0"/>
              <a:t>،</a:t>
            </a:r>
            <a:r>
              <a:rPr lang="fa-IR" sz="2800" b="1" dirty="0"/>
              <a:t> </a:t>
            </a:r>
            <a:r>
              <a:rPr lang="fa-IR" sz="2800" b="1" dirty="0"/>
              <a:t>آثار باستانی و محلی) در </a:t>
            </a:r>
            <a:r>
              <a:rPr lang="fa-IR" sz="2800" b="1" dirty="0"/>
              <a:t>حین پژوهش به بهانه پیشرفت علم و منافع جامعه</a:t>
            </a:r>
            <a:r>
              <a:rPr lang="fa-IR" sz="2800" b="1" dirty="0"/>
              <a:t>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B5F3-4B69-4E20-B285-ADA11D78DBA1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98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/>
              <a:t>د- جعل داده ها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7909" y="1436914"/>
            <a:ext cx="10276702" cy="5171704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sz="2800" b="1" dirty="0"/>
              <a:t>31-</a:t>
            </a:r>
            <a:r>
              <a:rPr lang="fa-IR" sz="2800" b="1" dirty="0">
                <a:solidFill>
                  <a:srgbClr val="FF0000"/>
                </a:solidFill>
              </a:rPr>
              <a:t>ساخت، ثبت و انتشار داده ها</a:t>
            </a:r>
            <a:r>
              <a:rPr lang="fa-IR" sz="2800" b="1" dirty="0"/>
              <a:t> یا </a:t>
            </a:r>
            <a:r>
              <a:rPr lang="fa-IR" sz="2800" b="1" dirty="0">
                <a:solidFill>
                  <a:srgbClr val="FF0000"/>
                </a:solidFill>
              </a:rPr>
              <a:t>نتایج یک پژوهش </a:t>
            </a:r>
            <a:r>
              <a:rPr lang="fa-IR" sz="2800" b="1" dirty="0"/>
              <a:t>یا محصول علمی به صورتی که تمام یا بخشی از داده ها یا نتایج مذکور </a:t>
            </a:r>
            <a:r>
              <a:rPr lang="fa-IR" sz="2800" b="1" dirty="0">
                <a:solidFill>
                  <a:srgbClr val="FF0000"/>
                </a:solidFill>
              </a:rPr>
              <a:t>اصلاً وجود نداشته یا غیر واقعی </a:t>
            </a:r>
            <a:r>
              <a:rPr lang="fa-IR" sz="2800" b="1" dirty="0"/>
              <a:t>باشد. مانند: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ارائه ی نتیجه های ساختگی </a:t>
            </a:r>
            <a:r>
              <a:rPr lang="fa-IR" sz="2800" b="1" dirty="0"/>
              <a:t>به عنوان نتیجه های آزمایش یا خروجی دستگاههای اندازه گیری یا نرم افزار.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جابه جا کردن نتیجه های یک بررسی </a:t>
            </a:r>
            <a:r>
              <a:rPr lang="fa-IR" sz="2800" b="1" dirty="0"/>
              <a:t>با نتیجه های بررسی دیگر.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ساختن داده های غیر واقعی </a:t>
            </a:r>
            <a:r>
              <a:rPr lang="fa-IR" sz="2800" b="1" dirty="0"/>
              <a:t>و یا دادن </a:t>
            </a:r>
            <a:r>
              <a:rPr lang="fa-IR" sz="2800" b="1" dirty="0">
                <a:solidFill>
                  <a:srgbClr val="FF0000"/>
                </a:solidFill>
              </a:rPr>
              <a:t>گزارش غیر واقعی </a:t>
            </a:r>
            <a:r>
              <a:rPr lang="fa-IR" sz="2800" b="1" dirty="0"/>
              <a:t>یا </a:t>
            </a:r>
            <a:r>
              <a:rPr lang="fa-IR" sz="2800" b="1" dirty="0">
                <a:solidFill>
                  <a:srgbClr val="FF0000"/>
                </a:solidFill>
              </a:rPr>
              <a:t>ثبت غیر واقعی </a:t>
            </a:r>
            <a:r>
              <a:rPr lang="fa-IR" sz="2800" b="1" dirty="0"/>
              <a:t>از آنچه روی نداده است.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ارائه اطلاعات ساختگی </a:t>
            </a:r>
            <a:r>
              <a:rPr lang="fa-IR" sz="2800" b="1" dirty="0"/>
              <a:t>که در واقع هیچ اقدامی برای گردآوری آنها نشده است.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داده سازی </a:t>
            </a:r>
            <a:r>
              <a:rPr lang="fa-IR" sz="2800" b="1" dirty="0"/>
              <a:t>و استفاده از داده های مشابه جوامع تحقیقاتی دیگر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7DAC-14F4-441B-BB28-18A14692B323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4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ه- تحریف داده ها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8721" y="1554481"/>
            <a:ext cx="10315891" cy="5016137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sz="2800" b="1" dirty="0"/>
              <a:t> 32-</a:t>
            </a:r>
            <a:r>
              <a:rPr lang="fa-IR" sz="2800" b="1" dirty="0">
                <a:solidFill>
                  <a:srgbClr val="FF0000"/>
                </a:solidFill>
              </a:rPr>
              <a:t>دستکاری یا حذف عمدی کامل یا بخشی از داده ها، </a:t>
            </a:r>
            <a:r>
              <a:rPr lang="fa-IR" sz="2800" b="1" dirty="0"/>
              <a:t>مراحل</a:t>
            </a:r>
            <a:r>
              <a:rPr lang="fa-IR" sz="2800" b="1" dirty="0"/>
              <a:t>، روش ها،تجهیزات و موارد مورد استفاده در مطالعه و پژوهش به </a:t>
            </a:r>
            <a:r>
              <a:rPr lang="fa-IR" sz="2800" b="1" dirty="0"/>
              <a:t>صورتی که </a:t>
            </a:r>
            <a:r>
              <a:rPr lang="fa-IR" sz="2800" b="1" dirty="0"/>
              <a:t>با داده یا </a:t>
            </a:r>
            <a:r>
              <a:rPr lang="fa-IR" sz="2800" b="1" dirty="0"/>
              <a:t>یافته </a:t>
            </a:r>
            <a:r>
              <a:rPr lang="fa-IR" sz="2800" b="1" dirty="0"/>
              <a:t>های واقعی متفاوت باشد</a:t>
            </a:r>
            <a:r>
              <a:rPr lang="fa-IR" sz="2800" b="1" dirty="0"/>
              <a:t>. مانند: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ارائه ی مراحل آزمایشگاهی یا فرایندهای غیرواقعی تحلیل</a:t>
            </a:r>
            <a:r>
              <a:rPr lang="fa-IR" sz="2800" b="1" dirty="0"/>
              <a:t>، برای </a:t>
            </a:r>
            <a:r>
              <a:rPr lang="fa-IR" sz="2800" b="1" dirty="0"/>
              <a:t>رسیدن به نتیجه هایی که در مقاله داده شده است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دست </a:t>
            </a:r>
            <a:r>
              <a:rPr lang="fa-IR" sz="2800" b="1" dirty="0">
                <a:solidFill>
                  <a:srgbClr val="FF0000"/>
                </a:solidFill>
              </a:rPr>
              <a:t>کاری نتیجه های به دست آمده </a:t>
            </a:r>
            <a:r>
              <a:rPr lang="fa-IR" sz="2800" b="1" dirty="0"/>
              <a:t>از شبیه سازی یا آزمایش های تجربی.</a:t>
            </a:r>
            <a:br>
              <a:rPr lang="fa-IR" sz="2800" b="1" dirty="0"/>
            </a:br>
            <a:r>
              <a:rPr lang="fa-IR" sz="2800" b="1" dirty="0"/>
              <a:t>حذف بخشی از داده ها،نتیجه های آزمایشگاهی، یا بخشی از تحلیل های نظری که ارائه ی آنها، نتیجه های به دست آمده را </a:t>
            </a:r>
            <a:r>
              <a:rPr lang="fa-IR" sz="2800" b="1" dirty="0"/>
              <a:t>مورد تردید </a:t>
            </a:r>
            <a:r>
              <a:rPr lang="fa-IR" sz="2800" b="1" dirty="0"/>
              <a:t>قرار می دهد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استفاده </a:t>
            </a:r>
            <a:r>
              <a:rPr lang="fa-IR" sz="2800" b="1" dirty="0">
                <a:solidFill>
                  <a:srgbClr val="FF0000"/>
                </a:solidFill>
              </a:rPr>
              <a:t>از نرم افزارهای مختلف </a:t>
            </a:r>
            <a:r>
              <a:rPr lang="fa-IR" sz="2800" b="1" dirty="0"/>
              <a:t>برای </a:t>
            </a:r>
            <a:r>
              <a:rPr lang="fa-IR" sz="2800" b="1" dirty="0">
                <a:solidFill>
                  <a:srgbClr val="FF0000"/>
                </a:solidFill>
              </a:rPr>
              <a:t>ایجاد تغییرهای غیرواقعی </a:t>
            </a:r>
            <a:r>
              <a:rPr lang="fa-IR" sz="2800" b="1" dirty="0"/>
              <a:t>مورد نظر در شکل ها یا نمودارها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دست کاری شرایط آزمایشگاه </a:t>
            </a:r>
            <a:r>
              <a:rPr lang="fa-IR" sz="2800" b="1" dirty="0"/>
              <a:t>برای رسیدن به نتیجه های </a:t>
            </a:r>
            <a:r>
              <a:rPr lang="fa-IR" sz="2800" b="1" dirty="0"/>
              <a:t>دلخواه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0D2A-F0F6-4DE4-A9B4-70BA5EC4950B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5475" y="1233055"/>
            <a:ext cx="10159137" cy="5347854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FF0000"/>
                </a:solidFill>
              </a:rPr>
              <a:t>خوش رنگ و آب جلوه دادن </a:t>
            </a:r>
            <a:r>
              <a:rPr lang="fa-IR" sz="2800" b="1" dirty="0"/>
              <a:t>یا بزرگ نمایی </a:t>
            </a:r>
            <a:r>
              <a:rPr lang="fa-IR" sz="2800" b="1" dirty="0"/>
              <a:t>امورکوچک </a:t>
            </a:r>
            <a:r>
              <a:rPr lang="fa-IR" sz="2800" b="1" dirty="0"/>
              <a:t>با هدفِ پنهان کردن واقعیات بزرگتر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FF0000"/>
                </a:solidFill>
              </a:rPr>
              <a:t>دست </a:t>
            </a:r>
            <a:r>
              <a:rPr lang="fa-IR" sz="2800" b="1" dirty="0">
                <a:solidFill>
                  <a:srgbClr val="FF0000"/>
                </a:solidFill>
              </a:rPr>
              <a:t>بردن در داده ها، حذف،تعدیل </a:t>
            </a:r>
            <a:r>
              <a:rPr lang="fa-IR" sz="2800" b="1" dirty="0"/>
              <a:t>و با اضافه کردن به داده ها به نحوی که آنچه ارائه می شود کاری نو بنماید و یا نظریه ای </a:t>
            </a:r>
            <a:r>
              <a:rPr lang="fa-IR" sz="2800" b="1" dirty="0"/>
              <a:t>خاص با </a:t>
            </a:r>
            <a:r>
              <a:rPr lang="fa-IR" sz="2800" b="1" dirty="0"/>
              <a:t>اینکار درست جلوه کند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>
                <a:solidFill>
                  <a:srgbClr val="FF0000"/>
                </a:solidFill>
              </a:rPr>
              <a:t>دستکاری </a:t>
            </a:r>
            <a:r>
              <a:rPr lang="fa-IR" sz="2800" b="1" dirty="0">
                <a:solidFill>
                  <a:srgbClr val="FF0000"/>
                </a:solidFill>
              </a:rPr>
              <a:t>کردن عمدی در دستگاهها </a:t>
            </a:r>
            <a:r>
              <a:rPr lang="fa-IR" sz="2800" b="1" dirty="0"/>
              <a:t>و </a:t>
            </a:r>
            <a:r>
              <a:rPr lang="fa-IR" sz="2800" b="1" dirty="0">
                <a:solidFill>
                  <a:srgbClr val="FF0000"/>
                </a:solidFill>
              </a:rPr>
              <a:t>روند تحقیق و آزمایش </a:t>
            </a:r>
            <a:r>
              <a:rPr lang="fa-IR" sz="2800" b="1" dirty="0"/>
              <a:t>به نحوی که </a:t>
            </a:r>
            <a:r>
              <a:rPr lang="fa-IR" sz="2800" b="1" dirty="0">
                <a:solidFill>
                  <a:srgbClr val="FF0000"/>
                </a:solidFill>
              </a:rPr>
              <a:t>نظریه ای خاص درست یا غلط </a:t>
            </a:r>
            <a:r>
              <a:rPr lang="fa-IR" sz="2800" b="1" dirty="0"/>
              <a:t>جلوه کند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بیان </a:t>
            </a:r>
            <a:r>
              <a:rPr lang="fa-IR" sz="2800" b="1" dirty="0">
                <a:solidFill>
                  <a:srgbClr val="FF0000"/>
                </a:solidFill>
              </a:rPr>
              <a:t>ادعا یا پدیده ای که واقعی </a:t>
            </a:r>
            <a:r>
              <a:rPr lang="fa-IR" sz="2800" b="1" dirty="0"/>
              <a:t>نباشد</a:t>
            </a:r>
            <a:r>
              <a:rPr lang="fa-IR" sz="2800" b="1" dirty="0"/>
              <a:t>.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A0E7-D44A-42FC-A44E-B86033A95E0B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0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527125"/>
            <a:ext cx="8911687" cy="1280890"/>
          </a:xfrm>
        </p:spPr>
        <p:txBody>
          <a:bodyPr/>
          <a:lstStyle/>
          <a:p>
            <a:pPr algn="r" rtl="1"/>
            <a:r>
              <a:rPr lang="fa-IR" dirty="0"/>
              <a:t>و- سرقت علمی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3488" y="1339929"/>
            <a:ext cx="9741125" cy="5324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b="1" dirty="0" smtClean="0"/>
              <a:t>33-</a:t>
            </a:r>
            <a:r>
              <a:rPr lang="fa-IR" sz="2800" b="1" dirty="0">
                <a:solidFill>
                  <a:srgbClr val="FF0000"/>
                </a:solidFill>
              </a:rPr>
              <a:t>کپی برداری کامل یا بخشی از یافته های پژوهشی </a:t>
            </a:r>
            <a:r>
              <a:rPr lang="fa-IR" b="1" dirty="0"/>
              <a:t>یا محصولات علمی بدون استناد و ارجاع مناسب به صاحب اثر. شامل</a:t>
            </a:r>
            <a:r>
              <a:rPr lang="fa-IR" b="1" dirty="0" smtClean="0"/>
              <a:t>: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اقتباس نزدیکِ افکار </a:t>
            </a:r>
            <a:r>
              <a:rPr lang="fa-IR" b="1" dirty="0"/>
              <a:t>و الفاظ نویسنده ی </a:t>
            </a:r>
            <a:r>
              <a:rPr lang="fa-IR" b="1" dirty="0" smtClean="0"/>
              <a:t>دیگر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تناظر یک به یک در بیان اندیشه ها </a:t>
            </a:r>
            <a:r>
              <a:rPr lang="fa-IR" b="1" dirty="0"/>
              <a:t>و شباهت های ساختاری در </a:t>
            </a:r>
            <a:r>
              <a:rPr lang="fa-IR" b="1" dirty="0" smtClean="0"/>
              <a:t>نوشتار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انتساب ایده ها، نظریات، فرآیندها</a:t>
            </a:r>
            <a:r>
              <a:rPr lang="fa-IR" b="1" dirty="0" smtClean="0"/>
              <a:t>، نتیجه </a:t>
            </a:r>
            <a:r>
              <a:rPr lang="fa-IR" b="1" dirty="0"/>
              <a:t>ها یا کلمه های دیگران به خود، بدون ارجاع مناسب و با نیت ارائه بعنوان کار </a:t>
            </a:r>
            <a:r>
              <a:rPr lang="fa-IR" b="1" dirty="0" smtClean="0"/>
              <a:t>خویش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استفاده کردن از نظریات </a:t>
            </a:r>
            <a:r>
              <a:rPr lang="fa-IR" b="1" dirty="0"/>
              <a:t>یا کارکرد افراد دیگر و ارائه آن بعنوان کار خود بدون ذکر نام و </a:t>
            </a:r>
            <a:r>
              <a:rPr lang="fa-IR" b="1" dirty="0" smtClean="0"/>
              <a:t>یا </a:t>
            </a:r>
            <a:r>
              <a:rPr lang="fa-IR" b="1" dirty="0"/>
              <a:t>دادن اعتبار به </a:t>
            </a:r>
            <a:r>
              <a:rPr lang="fa-IR" b="1" dirty="0" smtClean="0"/>
              <a:t>آنها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استفاده یا تقلید از زبان، فکر و یا نوشته </a:t>
            </a:r>
            <a:r>
              <a:rPr lang="fa-IR" b="1" dirty="0"/>
              <a:t>نویسنده دیگر و ارائه آن بنام </a:t>
            </a:r>
            <a:r>
              <a:rPr lang="fa-IR" b="1" dirty="0" smtClean="0"/>
              <a:t>خویش</a:t>
            </a:r>
          </a:p>
          <a:p>
            <a:pPr algn="r" rtl="1"/>
            <a:r>
              <a:rPr lang="fa-IR" sz="2800" b="1" dirty="0">
                <a:solidFill>
                  <a:srgbClr val="FF0000"/>
                </a:solidFill>
              </a:rPr>
              <a:t>استفاده از کار شخص دیگر </a:t>
            </a:r>
            <a:r>
              <a:rPr lang="fa-IR" b="1" dirty="0"/>
              <a:t>به شکل کلمات، فرآورده ها و یا نظریات برای نفع شخصی، بدون ارجاع به کار </a:t>
            </a:r>
            <a:r>
              <a:rPr lang="fa-IR" b="1" dirty="0" smtClean="0"/>
              <a:t>اولیه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1BB8-0B88-4175-884B-CBA6AD9068F2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7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4164" y="1621637"/>
            <a:ext cx="8911687" cy="2479308"/>
          </a:xfrm>
        </p:spPr>
        <p:txBody>
          <a:bodyPr/>
          <a:lstStyle/>
          <a:p>
            <a:pPr algn="ctr" rtl="1"/>
            <a:r>
              <a:rPr lang="fa-IR" b="1" dirty="0" smtClean="0">
                <a:cs typeface="B Zar" panose="00000400000000000000" pitchFamily="2" charset="-78"/>
                <a:hlinkClick r:id="rId2" action="ppaction://hlinkfile"/>
              </a:rPr>
              <a:t>بخشنامه منشور و موازین اخلاق پژوهش </a:t>
            </a:r>
            <a:r>
              <a:rPr lang="fa-IR" b="1" dirty="0" smtClean="0">
                <a:cs typeface="B Zar" panose="00000400000000000000" pitchFamily="2" charset="-78"/>
              </a:rPr>
              <a:t/>
            </a:r>
            <a:br>
              <a:rPr lang="fa-IR" b="1" dirty="0" smtClean="0">
                <a:cs typeface="B Zar" panose="00000400000000000000" pitchFamily="2" charset="-78"/>
              </a:rPr>
            </a:br>
            <a:r>
              <a:rPr lang="fa-IR" b="1" dirty="0" smtClean="0">
                <a:cs typeface="B Zar" panose="00000400000000000000" pitchFamily="2" charset="-78"/>
                <a:hlinkClick r:id="rId3" action="ppaction://hlinkfile"/>
              </a:rPr>
              <a:t>توسط معاون پژوهش و فناوری</a:t>
            </a:r>
            <a:r>
              <a:rPr lang="fa-IR" b="1" dirty="0" smtClean="0">
                <a:cs typeface="B Zar" panose="00000400000000000000" pitchFamily="2" charset="-78"/>
              </a:rPr>
              <a:t/>
            </a:r>
            <a:br>
              <a:rPr lang="fa-IR" b="1" dirty="0" smtClean="0">
                <a:cs typeface="B Zar" panose="00000400000000000000" pitchFamily="2" charset="-78"/>
              </a:rPr>
            </a:br>
            <a:r>
              <a:rPr lang="fa-IR" b="1" dirty="0" smtClean="0">
                <a:cs typeface="B Zar" panose="00000400000000000000" pitchFamily="2" charset="-78"/>
              </a:rPr>
              <a:t> (دکتر محمد مهدی نژاد نوری)</a:t>
            </a:r>
            <a:br>
              <a:rPr lang="fa-IR" b="1" dirty="0" smtClean="0">
                <a:cs typeface="B Zar" panose="00000400000000000000" pitchFamily="2" charset="-78"/>
              </a:rPr>
            </a:br>
            <a:r>
              <a:rPr lang="fa-IR" b="1" dirty="0" smtClean="0">
                <a:cs typeface="B Zar" panose="00000400000000000000" pitchFamily="2" charset="-78"/>
              </a:rPr>
              <a:t>در سال 1390</a:t>
            </a:r>
            <a:endParaRPr lang="fa-IR" b="1" dirty="0">
              <a:cs typeface="B Zar" panose="00000400000000000000" pitchFamily="2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07BE-BFC0-4EE9-9D90-1F64EF55085B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44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208474"/>
            <a:ext cx="8911687" cy="1280890"/>
          </a:xfrm>
        </p:spPr>
        <p:txBody>
          <a:bodyPr/>
          <a:lstStyle/>
          <a:p>
            <a:pPr algn="r"/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1" y="949235"/>
            <a:ext cx="10285411" cy="5175795"/>
          </a:xfrm>
        </p:spPr>
        <p:txBody>
          <a:bodyPr>
            <a:noAutofit/>
          </a:bodyPr>
          <a:lstStyle/>
          <a:p>
            <a:pPr algn="r" rtl="1"/>
            <a:r>
              <a:rPr lang="fa-IR" b="1" dirty="0">
                <a:solidFill>
                  <a:srgbClr val="FF0000"/>
                </a:solidFill>
              </a:rPr>
              <a:t>ترجمه ی کل یا بخشی از آثار دیگران بدون کسب اجازه </a:t>
            </a:r>
            <a:r>
              <a:rPr lang="fa-IR" b="1" dirty="0"/>
              <a:t>از مبادی ذی ربط، و معرفی آن به عنوان یک پژوهش اصیل </a:t>
            </a:r>
            <a:r>
              <a:rPr lang="fa-IR" b="1" dirty="0" smtClean="0"/>
              <a:t>علمی</a:t>
            </a:r>
          </a:p>
          <a:p>
            <a:pPr algn="r" rtl="1"/>
            <a:r>
              <a:rPr lang="fa-IR" b="1" dirty="0">
                <a:solidFill>
                  <a:srgbClr val="FF0000"/>
                </a:solidFill>
              </a:rPr>
              <a:t>برداشتن اصل یک مقاله و ثبت آن به نام خود در محل دیگر </a:t>
            </a:r>
            <a:r>
              <a:rPr lang="fa-IR" b="1" dirty="0"/>
              <a:t>مانند ترجمه یک مقاله و چاپ آن در مجلات علمی </a:t>
            </a:r>
            <a:r>
              <a:rPr lang="fa-IR" b="1" dirty="0" smtClean="0"/>
              <a:t>داخلی</a:t>
            </a:r>
          </a:p>
          <a:p>
            <a:pPr algn="r" rtl="1"/>
            <a:r>
              <a:rPr lang="fa-IR" b="1" dirty="0">
                <a:solidFill>
                  <a:srgbClr val="FF0000"/>
                </a:solidFill>
              </a:rPr>
              <a:t>ارائه مقاله چاپ شده دیگران در سمینارهای داخل یا خارج کشور</a:t>
            </a:r>
          </a:p>
          <a:p>
            <a:pPr algn="r" rtl="1"/>
            <a:r>
              <a:rPr lang="fa-IR" b="1" dirty="0" smtClean="0">
                <a:solidFill>
                  <a:srgbClr val="FF0000"/>
                </a:solidFill>
              </a:rPr>
              <a:t>استفاده </a:t>
            </a:r>
            <a:r>
              <a:rPr lang="fa-IR" b="1" dirty="0">
                <a:solidFill>
                  <a:srgbClr val="FF0000"/>
                </a:solidFill>
              </a:rPr>
              <a:t>کامل یا بخشی </a:t>
            </a:r>
            <a:r>
              <a:rPr lang="fa-IR" b="1" dirty="0"/>
              <a:t>از مقالات، پایان نامه و کتب چاپ شده دیگران </a:t>
            </a:r>
            <a:r>
              <a:rPr lang="fa-IR" b="1" dirty="0">
                <a:solidFill>
                  <a:srgbClr val="FF0000"/>
                </a:solidFill>
              </a:rPr>
              <a:t>بدون ارجاع </a:t>
            </a:r>
            <a:r>
              <a:rPr lang="fa-IR" b="1" dirty="0"/>
              <a:t>به نویسندگان مقاله، پایان نامه، کتب یا </a:t>
            </a:r>
            <a:r>
              <a:rPr lang="fa-IR" b="1" dirty="0" smtClean="0"/>
              <a:t>اثر</a:t>
            </a:r>
          </a:p>
          <a:p>
            <a:pPr algn="r" rtl="1"/>
            <a:r>
              <a:rPr lang="fa-IR" b="1" dirty="0" smtClean="0">
                <a:solidFill>
                  <a:srgbClr val="FF0000"/>
                </a:solidFill>
              </a:rPr>
              <a:t>کپی </a:t>
            </a:r>
            <a:r>
              <a:rPr lang="fa-IR" b="1" dirty="0">
                <a:solidFill>
                  <a:srgbClr val="FF0000"/>
                </a:solidFill>
              </a:rPr>
              <a:t>برداری غیر قانونی از نتایج پایان نامه </a:t>
            </a:r>
            <a:r>
              <a:rPr lang="fa-IR" b="1" dirty="0" smtClean="0">
                <a:solidFill>
                  <a:srgbClr val="FF0000"/>
                </a:solidFill>
              </a:rPr>
              <a:t>دیگران</a:t>
            </a:r>
          </a:p>
          <a:p>
            <a:pPr algn="r" rtl="1"/>
            <a:r>
              <a:rPr lang="fa-IR" b="1" dirty="0" smtClean="0">
                <a:solidFill>
                  <a:srgbClr val="FF0000"/>
                </a:solidFill>
              </a:rPr>
              <a:t>عدم </a:t>
            </a:r>
            <a:r>
              <a:rPr lang="fa-IR" b="1" dirty="0">
                <a:solidFill>
                  <a:srgbClr val="FF0000"/>
                </a:solidFill>
              </a:rPr>
              <a:t>رعایت کلیه ی موازین اخلاقی </a:t>
            </a:r>
            <a:r>
              <a:rPr lang="fa-IR" b="1" dirty="0"/>
              <a:t>مرتبط با منابع و آثار چاپی در هنگام استفاده از منابع و آثار </a:t>
            </a:r>
            <a:r>
              <a:rPr lang="fa-IR" b="1" dirty="0" smtClean="0"/>
              <a:t>الکترونیکی</a:t>
            </a:r>
          </a:p>
          <a:p>
            <a:pPr algn="r" rtl="1"/>
            <a:r>
              <a:rPr lang="fa-IR" b="1" dirty="0" smtClean="0">
                <a:solidFill>
                  <a:srgbClr val="FF0000"/>
                </a:solidFill>
              </a:rPr>
              <a:t>کپی </a:t>
            </a:r>
            <a:r>
              <a:rPr lang="fa-IR" b="1" dirty="0">
                <a:solidFill>
                  <a:srgbClr val="FF0000"/>
                </a:solidFill>
              </a:rPr>
              <a:t>برداری یا ترجمه مستقیم </a:t>
            </a:r>
            <a:r>
              <a:rPr lang="fa-IR" b="1" dirty="0"/>
              <a:t>اغلب، شامل استفاده یک پاراگراف یا بیشتر، از منبع اصلی به شکل"کلمه به کلمه" یا "جمله </a:t>
            </a:r>
            <a:r>
              <a:rPr lang="fa-IR" b="1" dirty="0" smtClean="0"/>
              <a:t>به جمله </a:t>
            </a:r>
            <a:r>
              <a:rPr lang="fa-IR" b="1" dirty="0"/>
              <a:t>" (بدون پاورقی ) می </a:t>
            </a:r>
            <a:r>
              <a:rPr lang="fa-IR" b="1" dirty="0" smtClean="0"/>
              <a:t>باشد.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74B8-3E7D-4DD6-84AA-09541C308C1F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65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145" y="1397726"/>
            <a:ext cx="10756466" cy="5090160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fa-IR" sz="2800" b="1" dirty="0">
                <a:solidFill>
                  <a:srgbClr val="FF0000"/>
                </a:solidFill>
              </a:rPr>
              <a:t>کپی برداری غیر قانونی از نتایج </a:t>
            </a:r>
            <a:r>
              <a:rPr lang="fa-IR" sz="2800" b="1" dirty="0">
                <a:solidFill>
                  <a:srgbClr val="FF0000"/>
                </a:solidFill>
              </a:rPr>
              <a:t>مقالات</a:t>
            </a:r>
            <a:r>
              <a:rPr lang="fa-IR" sz="2800" b="1" dirty="0"/>
              <a:t>: </a:t>
            </a:r>
            <a:r>
              <a:rPr lang="fa-IR" sz="2800" b="1" dirty="0"/>
              <a:t>استفاده از اصل جمله و آوردن آن در مقاله دیگر، بدون ارجاع به متن اصلی</a:t>
            </a:r>
            <a:r>
              <a:rPr lang="fa-IR" sz="2800" b="1" dirty="0">
                <a:solidFill>
                  <a:srgbClr val="FF0000"/>
                </a:solidFill>
              </a:rPr>
              <a:t>...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fa-IR" sz="2800" b="1" dirty="0">
                <a:solidFill>
                  <a:srgbClr val="FF0000"/>
                </a:solidFill>
              </a:rPr>
              <a:t>کپی نمودن جملات </a:t>
            </a:r>
            <a:r>
              <a:rPr lang="fa-IR" sz="2800" b="1" dirty="0"/>
              <a:t>"کلمه به کلمه"یا مونتاژ نمودن پاراگراف ها "جمله به جمله" از منابع گوناگون، علیرغم اشاره به مأخذ آنها در انتهای هر جمله یا پاراگراف</a:t>
            </a:r>
            <a:br>
              <a:rPr lang="fa-IR" sz="2800" b="1" dirty="0"/>
            </a:br>
            <a:r>
              <a:rPr lang="fa-IR" sz="2800" b="1" dirty="0"/>
              <a:t>تبصره:بیان مستقیم از منبع دیگر با ذکر مرجع صرفاً </a:t>
            </a:r>
            <a:r>
              <a:rPr lang="fa-IR" sz="2800" b="1" dirty="0">
                <a:solidFill>
                  <a:srgbClr val="FF0000"/>
                </a:solidFill>
              </a:rPr>
              <a:t>داخل گیومه </a:t>
            </a:r>
            <a:r>
              <a:rPr lang="fa-IR" sz="2800" b="1" dirty="0"/>
              <a:t>بلامانع است.</a:t>
            </a: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fa-IR" sz="2800" b="1" dirty="0">
                <a:solidFill>
                  <a:srgbClr val="FF0000"/>
                </a:solidFill>
              </a:rPr>
              <a:t>کپی برداری از ساختار یا الگوریتم نوشتاری دیگران</a:t>
            </a:r>
            <a:r>
              <a:rPr lang="fa-IR" sz="2800" b="1" dirty="0"/>
              <a:t>، به عبارت دیگر، دنبال کردن الگوی چهارچوب نوشتاری دیگران به همان فرم </a:t>
            </a:r>
            <a:r>
              <a:rPr lang="fa-IR" sz="2800" b="1" dirty="0">
                <a:solidFill>
                  <a:srgbClr val="FF0000"/>
                </a:solidFill>
              </a:rPr>
              <a:t>...</a:t>
            </a:r>
            <a:r>
              <a:rPr lang="fa-IR" sz="2800" b="1" dirty="0"/>
              <a:t/>
            </a:r>
            <a:br>
              <a:rPr lang="fa-IR" sz="2800" b="1" dirty="0"/>
            </a:br>
            <a:r>
              <a:rPr lang="fa-IR" sz="2800" b="1" dirty="0"/>
              <a:t>زمانی می توان از روش تحقیق تئوری یا آزمایشگاهی دیگران استفاده نمود که به روشنی بیان شود که روش برگرفته از کدام منبع یا مرجع است.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452F-A5DD-41A5-9F8C-B91EB75E86FE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4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ز- اجاره ی علمی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0949" y="1676279"/>
            <a:ext cx="10185262" cy="37776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a-IR" sz="2800" b="1" dirty="0"/>
              <a:t>34-منظور </a:t>
            </a:r>
            <a:r>
              <a:rPr lang="fa-IR" sz="2800" b="1" dirty="0"/>
              <a:t>این است که پژوهشگری </a:t>
            </a:r>
            <a:r>
              <a:rPr lang="fa-IR" sz="2800" b="1" dirty="0">
                <a:solidFill>
                  <a:srgbClr val="FF0000"/>
                </a:solidFill>
              </a:rPr>
              <a:t>به جای آنکه خود </a:t>
            </a:r>
            <a:r>
              <a:rPr lang="fa-IR" sz="2800" b="1" dirty="0"/>
              <a:t>به انجام پژوهش بپردازد</a:t>
            </a:r>
            <a:r>
              <a:rPr lang="fa-IR" sz="2800" b="1" dirty="0"/>
              <a:t>، افرادی </a:t>
            </a:r>
            <a:r>
              <a:rPr lang="fa-IR" sz="2800" b="1" dirty="0"/>
              <a:t>را برای این منظور به کار گیرد و خودش در </a:t>
            </a:r>
            <a:r>
              <a:rPr lang="fa-IR" sz="2800" b="1" dirty="0"/>
              <a:t>فعالیت پژوهشی </a:t>
            </a:r>
            <a:r>
              <a:rPr lang="fa-IR" sz="2800" b="1" dirty="0"/>
              <a:t>چندان تلاش نکند</a:t>
            </a:r>
            <a:r>
              <a:rPr lang="fa-IR" sz="2800" b="1" dirty="0"/>
              <a:t>، سپس</a:t>
            </a:r>
            <a:r>
              <a:rPr lang="fa-IR" sz="2800" b="1" dirty="0"/>
              <a:t>، بعد از تحویل کار، با </a:t>
            </a:r>
            <a:r>
              <a:rPr lang="fa-IR" sz="2800" b="1" dirty="0">
                <a:solidFill>
                  <a:srgbClr val="FF0000"/>
                </a:solidFill>
              </a:rPr>
              <a:t>اندکی دخل </a:t>
            </a:r>
            <a:r>
              <a:rPr lang="fa-IR" sz="2800" b="1" dirty="0">
                <a:solidFill>
                  <a:srgbClr val="FF0000"/>
                </a:solidFill>
              </a:rPr>
              <a:t>و تصرف </a:t>
            </a:r>
            <a:r>
              <a:rPr lang="fa-IR" sz="2800" b="1" dirty="0"/>
              <a:t>در </a:t>
            </a:r>
            <a:r>
              <a:rPr lang="fa-IR" sz="2800" b="1" dirty="0"/>
              <a:t>پژوهش صورت گرفته، </a:t>
            </a:r>
            <a:r>
              <a:rPr lang="fa-IR" sz="2800" b="1" dirty="0">
                <a:solidFill>
                  <a:srgbClr val="FF0000"/>
                </a:solidFill>
              </a:rPr>
              <a:t>آن را به نام خود </a:t>
            </a:r>
            <a:r>
              <a:rPr lang="fa-IR" sz="2800" b="1" dirty="0"/>
              <a:t>منتشر نماید</a:t>
            </a:r>
            <a:r>
              <a:rPr lang="fa-IR" sz="2800" b="1" dirty="0"/>
              <a:t>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2406-F5E4-423C-8218-4BC4A4DA0B4C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2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516" y="624110"/>
            <a:ext cx="9966097" cy="1280890"/>
          </a:xfrm>
        </p:spPr>
        <p:txBody>
          <a:bodyPr>
            <a:normAutofit/>
          </a:bodyPr>
          <a:lstStyle/>
          <a:p>
            <a:r>
              <a:rPr lang="fa-IR" sz="3200" dirty="0"/>
              <a:t>ح- عدم رعایت حقوق مالکیت معنوی و مسئولیت پژوهش انجام </a:t>
            </a:r>
            <a:r>
              <a:rPr lang="fa-IR" sz="3200" dirty="0"/>
              <a:t>شده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8516" y="1698173"/>
            <a:ext cx="9966097" cy="4963885"/>
          </a:xfrm>
        </p:spPr>
        <p:txBody>
          <a:bodyPr>
            <a:normAutofit/>
          </a:bodyPr>
          <a:lstStyle/>
          <a:p>
            <a:pPr algn="r" rtl="1"/>
            <a:r>
              <a:rPr lang="fa-IR" sz="2800" b="1" dirty="0"/>
              <a:t>35-</a:t>
            </a:r>
            <a:r>
              <a:rPr lang="fa-IR" sz="2800" b="1" dirty="0">
                <a:solidFill>
                  <a:srgbClr val="FF0000"/>
                </a:solidFill>
              </a:rPr>
              <a:t>چاپ مقاله توسط دانشجو</a:t>
            </a:r>
            <a:r>
              <a:rPr lang="fa-IR" sz="2800" b="1" dirty="0"/>
              <a:t> (</a:t>
            </a:r>
            <a:r>
              <a:rPr lang="fa-IR" sz="2800" b="1" dirty="0"/>
              <a:t>پس از فارغ التحصیلی)بطوری که استاد(ان) راهنما و یا همکاران فعالیت علمی از مفاد آن مطلع نباشند.</a:t>
            </a:r>
          </a:p>
          <a:p>
            <a:pPr algn="r" rtl="1"/>
            <a:r>
              <a:rPr lang="fa-IR" sz="2800" b="1" dirty="0"/>
              <a:t>36-</a:t>
            </a:r>
            <a:r>
              <a:rPr lang="fa-IR" sz="2800" b="1" dirty="0">
                <a:solidFill>
                  <a:srgbClr val="FF0000"/>
                </a:solidFill>
              </a:rPr>
              <a:t>نپذیرفتن مسئولیت محتوای </a:t>
            </a:r>
            <a:r>
              <a:rPr lang="fa-IR" sz="2800" b="1" dirty="0">
                <a:solidFill>
                  <a:srgbClr val="FF0000"/>
                </a:solidFill>
              </a:rPr>
              <a:t>مقاله </a:t>
            </a:r>
            <a:r>
              <a:rPr lang="fa-IR" sz="2800" b="1" dirty="0"/>
              <a:t>(</a:t>
            </a:r>
            <a:r>
              <a:rPr lang="fa-IR" sz="2800" b="1" dirty="0"/>
              <a:t>صحت مطالب مندرج در </a:t>
            </a:r>
            <a:r>
              <a:rPr lang="fa-IR" sz="2800" b="1" dirty="0"/>
              <a:t>مقاله) </a:t>
            </a:r>
            <a:r>
              <a:rPr lang="fa-IR" sz="2800" b="1" dirty="0"/>
              <a:t>توسط نویسندگان آن.</a:t>
            </a:r>
          </a:p>
          <a:p>
            <a:pPr algn="r" rtl="1"/>
            <a:r>
              <a:rPr lang="fa-IR" sz="2800" b="1" dirty="0"/>
              <a:t>37-</a:t>
            </a:r>
            <a:r>
              <a:rPr lang="fa-IR" sz="2800" b="1" dirty="0">
                <a:solidFill>
                  <a:srgbClr val="FF0000"/>
                </a:solidFill>
              </a:rPr>
              <a:t>عدم پذیرش مسئولیت گروه پژوهشی </a:t>
            </a:r>
            <a:r>
              <a:rPr lang="fa-IR" sz="2800" b="1" dirty="0"/>
              <a:t>و صحت کل پژوهش توسط </a:t>
            </a:r>
            <a:r>
              <a:rPr lang="fa-IR" sz="2800" b="1" dirty="0">
                <a:solidFill>
                  <a:srgbClr val="FF0000"/>
                </a:solidFill>
              </a:rPr>
              <a:t>نویسنده ی مسئول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/>
              <a:t>38-</a:t>
            </a:r>
            <a:r>
              <a:rPr lang="fa-IR" sz="2800" b="1" dirty="0">
                <a:solidFill>
                  <a:srgbClr val="FF0000"/>
                </a:solidFill>
              </a:rPr>
              <a:t>عدم </a:t>
            </a:r>
            <a:r>
              <a:rPr lang="fa-IR" sz="2800" b="1" dirty="0">
                <a:solidFill>
                  <a:srgbClr val="FF0000"/>
                </a:solidFill>
              </a:rPr>
              <a:t>سپاسگزاری </a:t>
            </a:r>
            <a:r>
              <a:rPr lang="fa-IR" sz="2800" b="1" dirty="0"/>
              <a:t>از افراد حقیقی و حقوقی مشارکت کننده در پژوهش، در بخش سپاسگزاری که نویسنده یا نویسندگان بر </a:t>
            </a:r>
            <a:r>
              <a:rPr lang="fa-IR" sz="2800" b="1" dirty="0"/>
              <a:t>اساس مستندات، ملزم </a:t>
            </a:r>
            <a:r>
              <a:rPr lang="fa-IR" sz="2800" b="1" dirty="0"/>
              <a:t>به ذکر نام آنها بوده </a:t>
            </a:r>
            <a:r>
              <a:rPr lang="fa-IR" sz="2800" b="1" dirty="0"/>
              <a:t>اند.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5F911-DE86-40FD-BF4F-37EC475E7A5F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257" y="1233057"/>
            <a:ext cx="9211354" cy="4670789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39-</a:t>
            </a:r>
            <a:r>
              <a:rPr lang="fa-IR" sz="2800" b="1" dirty="0">
                <a:solidFill>
                  <a:srgbClr val="FF0000"/>
                </a:solidFill>
              </a:rPr>
              <a:t>انتساب غیر واقعی پژوهش به موسسه ای </a:t>
            </a:r>
            <a:r>
              <a:rPr lang="fa-IR" sz="2800" b="1" dirty="0"/>
              <a:t>که نقشی در اصل پژوهش مربوطه یا در فعالیت حرفه ای فرد نویسنده نداشته است.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40-</a:t>
            </a:r>
            <a:r>
              <a:rPr lang="fa-IR" sz="2800" b="1" dirty="0">
                <a:solidFill>
                  <a:srgbClr val="FF0000"/>
                </a:solidFill>
              </a:rPr>
              <a:t>عدم رعایت ترتیب درج اسامی </a:t>
            </a:r>
            <a:r>
              <a:rPr lang="fa-IR" sz="2800" b="1" dirty="0"/>
              <a:t>در مقالات مستخرج از پایان </a:t>
            </a:r>
            <a:r>
              <a:rPr lang="fa-IR" sz="2800" b="1" dirty="0"/>
              <a:t>نامه </a:t>
            </a:r>
            <a:endParaRPr lang="fa-IR" sz="28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fa-IR" sz="2800" b="1" dirty="0"/>
              <a:t>به ترتیب، اسم دانشجو، استاد(ان) راهنما و استاد(ان) مشاور.</a:t>
            </a:r>
            <a:endParaRPr lang="en-US" sz="2800" dirty="0"/>
          </a:p>
          <a:p>
            <a:pPr algn="r" rtl="1">
              <a:lnSpc>
                <a:spcPct val="150000"/>
              </a:lnSpc>
            </a:pPr>
            <a:r>
              <a:rPr lang="fa-IR" sz="2800" b="1" dirty="0" smtClean="0"/>
              <a:t>41-</a:t>
            </a:r>
            <a:r>
              <a:rPr lang="fa-IR" sz="2800" b="1" dirty="0" smtClean="0">
                <a:solidFill>
                  <a:srgbClr val="FF0000"/>
                </a:solidFill>
              </a:rPr>
              <a:t>عدم </a:t>
            </a:r>
            <a:r>
              <a:rPr lang="fa-IR" sz="2800" b="1" dirty="0">
                <a:solidFill>
                  <a:srgbClr val="FF0000"/>
                </a:solidFill>
              </a:rPr>
              <a:t>پاسخگویی استاد راهنما نسبت به محتوای پایان نامه </a:t>
            </a:r>
            <a:r>
              <a:rPr lang="fa-IR" sz="2800" b="1" dirty="0"/>
              <a:t>(درستی/ </a:t>
            </a:r>
            <a:r>
              <a:rPr lang="fa-IR" sz="2800" b="1" dirty="0"/>
              <a:t>نادرستی) به عنوان شخص </a:t>
            </a:r>
            <a:r>
              <a:rPr lang="fa-IR" sz="2800" b="1" dirty="0"/>
              <a:t>مسئول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A0F1-B505-4A86-8405-CE6F86A9DC49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66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5475" y="1264557"/>
            <a:ext cx="10375471" cy="4904509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42-اضافه </a:t>
            </a:r>
            <a:r>
              <a:rPr lang="fa-IR" sz="2800" b="1" dirty="0"/>
              <a:t>نمودن اسم افراد در مقاله </a:t>
            </a:r>
            <a:r>
              <a:rPr lang="fa-IR" sz="2800" b="1" dirty="0">
                <a:solidFill>
                  <a:srgbClr val="FF0000"/>
                </a:solidFill>
              </a:rPr>
              <a:t>جهت ارتقای اعتبار مقاله </a:t>
            </a:r>
            <a:r>
              <a:rPr lang="fa-IR" sz="2800" b="1" dirty="0"/>
              <a:t>بدون اطلاع آنها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43-</a:t>
            </a:r>
            <a:r>
              <a:rPr lang="fa-IR" sz="2800" b="1" dirty="0">
                <a:solidFill>
                  <a:srgbClr val="FF0000"/>
                </a:solidFill>
              </a:rPr>
              <a:t>دادن اطلاعات پایان نامه دانشجوی در حال دفاع </a:t>
            </a:r>
            <a:r>
              <a:rPr lang="fa-IR" sz="2800" b="1" dirty="0"/>
              <a:t>یا </a:t>
            </a:r>
            <a:r>
              <a:rPr lang="fa-IR" sz="2800" b="1" dirty="0">
                <a:solidFill>
                  <a:srgbClr val="FF0000"/>
                </a:solidFill>
              </a:rPr>
              <a:t>فارغ التحصیل </a:t>
            </a:r>
            <a:r>
              <a:rPr lang="fa-IR" sz="2800" b="1" dirty="0"/>
              <a:t>توسط استاد(ان) راهنما یا مشاور، </a:t>
            </a:r>
            <a:r>
              <a:rPr lang="fa-IR" sz="2800" b="1" dirty="0">
                <a:solidFill>
                  <a:srgbClr val="FF0000"/>
                </a:solidFill>
              </a:rPr>
              <a:t>به دیگران </a:t>
            </a:r>
            <a:r>
              <a:rPr lang="fa-IR" sz="2800" b="1" dirty="0"/>
              <a:t>و چاپ آن در </a:t>
            </a:r>
            <a:r>
              <a:rPr lang="fa-IR" sz="2800" b="1" dirty="0"/>
              <a:t>قالب مقاله </a:t>
            </a:r>
            <a:r>
              <a:rPr lang="fa-IR" sz="2800" b="1" dirty="0"/>
              <a:t>حتی در صورت ذکر نام دانشجو یا انتشار آن بصورت پایان نامه افراد </a:t>
            </a:r>
            <a:r>
              <a:rPr lang="fa-IR" sz="2800" b="1" dirty="0"/>
              <a:t>دیگر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44-</a:t>
            </a:r>
            <a:r>
              <a:rPr lang="fa-IR" sz="2800" b="1" dirty="0">
                <a:solidFill>
                  <a:srgbClr val="FF0000"/>
                </a:solidFill>
              </a:rPr>
              <a:t>مصادره </a:t>
            </a:r>
            <a:r>
              <a:rPr lang="fa-IR" sz="2800" b="1" dirty="0">
                <a:solidFill>
                  <a:srgbClr val="FF0000"/>
                </a:solidFill>
              </a:rPr>
              <a:t>یا سوء استفاده از ایده ها یا اطلاعات یک اثر تحت داوری </a:t>
            </a:r>
            <a:r>
              <a:rPr lang="fa-IR" sz="2800" b="1" dirty="0"/>
              <a:t>توسط سردبیران و داوران این آثار که برای مجلات،کنفرانس ها و ...ارسال شده است.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FD4F-408F-4FD4-B852-E33BD5137D40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63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2" y="1191492"/>
            <a:ext cx="9858691" cy="5320145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46-چاپ </a:t>
            </a:r>
            <a:r>
              <a:rPr lang="fa-IR" sz="2800" b="1" dirty="0"/>
              <a:t>مقالات با استفاده از پایان نامه دانشجویی توسط استاد راهنما یا مشاور </a:t>
            </a:r>
            <a:r>
              <a:rPr lang="fa-IR" sz="2800" b="1" dirty="0">
                <a:solidFill>
                  <a:srgbClr val="FF0000"/>
                </a:solidFill>
              </a:rPr>
              <a:t>بدون درج نام دانشجو </a:t>
            </a:r>
            <a:r>
              <a:rPr lang="fa-IR" sz="2800" b="1" dirty="0"/>
              <a:t>و </a:t>
            </a:r>
            <a:r>
              <a:rPr lang="fa-IR" sz="2800" b="1" dirty="0">
                <a:solidFill>
                  <a:srgbClr val="FF0000"/>
                </a:solidFill>
              </a:rPr>
              <a:t>یا همکار </a:t>
            </a:r>
            <a:r>
              <a:rPr lang="fa-IR" sz="2800" b="1" dirty="0"/>
              <a:t>پایان نامه و </a:t>
            </a:r>
            <a:r>
              <a:rPr lang="fa-IR" sz="2800" b="1" dirty="0"/>
              <a:t>رساله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47-</a:t>
            </a:r>
            <a:r>
              <a:rPr lang="fa-IR" sz="2800" b="1" dirty="0">
                <a:solidFill>
                  <a:srgbClr val="FF0000"/>
                </a:solidFill>
              </a:rPr>
              <a:t>استفاده </a:t>
            </a:r>
            <a:r>
              <a:rPr lang="fa-IR" sz="2800" b="1" dirty="0">
                <a:solidFill>
                  <a:srgbClr val="FF0000"/>
                </a:solidFill>
              </a:rPr>
              <a:t>های غیر قانونی </a:t>
            </a:r>
            <a:r>
              <a:rPr lang="fa-IR" sz="2800" b="1" dirty="0"/>
              <a:t>از مواد، محتواها، نشان های تجاری، رموز تجاری یا اموال فکری تحت پوشش قانون کپی </a:t>
            </a:r>
            <a:r>
              <a:rPr lang="fa-IR" sz="2800" b="1" dirty="0"/>
              <a:t>رایت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48- </a:t>
            </a:r>
            <a:r>
              <a:rPr lang="fa-IR" sz="2800" b="1" dirty="0">
                <a:solidFill>
                  <a:srgbClr val="FF0000"/>
                </a:solidFill>
              </a:rPr>
              <a:t>استفاده </a:t>
            </a:r>
            <a:r>
              <a:rPr lang="fa-IR" sz="2800" b="1" dirty="0">
                <a:solidFill>
                  <a:srgbClr val="FF0000"/>
                </a:solidFill>
              </a:rPr>
              <a:t>از نام، عنوان و آرم موسسات </a:t>
            </a:r>
            <a:r>
              <a:rPr lang="fa-IR" sz="2800" b="1" dirty="0"/>
              <a:t>و سازمان ها بر روی </a:t>
            </a:r>
            <a:r>
              <a:rPr lang="fa-IR" sz="2800" b="1" dirty="0">
                <a:solidFill>
                  <a:srgbClr val="FF0000"/>
                </a:solidFill>
              </a:rPr>
              <a:t>کتاب، مقاله </a:t>
            </a:r>
            <a:r>
              <a:rPr lang="fa-IR" sz="2800" b="1" dirty="0"/>
              <a:t>و ... بدون کسب مجوز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49-</a:t>
            </a:r>
            <a:r>
              <a:rPr lang="fa-IR" sz="2800" b="1" dirty="0">
                <a:solidFill>
                  <a:srgbClr val="FF0000"/>
                </a:solidFill>
              </a:rPr>
              <a:t>ترجمه متون علمی و ادبی </a:t>
            </a:r>
            <a:r>
              <a:rPr lang="fa-IR" sz="2800" b="1" dirty="0"/>
              <a:t>بدون اخذ مجوز از </a:t>
            </a:r>
            <a:r>
              <a:rPr lang="fa-IR" sz="2800" b="1" dirty="0">
                <a:solidFill>
                  <a:srgbClr val="FF0000"/>
                </a:solidFill>
              </a:rPr>
              <a:t>نویسنده اصلی اثر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E420-C5F0-4357-A6C7-B6FA75DACBFC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37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ط- انتشار مجدد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116" y="1378857"/>
            <a:ext cx="9864497" cy="5065486"/>
          </a:xfrm>
        </p:spPr>
        <p:txBody>
          <a:bodyPr>
            <a:normAutofit/>
          </a:bodyPr>
          <a:lstStyle/>
          <a:p>
            <a:pPr algn="r" rtl="1"/>
            <a:r>
              <a:rPr lang="fa-IR" sz="2800" b="1" dirty="0"/>
              <a:t>50-</a:t>
            </a:r>
            <a:r>
              <a:rPr lang="fa-IR" sz="2800" b="1" dirty="0">
                <a:solidFill>
                  <a:srgbClr val="FF0000"/>
                </a:solidFill>
              </a:rPr>
              <a:t>چاپ مجدد </a:t>
            </a:r>
            <a:r>
              <a:rPr lang="fa-IR" sz="2800" b="1" dirty="0" smtClean="0">
                <a:solidFill>
                  <a:srgbClr val="FF0000"/>
                </a:solidFill>
              </a:rPr>
              <a:t>یک </a:t>
            </a:r>
            <a:r>
              <a:rPr lang="fa-IR" sz="2800" b="1" dirty="0">
                <a:solidFill>
                  <a:srgbClr val="FF0000"/>
                </a:solidFill>
              </a:rPr>
              <a:t>مقاله </a:t>
            </a:r>
            <a:r>
              <a:rPr lang="fa-IR" sz="2800" b="1" dirty="0"/>
              <a:t>و اثرات ادبی و علمی یا بخش هایی از آنها که قبلاً در یک نشریه ی چاپی یا الکترونیکی به چاپ </a:t>
            </a:r>
            <a:r>
              <a:rPr lang="fa-IR" sz="2800" b="1" dirty="0"/>
              <a:t>رسیده باشد.</a:t>
            </a:r>
          </a:p>
          <a:p>
            <a:pPr algn="r" rtl="1"/>
            <a:r>
              <a:rPr lang="fa-IR" sz="2800" b="1" dirty="0"/>
              <a:t>چنانچه </a:t>
            </a:r>
            <a:r>
              <a:rPr lang="fa-IR" sz="2800" b="1" dirty="0"/>
              <a:t>نویسنده ی مقاله ای که در یک نشریه در دست بررسی برای انتشار است، تصمیم بگیرد، به هر دلیلی، آن </a:t>
            </a:r>
            <a:r>
              <a:rPr lang="fa-IR" sz="2800" b="1" dirty="0">
                <a:solidFill>
                  <a:srgbClr val="FF0000"/>
                </a:solidFill>
              </a:rPr>
              <a:t>مقاله را برای نشریه ی دیگری </a:t>
            </a:r>
            <a:r>
              <a:rPr lang="fa-IR" sz="2800" b="1" dirty="0"/>
              <a:t>ارسال نماید،باید </a:t>
            </a:r>
            <a:r>
              <a:rPr lang="fa-IR" sz="2800" b="1" dirty="0">
                <a:solidFill>
                  <a:srgbClr val="FF0000"/>
                </a:solidFill>
              </a:rPr>
              <a:t>ابتدا انصراف </a:t>
            </a:r>
            <a:r>
              <a:rPr lang="fa-IR" sz="2800" b="1" dirty="0"/>
              <a:t>خود را از انتشار مقاله، </a:t>
            </a:r>
            <a:r>
              <a:rPr lang="fa-IR" sz="2800" b="1" dirty="0">
                <a:solidFill>
                  <a:srgbClr val="FF0000"/>
                </a:solidFill>
              </a:rPr>
              <a:t>به صورت کتبی به نشریه ی اول</a:t>
            </a:r>
            <a:r>
              <a:rPr lang="fa-IR" sz="2800" b="1" dirty="0"/>
              <a:t> اعلام نماید. این کار</a:t>
            </a:r>
            <a:r>
              <a:rPr lang="fa-IR" sz="2800" b="1" dirty="0"/>
              <a:t>، حداکثر </a:t>
            </a:r>
            <a:r>
              <a:rPr lang="fa-IR" sz="2800" b="1" dirty="0"/>
              <a:t>تا </a:t>
            </a:r>
            <a:r>
              <a:rPr lang="fa-IR" sz="2800" b="1" dirty="0">
                <a:solidFill>
                  <a:srgbClr val="FF0000"/>
                </a:solidFill>
              </a:rPr>
              <a:t>پیش از اعلام پذیرش مقاله برای انتشار </a:t>
            </a:r>
            <a:r>
              <a:rPr lang="fa-IR" sz="2800" b="1" dirty="0"/>
              <a:t>در </a:t>
            </a:r>
            <a:r>
              <a:rPr lang="fa-IR" sz="2800" b="1" dirty="0">
                <a:solidFill>
                  <a:srgbClr val="FF0000"/>
                </a:solidFill>
              </a:rPr>
              <a:t>نشریه ی اول </a:t>
            </a:r>
            <a:r>
              <a:rPr lang="fa-IR" sz="2800" b="1" dirty="0"/>
              <a:t>امکان پذیر است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/>
              <a:t>چنانچه </a:t>
            </a:r>
            <a:r>
              <a:rPr lang="fa-IR" sz="2800" b="1" dirty="0">
                <a:solidFill>
                  <a:srgbClr val="FF0000"/>
                </a:solidFill>
              </a:rPr>
              <a:t>نتایج یک پژوهش به صورت خلاصه </a:t>
            </a:r>
            <a:r>
              <a:rPr lang="fa-IR" sz="2800" b="1" dirty="0"/>
              <a:t>در مجموعه مقالات یک کنفرانس علمی به چاپ رسیده باشد، ارسال آن، جهت بررسی </a:t>
            </a:r>
            <a:r>
              <a:rPr lang="fa-IR" sz="2800" b="1" dirty="0"/>
              <a:t>و </a:t>
            </a:r>
            <a:r>
              <a:rPr lang="fa-IR" sz="2800" b="1" dirty="0"/>
              <a:t>چاپ به صورت کامل در یک نشریه، </a:t>
            </a:r>
            <a:r>
              <a:rPr lang="fa-IR" sz="2800" b="1" dirty="0">
                <a:solidFill>
                  <a:srgbClr val="FF0000"/>
                </a:solidFill>
              </a:rPr>
              <a:t>بلامانع</a:t>
            </a:r>
            <a:r>
              <a:rPr lang="fa-IR" sz="2800" b="1" dirty="0"/>
              <a:t> است</a:t>
            </a:r>
            <a:r>
              <a:rPr lang="fa-IR" sz="2800" b="1" dirty="0"/>
              <a:t>.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BEEBE-CD9E-49CF-9C6A-E8F8D102A8D9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27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ی- همپوشانی انتشارات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2058" y="1465945"/>
            <a:ext cx="9922554" cy="5142675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51-پژوهشگر، </a:t>
            </a:r>
            <a:r>
              <a:rPr lang="fa-IR" sz="2800" b="1" dirty="0">
                <a:solidFill>
                  <a:srgbClr val="FF0000"/>
                </a:solidFill>
              </a:rPr>
              <a:t>داده های مقاله ی پیشین </a:t>
            </a:r>
            <a:r>
              <a:rPr lang="fa-IR" sz="2800" b="1" dirty="0"/>
              <a:t>خود را با اندکی تغییر در متن، </a:t>
            </a:r>
            <a:r>
              <a:rPr lang="fa-IR" sz="2800" b="1" dirty="0"/>
              <a:t>در مقاله </a:t>
            </a:r>
            <a:r>
              <a:rPr lang="fa-IR" sz="2800" b="1" dirty="0"/>
              <a:t>ای با عنوان جدید به چاپ رساند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52-</a:t>
            </a:r>
            <a:r>
              <a:rPr lang="fa-IR" sz="2800" b="1" dirty="0">
                <a:solidFill>
                  <a:srgbClr val="FF0000"/>
                </a:solidFill>
              </a:rPr>
              <a:t>چاپ کامل مقاله </a:t>
            </a:r>
            <a:r>
              <a:rPr lang="fa-IR" sz="2800" b="1" dirty="0"/>
              <a:t>یا مقاله با شباهت بالا </a:t>
            </a:r>
            <a:r>
              <a:rPr lang="fa-IR" sz="2800" b="1" dirty="0">
                <a:solidFill>
                  <a:srgbClr val="FF0000"/>
                </a:solidFill>
              </a:rPr>
              <a:t>در یک مجله دیگر</a:t>
            </a:r>
            <a:r>
              <a:rPr lang="fa-IR" sz="2800" b="1" dirty="0"/>
              <a:t/>
            </a:r>
            <a:br>
              <a:rPr lang="fa-IR" sz="2800" b="1" dirty="0"/>
            </a:br>
            <a:r>
              <a:rPr lang="fa-IR" sz="2800" b="1" dirty="0"/>
              <a:t>دارنده ایده علمی </a:t>
            </a:r>
            <a:r>
              <a:rPr lang="fa-IR" sz="2800" b="1" dirty="0"/>
              <a:t>می تواند </a:t>
            </a:r>
            <a:r>
              <a:rPr lang="fa-IR" sz="2800" b="1" dirty="0"/>
              <a:t>مقاله ای که در یک </a:t>
            </a:r>
            <a:r>
              <a:rPr lang="fa-IR" sz="2800" b="1" dirty="0">
                <a:solidFill>
                  <a:srgbClr val="FF0000"/>
                </a:solidFill>
              </a:rPr>
              <a:t>زبان چاپ شده </a:t>
            </a:r>
            <a:r>
              <a:rPr lang="fa-IR" sz="2800" b="1" dirty="0"/>
              <a:t>را در یک </a:t>
            </a:r>
            <a:r>
              <a:rPr lang="fa-IR" sz="2800" b="1" dirty="0">
                <a:solidFill>
                  <a:srgbClr val="FF0000"/>
                </a:solidFill>
              </a:rPr>
              <a:t>زبان دیگر </a:t>
            </a:r>
            <a:r>
              <a:rPr lang="fa-IR" sz="2800" b="1" dirty="0"/>
              <a:t>نیز به چاپ برساند مشروط بر آنکه </a:t>
            </a:r>
            <a:r>
              <a:rPr lang="fa-IR" sz="2800" b="1" dirty="0">
                <a:solidFill>
                  <a:srgbClr val="FF0000"/>
                </a:solidFill>
              </a:rPr>
              <a:t>به مقاله اول ارجاع </a:t>
            </a:r>
            <a:r>
              <a:rPr lang="fa-IR" sz="2800" b="1" dirty="0"/>
              <a:t>بدهد.</a:t>
            </a:r>
            <a:br>
              <a:rPr lang="fa-IR" sz="2800" b="1" dirty="0"/>
            </a:br>
            <a:r>
              <a:rPr lang="fa-IR" sz="2800" b="1" dirty="0">
                <a:solidFill>
                  <a:srgbClr val="FF0000"/>
                </a:solidFill>
              </a:rPr>
              <a:t>تکرار</a:t>
            </a:r>
            <a:r>
              <a:rPr lang="fa-IR" sz="2800" b="1" dirty="0"/>
              <a:t> قسمت هایی از </a:t>
            </a:r>
            <a:r>
              <a:rPr lang="fa-IR" sz="2800" b="1" dirty="0">
                <a:solidFill>
                  <a:srgbClr val="FF0000"/>
                </a:solidFill>
              </a:rPr>
              <a:t>بخش مواد و روش ها </a:t>
            </a:r>
            <a:r>
              <a:rPr lang="fa-IR" sz="2800" b="1" dirty="0"/>
              <a:t>در مقالات بعدی ِ همان نویسنده(گان،) در صورت ضرورت، </a:t>
            </a:r>
            <a:r>
              <a:rPr lang="fa-IR" sz="2800" b="1" dirty="0">
                <a:solidFill>
                  <a:srgbClr val="FF0000"/>
                </a:solidFill>
              </a:rPr>
              <a:t>بلامانع</a:t>
            </a:r>
            <a:r>
              <a:rPr lang="fa-IR" sz="2800" b="1" dirty="0"/>
              <a:t> است، اما در هر </a:t>
            </a:r>
            <a:r>
              <a:rPr lang="fa-IR" sz="2800" b="1" dirty="0"/>
              <a:t>حال ذکر </a:t>
            </a:r>
            <a:r>
              <a:rPr lang="fa-IR" sz="2800" b="1" dirty="0">
                <a:solidFill>
                  <a:srgbClr val="FF0000"/>
                </a:solidFill>
              </a:rPr>
              <a:t>مرجع</a:t>
            </a:r>
            <a:r>
              <a:rPr lang="fa-IR" sz="2800" b="1" dirty="0"/>
              <a:t> لازم می </a:t>
            </a:r>
            <a:r>
              <a:rPr lang="fa-IR" sz="2800" b="1" dirty="0"/>
              <a:t>باشد.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F43-CEA6-4C7C-A9C4-A7865BD0AE4C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ک- خرید و فروش آثار پژوهشی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4916" y="2126222"/>
            <a:ext cx="9859159" cy="3777622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53-</a:t>
            </a:r>
            <a:r>
              <a:rPr lang="fa-IR" sz="2800" b="1" dirty="0">
                <a:solidFill>
                  <a:srgbClr val="FF0000"/>
                </a:solidFill>
              </a:rPr>
              <a:t>خرید و فروش آثار پژوهشی</a:t>
            </a:r>
            <a:r>
              <a:rPr lang="fa-IR" sz="2800" b="1" dirty="0"/>
              <a:t>(مقالات، پایان نامه و ...) به نحوی که خریدار، </a:t>
            </a:r>
            <a:r>
              <a:rPr lang="fa-IR" sz="2800" b="1" dirty="0">
                <a:solidFill>
                  <a:srgbClr val="FF0000"/>
                </a:solidFill>
              </a:rPr>
              <a:t>تحقیق</a:t>
            </a:r>
            <a:r>
              <a:rPr lang="fa-IR" sz="2800" b="1" dirty="0"/>
              <a:t> را </a:t>
            </a:r>
            <a:r>
              <a:rPr lang="fa-IR" sz="2800" b="1" dirty="0">
                <a:solidFill>
                  <a:srgbClr val="FF0000"/>
                </a:solidFill>
              </a:rPr>
              <a:t>به نام خود </a:t>
            </a:r>
            <a:r>
              <a:rPr lang="fa-IR" sz="2800" b="1" dirty="0"/>
              <a:t>بعنوان </a:t>
            </a:r>
            <a:r>
              <a:rPr lang="fa-IR" sz="2800" b="1" dirty="0">
                <a:solidFill>
                  <a:srgbClr val="FF0000"/>
                </a:solidFill>
              </a:rPr>
              <a:t>پژوهشگر یا پدیدآورنده </a:t>
            </a:r>
            <a:r>
              <a:rPr lang="fa-IR" sz="2800" b="1" dirty="0"/>
              <a:t>و </a:t>
            </a:r>
            <a:r>
              <a:rPr lang="fa-IR" sz="2800" b="1" dirty="0"/>
              <a:t>صاحب اثر </a:t>
            </a:r>
            <a:r>
              <a:rPr lang="fa-IR" sz="2800" b="1" dirty="0"/>
              <a:t>استفاده کند</a:t>
            </a:r>
            <a:r>
              <a:rPr lang="fa-IR" sz="2800" b="1" dirty="0"/>
              <a:t>.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54- </a:t>
            </a:r>
            <a:r>
              <a:rPr lang="fa-IR" sz="2800" b="1" dirty="0">
                <a:solidFill>
                  <a:srgbClr val="FF0000"/>
                </a:solidFill>
              </a:rPr>
              <a:t>ضبط</a:t>
            </a:r>
            <a:r>
              <a:rPr lang="fa-IR" sz="2800" b="1" dirty="0">
                <a:solidFill>
                  <a:srgbClr val="FF0000"/>
                </a:solidFill>
              </a:rPr>
              <a:t>، خرید، فروش </a:t>
            </a:r>
            <a:r>
              <a:rPr lang="fa-IR" sz="2800" b="1" dirty="0"/>
              <a:t>و سوء استفاده از </a:t>
            </a:r>
            <a:r>
              <a:rPr lang="fa-IR" sz="2800" b="1" dirty="0">
                <a:solidFill>
                  <a:srgbClr val="FF0000"/>
                </a:solidFill>
              </a:rPr>
              <a:t>سخنرانی</a:t>
            </a:r>
            <a:r>
              <a:rPr lang="fa-IR" sz="2800" b="1" dirty="0"/>
              <a:t> های افراد </a:t>
            </a:r>
            <a:r>
              <a:rPr lang="fa-IR" sz="2800" b="1" dirty="0">
                <a:solidFill>
                  <a:srgbClr val="FF0000"/>
                </a:solidFill>
              </a:rPr>
              <a:t>بدون </a:t>
            </a:r>
            <a:r>
              <a:rPr lang="fa-IR" sz="2800" b="1" dirty="0">
                <a:solidFill>
                  <a:srgbClr val="FF0000"/>
                </a:solidFill>
              </a:rPr>
              <a:t>اجازه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3236C-438A-4211-AC85-C4B92863B2E5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3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sz="3200" b="1" dirty="0">
                <a:hlinkClick r:id="rId2" action="ppaction://hlinkfile"/>
              </a:rPr>
              <a:t>دستورالعمل نحوه بررسی تخلفات پژوهشی 1393/12/25</a:t>
            </a:r>
            <a:endParaRPr lang="fa-IR" sz="3200" b="1" dirty="0"/>
          </a:p>
          <a:p>
            <a:r>
              <a:rPr lang="fa-IR" sz="3200" b="1" dirty="0"/>
              <a:t>توسط آقای عبدالحسین فریدون مشاور وزیر و </a:t>
            </a:r>
          </a:p>
          <a:p>
            <a:r>
              <a:rPr lang="fa-IR" sz="3200" b="1" dirty="0"/>
              <a:t>مدیرکل دفتر وزارتی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739DD-EF87-4A8F-B880-075273337E48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/>
              <a:t>ل- جعل هویت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41336" y="1613604"/>
            <a:ext cx="9782629" cy="3777622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b="1" dirty="0"/>
              <a:t>55-ارائه </a:t>
            </a:r>
            <a:r>
              <a:rPr lang="fa-IR" sz="2800" b="1" dirty="0">
                <a:solidFill>
                  <a:srgbClr val="FF0000"/>
                </a:solidFill>
              </a:rPr>
              <a:t>اشتباه هویت خود </a:t>
            </a:r>
            <a:r>
              <a:rPr lang="fa-IR" sz="2800" b="1" dirty="0"/>
              <a:t>یا هویت </a:t>
            </a:r>
            <a:r>
              <a:rPr lang="fa-IR" sz="2800" b="1" dirty="0">
                <a:solidFill>
                  <a:srgbClr val="FF0000"/>
                </a:solidFill>
              </a:rPr>
              <a:t>افراد دیگر </a:t>
            </a:r>
            <a:r>
              <a:rPr lang="fa-IR" sz="2800" b="1" dirty="0"/>
              <a:t>در بافت علمی/ </a:t>
            </a:r>
            <a:r>
              <a:rPr lang="fa-IR" sz="2800" b="1" dirty="0"/>
              <a:t>دانشگاهی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56-</a:t>
            </a:r>
            <a:r>
              <a:rPr lang="fa-IR" sz="2800" b="1" dirty="0">
                <a:solidFill>
                  <a:srgbClr val="FF0000"/>
                </a:solidFill>
              </a:rPr>
              <a:t>انتشار </a:t>
            </a:r>
            <a:r>
              <a:rPr lang="fa-IR" sz="2800" b="1" dirty="0">
                <a:solidFill>
                  <a:srgbClr val="FF0000"/>
                </a:solidFill>
              </a:rPr>
              <a:t>آثاری با اسامی جعلی </a:t>
            </a:r>
            <a:r>
              <a:rPr lang="fa-IR" sz="2800" b="1" dirty="0"/>
              <a:t>یا با </a:t>
            </a:r>
            <a:r>
              <a:rPr lang="fa-IR" sz="2800" b="1" dirty="0">
                <a:solidFill>
                  <a:srgbClr val="FF0000"/>
                </a:solidFill>
              </a:rPr>
              <a:t>اسامی افراد دیگر بدون اجازه </a:t>
            </a:r>
            <a:r>
              <a:rPr lang="fa-IR" sz="2800" b="1" dirty="0"/>
              <a:t>آنها</a:t>
            </a:r>
          </a:p>
          <a:p>
            <a:pPr algn="r" rtl="1">
              <a:lnSpc>
                <a:spcPct val="150000"/>
              </a:lnSpc>
            </a:pPr>
            <a:r>
              <a:rPr lang="fa-IR" sz="2800" b="1" dirty="0"/>
              <a:t>57-</a:t>
            </a:r>
            <a:r>
              <a:rPr lang="fa-IR" sz="2800" b="1" dirty="0">
                <a:solidFill>
                  <a:srgbClr val="FF0000"/>
                </a:solidFill>
              </a:rPr>
              <a:t>جعل امضا و تهیه گواهی پذیرش جعلی </a:t>
            </a:r>
            <a:r>
              <a:rPr lang="fa-IR" sz="2800" b="1" dirty="0"/>
              <a:t>جهت اخذ امتیازات </a:t>
            </a:r>
            <a:r>
              <a:rPr lang="fa-IR" sz="2800" b="1" dirty="0"/>
              <a:t>مربوطه</a:t>
            </a:r>
            <a:r>
              <a:rPr lang="fa-IR" sz="2800" b="1" dirty="0"/>
              <a:t/>
            </a:r>
            <a:br>
              <a:rPr lang="fa-IR" sz="2800" b="1" dirty="0"/>
            </a:b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4F887-2778-47BF-BA26-174A569B5E6F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4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68236" y="229255"/>
            <a:ext cx="8911687" cy="1280890"/>
          </a:xfrm>
        </p:spPr>
        <p:txBody>
          <a:bodyPr/>
          <a:lstStyle/>
          <a:p>
            <a:pPr algn="ctr"/>
            <a:r>
              <a:rPr lang="fa-IR" b="1" dirty="0" smtClean="0">
                <a:cs typeface="B Zar" panose="00000400000000000000" pitchFamily="2" charset="-78"/>
              </a:rPr>
              <a:t>نتیجه گیری</a:t>
            </a:r>
            <a:endParaRPr lang="en-US" b="1" dirty="0">
              <a:cs typeface="B Zar" panose="00000400000000000000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97009" y="1080656"/>
            <a:ext cx="9454139" cy="500149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a-IR" sz="2800" b="1" dirty="0"/>
              <a:t>یکی از رسالت های مهم دانشگاهها و مراکز علمی کشور تولید علم است. به موازات سرمایه گذاری برای تولید علم باید در </a:t>
            </a:r>
            <a:r>
              <a:rPr lang="fa-IR" sz="2800" b="1" dirty="0"/>
              <a:t>نگهداری این دست </a:t>
            </a:r>
            <a:r>
              <a:rPr lang="fa-IR" sz="2800" b="1" dirty="0"/>
              <a:t>آوردها نیز تلاش جدی انجام شود. امنیت تولیدات علمی و حفظ و نگه داری این تولیدات، به مراتب از زمینه سازی برای تولید </a:t>
            </a:r>
            <a:r>
              <a:rPr lang="fa-IR" sz="2800" b="1" dirty="0"/>
              <a:t>آن مهم </a:t>
            </a:r>
            <a:r>
              <a:rPr lang="fa-IR" sz="2800" b="1" dirty="0"/>
              <a:t>تر </a:t>
            </a:r>
            <a:r>
              <a:rPr lang="fa-IR" sz="2800" b="1" dirty="0"/>
              <a:t>است بدین </a:t>
            </a:r>
            <a:r>
              <a:rPr lang="fa-IR" sz="2800" b="1" dirty="0"/>
              <a:t>وسیله می توان از ورود خدشه به اعتبار دانشگاه و تولید کنندگان واقعی علم جلوگیری نمود. اگر چه </a:t>
            </a:r>
            <a:r>
              <a:rPr lang="fa-IR" sz="2800" b="1" dirty="0"/>
              <a:t>مصادیق تخلفات </a:t>
            </a:r>
            <a:r>
              <a:rPr lang="fa-IR" sz="2800" b="1" dirty="0"/>
              <a:t>پژوهشی در دانشگاه ها و موسسات علمی کشور اندک می باشد، با این حال وجود یک دستورالعمل واحد </a:t>
            </a:r>
            <a:r>
              <a:rPr lang="fa-IR" sz="2800" b="1" dirty="0"/>
              <a:t>می تواند روند </a:t>
            </a:r>
            <a:r>
              <a:rPr lang="fa-IR" sz="2800" b="1" dirty="0"/>
              <a:t>نحوه </a:t>
            </a:r>
            <a:r>
              <a:rPr lang="fa-IR" sz="2800" b="1" dirty="0"/>
              <a:t>بررسی </a:t>
            </a:r>
            <a:r>
              <a:rPr lang="fa-IR" sz="2800" b="1" dirty="0"/>
              <a:t>این تخلفات را یکسان سازی </a:t>
            </a:r>
            <a:r>
              <a:rPr lang="fa-IR" sz="2800" b="1" dirty="0"/>
              <a:t>نماید.</a:t>
            </a:r>
            <a:endParaRPr lang="en-US" sz="28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0701-C733-4560-A53F-740BAA9C64EF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880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cs typeface="B Zar" panose="00000400000000000000" pitchFamily="2" charset="-78"/>
              </a:rPr>
              <a:t>منابع</a:t>
            </a:r>
            <a:endParaRPr lang="en-US" b="1" dirty="0">
              <a:cs typeface="B Zar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399309"/>
            <a:ext cx="8915400" cy="37776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a-IR" sz="2800" b="1" dirty="0">
                <a:cs typeface="B Zar" panose="00000400000000000000" pitchFamily="2" charset="-78"/>
              </a:rPr>
              <a:t>دستورالعمل نحوه بررسی تخلفات </a:t>
            </a:r>
            <a:r>
              <a:rPr lang="fa-IR" sz="2800" b="1" dirty="0">
                <a:cs typeface="B Zar" panose="00000400000000000000" pitchFamily="2" charset="-78"/>
              </a:rPr>
              <a:t>پژوهشی (1393) وزارت علوم تحقیقات و فناوری. معاونت پژوهش و فناوری.</a:t>
            </a:r>
            <a:endParaRPr lang="en-US" sz="2800" b="1" dirty="0">
              <a:cs typeface="B Zar" panose="00000400000000000000" pitchFamily="2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71CC-71C3-4448-869A-84222E0B1A06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3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3200" b="1" dirty="0">
                <a:cs typeface="B Zar" panose="00000400000000000000" pitchFamily="2" charset="-78"/>
                <a:hlinkClick r:id="rId2" action="ppaction://hlinkfile"/>
              </a:rPr>
              <a:t>تشکیل کارگروه تخصصی بررسی تخلفات پژوهشی 1395/9/1</a:t>
            </a:r>
            <a:br>
              <a:rPr lang="fa-IR" sz="3200" b="1" dirty="0">
                <a:cs typeface="B Zar" panose="00000400000000000000" pitchFamily="2" charset="-78"/>
                <a:hlinkClick r:id="rId2" action="ppaction://hlinkfile"/>
              </a:rPr>
            </a:br>
            <a:r>
              <a:rPr lang="fa-IR" sz="3200" b="1" dirty="0">
                <a:cs typeface="B Zar" panose="00000400000000000000" pitchFamily="2" charset="-78"/>
                <a:hlinkClick r:id="rId2" action="ppaction://hlinkfile"/>
              </a:rPr>
              <a:t>توسط وزیر علوم (دکتر فرهادی) </a:t>
            </a:r>
            <a:br>
              <a:rPr lang="fa-IR" sz="3200" b="1" dirty="0">
                <a:cs typeface="B Zar" panose="00000400000000000000" pitchFamily="2" charset="-78"/>
                <a:hlinkClick r:id="rId2" action="ppaction://hlinkfile"/>
              </a:rPr>
            </a:br>
            <a:r>
              <a:rPr lang="fa-IR" sz="3200" b="1" dirty="0">
                <a:cs typeface="B Zar" panose="00000400000000000000" pitchFamily="2" charset="-78"/>
                <a:hlinkClick r:id="rId2" action="ppaction://hlinkfile"/>
              </a:rPr>
              <a:t>براساس دستورالعمل بررسی تخلفات پژوهشی 1393/12/25</a:t>
            </a:r>
            <a:endParaRPr lang="fa-IR" sz="3200" b="1" dirty="0">
              <a:cs typeface="B Zar" panose="00000400000000000000" pitchFamily="2" charset="-7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510146" y="3602182"/>
            <a:ext cx="10307781" cy="2307728"/>
          </a:xfrm>
        </p:spPr>
        <p:txBody>
          <a:bodyPr>
            <a:normAutofit/>
          </a:bodyPr>
          <a:lstStyle/>
          <a:p>
            <a:pPr algn="ctr"/>
            <a:r>
              <a:rPr lang="fa-IR" sz="3200" b="1" dirty="0">
                <a:solidFill>
                  <a:schemeClr val="tx1"/>
                </a:solidFill>
              </a:rPr>
              <a:t>اقدامات در دو بخش:</a:t>
            </a:r>
          </a:p>
          <a:p>
            <a:pPr marL="457200" indent="-457200" algn="r">
              <a:buFont typeface="Arial" panose="020B0604020202020204" pitchFamily="34" charset="0"/>
              <a:buChar char="•"/>
            </a:pPr>
            <a:r>
              <a:rPr lang="fa-IR" sz="3600" b="1" dirty="0">
                <a:solidFill>
                  <a:srgbClr val="FF0000"/>
                </a:solidFill>
              </a:rPr>
              <a:t>پیشگیری</a:t>
            </a:r>
            <a:r>
              <a:rPr lang="fa-IR" sz="3200" b="1" dirty="0">
                <a:solidFill>
                  <a:schemeClr val="tx1"/>
                </a:solidFill>
              </a:rPr>
              <a:t> (تدوین مجموعه منشور و موازین اخلاق پژوهش)</a:t>
            </a:r>
          </a:p>
          <a:p>
            <a:pPr marL="457200" indent="-457200" algn="r">
              <a:buFont typeface="Arial" panose="020B0604020202020204" pitchFamily="34" charset="0"/>
              <a:buChar char="•"/>
            </a:pPr>
            <a:r>
              <a:rPr lang="fa-IR" sz="3200" b="1" dirty="0">
                <a:solidFill>
                  <a:schemeClr val="tx1"/>
                </a:solidFill>
              </a:rPr>
              <a:t>رسیدگی به تخلفات پژوهشی(تهیه و ابلاغ دستورالعمل نحوه بررسی...)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9924-C2CF-4E64-AF4C-4AB84BCD0DC0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000" b="1" dirty="0">
                <a:cs typeface="B Zar" panose="00000400000000000000" pitchFamily="2" charset="-78"/>
                <a:hlinkClick r:id="rId2" action="ppaction://hlinkfile"/>
              </a:rPr>
              <a:t>قانون پیشگیری و مبارزه با تقلب در آثار علمی</a:t>
            </a:r>
            <a:br>
              <a:rPr lang="fa-IR" sz="4000" b="1" dirty="0">
                <a:cs typeface="B Zar" panose="00000400000000000000" pitchFamily="2" charset="-78"/>
                <a:hlinkClick r:id="rId2" action="ppaction://hlinkfile"/>
              </a:rPr>
            </a:br>
            <a:r>
              <a:rPr lang="fa-IR" sz="4000" b="1" dirty="0">
                <a:cs typeface="B Zar" panose="00000400000000000000" pitchFamily="2" charset="-78"/>
                <a:hlinkClick r:id="rId2" action="ppaction://hlinkfile"/>
              </a:rPr>
              <a:t>1396/6/19</a:t>
            </a:r>
            <a:br>
              <a:rPr lang="fa-IR" sz="4000" b="1" dirty="0">
                <a:cs typeface="B Zar" panose="00000400000000000000" pitchFamily="2" charset="-78"/>
                <a:hlinkClick r:id="rId2" action="ppaction://hlinkfile"/>
              </a:rPr>
            </a:br>
            <a:r>
              <a:rPr lang="fa-IR" sz="4000" b="1" dirty="0">
                <a:cs typeface="B Zar" panose="00000400000000000000" pitchFamily="2" charset="-78"/>
                <a:hlinkClick r:id="rId2" action="ppaction://hlinkfile"/>
              </a:rPr>
              <a:t>توسط رئیس جمهور</a:t>
            </a:r>
            <a:endParaRPr lang="fa-IR" sz="4000" b="1" dirty="0">
              <a:cs typeface="B Zar" panose="00000400000000000000" pitchFamily="2" charset="-7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38E83-AADD-46F7-8B71-B6C7E86241BD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2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2927" y="624110"/>
            <a:ext cx="8911687" cy="1113250"/>
          </a:xfrm>
        </p:spPr>
        <p:txBody>
          <a:bodyPr>
            <a:normAutofit/>
          </a:bodyPr>
          <a:lstStyle/>
          <a:p>
            <a:pPr algn="ctr"/>
            <a:r>
              <a:rPr lang="fa-IR" dirty="0" smtClean="0">
                <a:solidFill>
                  <a:srgbClr val="0000CC"/>
                </a:solidFill>
              </a:rPr>
              <a:t> </a:t>
            </a:r>
            <a:r>
              <a:rPr lang="fa-IR" b="1" dirty="0" smtClean="0">
                <a:solidFill>
                  <a:srgbClr val="0000CC"/>
                </a:solidFill>
                <a:cs typeface="B Zar" panose="00000400000000000000" pitchFamily="2" charset="-78"/>
              </a:rPr>
              <a:t>اهداف</a:t>
            </a:r>
            <a:endParaRPr lang="en-US" b="1" dirty="0">
              <a:solidFill>
                <a:srgbClr val="0000CC"/>
              </a:solidFill>
              <a:cs typeface="B Zar" panose="00000400000000000000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0571" y="1489166"/>
            <a:ext cx="10924041" cy="4422056"/>
          </a:xfrm>
        </p:spPr>
        <p:txBody>
          <a:bodyPr>
            <a:noAutofit/>
          </a:bodyPr>
          <a:lstStyle/>
          <a:p>
            <a:pPr algn="r" rtl="1"/>
            <a:r>
              <a:rPr lang="fa-IR" sz="3200" b="1" dirty="0">
                <a:cs typeface="B Zar" panose="00000400000000000000" pitchFamily="2" charset="-78"/>
              </a:rPr>
              <a:t> صیانت </a:t>
            </a:r>
            <a:r>
              <a:rPr lang="fa-IR" sz="3200" b="1" dirty="0">
                <a:cs typeface="B Zar" panose="00000400000000000000" pitchFamily="2" charset="-78"/>
              </a:rPr>
              <a:t>از مالکیت فکری و رعایت حقوق مادی </a:t>
            </a:r>
            <a:r>
              <a:rPr lang="fa-IR" sz="3200" b="1" dirty="0">
                <a:cs typeface="B Zar" panose="00000400000000000000" pitchFamily="2" charset="-78"/>
              </a:rPr>
              <a:t>پژوهشگران</a:t>
            </a:r>
          </a:p>
          <a:p>
            <a:pPr algn="r" rtl="1"/>
            <a:r>
              <a:rPr lang="fa-IR" sz="3200" b="1" dirty="0">
                <a:cs typeface="B Zar" panose="00000400000000000000" pitchFamily="2" charset="-78"/>
              </a:rPr>
              <a:t> ارج </a:t>
            </a:r>
            <a:r>
              <a:rPr lang="fa-IR" sz="3200" b="1" dirty="0">
                <a:cs typeface="B Zar" panose="00000400000000000000" pitchFamily="2" charset="-78"/>
              </a:rPr>
              <a:t>نهادن به اصول اخلاق علمی و پایبندی به آن در جامعه </a:t>
            </a:r>
            <a:r>
              <a:rPr lang="fa-IR" sz="3200" b="1" dirty="0">
                <a:cs typeface="B Zar" panose="00000400000000000000" pitchFamily="2" charset="-78"/>
              </a:rPr>
              <a:t>علمی</a:t>
            </a:r>
          </a:p>
          <a:p>
            <a:pPr algn="r" rtl="1"/>
            <a:r>
              <a:rPr lang="fa-IR" sz="3200" b="1" dirty="0">
                <a:cs typeface="B Zar" panose="00000400000000000000" pitchFamily="2" charset="-78"/>
              </a:rPr>
              <a:t> جلوگیری </a:t>
            </a:r>
            <a:r>
              <a:rPr lang="fa-IR" sz="3200" b="1" dirty="0">
                <a:cs typeface="B Zar" panose="00000400000000000000" pitchFamily="2" charset="-78"/>
              </a:rPr>
              <a:t>از تضعیف اعتبار علمی کشور</a:t>
            </a:r>
            <a:br>
              <a:rPr lang="fa-IR" sz="3200" b="1" dirty="0">
                <a:cs typeface="B Zar" panose="00000400000000000000" pitchFamily="2" charset="-78"/>
              </a:rPr>
            </a:br>
            <a:endParaRPr lang="en-US" sz="3200" b="1" dirty="0">
              <a:cs typeface="B Zar" panose="00000400000000000000" pitchFamily="2" charset="-78"/>
            </a:endParaRPr>
          </a:p>
          <a:p>
            <a:pPr algn="r" rtl="1"/>
            <a:r>
              <a:rPr lang="fa-IR" sz="3200" b="1" dirty="0">
                <a:solidFill>
                  <a:srgbClr val="0000CC"/>
                </a:solidFill>
                <a:cs typeface="B Zar" panose="00000400000000000000" pitchFamily="2" charset="-78"/>
              </a:rPr>
              <a:t>تخلف پژوهشی: </a:t>
            </a:r>
          </a:p>
          <a:p>
            <a:pPr algn="r" rtl="1"/>
            <a:r>
              <a:rPr lang="fa-IR" sz="3200" b="1" dirty="0">
                <a:cs typeface="B Zar" panose="00000400000000000000" pitchFamily="2" charset="-78"/>
              </a:rPr>
              <a:t>هرگونه </a:t>
            </a:r>
            <a:r>
              <a:rPr lang="fa-IR" sz="3200" b="1" dirty="0">
                <a:cs typeface="B Zar" panose="00000400000000000000" pitchFamily="2" charset="-78"/>
              </a:rPr>
              <a:t>سوء استفاده از تولیدات علمی و ارائه اطلاعات نادرست.</a:t>
            </a:r>
            <a:br>
              <a:rPr lang="fa-IR" sz="3200" b="1" dirty="0">
                <a:cs typeface="B Zar" panose="00000400000000000000" pitchFamily="2" charset="-78"/>
              </a:rPr>
            </a:br>
            <a:endParaRPr lang="en-US" sz="3200" b="1" dirty="0">
              <a:cs typeface="B Zar" panose="00000400000000000000" pitchFamily="2" charset="-7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E085-2C9F-487D-BD42-2306B5F0AC03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8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7" y="624111"/>
            <a:ext cx="8911687" cy="1021811"/>
          </a:xfrm>
        </p:spPr>
        <p:txBody>
          <a:bodyPr>
            <a:normAutofit/>
          </a:bodyPr>
          <a:lstStyle/>
          <a:p>
            <a:pPr algn="r" rtl="1"/>
            <a:r>
              <a:rPr lang="fa-IR" b="1" dirty="0">
                <a:solidFill>
                  <a:srgbClr val="0000CC"/>
                </a:solidFill>
                <a:cs typeface="B Zar" panose="00000400000000000000" pitchFamily="2" charset="-78"/>
              </a:rPr>
              <a:t>آثار پژوهشی و محصولات </a:t>
            </a:r>
            <a:r>
              <a:rPr lang="fa-IR" b="1" dirty="0" smtClean="0">
                <a:solidFill>
                  <a:srgbClr val="0000CC"/>
                </a:solidFill>
                <a:cs typeface="B Zar" panose="00000400000000000000" pitchFamily="2" charset="-78"/>
              </a:rPr>
              <a:t>علمی:</a:t>
            </a:r>
            <a:endParaRPr lang="en-US" b="1" dirty="0">
              <a:solidFill>
                <a:srgbClr val="0000CC"/>
              </a:solidFill>
              <a:cs typeface="B Zar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49831"/>
            <a:ext cx="8915400" cy="526868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a-IR" sz="2800" b="1" dirty="0">
                <a:cs typeface="B Zar" panose="00000400000000000000" pitchFamily="2" charset="-78"/>
              </a:rPr>
              <a:t>-طرح </a:t>
            </a:r>
            <a:r>
              <a:rPr lang="fa-IR" sz="2800" b="1" dirty="0">
                <a:cs typeface="B Zar" panose="00000400000000000000" pitchFamily="2" charset="-78"/>
              </a:rPr>
              <a:t>پژوهشی و یا ایده مکتوب</a:t>
            </a:r>
            <a:endParaRPr lang="fa-IR" sz="2800" b="1" dirty="0">
              <a:cs typeface="B Zar" panose="00000400000000000000" pitchFamily="2" charset="-7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a-IR" sz="2800" b="1" dirty="0">
                <a:cs typeface="B Zar" panose="00000400000000000000" pitchFamily="2" charset="-78"/>
              </a:rPr>
              <a:t>-اختراع </a:t>
            </a:r>
            <a:r>
              <a:rPr lang="fa-IR" sz="2800" b="1" dirty="0">
                <a:cs typeface="B Zar" panose="00000400000000000000" pitchFamily="2" charset="-78"/>
              </a:rPr>
              <a:t>یا </a:t>
            </a:r>
            <a:r>
              <a:rPr lang="fa-IR" sz="2800" b="1" dirty="0">
                <a:cs typeface="B Zar" panose="00000400000000000000" pitchFamily="2" charset="-78"/>
              </a:rPr>
              <a:t>کشفیات، </a:t>
            </a:r>
            <a:r>
              <a:rPr lang="fa-IR" sz="2800" b="1" dirty="0">
                <a:cs typeface="B Zar" panose="00000400000000000000" pitchFamily="2" charset="-78"/>
              </a:rPr>
              <a:t>طرح </a:t>
            </a:r>
            <a:r>
              <a:rPr lang="fa-IR" sz="2800" b="1" dirty="0">
                <a:cs typeface="B Zar" panose="00000400000000000000" pitchFamily="2" charset="-78"/>
              </a:rPr>
              <a:t>صنعتی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a-IR" sz="2800" b="1" dirty="0">
                <a:cs typeface="B Zar" panose="00000400000000000000" pitchFamily="2" charset="-78"/>
              </a:rPr>
              <a:t>-کتاب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b="1" dirty="0">
                <a:cs typeface="B Zar" panose="00000400000000000000" pitchFamily="2" charset="-78"/>
              </a:rPr>
              <a:t>-</a:t>
            </a:r>
            <a:r>
              <a:rPr lang="fa-IR" sz="2800" b="1" dirty="0">
                <a:cs typeface="B Zar" panose="00000400000000000000" pitchFamily="2" charset="-78"/>
              </a:rPr>
              <a:t>مقاله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a-IR" sz="2800" b="1" dirty="0">
                <a:cs typeface="B Zar" panose="00000400000000000000" pitchFamily="2" charset="-78"/>
              </a:rPr>
              <a:t>-گزارش </a:t>
            </a:r>
            <a:r>
              <a:rPr lang="fa-IR" sz="2800" b="1" dirty="0">
                <a:cs typeface="B Zar" panose="00000400000000000000" pitchFamily="2" charset="-78"/>
              </a:rPr>
              <a:t>علمی و فنی </a:t>
            </a:r>
            <a:r>
              <a:rPr lang="fa-IR" sz="2800" b="1" dirty="0">
                <a:cs typeface="B Zar" panose="00000400000000000000" pitchFamily="2" charset="-78"/>
              </a:rPr>
              <a:t>مکتوب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a-IR" sz="2800" b="1" dirty="0">
                <a:cs typeface="B Zar" panose="00000400000000000000" pitchFamily="2" charset="-78"/>
              </a:rPr>
              <a:t>-نرم </a:t>
            </a:r>
            <a:r>
              <a:rPr lang="fa-IR" sz="2800" b="1" dirty="0">
                <a:cs typeface="B Zar" panose="00000400000000000000" pitchFamily="2" charset="-78"/>
              </a:rPr>
              <a:t>افزار و برنامه </a:t>
            </a:r>
            <a:r>
              <a:rPr lang="fa-IR" sz="2800" b="1" dirty="0">
                <a:cs typeface="B Zar" panose="00000400000000000000" pitchFamily="2" charset="-78"/>
              </a:rPr>
              <a:t>رایانه ای </a:t>
            </a:r>
            <a:r>
              <a:rPr lang="fa-IR" sz="2800" b="1" dirty="0">
                <a:cs typeface="B Zar" panose="00000400000000000000" pitchFamily="2" charset="-78"/>
              </a:rPr>
              <a:t>و مستندات </a:t>
            </a:r>
            <a:r>
              <a:rPr lang="fa-IR" sz="2800" b="1" dirty="0">
                <a:cs typeface="B Zar" panose="00000400000000000000" pitchFamily="2" charset="-78"/>
              </a:rPr>
              <a:t>مربوط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a-IR" sz="2800" b="1" dirty="0">
                <a:cs typeface="B Zar" panose="00000400000000000000" pitchFamily="2" charset="-78"/>
              </a:rPr>
              <a:t>-</a:t>
            </a:r>
            <a:r>
              <a:rPr lang="fa-IR" sz="2800" b="1" dirty="0">
                <a:cs typeface="B Zar" panose="00000400000000000000" pitchFamily="2" charset="-78"/>
              </a:rPr>
              <a:t>پ</a:t>
            </a:r>
            <a:r>
              <a:rPr lang="fa-IR" sz="2800" b="1" dirty="0">
                <a:cs typeface="B Zar" panose="00000400000000000000" pitchFamily="2" charset="-78"/>
              </a:rPr>
              <a:t>ایان </a:t>
            </a:r>
            <a:r>
              <a:rPr lang="fa-IR" sz="2800" b="1" dirty="0">
                <a:cs typeface="B Zar" panose="00000400000000000000" pitchFamily="2" charset="-78"/>
              </a:rPr>
              <a:t>نامه و </a:t>
            </a:r>
            <a:r>
              <a:rPr lang="fa-IR" sz="2800" b="1" dirty="0">
                <a:cs typeface="B Zar" panose="00000400000000000000" pitchFamily="2" charset="-78"/>
              </a:rPr>
              <a:t>رساله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a-IR" sz="2800" b="1" dirty="0">
                <a:cs typeface="B Zar" panose="00000400000000000000" pitchFamily="2" charset="-78"/>
              </a:rPr>
              <a:t>-آثار </a:t>
            </a:r>
            <a:r>
              <a:rPr lang="fa-IR" sz="2800" b="1" dirty="0">
                <a:cs typeface="B Zar" panose="00000400000000000000" pitchFamily="2" charset="-78"/>
              </a:rPr>
              <a:t>هنری </a:t>
            </a:r>
            <a:r>
              <a:rPr lang="fa-IR" sz="2800" b="1" dirty="0">
                <a:cs typeface="B Zar" panose="00000400000000000000" pitchFamily="2" charset="-78"/>
              </a:rPr>
              <a:t>بدیع</a:t>
            </a:r>
            <a:endParaRPr lang="en-US" sz="2800" b="1" dirty="0">
              <a:cs typeface="B Zar" panose="00000400000000000000" pitchFamily="2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7167-E0E1-466B-B799-DC4C72E80152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78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/>
              <a:t>مصادیق تخلفات </a:t>
            </a:r>
            <a:r>
              <a:rPr lang="fa-IR" b="1" dirty="0" smtClean="0"/>
              <a:t>پژوهشی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891177" y="1919514"/>
            <a:ext cx="5567762" cy="4439722"/>
          </a:xfrm>
        </p:spPr>
        <p:txBody>
          <a:bodyPr>
            <a:noAutofit/>
          </a:bodyPr>
          <a:lstStyle/>
          <a:p>
            <a:pPr algn="r" rtl="1"/>
            <a:r>
              <a:rPr lang="fa-IR" sz="2800" b="1" dirty="0">
                <a:cs typeface="B Zar" panose="00000400000000000000" pitchFamily="2" charset="-78"/>
              </a:rPr>
              <a:t>ز- اجاره ی علمی</a:t>
            </a:r>
            <a:endParaRPr lang="en-US" sz="2800" b="1" dirty="0">
              <a:cs typeface="B Zar" panose="00000400000000000000" pitchFamily="2" charset="-78"/>
            </a:endParaRPr>
          </a:p>
          <a:p>
            <a:pPr algn="r" rtl="1"/>
            <a:r>
              <a:rPr lang="fa-IR" sz="2800" b="1" dirty="0">
                <a:cs typeface="B Zar" panose="00000400000000000000" pitchFamily="2" charset="-78"/>
              </a:rPr>
              <a:t>ح- </a:t>
            </a:r>
            <a:r>
              <a:rPr lang="fa-IR" sz="2800" b="1" dirty="0">
                <a:cs typeface="B Zar" panose="00000400000000000000" pitchFamily="2" charset="-78"/>
              </a:rPr>
              <a:t>عدم رعایت حقوق مالکیت معنوی و مسئولیت پژوهش انجام </a:t>
            </a:r>
            <a:r>
              <a:rPr lang="fa-IR" sz="2800" b="1" dirty="0">
                <a:cs typeface="B Zar" panose="00000400000000000000" pitchFamily="2" charset="-78"/>
              </a:rPr>
              <a:t>شده</a:t>
            </a:r>
            <a:endParaRPr lang="en-US" sz="2800" b="1" dirty="0">
              <a:cs typeface="B Zar" panose="00000400000000000000" pitchFamily="2" charset="-78"/>
            </a:endParaRPr>
          </a:p>
          <a:p>
            <a:pPr algn="r" rtl="1"/>
            <a:r>
              <a:rPr lang="fa-IR" sz="2800" b="1" dirty="0">
                <a:cs typeface="B Zar" panose="00000400000000000000" pitchFamily="2" charset="-78"/>
              </a:rPr>
              <a:t>ط- انتشار </a:t>
            </a:r>
            <a:r>
              <a:rPr lang="fa-IR" sz="2800" b="1" dirty="0">
                <a:cs typeface="B Zar" panose="00000400000000000000" pitchFamily="2" charset="-78"/>
              </a:rPr>
              <a:t>مجدد</a:t>
            </a:r>
            <a:endParaRPr lang="en-US" sz="2800" b="1" dirty="0">
              <a:cs typeface="B Zar" panose="00000400000000000000" pitchFamily="2" charset="-78"/>
            </a:endParaRPr>
          </a:p>
          <a:p>
            <a:pPr algn="r" rtl="1"/>
            <a:r>
              <a:rPr lang="fa-IR" sz="2800" b="1" dirty="0">
                <a:cs typeface="B Zar" panose="00000400000000000000" pitchFamily="2" charset="-78"/>
              </a:rPr>
              <a:t>ی- همپوشانی </a:t>
            </a:r>
            <a:r>
              <a:rPr lang="fa-IR" sz="2800" b="1" dirty="0">
                <a:cs typeface="B Zar" panose="00000400000000000000" pitchFamily="2" charset="-78"/>
              </a:rPr>
              <a:t>انتشارات</a:t>
            </a:r>
            <a:endParaRPr lang="en-US" sz="2800" b="1" dirty="0">
              <a:cs typeface="B Zar" panose="00000400000000000000" pitchFamily="2" charset="-78"/>
            </a:endParaRPr>
          </a:p>
          <a:p>
            <a:pPr algn="r" rtl="1"/>
            <a:r>
              <a:rPr lang="fa-IR" sz="2800" b="1" dirty="0">
                <a:cs typeface="B Zar" panose="00000400000000000000" pitchFamily="2" charset="-78"/>
              </a:rPr>
              <a:t>ک- خرید و فروش آثار </a:t>
            </a:r>
            <a:r>
              <a:rPr lang="fa-IR" sz="2800" b="1" dirty="0">
                <a:cs typeface="B Zar" panose="00000400000000000000" pitchFamily="2" charset="-78"/>
              </a:rPr>
              <a:t>پژوهشی</a:t>
            </a:r>
            <a:endParaRPr lang="en-US" sz="2800" b="1" dirty="0">
              <a:cs typeface="B Zar" panose="00000400000000000000" pitchFamily="2" charset="-78"/>
            </a:endParaRPr>
          </a:p>
          <a:p>
            <a:pPr algn="r" rtl="1"/>
            <a:r>
              <a:rPr lang="fa-IR" sz="2800" b="1" dirty="0">
                <a:cs typeface="B Zar" panose="00000400000000000000" pitchFamily="2" charset="-78"/>
              </a:rPr>
              <a:t>ل- جعل </a:t>
            </a:r>
            <a:r>
              <a:rPr lang="fa-IR" sz="2800" b="1" dirty="0">
                <a:cs typeface="B Zar" panose="00000400000000000000" pitchFamily="2" charset="-78"/>
              </a:rPr>
              <a:t>هویت</a:t>
            </a:r>
            <a:endParaRPr lang="en-US" sz="2800" dirty="0">
              <a:cs typeface="B Zar" panose="00000400000000000000" pitchFamily="2" charset="-78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903076" y="1919514"/>
            <a:ext cx="5152572" cy="4273468"/>
          </a:xfrm>
        </p:spPr>
        <p:txBody>
          <a:bodyPr>
            <a:normAutofit/>
          </a:bodyPr>
          <a:lstStyle/>
          <a:p>
            <a:pPr algn="r" rtl="1"/>
            <a:r>
              <a:rPr lang="fa-IR" sz="2800" b="1" dirty="0"/>
              <a:t>الف- سوء رفتارهای پژوهشی</a:t>
            </a:r>
            <a:endParaRPr lang="en-US" sz="2800" b="1" dirty="0"/>
          </a:p>
          <a:p>
            <a:pPr algn="r" rtl="1"/>
            <a:r>
              <a:rPr lang="fa-IR" sz="2800" b="1" dirty="0"/>
              <a:t>ب- عدم تعهد و مسئولیت نسبت به ذینفعان</a:t>
            </a:r>
            <a:endParaRPr lang="en-US" sz="2800" b="1" dirty="0"/>
          </a:p>
          <a:p>
            <a:pPr algn="r" rtl="1"/>
            <a:r>
              <a:rPr lang="fa-IR" sz="2800" b="1" dirty="0"/>
              <a:t>ج- عدم رعایت حقوق آزمودنی ها</a:t>
            </a:r>
            <a:endParaRPr lang="en-US" sz="2800" b="1" dirty="0"/>
          </a:p>
          <a:p>
            <a:pPr algn="r" rtl="1"/>
            <a:r>
              <a:rPr lang="fa-IR" sz="2800" b="1" dirty="0"/>
              <a:t>د- جعل داده ها</a:t>
            </a:r>
            <a:endParaRPr lang="en-US" sz="2800" b="1" dirty="0"/>
          </a:p>
          <a:p>
            <a:pPr algn="r" rtl="1"/>
            <a:r>
              <a:rPr lang="fa-IR" sz="2800" b="1" dirty="0"/>
              <a:t>ه- تحریف داده ها</a:t>
            </a:r>
            <a:endParaRPr lang="en-US" sz="2800" b="1" dirty="0"/>
          </a:p>
          <a:p>
            <a:pPr algn="r" rtl="1"/>
            <a:r>
              <a:rPr lang="fa-IR" sz="2800" b="1" dirty="0"/>
              <a:t>و- سرقت </a:t>
            </a:r>
            <a:r>
              <a:rPr lang="fa-IR" sz="2800" b="1" dirty="0"/>
              <a:t>علمی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98CE-4550-4FF5-837C-BF21E873393A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5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>
                <a:solidFill>
                  <a:srgbClr val="0000CC"/>
                </a:solidFill>
              </a:rPr>
              <a:t>الف- سوء رفتارهای پژوهشی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4766" y="1489165"/>
            <a:ext cx="10929845" cy="5147161"/>
          </a:xfrm>
        </p:spPr>
        <p:txBody>
          <a:bodyPr>
            <a:normAutofit/>
          </a:bodyPr>
          <a:lstStyle/>
          <a:p>
            <a:pPr algn="r" rtl="1"/>
            <a:r>
              <a:rPr lang="fa-IR" sz="2800" b="1" dirty="0"/>
              <a:t>1- عدم </a:t>
            </a:r>
            <a:r>
              <a:rPr lang="fa-IR" sz="2800" b="1" dirty="0"/>
              <a:t>داشتن </a:t>
            </a:r>
            <a:r>
              <a:rPr lang="fa-IR" sz="2800" b="1" dirty="0">
                <a:solidFill>
                  <a:srgbClr val="FF0000"/>
                </a:solidFill>
              </a:rPr>
              <a:t>دانش</a:t>
            </a:r>
            <a:r>
              <a:rPr lang="fa-IR" sz="2800" b="1" dirty="0"/>
              <a:t> </a:t>
            </a:r>
            <a:r>
              <a:rPr lang="fa-IR" sz="2800" b="1" dirty="0">
                <a:solidFill>
                  <a:srgbClr val="FF0000"/>
                </a:solidFill>
              </a:rPr>
              <a:t>تخصصی </a:t>
            </a:r>
            <a:r>
              <a:rPr lang="fa-IR" sz="2800" b="1" dirty="0">
                <a:solidFill>
                  <a:srgbClr val="FF0000"/>
                </a:solidFill>
              </a:rPr>
              <a:t>و صلاحیت علمی </a:t>
            </a:r>
            <a:r>
              <a:rPr lang="fa-IR" sz="2800" b="1" dirty="0"/>
              <a:t>در موضوع مورد </a:t>
            </a:r>
            <a:r>
              <a:rPr lang="fa-IR" sz="2800" b="1" dirty="0"/>
              <a:t>پژوهش</a:t>
            </a:r>
          </a:p>
          <a:p>
            <a:pPr algn="r" rtl="1"/>
            <a:r>
              <a:rPr lang="fa-IR" sz="2800" b="1" dirty="0"/>
              <a:t>2- </a:t>
            </a:r>
            <a:r>
              <a:rPr lang="fa-IR" sz="2800" b="1" dirty="0">
                <a:solidFill>
                  <a:srgbClr val="FF0000"/>
                </a:solidFill>
              </a:rPr>
              <a:t>عدم </a:t>
            </a:r>
            <a:r>
              <a:rPr lang="fa-IR" sz="2800" b="1" dirty="0" smtClean="0">
                <a:solidFill>
                  <a:srgbClr val="FF0000"/>
                </a:solidFill>
              </a:rPr>
              <a:t>رعایت </a:t>
            </a:r>
            <a:r>
              <a:rPr lang="fa-IR" sz="2800" b="1" dirty="0">
                <a:solidFill>
                  <a:srgbClr val="FF0000"/>
                </a:solidFill>
              </a:rPr>
              <a:t>صداقت در ارائه گزارش کارهای علمی </a:t>
            </a:r>
            <a:r>
              <a:rPr lang="fa-IR" sz="2800" b="1" dirty="0"/>
              <a:t>خود برای کسب امتیازات علمی و اداری و ترفیع و ارتقا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/>
              <a:t>3- </a:t>
            </a:r>
            <a:r>
              <a:rPr lang="fa-IR" sz="2800" b="1" dirty="0">
                <a:solidFill>
                  <a:srgbClr val="FF0000"/>
                </a:solidFill>
              </a:rPr>
              <a:t>جانبداری </a:t>
            </a:r>
            <a:r>
              <a:rPr lang="fa-IR" sz="2800" b="1" dirty="0">
                <a:solidFill>
                  <a:srgbClr val="FF0000"/>
                </a:solidFill>
              </a:rPr>
              <a:t>در فرآیند انجام پژوهش </a:t>
            </a:r>
            <a:r>
              <a:rPr lang="fa-IR" sz="2800" b="1" dirty="0"/>
              <a:t>با </a:t>
            </a:r>
            <a:r>
              <a:rPr lang="fa-IR" sz="2800" b="1" dirty="0">
                <a:solidFill>
                  <a:srgbClr val="FF0000"/>
                </a:solidFill>
              </a:rPr>
              <a:t>دخالت دادن پیش فرض ها</a:t>
            </a:r>
            <a:r>
              <a:rPr lang="fa-IR" sz="2800" b="1" dirty="0"/>
              <a:t> و تمایلات خود، دیگران یا موسسه ی سفارش دهنده ی پژوهش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/>
              <a:t>4-</a:t>
            </a:r>
            <a:r>
              <a:rPr lang="fa-IR" sz="2800" b="1" dirty="0">
                <a:solidFill>
                  <a:srgbClr val="FF0000"/>
                </a:solidFill>
              </a:rPr>
              <a:t>عدم </a:t>
            </a:r>
            <a:r>
              <a:rPr lang="fa-IR" sz="2800" b="1" dirty="0">
                <a:solidFill>
                  <a:srgbClr val="FF0000"/>
                </a:solidFill>
              </a:rPr>
              <a:t>ارائه نتایج واقعی پژوهش </a:t>
            </a:r>
            <a:r>
              <a:rPr lang="fa-IR" sz="2800" b="1" dirty="0"/>
              <a:t>بدلیل </a:t>
            </a:r>
            <a:r>
              <a:rPr lang="fa-IR" sz="2800" b="1" dirty="0">
                <a:solidFill>
                  <a:srgbClr val="FF0000"/>
                </a:solidFill>
              </a:rPr>
              <a:t>ترس و تاثیر فشارها و جهت گیری های سوء </a:t>
            </a:r>
            <a:r>
              <a:rPr lang="fa-IR" sz="2800" b="1" dirty="0"/>
              <a:t>پیرامون پژوهشگر</a:t>
            </a:r>
            <a:r>
              <a:rPr lang="fa-IR" sz="2800" b="1" dirty="0"/>
              <a:t>.</a:t>
            </a:r>
          </a:p>
          <a:p>
            <a:pPr algn="r" rtl="1"/>
            <a:r>
              <a:rPr lang="fa-IR" sz="2800" b="1" dirty="0"/>
              <a:t> 5-</a:t>
            </a:r>
            <a:r>
              <a:rPr lang="fa-IR" sz="2800" b="1" dirty="0">
                <a:solidFill>
                  <a:srgbClr val="FF0000"/>
                </a:solidFill>
              </a:rPr>
              <a:t>عدم </a:t>
            </a:r>
            <a:r>
              <a:rPr lang="fa-IR" sz="2800" b="1" dirty="0">
                <a:solidFill>
                  <a:srgbClr val="FF0000"/>
                </a:solidFill>
              </a:rPr>
              <a:t>پایبندی به عنصر زمان </a:t>
            </a:r>
            <a:r>
              <a:rPr lang="fa-IR" sz="2800" b="1" dirty="0"/>
              <a:t>(موعد مقرر) در انتشار نتایج پژوهش (امتناع از انتشار نتایج بدست آمده پژوهش در بازه زمانی معین، </a:t>
            </a:r>
            <a:r>
              <a:rPr lang="fa-IR" sz="2800" b="1" dirty="0"/>
              <a:t>بدلیل منافع </a:t>
            </a:r>
            <a:r>
              <a:rPr lang="fa-IR" sz="2800" b="1" dirty="0"/>
              <a:t>سودجویانه از روی عمد یا به طور سهوی</a:t>
            </a:r>
            <a:r>
              <a:rPr lang="fa-IR" sz="2800" b="1" dirty="0" smtClean="0"/>
              <a:t>).</a:t>
            </a:r>
            <a:r>
              <a:rPr lang="fa-IR" sz="2800" b="1" dirty="0" smtClean="0">
                <a:solidFill>
                  <a:srgbClr val="FF0000"/>
                </a:solidFill>
              </a:rPr>
              <a:t>...</a:t>
            </a:r>
            <a:endParaRPr lang="fa-IR" sz="28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3F998-9CC2-4EAA-923D-8CA646829D2D}" type="datetime8">
              <a:rPr lang="fa-IR" smtClean="0"/>
              <a:t>17 دسامبر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آیین نامه اخلاق پژوهش              توسط افشین حمدی پور         گروه علم اطلاعات و دانش شناسی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694</TotalTime>
  <Words>2898</Words>
  <Application>Microsoft Office PowerPoint</Application>
  <PresentationFormat>Widescreen</PresentationFormat>
  <Paragraphs>256</Paragraphs>
  <Slides>32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 Mitra</vt:lpstr>
      <vt:lpstr>B Zar</vt:lpstr>
      <vt:lpstr>Calibri</vt:lpstr>
      <vt:lpstr>Century Gothic</vt:lpstr>
      <vt:lpstr>Tahoma</vt:lpstr>
      <vt:lpstr>Wingdings 3</vt:lpstr>
      <vt:lpstr>Wisp</vt:lpstr>
      <vt:lpstr>چگونه دچار خطاهای پژوهشی نشویم: مفاهیم و مصادیق</vt:lpstr>
      <vt:lpstr>بخشنامه منشور و موازین اخلاق پژوهش  توسط معاون پژوهش و فناوری  (دکتر محمد مهدی نژاد نوری) در سال 1390</vt:lpstr>
      <vt:lpstr>PowerPoint Presentation</vt:lpstr>
      <vt:lpstr>تشکیل کارگروه تخصصی بررسی تخلفات پژوهشی 1395/9/1 توسط وزیر علوم (دکتر فرهادی)  براساس دستورالعمل بررسی تخلفات پژوهشی 1393/12/25</vt:lpstr>
      <vt:lpstr>قانون پیشگیری و مبارزه با تقلب در آثار علمی 1396/6/19 توسط رئیس جمهور</vt:lpstr>
      <vt:lpstr> اهداف</vt:lpstr>
      <vt:lpstr>آثار پژوهشی و محصولات علمی:</vt:lpstr>
      <vt:lpstr>مصادیق تخلفات پژوهشی</vt:lpstr>
      <vt:lpstr>الف- سوء رفتارهای پژوهشی</vt:lpstr>
      <vt:lpstr>ادامه</vt:lpstr>
      <vt:lpstr>ادامه</vt:lpstr>
      <vt:lpstr>ب- عدم تعهد و مسئولیت نسبت به ذینفعان</vt:lpstr>
      <vt:lpstr>ادامه</vt:lpstr>
      <vt:lpstr>ج- عدم رعایت حقوق آزمودنی ها</vt:lpstr>
      <vt:lpstr>ادامه</vt:lpstr>
      <vt:lpstr>د- جعل داده ها</vt:lpstr>
      <vt:lpstr>ه- تحریف داده ها</vt:lpstr>
      <vt:lpstr>ادامه</vt:lpstr>
      <vt:lpstr>و- سرقت علمی</vt:lpstr>
      <vt:lpstr>ادامه</vt:lpstr>
      <vt:lpstr>ادامه</vt:lpstr>
      <vt:lpstr>ز- اجاره ی علمی</vt:lpstr>
      <vt:lpstr>ح- عدم رعایت حقوق مالکیت معنوی و مسئولیت پژوهش انجام شده</vt:lpstr>
      <vt:lpstr>ادامه</vt:lpstr>
      <vt:lpstr>ادامه</vt:lpstr>
      <vt:lpstr>ادامه</vt:lpstr>
      <vt:lpstr>ط- انتشار مجدد</vt:lpstr>
      <vt:lpstr>ی- همپوشانی انتشارات</vt:lpstr>
      <vt:lpstr>ک- خرید و فروش آثار پژوهشی</vt:lpstr>
      <vt:lpstr>ل- جعل هویت</vt:lpstr>
      <vt:lpstr>نتیجه گیری</vt:lpstr>
      <vt:lpstr>منابع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hamdipour</dc:creator>
  <cp:lastModifiedBy>edu-libnot1</cp:lastModifiedBy>
  <cp:revision>41</cp:revision>
  <dcterms:created xsi:type="dcterms:W3CDTF">2018-12-04T10:53:36Z</dcterms:created>
  <dcterms:modified xsi:type="dcterms:W3CDTF">2018-12-17T19:28:06Z</dcterms:modified>
</cp:coreProperties>
</file>