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68" r:id="rId2"/>
    <p:sldId id="269" r:id="rId3"/>
    <p:sldId id="262" r:id="rId4"/>
    <p:sldId id="270" r:id="rId5"/>
    <p:sldId id="271" r:id="rId6"/>
    <p:sldId id="272" r:id="rId7"/>
    <p:sldId id="273" r:id="rId8"/>
    <p:sldId id="274" r:id="rId9"/>
    <p:sldId id="275" r:id="rId10"/>
    <p:sldId id="276" r:id="rId11"/>
    <p:sldId id="277" r:id="rId12"/>
    <p:sldId id="278" r:id="rId13"/>
    <p:sldId id="267" r:id="rId14"/>
    <p:sldId id="291" r:id="rId15"/>
    <p:sldId id="294" r:id="rId16"/>
    <p:sldId id="292" r:id="rId17"/>
    <p:sldId id="295" r:id="rId18"/>
    <p:sldId id="296" r:id="rId19"/>
    <p:sldId id="287" r:id="rId20"/>
    <p:sldId id="289" r:id="rId21"/>
    <p:sldId id="288" r:id="rId22"/>
    <p:sldId id="293" r:id="rId2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  <a:srgbClr val="FFCC99"/>
    <a:srgbClr val="FFCC66"/>
    <a:srgbClr val="FFFF99"/>
    <a:srgbClr val="CC9900"/>
    <a:srgbClr val="663300"/>
    <a:srgbClr val="FF9900"/>
    <a:srgbClr val="0099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176" autoAdjust="0"/>
    <p:restoredTop sz="94660"/>
  </p:normalViewPr>
  <p:slideViewPr>
    <p:cSldViewPr>
      <p:cViewPr varScale="1">
        <p:scale>
          <a:sx n="68" d="100"/>
          <a:sy n="68" d="100"/>
        </p:scale>
        <p:origin x="-87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57D6E310-A5D5-4FE5-B789-A71C08D5D2E4}" type="datetimeFigureOut">
              <a:rPr lang="ru-RU"/>
              <a:pPr>
                <a:defRPr/>
              </a:pPr>
              <a:t>12.03.2015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A55B6464-0A02-45F7-A2CA-217D21055C7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69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2970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1986AA58-3629-44AE-AE50-BD8005B9D2EF}" type="slidenum">
              <a:rPr lang="ru-RU" smtClean="0"/>
              <a:pPr/>
              <a:t>9</a:t>
            </a:fld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3072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2DB71B31-5D9C-4F5A-B5B3-62E75EF594D3}" type="slidenum">
              <a:rPr lang="ru-RU" smtClean="0"/>
              <a:pPr/>
              <a:t>10</a:t>
            </a:fld>
            <a:endParaRPr 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74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3174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57A5B97F-72FC-4C48-A060-A2D7FCF85E2F}" type="slidenum">
              <a:rPr lang="ru-RU" smtClean="0"/>
              <a:pPr/>
              <a:t>19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57B61F-143B-4D19-8343-0EE1297F669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B5DF1D-B197-4180-82FD-498C13A295D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FF8B80-3351-4141-AF04-6F5DBC28B1C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40FC88-4FAF-4F0F-A416-F33E2D81F42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413B44-399D-428F-9361-6ABB87D5E2E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CD04F6-FC31-495F-A371-97661BCEFAC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89111C-9C9B-4E52-9CE2-98752D07B3C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92A95E-7B78-400F-A887-FAEE1411C9B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76E594-5508-4A7D-86BF-14725E13797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542CF9-FAEB-46B0-AC5B-60D3E4B7204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271465-FE1C-45E2-9416-2626303E7A6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D78E6A0F-7265-4610-A083-8DE015E4BBE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>
    <p:fad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I:\&#1082;&#1086;&#1085;&#1082;&#1091;&#1088;&#1089;\&#1101;&#1092;&#1092;&#1077;&#1082;&#1090;&#1080;&#1082;&#1086;\&#1089;&#1077;&#1088;&#1075;&#1080;&#1081;%20&#1080;%20&#1076;&#1084;&#1080;&#1090;&#1088;&#1080;&#1081;.wmv" TargetMode="Externa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7.xml"/><Relationship Id="rId1" Type="http://schemas.openxmlformats.org/officeDocument/2006/relationships/video" Target="file:///I:\&#1082;&#1086;&#1085;&#1082;&#1091;&#1088;&#1089;\&#1101;&#1092;&#1092;&#1077;&#1082;&#1090;&#1080;&#1082;&#1086;\&#1082;&#1091;&#1083;&#1080;&#1082;&#1086;&#1074;&#1089;&#1082;&#1072;&#1103;%20.avi" TargetMode="External"/><Relationship Id="rId4" Type="http://schemas.openxmlformats.org/officeDocument/2006/relationships/image" Target="../media/image11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://yandex.ru/images/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6" Type="http://schemas.openxmlformats.org/officeDocument/2006/relationships/hyperlink" Target="http://oit.uni-dubna.ru/bank1/ou08/frolova/frolova_6kl.htm" TargetMode="External"/><Relationship Id="rId5" Type="http://schemas.openxmlformats.org/officeDocument/2006/relationships/hyperlink" Target="http://www.youtube.com/watch?v=y3DCG2dBDMk" TargetMode="External"/><Relationship Id="rId4" Type="http://schemas.openxmlformats.org/officeDocument/2006/relationships/hyperlink" Target="http://www.proshkolu.ru/user/sergeywaz/file/3832584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alphaModFix amt="64000"/>
            <a:lum/>
          </a:blip>
          <a:srcRect/>
          <a:stretch>
            <a:fillRect l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TextBox 3"/>
          <p:cNvSpPr txBox="1">
            <a:spLocks noChangeArrowheads="1"/>
          </p:cNvSpPr>
          <p:nvPr/>
        </p:nvSpPr>
        <p:spPr bwMode="auto">
          <a:xfrm>
            <a:off x="3124200" y="2057400"/>
            <a:ext cx="5486400" cy="175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5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От Древней Руси к единой России</a:t>
            </a:r>
          </a:p>
        </p:txBody>
      </p:sp>
      <p:sp>
        <p:nvSpPr>
          <p:cNvPr id="2" name="TextBox 4"/>
          <p:cNvSpPr txBox="1">
            <a:spLocks noChangeArrowheads="1"/>
          </p:cNvSpPr>
          <p:nvPr/>
        </p:nvSpPr>
        <p:spPr bwMode="auto">
          <a:xfrm>
            <a:off x="2133600" y="228600"/>
            <a:ext cx="67818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>
                <a:latin typeface="Times New Roman" pitchFamily="18" charset="0"/>
                <a:cs typeface="Times New Roman" pitchFamily="18" charset="0"/>
              </a:rPr>
              <a:t>муниципальное бюджетное общеобразовательное учреждение </a:t>
            </a:r>
          </a:p>
          <a:p>
            <a:pPr algn="ctr"/>
            <a:r>
              <a:rPr lang="ru-RU" b="1">
                <a:latin typeface="Times New Roman" pitchFamily="18" charset="0"/>
                <a:cs typeface="Times New Roman" pitchFamily="18" charset="0"/>
              </a:rPr>
              <a:t>средняя общеобразовательная школа №60 г.Пензы</a:t>
            </a:r>
          </a:p>
        </p:txBody>
      </p:sp>
      <p:sp>
        <p:nvSpPr>
          <p:cNvPr id="2052" name="TextBox 5"/>
          <p:cNvSpPr txBox="1">
            <a:spLocks noChangeArrowheads="1"/>
          </p:cNvSpPr>
          <p:nvPr/>
        </p:nvSpPr>
        <p:spPr bwMode="auto">
          <a:xfrm>
            <a:off x="4648200" y="1447800"/>
            <a:ext cx="38544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 i="1">
                <a:latin typeface="Times New Roman" pitchFamily="18" charset="0"/>
                <a:cs typeface="Times New Roman" pitchFamily="18" charset="0"/>
              </a:rPr>
              <a:t>Окружающий мир, 3 класс</a:t>
            </a:r>
          </a:p>
        </p:txBody>
      </p:sp>
      <p:sp>
        <p:nvSpPr>
          <p:cNvPr id="2053" name="TextBox 6"/>
          <p:cNvSpPr txBox="1">
            <a:spLocks noChangeArrowheads="1"/>
          </p:cNvSpPr>
          <p:nvPr/>
        </p:nvSpPr>
        <p:spPr bwMode="auto">
          <a:xfrm>
            <a:off x="4800600" y="5410200"/>
            <a:ext cx="40386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Моисеева 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Елена Евгеньевна, 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учитель начальных 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классов МБОУСОШ № 60 г.Пензы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792000" y="0"/>
            <a:ext cx="7547259" cy="615553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400" b="1" spc="50" dirty="0">
                <a:ln w="11430"/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ВСПОМИНАЕМ ТО, ЧТО ЗНАЕМ</a:t>
            </a:r>
          </a:p>
        </p:txBody>
      </p:sp>
      <p:graphicFrame>
        <p:nvGraphicFramePr>
          <p:cNvPr id="13" name="Таблица 12"/>
          <p:cNvGraphicFramePr>
            <a:graphicFrameLocks noGrp="1"/>
          </p:cNvGraphicFramePr>
          <p:nvPr/>
        </p:nvGraphicFramePr>
        <p:xfrm>
          <a:off x="430213" y="1295400"/>
          <a:ext cx="8713787" cy="2160588"/>
        </p:xfrm>
        <a:graphic>
          <a:graphicData uri="http://schemas.openxmlformats.org/drawingml/2006/table">
            <a:tbl>
              <a:tblPr/>
              <a:tblGrid>
                <a:gridCol w="8713787"/>
              </a:tblGrid>
              <a:tr h="53657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</a:t>
                      </a:r>
                      <a:r>
                        <a:rPr kumimoji="0" lang="en-US" sz="18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IX</a:t>
                      </a:r>
                      <a:r>
                        <a:rPr kumimoji="0" lang="ru-RU" sz="18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в.     </a:t>
                      </a:r>
                      <a:r>
                        <a:rPr kumimoji="0" lang="en-US" sz="18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X</a:t>
                      </a:r>
                      <a:r>
                        <a:rPr kumimoji="0" lang="ru-RU" sz="18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в.      </a:t>
                      </a:r>
                      <a:r>
                        <a:rPr kumimoji="0" lang="en-US" sz="18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XI</a:t>
                      </a:r>
                      <a:r>
                        <a:rPr kumimoji="0" lang="ru-RU" sz="18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в.       </a:t>
                      </a:r>
                      <a:r>
                        <a:rPr kumimoji="0" lang="en-US" sz="18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XII</a:t>
                      </a:r>
                      <a:r>
                        <a:rPr kumimoji="0" lang="ru-RU" sz="18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в.         </a:t>
                      </a:r>
                      <a:r>
                        <a:rPr kumimoji="0" lang="en-US" sz="18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XIII</a:t>
                      </a:r>
                      <a:r>
                        <a:rPr kumimoji="0" lang="ru-RU" sz="18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в.        </a:t>
                      </a:r>
                      <a:r>
                        <a:rPr kumimoji="0" lang="en-US" sz="18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XIV</a:t>
                      </a:r>
                      <a:r>
                        <a:rPr kumimoji="0" lang="ru-RU" sz="18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в.       </a:t>
                      </a:r>
                      <a:r>
                        <a:rPr kumimoji="0" lang="en-US" sz="18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XV</a:t>
                      </a:r>
                      <a:r>
                        <a:rPr kumimoji="0" lang="ru-RU" sz="18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в.       </a:t>
                      </a:r>
                      <a:r>
                        <a:rPr kumimoji="0" lang="en-US" sz="18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XVI</a:t>
                      </a:r>
                      <a:r>
                        <a:rPr kumimoji="0" lang="ru-RU" sz="18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в.        </a:t>
                      </a:r>
                      <a:r>
                        <a:rPr kumimoji="0" lang="en-US" sz="18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XVII</a:t>
                      </a:r>
                      <a:r>
                        <a:rPr kumimoji="0" lang="ru-RU" sz="18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в.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2845" marR="6284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24013">
                <a:tc>
                  <a:txBody>
                    <a:bodyPr/>
                    <a:lstStyle/>
                    <a:p>
                      <a:pPr marL="0" marR="0" lvl="0" indent="4572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2845" marR="6284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11275" name="Group 49"/>
          <p:cNvGrpSpPr>
            <a:grpSpLocks/>
          </p:cNvGrpSpPr>
          <p:nvPr/>
        </p:nvGrpSpPr>
        <p:grpSpPr bwMode="auto">
          <a:xfrm>
            <a:off x="230188" y="1828800"/>
            <a:ext cx="8569325" cy="1727200"/>
            <a:chOff x="1273" y="2096"/>
            <a:chExt cx="9704" cy="1809"/>
          </a:xfrm>
        </p:grpSpPr>
        <p:sp>
          <p:nvSpPr>
            <p:cNvPr id="11291" name="Oval 64"/>
            <p:cNvSpPr>
              <a:spLocks noChangeArrowheads="1"/>
            </p:cNvSpPr>
            <p:nvPr/>
          </p:nvSpPr>
          <p:spPr bwMode="auto">
            <a:xfrm>
              <a:off x="3237" y="2096"/>
              <a:ext cx="2700" cy="1799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eaLnBrk="0" hangingPunct="0"/>
              <a:endParaRPr lang="ru-RU"/>
            </a:p>
          </p:txBody>
        </p:sp>
        <p:sp>
          <p:nvSpPr>
            <p:cNvPr id="11292" name="Oval 65"/>
            <p:cNvSpPr>
              <a:spLocks noChangeArrowheads="1"/>
            </p:cNvSpPr>
            <p:nvPr/>
          </p:nvSpPr>
          <p:spPr bwMode="auto">
            <a:xfrm>
              <a:off x="1273" y="2106"/>
              <a:ext cx="1983" cy="1799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eaLnBrk="0" hangingPunct="0"/>
              <a:endParaRPr lang="ru-RU"/>
            </a:p>
          </p:txBody>
        </p:sp>
        <p:sp>
          <p:nvSpPr>
            <p:cNvPr id="11293" name="Oval 63"/>
            <p:cNvSpPr>
              <a:spLocks noChangeArrowheads="1"/>
            </p:cNvSpPr>
            <p:nvPr/>
          </p:nvSpPr>
          <p:spPr bwMode="auto">
            <a:xfrm>
              <a:off x="5757" y="2096"/>
              <a:ext cx="2700" cy="1799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eaLnBrk="0" hangingPunct="0"/>
              <a:endParaRPr lang="ru-RU"/>
            </a:p>
          </p:txBody>
        </p:sp>
        <p:sp>
          <p:nvSpPr>
            <p:cNvPr id="11294" name="Oval 62"/>
            <p:cNvSpPr>
              <a:spLocks noChangeArrowheads="1"/>
            </p:cNvSpPr>
            <p:nvPr/>
          </p:nvSpPr>
          <p:spPr bwMode="auto">
            <a:xfrm>
              <a:off x="8277" y="2096"/>
              <a:ext cx="2700" cy="1799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eaLnBrk="0" hangingPunct="0"/>
              <a:endParaRPr lang="ru-RU"/>
            </a:p>
          </p:txBody>
        </p:sp>
        <p:sp>
          <p:nvSpPr>
            <p:cNvPr id="11295" name="Oval 61"/>
            <p:cNvSpPr>
              <a:spLocks noChangeArrowheads="1"/>
            </p:cNvSpPr>
            <p:nvPr/>
          </p:nvSpPr>
          <p:spPr bwMode="auto">
            <a:xfrm>
              <a:off x="3597" y="2276"/>
              <a:ext cx="540" cy="540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eaLnBrk="0" hangingPunct="0"/>
              <a:endParaRPr lang="ru-RU"/>
            </a:p>
          </p:txBody>
        </p:sp>
        <p:sp>
          <p:nvSpPr>
            <p:cNvPr id="11296" name="Oval 60"/>
            <p:cNvSpPr>
              <a:spLocks noChangeArrowheads="1"/>
            </p:cNvSpPr>
            <p:nvPr/>
          </p:nvSpPr>
          <p:spPr bwMode="auto">
            <a:xfrm>
              <a:off x="3420" y="2635"/>
              <a:ext cx="540" cy="540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eaLnBrk="0" hangingPunct="0"/>
              <a:endParaRPr lang="ru-RU"/>
            </a:p>
          </p:txBody>
        </p:sp>
        <p:sp>
          <p:nvSpPr>
            <p:cNvPr id="11297" name="Oval 59"/>
            <p:cNvSpPr>
              <a:spLocks noChangeArrowheads="1"/>
            </p:cNvSpPr>
            <p:nvPr/>
          </p:nvSpPr>
          <p:spPr bwMode="auto">
            <a:xfrm>
              <a:off x="4698" y="2171"/>
              <a:ext cx="540" cy="540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eaLnBrk="0" hangingPunct="0"/>
              <a:endParaRPr lang="ru-RU"/>
            </a:p>
          </p:txBody>
        </p:sp>
        <p:sp>
          <p:nvSpPr>
            <p:cNvPr id="11298" name="Oval 58"/>
            <p:cNvSpPr>
              <a:spLocks noChangeArrowheads="1"/>
            </p:cNvSpPr>
            <p:nvPr/>
          </p:nvSpPr>
          <p:spPr bwMode="auto">
            <a:xfrm>
              <a:off x="4137" y="3176"/>
              <a:ext cx="540" cy="540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eaLnBrk="0" hangingPunct="0"/>
              <a:endParaRPr lang="ru-RU"/>
            </a:p>
          </p:txBody>
        </p:sp>
        <p:sp>
          <p:nvSpPr>
            <p:cNvPr id="11299" name="Oval 57"/>
            <p:cNvSpPr>
              <a:spLocks noChangeArrowheads="1"/>
            </p:cNvSpPr>
            <p:nvPr/>
          </p:nvSpPr>
          <p:spPr bwMode="auto">
            <a:xfrm>
              <a:off x="3597" y="3176"/>
              <a:ext cx="540" cy="540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eaLnBrk="0" hangingPunct="0"/>
              <a:endParaRPr lang="ru-RU"/>
            </a:p>
          </p:txBody>
        </p:sp>
        <p:sp>
          <p:nvSpPr>
            <p:cNvPr id="11300" name="Oval 56"/>
            <p:cNvSpPr>
              <a:spLocks noChangeArrowheads="1"/>
            </p:cNvSpPr>
            <p:nvPr/>
          </p:nvSpPr>
          <p:spPr bwMode="auto">
            <a:xfrm>
              <a:off x="3957" y="2636"/>
              <a:ext cx="540" cy="540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eaLnBrk="0" hangingPunct="0"/>
              <a:endParaRPr lang="ru-RU"/>
            </a:p>
          </p:txBody>
        </p:sp>
        <p:sp>
          <p:nvSpPr>
            <p:cNvPr id="11301" name="Oval 55"/>
            <p:cNvSpPr>
              <a:spLocks noChangeArrowheads="1"/>
            </p:cNvSpPr>
            <p:nvPr/>
          </p:nvSpPr>
          <p:spPr bwMode="auto">
            <a:xfrm>
              <a:off x="4127" y="2096"/>
              <a:ext cx="540" cy="540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eaLnBrk="0" hangingPunct="0"/>
              <a:endParaRPr lang="ru-RU"/>
            </a:p>
          </p:txBody>
        </p:sp>
      </p:grpSp>
      <p:sp>
        <p:nvSpPr>
          <p:cNvPr id="54" name="Прямоугольник 53"/>
          <p:cNvSpPr>
            <a:spLocks noChangeArrowheads="1"/>
          </p:cNvSpPr>
          <p:nvPr/>
        </p:nvSpPr>
        <p:spPr bwMode="auto">
          <a:xfrm>
            <a:off x="590550" y="2547938"/>
            <a:ext cx="9144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>
                <a:latin typeface="Times New Roman" pitchFamily="18" charset="0"/>
                <a:cs typeface="Times New Roman" pitchFamily="18" charset="0"/>
              </a:rPr>
              <a:t>   Киев</a:t>
            </a:r>
          </a:p>
        </p:txBody>
      </p:sp>
      <p:sp>
        <p:nvSpPr>
          <p:cNvPr id="55" name="Блок-схема: узел 54"/>
          <p:cNvSpPr/>
          <p:nvPr/>
        </p:nvSpPr>
        <p:spPr>
          <a:xfrm>
            <a:off x="663575" y="2620963"/>
            <a:ext cx="142875" cy="142875"/>
          </a:xfrm>
          <a:prstGeom prst="flowChartConnector">
            <a:avLst/>
          </a:prstGeom>
          <a:solidFill>
            <a:srgbClr val="99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1" name="Блок-схема: узел 60"/>
          <p:cNvSpPr/>
          <p:nvPr/>
        </p:nvSpPr>
        <p:spPr>
          <a:xfrm>
            <a:off x="3327400" y="1971675"/>
            <a:ext cx="144463" cy="144463"/>
          </a:xfrm>
          <a:prstGeom prst="flowChartConnector">
            <a:avLst/>
          </a:prstGeom>
          <a:solidFill>
            <a:srgbClr val="99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2" name="Блок-схема: узел 61"/>
          <p:cNvSpPr/>
          <p:nvPr/>
        </p:nvSpPr>
        <p:spPr>
          <a:xfrm>
            <a:off x="2822575" y="1971675"/>
            <a:ext cx="144463" cy="144463"/>
          </a:xfrm>
          <a:prstGeom prst="flowChartConnector">
            <a:avLst/>
          </a:prstGeom>
          <a:solidFill>
            <a:srgbClr val="99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3" name="Блок-схема: узел 62"/>
          <p:cNvSpPr/>
          <p:nvPr/>
        </p:nvSpPr>
        <p:spPr>
          <a:xfrm>
            <a:off x="2390775" y="2116138"/>
            <a:ext cx="144463" cy="144462"/>
          </a:xfrm>
          <a:prstGeom prst="flowChartConnector">
            <a:avLst/>
          </a:prstGeom>
          <a:solidFill>
            <a:srgbClr val="99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4" name="Блок-схема: узел 63"/>
          <p:cNvSpPr/>
          <p:nvPr/>
        </p:nvSpPr>
        <p:spPr>
          <a:xfrm>
            <a:off x="2679700" y="2547938"/>
            <a:ext cx="142875" cy="144462"/>
          </a:xfrm>
          <a:prstGeom prst="flowChartConnector">
            <a:avLst/>
          </a:prstGeom>
          <a:solidFill>
            <a:srgbClr val="99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5" name="Блок-схема: узел 64"/>
          <p:cNvSpPr/>
          <p:nvPr/>
        </p:nvSpPr>
        <p:spPr>
          <a:xfrm>
            <a:off x="2247900" y="2476500"/>
            <a:ext cx="142875" cy="144463"/>
          </a:xfrm>
          <a:prstGeom prst="flowChartConnector">
            <a:avLst/>
          </a:prstGeom>
          <a:solidFill>
            <a:srgbClr val="99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6" name="Блок-схема: узел 65"/>
          <p:cNvSpPr/>
          <p:nvPr/>
        </p:nvSpPr>
        <p:spPr>
          <a:xfrm>
            <a:off x="2390775" y="2981325"/>
            <a:ext cx="144463" cy="142875"/>
          </a:xfrm>
          <a:prstGeom prst="flowChartConnector">
            <a:avLst/>
          </a:prstGeom>
          <a:solidFill>
            <a:srgbClr val="99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7" name="Блок-схема: узел 66"/>
          <p:cNvSpPr/>
          <p:nvPr/>
        </p:nvSpPr>
        <p:spPr>
          <a:xfrm>
            <a:off x="2895600" y="2981325"/>
            <a:ext cx="142875" cy="142875"/>
          </a:xfrm>
          <a:prstGeom prst="flowChartConnector">
            <a:avLst/>
          </a:prstGeom>
          <a:solidFill>
            <a:srgbClr val="99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9" name="TextBox 68"/>
          <p:cNvSpPr txBox="1">
            <a:spLocks noChangeArrowheads="1"/>
          </p:cNvSpPr>
          <p:nvPr/>
        </p:nvSpPr>
        <p:spPr bwMode="auto">
          <a:xfrm>
            <a:off x="3038475" y="2405063"/>
            <a:ext cx="108108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>
                <a:latin typeface="Times New Roman" pitchFamily="18" charset="0"/>
                <a:cs typeface="Times New Roman" pitchFamily="18" charset="0"/>
              </a:rPr>
              <a:t>Золотая Орда</a:t>
            </a:r>
          </a:p>
        </p:txBody>
      </p:sp>
      <p:sp>
        <p:nvSpPr>
          <p:cNvPr id="71" name="TextBox 70"/>
          <p:cNvSpPr txBox="1">
            <a:spLocks noChangeArrowheads="1"/>
          </p:cNvSpPr>
          <p:nvPr/>
        </p:nvSpPr>
        <p:spPr bwMode="auto">
          <a:xfrm>
            <a:off x="5127625" y="2044700"/>
            <a:ext cx="646113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7200" b="1">
                <a:latin typeface="Times New Roman" pitchFamily="18" charset="0"/>
                <a:cs typeface="Times New Roman" pitchFamily="18" charset="0"/>
              </a:rPr>
              <a:t>?</a:t>
            </a:r>
          </a:p>
        </p:txBody>
      </p:sp>
      <p:sp>
        <p:nvSpPr>
          <p:cNvPr id="72" name="TextBox 71"/>
          <p:cNvSpPr txBox="1">
            <a:spLocks noChangeArrowheads="1"/>
          </p:cNvSpPr>
          <p:nvPr/>
        </p:nvSpPr>
        <p:spPr bwMode="auto">
          <a:xfrm>
            <a:off x="7288213" y="2044700"/>
            <a:ext cx="646112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7200" b="1">
                <a:latin typeface="Times New Roman" pitchFamily="18" charset="0"/>
                <a:cs typeface="Times New Roman" pitchFamily="18" charset="0"/>
              </a:rPr>
              <a:t>?</a:t>
            </a:r>
          </a:p>
        </p:txBody>
      </p:sp>
      <p:sp>
        <p:nvSpPr>
          <p:cNvPr id="74" name="Овал 73"/>
          <p:cNvSpPr/>
          <p:nvPr/>
        </p:nvSpPr>
        <p:spPr>
          <a:xfrm>
            <a:off x="1958975" y="1828800"/>
            <a:ext cx="2376488" cy="1727200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5" name="Овал 74"/>
          <p:cNvSpPr/>
          <p:nvPr/>
        </p:nvSpPr>
        <p:spPr>
          <a:xfrm>
            <a:off x="4191000" y="1828800"/>
            <a:ext cx="2376488" cy="1727200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6" name="Овал 75"/>
          <p:cNvSpPr/>
          <p:nvPr/>
        </p:nvSpPr>
        <p:spPr>
          <a:xfrm>
            <a:off x="6423025" y="1828800"/>
            <a:ext cx="2376488" cy="1727200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1828800" y="4267200"/>
            <a:ext cx="6019800" cy="1447800"/>
          </a:xfrm>
          <a:prstGeom prst="roundRect">
            <a:avLst/>
          </a:prstGeom>
          <a:solidFill>
            <a:srgbClr val="FFCC66"/>
          </a:solidFill>
          <a:ln>
            <a:solidFill>
              <a:srgbClr val="CC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Что представляла собой Русь </a:t>
            </a:r>
          </a:p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IX–XI веках</a:t>
            </a:r>
            <a:r>
              <a:rPr lang="ru-RU" sz="28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1828800" y="4267200"/>
            <a:ext cx="6019800" cy="1447800"/>
          </a:xfrm>
          <a:prstGeom prst="roundRect">
            <a:avLst/>
          </a:prstGeom>
          <a:solidFill>
            <a:srgbClr val="FFCC66"/>
          </a:solidFill>
          <a:ln>
            <a:solidFill>
              <a:srgbClr val="CC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Что случилось с государством к середине XII века?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1828800" y="4267200"/>
            <a:ext cx="6019800" cy="1447800"/>
          </a:xfrm>
          <a:prstGeom prst="roundRect">
            <a:avLst/>
          </a:prstGeom>
          <a:solidFill>
            <a:srgbClr val="FFCC66"/>
          </a:solidFill>
          <a:ln>
            <a:solidFill>
              <a:srgbClr val="CC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 чему это привело </a:t>
            </a:r>
          </a:p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середине XIII века?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1828800" y="4267200"/>
            <a:ext cx="6019800" cy="1447800"/>
          </a:xfrm>
          <a:prstGeom prst="roundRect">
            <a:avLst/>
          </a:prstGeom>
          <a:solidFill>
            <a:srgbClr val="FFCC66"/>
          </a:solidFill>
          <a:ln>
            <a:solidFill>
              <a:srgbClr val="CC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Предположите, как Русь смогла избавиться от власти Орды?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4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5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8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  <p:bldP spid="55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9" grpId="0"/>
      <p:bldP spid="71" grpId="0"/>
      <p:bldP spid="72" grpId="0"/>
      <p:bldP spid="74" grpId="0" animBg="1"/>
      <p:bldP spid="75" grpId="0" animBg="1"/>
      <p:bldP spid="76" grpId="0" animBg="1"/>
      <p:bldP spid="31" grpId="0" animBg="1"/>
      <p:bldP spid="32" grpId="0" animBg="1"/>
      <p:bldP spid="34" grpId="0" animBg="1"/>
      <p:bldP spid="3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001000" cy="685800"/>
          </a:xfrm>
        </p:spPr>
        <p:txBody>
          <a:bodyPr/>
          <a:lstStyle/>
          <a:p>
            <a:pPr>
              <a:defRPr/>
            </a:pPr>
            <a:r>
              <a:rPr lang="ru-RU" b="1" dirty="0" smtClean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Освобождение Руси</a:t>
            </a:r>
            <a:endParaRPr lang="ru-RU" b="1" dirty="0">
              <a:solidFill>
                <a:srgbClr val="66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066800" y="2286000"/>
          <a:ext cx="7162800" cy="1676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19400"/>
                <a:gridCol w="4343400"/>
              </a:tblGrid>
              <a:tr h="649111">
                <a:tc>
                  <a:txBody>
                    <a:bodyPr/>
                    <a:lstStyle/>
                    <a:p>
                      <a:pPr algn="ctr"/>
                      <a:r>
                        <a:rPr lang="ru-RU" sz="2800" b="1" i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Личности</a:t>
                      </a:r>
                      <a:endParaRPr lang="ru-RU" sz="2800" b="1" i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i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Деятельность</a:t>
                      </a:r>
                      <a:endParaRPr lang="ru-RU" sz="2800" b="1" i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CC99"/>
                    </a:solidFill>
                  </a:tcPr>
                </a:tc>
              </a:tr>
              <a:tr h="1027289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Андрей Рублёв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Написал икону «Троица», </a:t>
                      </a:r>
                    </a:p>
                    <a:p>
                      <a:pPr algn="ctr"/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которая послужила призывом к объединению Руси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CC99"/>
                    </a:solidFill>
                  </a:tcPr>
                </a:tc>
              </a:tr>
            </a:tbl>
          </a:graphicData>
        </a:graphic>
      </p:graphicFrame>
      <p:sp>
        <p:nvSpPr>
          <p:cNvPr id="6" name="Скругленный прямоугольник 5"/>
          <p:cNvSpPr/>
          <p:nvPr/>
        </p:nvSpPr>
        <p:spPr>
          <a:xfrm>
            <a:off x="228600" y="762000"/>
            <a:ext cx="8534400" cy="1219200"/>
          </a:xfrm>
          <a:prstGeom prst="roundRect">
            <a:avLst/>
          </a:prstGeom>
          <a:solidFill>
            <a:srgbClr val="FFCC66"/>
          </a:solidFill>
          <a:ln>
            <a:solidFill>
              <a:srgbClr val="CC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Благодаря каким людям совершилось объединение Руси? Найдите ответ в учебнике, стр.48-49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0" descr="C:\Users\Пользователь\Desktop\троицкий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38600" y="381000"/>
            <a:ext cx="4068763" cy="2819400"/>
          </a:xfrm>
          <a:prstGeom prst="rect">
            <a:avLst/>
          </a:prstGeom>
          <a:noFill/>
          <a:ln w="19050">
            <a:solidFill>
              <a:srgbClr val="663300"/>
            </a:solidFill>
            <a:miter lim="800000"/>
            <a:headEnd/>
            <a:tailEnd/>
          </a:ln>
        </p:spPr>
      </p:pic>
      <p:sp>
        <p:nvSpPr>
          <p:cNvPr id="14" name="Прямоугольник 13"/>
          <p:cNvSpPr/>
          <p:nvPr/>
        </p:nvSpPr>
        <p:spPr>
          <a:xfrm>
            <a:off x="838200" y="3124200"/>
            <a:ext cx="2649538" cy="400050"/>
          </a:xfrm>
          <a:prstGeom prst="rect">
            <a:avLst/>
          </a:prstGeom>
          <a:solidFill>
            <a:srgbClr val="FFCC66"/>
          </a:solidFill>
          <a:ln>
            <a:solidFill>
              <a:srgbClr val="663300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Сергий Радонежский</a:t>
            </a:r>
          </a:p>
        </p:txBody>
      </p:sp>
      <p:pic>
        <p:nvPicPr>
          <p:cNvPr id="10" name="Picture 9" descr="C:\Users\Пользователь\Desktop\донск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57400" y="3657600"/>
            <a:ext cx="1911350" cy="2128838"/>
          </a:xfrm>
          <a:prstGeom prst="rect">
            <a:avLst/>
          </a:prstGeom>
          <a:noFill/>
          <a:ln w="19050">
            <a:solidFill>
              <a:srgbClr val="663300"/>
            </a:solidFill>
            <a:miter lim="800000"/>
            <a:headEnd/>
            <a:tailEnd/>
          </a:ln>
        </p:spPr>
      </p:pic>
      <p:pic>
        <p:nvPicPr>
          <p:cNvPr id="13317" name="Picture 2" descr="Преподобный Сергий Радонежский Чудотворец 26 = 32 Лукина Н.И. 2007 год Галерея Фото Православного Форума Апостола Андрея Первозв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43000" y="304800"/>
            <a:ext cx="1946275" cy="2667000"/>
          </a:xfrm>
          <a:prstGeom prst="rect">
            <a:avLst/>
          </a:prstGeom>
          <a:noFill/>
          <a:ln w="28575">
            <a:solidFill>
              <a:srgbClr val="663300"/>
            </a:solidFill>
            <a:miter lim="800000"/>
            <a:headEnd/>
            <a:tailEnd/>
          </a:ln>
        </p:spPr>
      </p:pic>
      <p:sp>
        <p:nvSpPr>
          <p:cNvPr id="12" name="Прямоугольник 11"/>
          <p:cNvSpPr/>
          <p:nvPr/>
        </p:nvSpPr>
        <p:spPr>
          <a:xfrm>
            <a:off x="1676400" y="5867400"/>
            <a:ext cx="2762250" cy="706438"/>
          </a:xfrm>
          <a:prstGeom prst="rect">
            <a:avLst/>
          </a:prstGeom>
          <a:solidFill>
            <a:srgbClr val="FFCC66"/>
          </a:solidFill>
          <a:ln>
            <a:solidFill>
              <a:srgbClr val="663300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Дмитрий Иванович, князь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московский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8676" name="Picture 4" descr="13vainamoinen: День памяти прп. Сергия Радонежского.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76800" y="3352800"/>
            <a:ext cx="2590800" cy="3100388"/>
          </a:xfrm>
          <a:prstGeom prst="rect">
            <a:avLst/>
          </a:prstGeom>
          <a:noFill/>
          <a:ln w="19050">
            <a:solidFill>
              <a:srgbClr val="663300"/>
            </a:solidFill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ергий и дмитрий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526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2" descr="Умный город будущего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47800" y="1295400"/>
            <a:ext cx="6477000" cy="48387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4" name="Скругленный прямоугольник 3"/>
          <p:cNvSpPr/>
          <p:nvPr/>
        </p:nvSpPr>
        <p:spPr>
          <a:xfrm>
            <a:off x="304800" y="152400"/>
            <a:ext cx="8534400" cy="990600"/>
          </a:xfrm>
          <a:prstGeom prst="roundRect">
            <a:avLst/>
          </a:prstGeom>
          <a:solidFill>
            <a:srgbClr val="FFCC66"/>
          </a:solidFill>
          <a:ln>
            <a:solidFill>
              <a:srgbClr val="CC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Почему битва на Куликовом поле стала </a:t>
            </a:r>
          </a:p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символом объединения русских земель?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>
            <a:lum/>
          </a:blip>
          <a:srcRect/>
          <a:stretch>
            <a:fillRect l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куликовская 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1524000" y="990600"/>
            <a:ext cx="6578600" cy="4933950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166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001000" cy="685800"/>
          </a:xfrm>
        </p:spPr>
        <p:txBody>
          <a:bodyPr/>
          <a:lstStyle/>
          <a:p>
            <a:pPr>
              <a:defRPr/>
            </a:pPr>
            <a:r>
              <a:rPr lang="ru-RU" b="1" dirty="0" smtClean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Освобождение Руси</a:t>
            </a:r>
            <a:endParaRPr lang="ru-RU" b="1" dirty="0">
              <a:solidFill>
                <a:srgbClr val="66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990600" y="1905000"/>
          <a:ext cx="7315200" cy="1676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95600"/>
                <a:gridCol w="4419600"/>
              </a:tblGrid>
              <a:tr h="649111">
                <a:tc>
                  <a:txBody>
                    <a:bodyPr/>
                    <a:lstStyle/>
                    <a:p>
                      <a:pPr algn="ctr"/>
                      <a:r>
                        <a:rPr lang="ru-RU" sz="2800" b="1" i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Личности</a:t>
                      </a:r>
                      <a:endParaRPr lang="ru-RU" sz="2800" b="1" i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i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Деятельность</a:t>
                      </a:r>
                      <a:endParaRPr lang="ru-RU" sz="2800" b="1" i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CC99"/>
                    </a:solidFill>
                  </a:tcPr>
                </a:tc>
              </a:tr>
              <a:tr h="1027289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Андрей Рублёв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Написал икону «Троица», </a:t>
                      </a:r>
                    </a:p>
                    <a:p>
                      <a:pPr algn="ctr"/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которая послужила призывом к объединению Руси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CC99"/>
                    </a:solidFill>
                  </a:tcPr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990600" y="3581400"/>
            <a:ext cx="2895600" cy="1295400"/>
          </a:xfrm>
          <a:prstGeom prst="rect">
            <a:avLst/>
          </a:prstGeom>
          <a:solidFill>
            <a:srgbClr val="FFCC9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Дмитрий Иванович, </a:t>
            </a:r>
          </a:p>
          <a:p>
            <a:pPr algn="ctr">
              <a:defRPr/>
            </a:pPr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князь московский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886200" y="3581400"/>
            <a:ext cx="4419600" cy="1295400"/>
          </a:xfrm>
          <a:prstGeom prst="rect">
            <a:avLst/>
          </a:prstGeom>
          <a:solidFill>
            <a:srgbClr val="FFCC9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Создал единое русское войско, с которым одержал победу в Куликовской битве 1380г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990600" y="4876800"/>
            <a:ext cx="2895600" cy="1295400"/>
          </a:xfrm>
          <a:prstGeom prst="rect">
            <a:avLst/>
          </a:prstGeom>
          <a:solidFill>
            <a:srgbClr val="FFCC9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Сергий Радонежский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3886200" y="4876800"/>
            <a:ext cx="4419600" cy="1295400"/>
          </a:xfrm>
          <a:prstGeom prst="rect">
            <a:avLst/>
          </a:prstGeom>
          <a:solidFill>
            <a:srgbClr val="FFCC9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Основал Троицкий монастырь, призывал прекратить распри между людьми. Благословил московского князя на битву с Ордой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81000" y="838200"/>
            <a:ext cx="8382000" cy="914400"/>
          </a:xfrm>
          <a:prstGeom prst="roundRect">
            <a:avLst/>
          </a:prstGeom>
          <a:solidFill>
            <a:srgbClr val="FFCC66"/>
          </a:solidFill>
          <a:ln>
            <a:solidFill>
              <a:srgbClr val="CC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/>
                <a:ea typeface="Calibri"/>
              </a:rPr>
              <a:t>Какие ещё имена вы хотели бы внести </a:t>
            </a:r>
          </a:p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/>
                <a:ea typeface="Calibri"/>
              </a:rPr>
              <a:t>в таблицу и почему?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alphaModFix amt="81000"/>
            <a:lum/>
          </a:blip>
          <a:srcRect/>
          <a:stretch>
            <a:fillRect l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I:\работа\уроки\3 класс\окр мир\история\от древней руси до единой россии\моисеева, школа 60\поединок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53000" y="1447800"/>
            <a:ext cx="3048000" cy="19812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1026" name="Picture 2" descr="I:\работа\уроки\3 класс\окр мир\история\от древней руси до единой россии\моисеева, школа 60\куликовская битва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53000" y="4191000"/>
            <a:ext cx="3028950" cy="1873622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1029" name="Picture 5" descr="I:\работа\уроки\3 класс\окр мир\история\от древней руси до единой россии\моисеева, школа 60\утро на куликовом поле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219200" y="4191000"/>
            <a:ext cx="3048000" cy="1919111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1028" name="Picture 4" descr="I:\работа\уроки\3 класс\окр мир\история\от древней руси до единой россии\моисеева, школа 60\раненый дмитрий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219200" y="1447800"/>
            <a:ext cx="3048000" cy="19812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14" name="Прямоугольник 13"/>
          <p:cNvSpPr/>
          <p:nvPr/>
        </p:nvSpPr>
        <p:spPr>
          <a:xfrm>
            <a:off x="1066800" y="5943600"/>
            <a:ext cx="3352800" cy="646113"/>
          </a:xfrm>
          <a:prstGeom prst="rect">
            <a:avLst/>
          </a:prstGeom>
          <a:ln>
            <a:solidFill>
              <a:srgbClr val="990000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Утро на Куликовом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поле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Худ. А.П. Бубнов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43000" y="4114800"/>
            <a:ext cx="365125" cy="522288"/>
          </a:xfrm>
          <a:prstGeom prst="rect">
            <a:avLst/>
          </a:prstGeom>
          <a:ln>
            <a:solidFill>
              <a:srgbClr val="990000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1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800600" y="3352800"/>
            <a:ext cx="3365500" cy="646112"/>
          </a:xfrm>
          <a:prstGeom prst="rect">
            <a:avLst/>
          </a:prstGeom>
          <a:ln>
            <a:solidFill>
              <a:srgbClr val="990000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Поединок на Куликовом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поле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Худ. М.И. Авилов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876800" y="1371600"/>
            <a:ext cx="363537" cy="523875"/>
          </a:xfrm>
          <a:prstGeom prst="rect">
            <a:avLst/>
          </a:prstGeom>
          <a:ln>
            <a:solidFill>
              <a:srgbClr val="990000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2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4876800" y="4114800"/>
            <a:ext cx="363537" cy="522288"/>
          </a:xfrm>
          <a:prstGeom prst="rect">
            <a:avLst/>
          </a:prstGeom>
          <a:ln>
            <a:solidFill>
              <a:srgbClr val="990000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3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143000" y="1371600"/>
            <a:ext cx="363537" cy="523875"/>
          </a:xfrm>
          <a:prstGeom prst="rect">
            <a:avLst/>
          </a:prstGeom>
          <a:ln>
            <a:solidFill>
              <a:srgbClr val="990000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4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00600" y="5943600"/>
            <a:ext cx="3352800" cy="646113"/>
          </a:xfrm>
          <a:prstGeom prst="rect">
            <a:avLst/>
          </a:prstGeom>
          <a:ln>
            <a:solidFill>
              <a:srgbClr val="990000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Куликовская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битва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Худ. Н.С.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Присекин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1066800" y="3352800"/>
            <a:ext cx="3352800" cy="646112"/>
          </a:xfrm>
          <a:prstGeom prst="rect">
            <a:avLst/>
          </a:prstGeom>
          <a:ln>
            <a:solidFill>
              <a:srgbClr val="990000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Раненый Дмитрий Донской</a:t>
            </a:r>
          </a:p>
          <a:p>
            <a:pPr algn="ctr">
              <a:defRPr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на поле битвы</a:t>
            </a:r>
          </a:p>
        </p:txBody>
      </p:sp>
      <p:sp>
        <p:nvSpPr>
          <p:cNvPr id="22" name="Заголовок 1"/>
          <p:cNvSpPr txBox="1">
            <a:spLocks/>
          </p:cNvSpPr>
          <p:nvPr/>
        </p:nvSpPr>
        <p:spPr bwMode="auto">
          <a:xfrm>
            <a:off x="609600" y="0"/>
            <a:ext cx="80010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0" cap="none" spc="0" normalizeH="0" baseline="0" noProof="0" dirty="0" smtClean="0">
                <a:ln>
                  <a:noFill/>
                </a:ln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Применяем новые знания</a:t>
            </a:r>
            <a:endParaRPr kumimoji="0" lang="ru-RU" sz="4400" b="1" i="0" u="none" strike="noStrike" kern="0" cap="none" spc="0" normalizeH="0" baseline="0" noProof="0" dirty="0">
              <a:ln>
                <a:noFill/>
              </a:ln>
              <a:solidFill>
                <a:srgbClr val="66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457200" y="685800"/>
            <a:ext cx="8382000" cy="609600"/>
          </a:xfrm>
          <a:prstGeom prst="roundRect">
            <a:avLst/>
          </a:prstGeom>
          <a:solidFill>
            <a:srgbClr val="FFCC66"/>
          </a:solidFill>
          <a:ln>
            <a:solidFill>
              <a:srgbClr val="CC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/>
                <a:ea typeface="Calibri"/>
              </a:rPr>
              <a:t>Расположите иллюстрации в хронологическом порядке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alphaModFix amt="81000"/>
            <a:lum/>
          </a:blip>
          <a:srcRect/>
          <a:stretch>
            <a:fillRect l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1"/>
          <p:cNvSpPr txBox="1">
            <a:spLocks/>
          </p:cNvSpPr>
          <p:nvPr/>
        </p:nvSpPr>
        <p:spPr bwMode="auto">
          <a:xfrm>
            <a:off x="609600" y="0"/>
            <a:ext cx="80010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0" cap="none" spc="0" normalizeH="0" baseline="0" noProof="0" dirty="0" smtClean="0">
                <a:ln>
                  <a:noFill/>
                </a:ln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Применяем новые знания</a:t>
            </a:r>
            <a:endParaRPr kumimoji="0" lang="ru-RU" sz="4400" b="1" i="0" u="none" strike="noStrike" kern="0" cap="none" spc="0" normalizeH="0" baseline="0" noProof="0" dirty="0">
              <a:ln>
                <a:noFill/>
              </a:ln>
              <a:solidFill>
                <a:srgbClr val="66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457200" y="685800"/>
            <a:ext cx="8382000" cy="609600"/>
          </a:xfrm>
          <a:prstGeom prst="roundRect">
            <a:avLst/>
          </a:prstGeom>
          <a:solidFill>
            <a:srgbClr val="FFCC66"/>
          </a:solidFill>
          <a:ln>
            <a:solidFill>
              <a:srgbClr val="CC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/>
                <a:ea typeface="Calibri"/>
              </a:rPr>
              <a:t>Исправьте исторические ошибки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3" name="Picture 4" descr="Cтаринные свитки на прозрачном фоне &quot; SoLaRVIP.InFo"/>
          <p:cNvPicPr>
            <a:picLocks noChangeAspect="1" noChangeArrowheads="1"/>
          </p:cNvPicPr>
          <p:nvPr/>
        </p:nvPicPr>
        <p:blipFill>
          <a:blip r:embed="rId3" cstate="print">
            <a:lum bright="10000"/>
          </a:blip>
          <a:srcRect/>
          <a:stretch>
            <a:fillRect/>
          </a:stretch>
        </p:blipFill>
        <p:spPr bwMode="auto">
          <a:xfrm rot="16200000">
            <a:off x="1768414" y="-549215"/>
            <a:ext cx="5607171" cy="914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" name="TextBox 24"/>
          <p:cNvSpPr txBox="1"/>
          <p:nvPr/>
        </p:nvSpPr>
        <p:spPr>
          <a:xfrm>
            <a:off x="609600" y="2133600"/>
            <a:ext cx="7848600" cy="45858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20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Возле 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Москвы, в лесу появился Троицкий </a:t>
            </a:r>
            <a:endParaRPr lang="ru-RU" sz="2400" b="1" i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монастырь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. Его основал монах Нестор. </a:t>
            </a:r>
            <a:endParaRPr lang="ru-RU" sz="2400" b="1" i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Со 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всей 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Руси 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к Нестору за советом шли люди. По легенде, пришёл к нему князь Александр Ярославович. Он решил поднять Русь против Золотой Орды. </a:t>
            </a:r>
          </a:p>
          <a:p>
            <a:pPr algn="just"/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     В 1240 году за рекой Дон на Куликовом поле встретились ордынское войско и русские полки. </a:t>
            </a:r>
          </a:p>
          <a:p>
            <a:pPr algn="just"/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     В результате кровопролитного сражения, которое продолжалось целый день, войско князя Дмитрия Ивановича было разгромлено. После этой битвы великий полководец получил прозвище </a:t>
            </a:r>
            <a:r>
              <a:rPr lang="ru-RU" sz="2400" b="1" i="1" dirty="0" err="1" smtClean="0">
                <a:latin typeface="Times New Roman" pitchFamily="18" charset="0"/>
                <a:cs typeface="Times New Roman" pitchFamily="18" charset="0"/>
              </a:rPr>
              <a:t>Куликовский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defRPr/>
            </a:pPr>
            <a:endParaRPr lang="ru-RU" sz="28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953000" y="2514600"/>
            <a:ext cx="2590800" cy="400050"/>
          </a:xfrm>
          <a:prstGeom prst="rect">
            <a:avLst/>
          </a:prstGeom>
          <a:ln>
            <a:solidFill>
              <a:srgbClr val="990000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ru-RU" sz="2000" b="1" i="1" dirty="0">
                <a:latin typeface="Times New Roman" pitchFamily="18" charset="0"/>
                <a:cs typeface="Times New Roman" pitchFamily="18" charset="0"/>
              </a:rPr>
              <a:t>Сергий Радонежский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3124200" y="2895600"/>
            <a:ext cx="1225550" cy="400050"/>
          </a:xfrm>
          <a:prstGeom prst="rect">
            <a:avLst/>
          </a:prstGeom>
          <a:ln>
            <a:solidFill>
              <a:srgbClr val="990000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2000" b="1" i="1" dirty="0">
                <a:latin typeface="Times New Roman" pitchFamily="18" charset="0"/>
                <a:cs typeface="Times New Roman" pitchFamily="18" charset="0"/>
              </a:rPr>
              <a:t>Сергию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29200" y="3276600"/>
            <a:ext cx="3324225" cy="400050"/>
          </a:xfrm>
          <a:prstGeom prst="rect">
            <a:avLst/>
          </a:prstGeom>
          <a:ln>
            <a:solidFill>
              <a:srgbClr val="990000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2000" b="1" i="1" dirty="0">
                <a:latin typeface="Times New Roman" pitchFamily="18" charset="0"/>
                <a:cs typeface="Times New Roman" pitchFamily="18" charset="0"/>
              </a:rPr>
              <a:t>Дмитрий Иванович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1524000" y="4038600"/>
            <a:ext cx="779463" cy="400050"/>
          </a:xfrm>
          <a:prstGeom prst="rect">
            <a:avLst/>
          </a:prstGeom>
          <a:ln>
            <a:solidFill>
              <a:srgbClr val="990000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2000" b="1" i="1" dirty="0">
                <a:latin typeface="Times New Roman" pitchFamily="18" charset="0"/>
                <a:cs typeface="Times New Roman" pitchFamily="18" charset="0"/>
              </a:rPr>
              <a:t>1380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2438400" y="5486400"/>
            <a:ext cx="2667000" cy="400050"/>
          </a:xfrm>
          <a:prstGeom prst="rect">
            <a:avLst/>
          </a:prstGeom>
          <a:ln>
            <a:solidFill>
              <a:srgbClr val="990000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держало победу</a:t>
            </a:r>
            <a:endParaRPr lang="ru-RU" sz="20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5943600" y="5791200"/>
            <a:ext cx="1828800" cy="400050"/>
          </a:xfrm>
          <a:prstGeom prst="rect">
            <a:avLst/>
          </a:prstGeom>
          <a:ln>
            <a:solidFill>
              <a:srgbClr val="990000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Донской</a:t>
            </a:r>
            <a:endParaRPr lang="ru-RU" sz="20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ая прямоугольная выноска 13"/>
          <p:cNvSpPr/>
          <p:nvPr/>
        </p:nvSpPr>
        <p:spPr>
          <a:xfrm>
            <a:off x="762000" y="1219200"/>
            <a:ext cx="7696200" cy="1752600"/>
          </a:xfrm>
          <a:prstGeom prst="wedgeRoundRectCallout">
            <a:avLst>
              <a:gd name="adj1" fmla="val -29126"/>
              <a:gd name="adj2" fmla="val -69035"/>
              <a:gd name="adj3" fmla="val 16667"/>
            </a:avLst>
          </a:prstGeom>
          <a:blipFill>
            <a:blip r:embed="rId3" cstate="print"/>
            <a:tile tx="0" ty="0" sx="100000" sy="100000" flip="none" algn="tl"/>
          </a:blipFill>
          <a:ln>
            <a:solidFill>
              <a:srgbClr val="FF9900"/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400" b="1" dirty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Как Русь смогла стать свободной и независимой?</a:t>
            </a: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533400" y="4191000"/>
            <a:ext cx="8097838" cy="2246313"/>
          </a:xfrm>
          <a:prstGeom prst="rect">
            <a:avLst/>
          </a:prstGeom>
          <a:solidFill>
            <a:srgbClr val="FFFFCC"/>
          </a:solidFill>
          <a:ln w="19050">
            <a:solidFill>
              <a:srgbClr val="663300"/>
            </a:solidFill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algn="ctr">
              <a:defRPr/>
            </a:pP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Более 200 лет Русь платила дань Орде, но сумела сплотиться вокруг Москвы, накопить силы для отпора врагу. Освобождение от ига – заслуга многих людей, стремившихся к объединению сил для борьбы с завоевателями.  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381000" y="152400"/>
            <a:ext cx="8382000" cy="685800"/>
          </a:xfrm>
          <a:prstGeom prst="roundRect">
            <a:avLst/>
          </a:prstGeom>
          <a:solidFill>
            <a:srgbClr val="FFCC66"/>
          </a:solidFill>
          <a:ln>
            <a:solidFill>
              <a:srgbClr val="CC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/>
                <a:ea typeface="Calibri"/>
              </a:rPr>
              <a:t>Что мы хотели сегодня выяснить?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609600" y="3352800"/>
            <a:ext cx="8001000" cy="510778"/>
          </a:xfrm>
          <a:prstGeom prst="roundRect">
            <a:avLst/>
          </a:prstGeom>
          <a:solidFill>
            <a:srgbClr val="FFCC66"/>
          </a:solidFill>
          <a:ln>
            <a:solidFill>
              <a:srgbClr val="990000"/>
            </a:solidFill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 indent="215900" algn="ctr" eaLnBrk="0" hangingPunct="0">
              <a:defRPr/>
            </a:pPr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Какой ответ вы можете дать на этот вопрос?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ctrTitle"/>
          </p:nvPr>
        </p:nvSpPr>
        <p:spPr>
          <a:xfrm>
            <a:off x="838200" y="1371600"/>
            <a:ext cx="7772400" cy="2228850"/>
          </a:xfrm>
        </p:spPr>
        <p:txBody>
          <a:bodyPr/>
          <a:lstStyle/>
          <a:p>
            <a:r>
              <a:rPr lang="ru-RU" sz="4800" b="1" i="1" smtClean="0">
                <a:latin typeface="Times New Roman" pitchFamily="18" charset="0"/>
                <a:cs typeface="Times New Roman" pitchFamily="18" charset="0"/>
              </a:rPr>
              <a:t>Знать прошлое надо, </a:t>
            </a:r>
            <a:br>
              <a:rPr lang="ru-RU" sz="4800" b="1" i="1" smtClean="0">
                <a:latin typeface="Times New Roman" pitchFamily="18" charset="0"/>
                <a:cs typeface="Times New Roman" pitchFamily="18" charset="0"/>
              </a:rPr>
            </a:br>
            <a:r>
              <a:rPr lang="ru-RU" sz="4800" b="1" i="1" smtClean="0">
                <a:latin typeface="Times New Roman" pitchFamily="18" charset="0"/>
                <a:cs typeface="Times New Roman" pitchFamily="18" charset="0"/>
              </a:rPr>
              <a:t>чтобы понять настоящее и предвидеть будущее</a:t>
            </a:r>
          </a:p>
        </p:txBody>
      </p:sp>
      <p:sp>
        <p:nvSpPr>
          <p:cNvPr id="3075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r"/>
            <a:r>
              <a:rPr lang="ru-RU" b="1" i="1" smtClean="0">
                <a:latin typeface="Times New Roman" pitchFamily="18" charset="0"/>
                <a:cs typeface="Times New Roman" pitchFamily="18" charset="0"/>
              </a:rPr>
              <a:t>В.Г. Белинский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alphaModFix amt="60000"/>
            <a:lum/>
          </a:blip>
          <a:srcRect/>
          <a:stretch>
            <a:fillRect l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05200" y="4343400"/>
            <a:ext cx="4800600" cy="838200"/>
          </a:xfrm>
        </p:spPr>
        <p:txBody>
          <a:bodyPr/>
          <a:lstStyle/>
          <a:p>
            <a:pPr algn="r">
              <a:defRPr/>
            </a:pPr>
            <a:r>
              <a:rPr lang="ru-RU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А. А. Чумаков</a:t>
            </a:r>
            <a:endParaRPr lang="ru-RU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603" name="TextBox 5"/>
          <p:cNvSpPr>
            <a:spLocks noGrp="1" noChangeArrowheads="1"/>
          </p:cNvSpPr>
          <p:nvPr>
            <p:ph type="ctrTitle"/>
          </p:nvPr>
        </p:nvSpPr>
        <p:spPr>
          <a:xfrm>
            <a:off x="2362200" y="1673225"/>
            <a:ext cx="6477000" cy="2308225"/>
          </a:xfrm>
        </p:spPr>
        <p:txBody>
          <a:bodyPr>
            <a:spAutoFit/>
          </a:bodyPr>
          <a:lstStyle/>
          <a:p>
            <a:r>
              <a:rPr lang="ru-RU" sz="36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Вовеки славься, Русь, Россия!</a:t>
            </a:r>
            <a:br>
              <a:rPr lang="ru-RU" sz="36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 будь всегда сама собой.</a:t>
            </a:r>
            <a:br>
              <a:rPr lang="ru-RU" sz="36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Твои народы вместе – сила!</a:t>
            </a:r>
            <a:br>
              <a:rPr lang="ru-RU" sz="36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Никто не справится с тобой!</a:t>
            </a:r>
            <a:r>
              <a:rPr lang="ru-RU" sz="2800" b="1" dirty="0" smtClean="0">
                <a:solidFill>
                  <a:schemeClr val="tx1"/>
                </a:solidFill>
                <a:latin typeface="Calibri" pitchFamily="34" charset="0"/>
              </a:rPr>
              <a:t>                          </a:t>
            </a:r>
            <a:r>
              <a:rPr lang="ru-RU" sz="3200" b="1" i="1" dirty="0" smtClean="0">
                <a:solidFill>
                  <a:srgbClr val="002060"/>
                </a:solidFill>
                <a:latin typeface="Calibri" pitchFamily="34" charset="0"/>
              </a:rPr>
              <a:t>                                   </a:t>
            </a:r>
            <a:endParaRPr lang="ru-RU" sz="3200" dirty="0" smtClean="0">
              <a:solidFill>
                <a:srgbClr val="002060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229600" cy="1143000"/>
          </a:xfrm>
        </p:spPr>
        <p:txBody>
          <a:bodyPr/>
          <a:lstStyle/>
          <a:p>
            <a:pPr>
              <a:defRPr/>
            </a:pPr>
            <a:r>
              <a:rPr lang="ru-RU" b="1" dirty="0" smtClean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Домашнее задание</a:t>
            </a:r>
            <a:endParaRPr lang="ru-RU" b="1" dirty="0">
              <a:solidFill>
                <a:srgbClr val="66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627" name="Содержимое 2"/>
          <p:cNvSpPr>
            <a:spLocks noGrp="1"/>
          </p:cNvSpPr>
          <p:nvPr>
            <p:ph idx="1"/>
          </p:nvPr>
        </p:nvSpPr>
        <p:spPr>
          <a:xfrm>
            <a:off x="1447800" y="1905000"/>
            <a:ext cx="6705600" cy="3276600"/>
          </a:xfrm>
        </p:spPr>
        <p:txBody>
          <a:bodyPr/>
          <a:lstStyle/>
          <a:p>
            <a:r>
              <a:rPr lang="ru-RU" b="1" smtClean="0">
                <a:latin typeface="Times New Roman" pitchFamily="18" charset="0"/>
                <a:cs typeface="Times New Roman" pitchFamily="18" charset="0"/>
              </a:rPr>
              <a:t>Работа в учебнике – найти материал, о котором не говорили на уроке</a:t>
            </a:r>
          </a:p>
        </p:txBody>
      </p:sp>
      <p:pic>
        <p:nvPicPr>
          <p:cNvPr id="26628" name="Picture 2" descr="Дневник страйк77 : LiveInternet - Российский Сервис Онлайн-Дневников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5000" y="4800600"/>
            <a:ext cx="3048000" cy="1830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lum/>
          </a:blip>
          <a:srcRect/>
          <a:stretch>
            <a:fillRect l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0"/>
            <a:ext cx="8424936" cy="720000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  <a:t>Источники информации: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447800" y="1066800"/>
            <a:ext cx="685800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74320" indent="-274320" algn="just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1.  Тексты, задания и иллюстрации из учебника и рабочей тетради для 3-го класса Окружающий  мир «Мое Отечество» А.А.Вахрушев, Д.Д.Данилов,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Е.В.Сизова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С.В.Тырин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457200" indent="-457200" algn="just" fontAlgn="auto">
              <a:spcAft>
                <a:spcPts val="0"/>
              </a:spcAft>
              <a:buClr>
                <a:schemeClr val="accent3"/>
              </a:buClr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2. Задания из Методических рекомендаций для учителя по курсу окружающего мира для 3-го класса Е.В.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Сизова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, Д.Д. Данилов,  М.Е.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Турчина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marL="274320" indent="-274320" algn="just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3.Изображения с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  <a:hlinkClick r:id="rId3"/>
              </a:rPr>
              <a:t>http://yandex.ru/images/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marL="274320" indent="-274320" algn="just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  <a:hlinkClick r:id="rId4"/>
              </a:rPr>
              <a:t>http://www.proshkolu.ru/user/sergeywaz/file/3832584/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marL="274320" indent="-274320" algn="just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  <a:hlinkClick r:id="rId5"/>
              </a:rPr>
              <a:t>http://www.youtube.com/watch?v=y3DCG2dBDMk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marL="274320" indent="-274320" algn="just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  <a:hlinkClick r:id="rId6"/>
              </a:rPr>
              <a:t>http://oit.uni-dubna.ru/bank1/ou08/frolova/frolova_6kl.htm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marL="274320" indent="-274320" algn="just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marL="274320" indent="-274320" algn="just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alphaModFix amt="90000"/>
            <a:lum/>
          </a:blip>
          <a:srcRect/>
          <a:stretch>
            <a:fillRect l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304800" y="228600"/>
            <a:ext cx="8534400" cy="990600"/>
          </a:xfrm>
          <a:prstGeom prst="roundRect">
            <a:avLst/>
          </a:prstGeom>
          <a:solidFill>
            <a:srgbClr val="FFCC66"/>
          </a:solidFill>
          <a:ln>
            <a:solidFill>
              <a:srgbClr val="CC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 каком событии идёт речь в летописи?</a:t>
            </a:r>
            <a:endParaRPr lang="ru-RU" sz="3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4" descr="Cтаринные свитки на прозрачном фоне &quot; SoLaRVIP.InFo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200000">
            <a:off x="2095500" y="-266700"/>
            <a:ext cx="4953001" cy="80772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1219200" y="2286000"/>
            <a:ext cx="6478588" cy="31083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defRPr/>
            </a:pPr>
            <a:r>
              <a:rPr lang="ru-RU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        </a:t>
            </a:r>
            <a:r>
              <a:rPr lang="ru-RU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28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светло светлая и </a:t>
            </a:r>
            <a:endParaRPr lang="ru-RU" sz="28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just">
              <a:defRPr/>
            </a:pPr>
            <a:r>
              <a:rPr lang="ru-RU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красно </a:t>
            </a:r>
            <a:r>
              <a:rPr lang="ru-RU" sz="28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украшенная земля Русская! Настало время тяжёлых испытаний, обрушились на неё страшные беды. Первая беда – вина самих </a:t>
            </a:r>
            <a:r>
              <a:rPr lang="ru-RU" sz="2800" b="1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русичей</a:t>
            </a:r>
            <a:r>
              <a:rPr lang="ru-RU" sz="28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Не сберегли они государства единого, начали князья воевать друг с другом…</a:t>
            </a:r>
            <a:endParaRPr lang="ru-RU" sz="24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4" descr="Cтаринные свитки на прозрачном фоне &quot; SoLaRVIP.InF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6200000">
            <a:off x="2357219" y="-452219"/>
            <a:ext cx="4534337" cy="802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1143000" y="2667000"/>
            <a:ext cx="6826250" cy="15700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defRPr/>
            </a:pP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32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 другая беда – из степей пришла, налетели чёрны вороны, спалили города да сёла…</a:t>
            </a:r>
            <a:endParaRPr lang="ru-RU" sz="28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304800" y="228600"/>
            <a:ext cx="8534400" cy="990600"/>
          </a:xfrm>
          <a:prstGeom prst="roundRect">
            <a:avLst/>
          </a:prstGeom>
          <a:solidFill>
            <a:srgbClr val="FFCC66"/>
          </a:solidFill>
          <a:ln>
            <a:solidFill>
              <a:srgbClr val="CC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Что это за беда?</a:t>
            </a:r>
            <a:endParaRPr lang="ru-RU" sz="3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4" descr="Cтаринные свитки на прозрачном фоне &quot; SoLaRVIP.InF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6200000">
            <a:off x="1892133" y="-444333"/>
            <a:ext cx="5283535" cy="8305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914400" y="2743200"/>
            <a:ext cx="7086600" cy="22479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28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Создали захватчики своё государство, а русских людей принудили дань платить. Ходили к хану князья со всей Руси дозволения спрашивать на то, чтобы править своей же землёй!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304800" y="228600"/>
            <a:ext cx="8534400" cy="990600"/>
          </a:xfrm>
          <a:prstGeom prst="roundRect">
            <a:avLst/>
          </a:prstGeom>
          <a:solidFill>
            <a:srgbClr val="FFCC66"/>
          </a:solidFill>
          <a:ln>
            <a:solidFill>
              <a:srgbClr val="CC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 каком государстве идёт речь в летописи?</a:t>
            </a:r>
            <a:endParaRPr lang="ru-RU" sz="3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838200" y="1371600"/>
            <a:ext cx="7315200" cy="1905000"/>
          </a:xfrm>
          <a:prstGeom prst="roundRect">
            <a:avLst>
              <a:gd name="adj" fmla="val 47175"/>
            </a:avLst>
          </a:prstGeom>
          <a:blipFill>
            <a:blip r:embed="rId2" cstate="print"/>
            <a:tile tx="0" ty="0" sx="100000" sy="100000" flip="none" algn="tl"/>
          </a:blipFill>
          <a:ln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dirty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4000" b="1" dirty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 веке Русь попала под власть Золотой Орды</a:t>
            </a:r>
            <a:endParaRPr lang="ru-RU" sz="4000" dirty="0">
              <a:solidFill>
                <a:srgbClr val="663300"/>
              </a:solid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304800" y="228600"/>
            <a:ext cx="8534400" cy="990600"/>
          </a:xfrm>
          <a:prstGeom prst="roundRect">
            <a:avLst/>
          </a:prstGeom>
          <a:solidFill>
            <a:srgbClr val="FFCC66"/>
          </a:solidFill>
          <a:ln>
            <a:solidFill>
              <a:srgbClr val="CC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Как можно озаглавить отрывок летописи?</a:t>
            </a:r>
            <a:endParaRPr lang="ru-RU" sz="3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4" descr="Cтаринные свитки на прозрачном фоне &quot; SoLaRVIP.InF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6200000">
            <a:off x="2084388" y="-438151"/>
            <a:ext cx="4897438" cy="8364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1066800" y="2743200"/>
            <a:ext cx="6826250" cy="20621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defRPr/>
            </a:pP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32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 лишь 200 лет спустя наконец-то всё переменилось на Руси! Прогнали чёрных воронов, снова Русь светом засияла!</a:t>
            </a:r>
            <a:endParaRPr lang="ru-RU" sz="28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304800" y="228600"/>
            <a:ext cx="8534400" cy="990600"/>
          </a:xfrm>
          <a:prstGeom prst="roundRect">
            <a:avLst/>
          </a:prstGeom>
          <a:solidFill>
            <a:srgbClr val="FFCC66"/>
          </a:solidFill>
          <a:ln>
            <a:solidFill>
              <a:srgbClr val="CC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 каком событии идёт речь в летописи?</a:t>
            </a:r>
            <a:endParaRPr lang="ru-RU" sz="3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914400" y="685800"/>
            <a:ext cx="7315200" cy="1905000"/>
          </a:xfrm>
          <a:prstGeom prst="roundRect">
            <a:avLst>
              <a:gd name="adj" fmla="val 47175"/>
            </a:avLst>
          </a:prstGeom>
          <a:blipFill>
            <a:blip r:embed="rId2" cstate="print"/>
            <a:tile tx="0" ty="0" sx="100000" sy="100000" flip="none" algn="tl"/>
          </a:blipFill>
          <a:ln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dirty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4000" b="1" dirty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 веке Русь попала под власть Золотой Орды</a:t>
            </a:r>
            <a:endParaRPr lang="ru-RU" sz="4000" dirty="0">
              <a:solidFill>
                <a:srgbClr val="663300"/>
              </a:solid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914400" y="3733800"/>
            <a:ext cx="7315200" cy="1905000"/>
          </a:xfrm>
          <a:prstGeom prst="roundRect">
            <a:avLst>
              <a:gd name="adj" fmla="val 47175"/>
            </a:avLst>
          </a:prstGeom>
          <a:blipFill>
            <a:blip r:embed="rId2" cstate="print"/>
            <a:tile tx="0" ty="0" sx="100000" sy="100000" flip="none" algn="tl"/>
          </a:blipFill>
          <a:ln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dirty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Русь освободилась </a:t>
            </a:r>
          </a:p>
          <a:p>
            <a:pPr algn="ctr">
              <a:defRPr/>
            </a:pPr>
            <a:r>
              <a:rPr lang="ru-RU" sz="4000" b="1" dirty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от власти Золотой Орды </a:t>
            </a:r>
          </a:p>
          <a:p>
            <a:pPr algn="ctr">
              <a:defRPr/>
            </a:pPr>
            <a:r>
              <a:rPr lang="ru-RU" sz="4000" b="1" dirty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спустя два века</a:t>
            </a:r>
            <a:endParaRPr lang="ru-RU" sz="4000" dirty="0">
              <a:solidFill>
                <a:srgbClr val="663300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81000" y="2667000"/>
            <a:ext cx="8534400" cy="990600"/>
          </a:xfrm>
          <a:prstGeom prst="roundRect">
            <a:avLst/>
          </a:prstGeom>
          <a:solidFill>
            <a:srgbClr val="FFCC66"/>
          </a:solidFill>
          <a:ln>
            <a:solidFill>
              <a:srgbClr val="CC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Какое вы заметили противоречие?</a:t>
            </a:r>
            <a:endParaRPr lang="ru-RU" sz="3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81000" y="5715000"/>
            <a:ext cx="8534400" cy="990600"/>
          </a:xfrm>
          <a:prstGeom prst="roundRect">
            <a:avLst/>
          </a:prstGeom>
          <a:solidFill>
            <a:srgbClr val="FFCC66"/>
          </a:solidFill>
          <a:ln>
            <a:solidFill>
              <a:srgbClr val="CC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Какой возникает вопрос?</a:t>
            </a:r>
            <a:endParaRPr lang="ru-RU" sz="3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ая прямоугольная выноска 13"/>
          <p:cNvSpPr/>
          <p:nvPr/>
        </p:nvSpPr>
        <p:spPr>
          <a:xfrm>
            <a:off x="533400" y="1066800"/>
            <a:ext cx="8153400" cy="2819400"/>
          </a:xfrm>
          <a:prstGeom prst="wedgeRoundRectCallout">
            <a:avLst>
              <a:gd name="adj1" fmla="val -29126"/>
              <a:gd name="adj2" fmla="val -69035"/>
              <a:gd name="adj3" fmla="val 16667"/>
            </a:avLst>
          </a:prstGeom>
          <a:blipFill>
            <a:blip r:embed="rId3" cstate="print"/>
            <a:tile tx="0" ty="0" sx="100000" sy="100000" flip="none" algn="tl"/>
          </a:blipFill>
          <a:ln>
            <a:solidFill>
              <a:srgbClr val="FF9900"/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800" b="1" dirty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Как Русь смогла стать свободной и независимой?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1224000" y="0"/>
            <a:ext cx="6652783" cy="646331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spc="50" dirty="0">
                <a:ln w="11430">
                  <a:noFill/>
                </a:ln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ОПРЕДЕЛЯЕМ  ПРОБЛЕМУ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619250" y="4797425"/>
            <a:ext cx="7143750" cy="1077913"/>
          </a:xfrm>
          <a:prstGeom prst="rect">
            <a:avLst/>
          </a:prstGeom>
          <a:solidFill>
            <a:srgbClr val="FFFFCC"/>
          </a:solidFill>
          <a:ln>
            <a:solidFill>
              <a:srgbClr val="FF990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Тема урока:</a:t>
            </a:r>
          </a:p>
          <a:p>
            <a:pPr algn="ctr">
              <a:defRPr/>
            </a:pP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«От Древней Руси к единой России»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474</TotalTime>
  <Words>739</Words>
  <Application>Microsoft Office PowerPoint</Application>
  <PresentationFormat>Экран (4:3)</PresentationFormat>
  <Paragraphs>110</Paragraphs>
  <Slides>22</Slides>
  <Notes>3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Оформление по умолчанию</vt:lpstr>
      <vt:lpstr>Слайд 1</vt:lpstr>
      <vt:lpstr>Знать прошлое надо,  чтобы понять настоящее и предвидеть будущее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Освобождение Руси</vt:lpstr>
      <vt:lpstr>Слайд 12</vt:lpstr>
      <vt:lpstr>Слайд 13</vt:lpstr>
      <vt:lpstr>Слайд 14</vt:lpstr>
      <vt:lpstr>Слайд 15</vt:lpstr>
      <vt:lpstr>Освобождение Руси</vt:lpstr>
      <vt:lpstr>Слайд 17</vt:lpstr>
      <vt:lpstr>Слайд 18</vt:lpstr>
      <vt:lpstr>Слайд 19</vt:lpstr>
      <vt:lpstr>Вовеки славься, Русь, Россия! И будь всегда сама собой. Твои народы вместе – сила! Никто не справится с тобой!                                                             </vt:lpstr>
      <vt:lpstr>Домашнее задание</vt:lpstr>
      <vt:lpstr> Источники информации: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Elena</dc:creator>
  <cp:lastModifiedBy>Elena</cp:lastModifiedBy>
  <cp:revision>84</cp:revision>
  <cp:lastPrinted>1601-01-01T00:00:00Z</cp:lastPrinted>
  <dcterms:created xsi:type="dcterms:W3CDTF">1601-01-01T00:00:00Z</dcterms:created>
  <dcterms:modified xsi:type="dcterms:W3CDTF">2015-03-12T17:17:25Z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