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83" r:id="rId7"/>
    <p:sldId id="258" r:id="rId8"/>
    <p:sldId id="264" r:id="rId9"/>
    <p:sldId id="262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05C38-E295-4472-8043-DA0372DB02F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B5ECD540-37E6-4344-8C73-2D9C4FAFE7EE}" type="pres">
      <dgm:prSet presAssocID="{01505C38-E295-4472-8043-DA0372DB02FE}" presName="Name0" presStyleCnt="0">
        <dgm:presLayoutVars>
          <dgm:dir/>
          <dgm:animLvl val="lvl"/>
          <dgm:resizeHandles val="exact"/>
        </dgm:presLayoutVars>
      </dgm:prSet>
      <dgm:spPr/>
    </dgm:pt>
    <dgm:pt modelId="{941BB4E8-F3EE-414B-A2C8-21279BA66BA4}" type="pres">
      <dgm:prSet presAssocID="{01505C38-E295-4472-8043-DA0372DB02FE}" presName="dummy" presStyleCnt="0"/>
      <dgm:spPr/>
    </dgm:pt>
    <dgm:pt modelId="{957E9697-095A-4B2F-8410-56717EAFD9CA}" type="pres">
      <dgm:prSet presAssocID="{01505C38-E295-4472-8043-DA0372DB02FE}" presName="linH" presStyleCnt="0"/>
      <dgm:spPr/>
    </dgm:pt>
    <dgm:pt modelId="{9E6F8D02-83D3-4150-AA7F-7280C057A208}" type="pres">
      <dgm:prSet presAssocID="{01505C38-E295-4472-8043-DA0372DB02FE}" presName="padding1" presStyleCnt="0"/>
      <dgm:spPr/>
    </dgm:pt>
    <dgm:pt modelId="{6A0B0B95-E7C5-4FBC-9E6E-B0DD234EE3FB}" type="pres">
      <dgm:prSet presAssocID="{01505C38-E295-4472-8043-DA0372DB02FE}" presName="padding2" presStyleCnt="0"/>
      <dgm:spPr/>
    </dgm:pt>
    <dgm:pt modelId="{7EBBEAE0-DCD0-4ACC-9F55-B5C716A2A014}" type="pres">
      <dgm:prSet presAssocID="{01505C38-E295-4472-8043-DA0372DB02FE}" presName="negArrow" presStyleCnt="0"/>
      <dgm:spPr/>
    </dgm:pt>
    <dgm:pt modelId="{E6866BDF-1D84-44F8-A4D8-443995375BA0}" type="pres">
      <dgm:prSet presAssocID="{01505C38-E295-4472-8043-DA0372DB02FE}" presName="backgroundArrow" presStyleLbl="node1" presStyleIdx="0" presStyleCnt="1" custAng="10800000" custLinFactNeighborX="17647" custLinFactNeighborY="-3744"/>
      <dgm:spPr>
        <a:prstGeom prst="leftRightArrow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9D7BC540-E6D3-4459-A75F-5537507F0FE7}" type="presOf" srcId="{01505C38-E295-4472-8043-DA0372DB02FE}" destId="{B5ECD540-37E6-4344-8C73-2D9C4FAFE7EE}" srcOrd="0" destOrd="0" presId="urn:microsoft.com/office/officeart/2005/8/layout/hProcess3"/>
    <dgm:cxn modelId="{A6DC5B64-5D1C-44D1-8E9E-905AD913067D}" type="presParOf" srcId="{B5ECD540-37E6-4344-8C73-2D9C4FAFE7EE}" destId="{941BB4E8-F3EE-414B-A2C8-21279BA66BA4}" srcOrd="0" destOrd="0" presId="urn:microsoft.com/office/officeart/2005/8/layout/hProcess3"/>
    <dgm:cxn modelId="{9A7119D2-216C-43EF-91F7-5CA13BD69937}" type="presParOf" srcId="{B5ECD540-37E6-4344-8C73-2D9C4FAFE7EE}" destId="{957E9697-095A-4B2F-8410-56717EAFD9CA}" srcOrd="1" destOrd="0" presId="urn:microsoft.com/office/officeart/2005/8/layout/hProcess3"/>
    <dgm:cxn modelId="{CE181112-A556-4502-BF95-17B6902F59F6}" type="presParOf" srcId="{957E9697-095A-4B2F-8410-56717EAFD9CA}" destId="{9E6F8D02-83D3-4150-AA7F-7280C057A208}" srcOrd="0" destOrd="0" presId="urn:microsoft.com/office/officeart/2005/8/layout/hProcess3"/>
    <dgm:cxn modelId="{A5213B8A-DEDF-47EE-9FAA-8DB39FB9404B}" type="presParOf" srcId="{957E9697-095A-4B2F-8410-56717EAFD9CA}" destId="{6A0B0B95-E7C5-4FBC-9E6E-B0DD234EE3FB}" srcOrd="1" destOrd="0" presId="urn:microsoft.com/office/officeart/2005/8/layout/hProcess3"/>
    <dgm:cxn modelId="{9BBD87F5-A634-458C-9791-BE4FDE2E3D40}" type="presParOf" srcId="{957E9697-095A-4B2F-8410-56717EAFD9CA}" destId="{7EBBEAE0-DCD0-4ACC-9F55-B5C716A2A014}" srcOrd="2" destOrd="0" presId="urn:microsoft.com/office/officeart/2005/8/layout/hProcess3"/>
    <dgm:cxn modelId="{860713B9-58EE-4AC1-920E-2FE280DF876D}" type="presParOf" srcId="{957E9697-095A-4B2F-8410-56717EAFD9CA}" destId="{E6866BDF-1D84-44F8-A4D8-443995375BA0}" srcOrd="3" destOrd="0" presId="urn:microsoft.com/office/officeart/2005/8/layout/h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F8305-636A-48AE-BC31-C3AF1105DF0D}" type="datetimeFigureOut">
              <a:rPr lang="ar-SA" smtClean="0"/>
              <a:pPr/>
              <a:t>12/21/1437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5F56-4283-4580-B7CD-4849B357D24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/>
              <a:t>قــواعد البيانات</a:t>
            </a:r>
            <a:br>
              <a:rPr lang="ar-SA" b="1" dirty="0" smtClean="0"/>
            </a:br>
            <a:r>
              <a:rPr lang="en-US" b="1" dirty="0" smtClean="0"/>
              <a:t>DATA BASE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b="1" dirty="0" smtClean="0">
                <a:solidFill>
                  <a:schemeClr val="tx1"/>
                </a:solidFill>
              </a:rPr>
              <a:t>المحاضرة الأولى</a:t>
            </a:r>
          </a:p>
          <a:p>
            <a:r>
              <a:rPr lang="ar-SA" b="1" dirty="0" smtClean="0">
                <a:solidFill>
                  <a:schemeClr val="tx1"/>
                </a:solidFill>
              </a:rPr>
              <a:t>مقدمة في قواعد البيانات</a:t>
            </a:r>
          </a:p>
          <a:p>
            <a:r>
              <a:rPr lang="ar-SA" b="1" dirty="0" smtClean="0">
                <a:solidFill>
                  <a:schemeClr val="tx1"/>
                </a:solidFill>
              </a:rPr>
              <a:t>أ. محمود المدهون</a:t>
            </a:r>
          </a:p>
          <a:p>
            <a:r>
              <a:rPr lang="ar-SA" b="1" dirty="0" smtClean="0">
                <a:solidFill>
                  <a:schemeClr val="tx1"/>
                </a:solidFill>
              </a:rPr>
              <a:t>الفصل الأول</a:t>
            </a:r>
          </a:p>
          <a:p>
            <a:r>
              <a:rPr lang="ar-SA" b="1" dirty="0" smtClean="0">
                <a:solidFill>
                  <a:schemeClr val="tx1"/>
                </a:solidFill>
              </a:rPr>
              <a:t>2016- 2017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ahoma" pitchFamily="34" charset="0"/>
              </a:rPr>
              <a:t>نظام إدارة قواعد البيانات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DBMS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ar-SA" sz="2800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ar-SA" sz="2800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ar-SA" sz="2800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ar-SA" sz="2800" dirty="0" smtClean="0"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51D6-1537-466E-9CF7-C93680FC154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صورة 4" descr="main_databa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215106" cy="303213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00034" y="4357694"/>
            <a:ext cx="80724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endParaRPr lang="ar-SA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ar-SA" sz="2000" dirty="0" smtClean="0">
                <a:cs typeface="Times New Roman" pitchFamily="18" charset="0"/>
              </a:rPr>
              <a:t>هي مجموعة من البرامج التي تدير </a:t>
            </a:r>
            <a:r>
              <a:rPr lang="ar-SA" sz="2000" dirty="0" err="1" smtClean="0">
                <a:cs typeface="Times New Roman" pitchFamily="18" charset="0"/>
              </a:rPr>
              <a:t>و</a:t>
            </a:r>
            <a:r>
              <a:rPr lang="ar-SA" sz="2000" dirty="0" smtClean="0">
                <a:cs typeface="Times New Roman" pitchFamily="18" charset="0"/>
              </a:rPr>
              <a:t> تتحكم بعملية </a:t>
            </a:r>
            <a:r>
              <a:rPr lang="ar-SA" sz="2000" b="1" dirty="0" smtClean="0">
                <a:cs typeface="Times New Roman" pitchFamily="18" charset="0"/>
              </a:rPr>
              <a:t>تخزين </a:t>
            </a:r>
            <a:r>
              <a:rPr lang="ar-SA" sz="2000" b="1" dirty="0" err="1" smtClean="0">
                <a:cs typeface="Times New Roman" pitchFamily="18" charset="0"/>
              </a:rPr>
              <a:t>و</a:t>
            </a:r>
            <a:r>
              <a:rPr lang="ar-SA" sz="2000" b="1" dirty="0" smtClean="0">
                <a:cs typeface="Times New Roman" pitchFamily="18" charset="0"/>
              </a:rPr>
              <a:t> استرجاع وحماية البيانات </a:t>
            </a:r>
            <a:r>
              <a:rPr lang="ar-SA" sz="2000" dirty="0" smtClean="0">
                <a:cs typeface="Times New Roman" pitchFamily="18" charset="0"/>
              </a:rPr>
              <a:t>وكذلك توفر إمكانية عدد كبير من المستخدمين من الوصول إلى قاعدة البيانات </a:t>
            </a:r>
            <a:r>
              <a:rPr lang="ar-SA" sz="2000" dirty="0" err="1" smtClean="0">
                <a:cs typeface="Times New Roman" pitchFamily="18" charset="0"/>
              </a:rPr>
              <a:t>و</a:t>
            </a:r>
            <a:r>
              <a:rPr lang="ar-SA" sz="2000" dirty="0" smtClean="0">
                <a:cs typeface="Times New Roman" pitchFamily="18" charset="0"/>
              </a:rPr>
              <a:t> التعامل معها </a:t>
            </a:r>
            <a:r>
              <a:rPr lang="ar-SA" sz="2000" dirty="0" err="1" smtClean="0">
                <a:cs typeface="Times New Roman" pitchFamily="18" charset="0"/>
              </a:rPr>
              <a:t>و</a:t>
            </a:r>
            <a:r>
              <a:rPr lang="ar-SA" sz="2000" dirty="0" smtClean="0">
                <a:cs typeface="Times New Roman" pitchFamily="18" charset="0"/>
              </a:rPr>
              <a:t> ينظر إليها إنها حلقة وصل بين المستخدمين </a:t>
            </a:r>
            <a:r>
              <a:rPr lang="ar-SA" sz="2000" dirty="0" err="1" smtClean="0">
                <a:cs typeface="Times New Roman" pitchFamily="18" charset="0"/>
              </a:rPr>
              <a:t>و</a:t>
            </a:r>
            <a:r>
              <a:rPr lang="ar-SA" sz="2000" dirty="0" smtClean="0">
                <a:cs typeface="Times New Roman" pitchFamily="18" charset="0"/>
              </a:rPr>
              <a:t> قاعدة البيانات حيث تقوم باستقبال طلبات المستخدمين </a:t>
            </a:r>
            <a:r>
              <a:rPr lang="ar-SA" sz="2000" dirty="0" err="1" smtClean="0">
                <a:cs typeface="Times New Roman" pitchFamily="18" charset="0"/>
              </a:rPr>
              <a:t>و</a:t>
            </a:r>
            <a:r>
              <a:rPr lang="ar-SA" sz="2000" dirty="0" smtClean="0">
                <a:cs typeface="Times New Roman" pitchFamily="18" charset="0"/>
              </a:rPr>
              <a:t> من ثم نقلها إلى قاعدة البيانات </a:t>
            </a:r>
            <a:r>
              <a:rPr lang="ar-SA" sz="2000" dirty="0" err="1" smtClean="0">
                <a:cs typeface="Times New Roman" pitchFamily="18" charset="0"/>
              </a:rPr>
              <a:t>و</a:t>
            </a:r>
            <a:r>
              <a:rPr lang="ar-SA" sz="2000" dirty="0" smtClean="0">
                <a:cs typeface="Times New Roman" pitchFamily="18" charset="0"/>
              </a:rPr>
              <a:t> تنفيذ البرامج اللازمة لتنفيذ هذه المتطلبات </a:t>
            </a:r>
            <a:r>
              <a:rPr lang="ar-SA" sz="2000" dirty="0" err="1" smtClean="0">
                <a:cs typeface="Times New Roman" pitchFamily="18" charset="0"/>
              </a:rPr>
              <a:t>و</a:t>
            </a:r>
            <a:r>
              <a:rPr lang="ar-SA" sz="2000" dirty="0" smtClean="0">
                <a:cs typeface="Times New Roman" pitchFamily="18" charset="0"/>
              </a:rPr>
              <a:t> من ثم تزويد المستخدم بالنتائج المطلوبة.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وظائف أنظمة أدارة قواعد البيانات</a:t>
            </a:r>
            <a:endParaRPr lang="ar-S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Data Base Management Systems  DBMS   </a:t>
            </a:r>
            <a:endParaRPr lang="ar-S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ar-SA" sz="3300" dirty="0" smtClean="0">
                <a:cs typeface="+mj-cs"/>
              </a:rPr>
              <a:t>و برغم اختلاف </a:t>
            </a:r>
            <a:r>
              <a:rPr lang="ar-SA" sz="3300" dirty="0" err="1" smtClean="0">
                <a:cs typeface="+mj-cs"/>
              </a:rPr>
              <a:t>مسيمات</a:t>
            </a:r>
            <a:r>
              <a:rPr lang="ar-SA" sz="3300" dirty="0" smtClean="0">
                <a:cs typeface="+mj-cs"/>
              </a:rPr>
              <a:t> هذه البرامج إلا أنها تشترك </a:t>
            </a:r>
            <a:r>
              <a:rPr lang="ar-SA" sz="3300" dirty="0" err="1" smtClean="0">
                <a:cs typeface="+mj-cs"/>
              </a:rPr>
              <a:t>فى</a:t>
            </a:r>
            <a:r>
              <a:rPr lang="ar-SA" sz="3300" dirty="0" smtClean="0">
                <a:cs typeface="+mj-cs"/>
              </a:rPr>
              <a:t> قيامها بالوظائف التالية: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dirty="0" smtClean="0"/>
              <a:t>توصيف الهيكل </a:t>
            </a:r>
            <a:r>
              <a:rPr lang="ar-SA" sz="2800" dirty="0" err="1" smtClean="0"/>
              <a:t>البنائى</a:t>
            </a:r>
            <a:r>
              <a:rPr lang="ar-SA" sz="2800" dirty="0" smtClean="0"/>
              <a:t> لقاعدة البيانات بما يحتويه من جداول </a:t>
            </a:r>
            <a:r>
              <a:rPr lang="ar-SA" sz="2800" dirty="0" err="1" smtClean="0"/>
              <a:t>و</a:t>
            </a:r>
            <a:r>
              <a:rPr lang="ar-SA" sz="2800" dirty="0" smtClean="0"/>
              <a:t> حقول </a:t>
            </a:r>
            <a:r>
              <a:rPr lang="ar-SA" sz="2800" dirty="0" err="1" smtClean="0"/>
              <a:t>و</a:t>
            </a:r>
            <a:r>
              <a:rPr lang="ar-SA" sz="2800" dirty="0" smtClean="0"/>
              <a:t> علاقات تربط بين عناصر البيانات …..الخ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dirty="0" smtClean="0"/>
              <a:t>إضافة بيانات جديدة لقاعدة البيانات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dirty="0" smtClean="0"/>
              <a:t>إمكانية التعديل </a:t>
            </a:r>
            <a:r>
              <a:rPr lang="ar-SA" sz="2800" dirty="0" err="1" smtClean="0"/>
              <a:t>فى</a:t>
            </a:r>
            <a:r>
              <a:rPr lang="ar-SA" sz="2800" dirty="0" smtClean="0"/>
              <a:t> البيانات القديمة أو التراجع عن التعديل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dirty="0" smtClean="0"/>
              <a:t>إلغاء السجلات المحتوية على بيانات لم تعد هناك حاجة إليها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dirty="0" smtClean="0"/>
              <a:t>البحث عن بيانات لسجلات تتوافر </a:t>
            </a:r>
            <a:r>
              <a:rPr lang="ar-SA" sz="2800" dirty="0" err="1" smtClean="0"/>
              <a:t>بها</a:t>
            </a:r>
            <a:r>
              <a:rPr lang="ar-SA" sz="2800" dirty="0" smtClean="0"/>
              <a:t> معايير معينة للبحث </a:t>
            </a:r>
            <a:r>
              <a:rPr lang="en-US" sz="2800" dirty="0" smtClean="0"/>
              <a:t>Criteria </a:t>
            </a:r>
            <a:r>
              <a:rPr lang="ar-SA" sz="28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dirty="0" smtClean="0"/>
              <a:t>العرض للبيانات كلها أو بعضها على حسب رغبة المستخدم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dirty="0" smtClean="0"/>
              <a:t>ترتيب البيانات ترتيبا تنازليا أو تصاعديا وفقا لحقل أو مجموعة حقول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dirty="0" smtClean="0"/>
              <a:t>عمل نماذج للبيانات ليتعامل معها المستخدم بطريقة سهلة </a:t>
            </a:r>
            <a:r>
              <a:rPr lang="ar-SA" sz="2800" dirty="0" err="1" smtClean="0"/>
              <a:t>و</a:t>
            </a:r>
            <a:r>
              <a:rPr lang="ar-SA" sz="2800" dirty="0" smtClean="0"/>
              <a:t> مريحة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dirty="0" smtClean="0"/>
              <a:t>عرض التقارير </a:t>
            </a:r>
            <a:r>
              <a:rPr lang="ar-SA" sz="2800" dirty="0" err="1" smtClean="0"/>
              <a:t>التى</a:t>
            </a:r>
            <a:r>
              <a:rPr lang="ar-SA" sz="2800" dirty="0" smtClean="0"/>
              <a:t> تنظم البيانات وفق احتياج المستخدم وطباعتها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dirty="0" smtClean="0"/>
              <a:t>عرض نتائج الاستفسارات </a:t>
            </a:r>
            <a:r>
              <a:rPr lang="ar-SA" sz="2800" dirty="0" err="1" smtClean="0"/>
              <a:t>و</a:t>
            </a:r>
            <a:r>
              <a:rPr lang="ar-SA" sz="2800" dirty="0" smtClean="0"/>
              <a:t> طباعتها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69D64-BF4B-4821-A827-2845C2B5F17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صورة 3" descr="database-par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500174"/>
            <a:ext cx="2357422" cy="3786214"/>
          </a:xfrm>
          <a:prstGeom prst="rect">
            <a:avLst/>
          </a:prstGeom>
        </p:spPr>
      </p:pic>
      <p:graphicFrame>
        <p:nvGraphicFramePr>
          <p:cNvPr id="6" name="رسم تخطيطي 5"/>
          <p:cNvGraphicFramePr/>
          <p:nvPr/>
        </p:nvGraphicFramePr>
        <p:xfrm>
          <a:off x="5786446" y="3000372"/>
          <a:ext cx="121444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ستطيل مستدير الزوايا 6"/>
          <p:cNvSpPr/>
          <p:nvPr/>
        </p:nvSpPr>
        <p:spPr>
          <a:xfrm>
            <a:off x="3571868" y="2857496"/>
            <a:ext cx="2214578" cy="12858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نظام إدارة قواعد البيانات</a:t>
            </a:r>
          </a:p>
          <a:p>
            <a:pPr algn="ctr"/>
            <a:r>
              <a:rPr lang="en-US" sz="2000" b="1" dirty="0" smtClean="0"/>
              <a:t>DBMS</a:t>
            </a:r>
            <a:endParaRPr lang="ar-SA" sz="2000" b="1" dirty="0"/>
          </a:p>
        </p:txBody>
      </p:sp>
      <p:sp>
        <p:nvSpPr>
          <p:cNvPr id="8" name="سهم إلى اليسار واليمين 7"/>
          <p:cNvSpPr/>
          <p:nvPr/>
        </p:nvSpPr>
        <p:spPr>
          <a:xfrm rot="10800000">
            <a:off x="2285984" y="3071810"/>
            <a:ext cx="1285884" cy="865124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مستطيل مستدير الزوايا 8"/>
          <p:cNvSpPr/>
          <p:nvPr/>
        </p:nvSpPr>
        <p:spPr>
          <a:xfrm>
            <a:off x="857224" y="2000240"/>
            <a:ext cx="1357322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البرامج التطبيقية</a:t>
            </a:r>
            <a:endParaRPr lang="ar-SA" sz="2800" b="1" dirty="0"/>
          </a:p>
        </p:txBody>
      </p:sp>
      <p:pic>
        <p:nvPicPr>
          <p:cNvPr id="10" name="صورة 9" descr="sql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214290"/>
            <a:ext cx="3000396" cy="2143140"/>
          </a:xfrm>
          <a:prstGeom prst="rect">
            <a:avLst/>
          </a:prstGeom>
        </p:spPr>
      </p:pic>
      <p:pic>
        <p:nvPicPr>
          <p:cNvPr id="11" name="صورة 10" descr="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16" y="5357826"/>
            <a:ext cx="2428892" cy="1500174"/>
          </a:xfrm>
          <a:prstGeom prst="rect">
            <a:avLst/>
          </a:prstGeom>
        </p:spPr>
      </p:pic>
      <p:sp>
        <p:nvSpPr>
          <p:cNvPr id="12" name="سهم إلى اليسار واليمين 11"/>
          <p:cNvSpPr/>
          <p:nvPr/>
        </p:nvSpPr>
        <p:spPr>
          <a:xfrm rot="16200000">
            <a:off x="3789555" y="4354321"/>
            <a:ext cx="1214446" cy="792563"/>
          </a:xfrm>
          <a:prstGeom prst="leftRightArrow">
            <a:avLst>
              <a:gd name="adj1" fmla="val 46640"/>
              <a:gd name="adj2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مربع نص 12"/>
          <p:cNvSpPr txBox="1"/>
          <p:nvPr/>
        </p:nvSpPr>
        <p:spPr>
          <a:xfrm>
            <a:off x="214282" y="4929198"/>
            <a:ext cx="27860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هي عبارة عن واجهات سهلة يقوم المستخدم العادي بالتعامل معها للوصول لنظام إدارة قواعد البيانات ومنها إلي قاعدة البيانات</a:t>
            </a:r>
            <a:endParaRPr lang="ar-SA" b="1" dirty="0"/>
          </a:p>
        </p:txBody>
      </p:sp>
      <p:pic>
        <p:nvPicPr>
          <p:cNvPr id="14" name="صورة 13" descr="6a00d834527c1469e200e5500ba41a8834-800w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0" y="2714620"/>
            <a:ext cx="785786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JO" sz="3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مزايا أنظمة قواعد البيانات</a:t>
            </a:r>
            <a:r>
              <a:rPr lang="ar-J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572000"/>
          </a:xfrm>
        </p:spPr>
        <p:txBody>
          <a:bodyPr>
            <a:normAutofit fontScale="85000" lnSpcReduction="20000"/>
          </a:bodyPr>
          <a:lstStyle/>
          <a:p>
            <a:pPr marL="274320" indent="-274320" algn="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SA" sz="3300" dirty="0" smtClean="0">
                <a:cs typeface="+mj-cs"/>
              </a:rPr>
              <a:t>1- </a:t>
            </a:r>
            <a:r>
              <a:rPr lang="ar-SA" sz="3300" dirty="0" smtClean="0">
                <a:cs typeface="+mj-cs"/>
              </a:rPr>
              <a:t>ا</a:t>
            </a:r>
            <a:r>
              <a:rPr lang="ar-JO" sz="3300" dirty="0" smtClean="0">
                <a:cs typeface="+mj-cs"/>
              </a:rPr>
              <a:t>مكانية التقليل من التكرار غير المبرر للبيانا</a:t>
            </a:r>
            <a:r>
              <a:rPr lang="ar-SA" sz="3300" dirty="0" smtClean="0">
                <a:cs typeface="+mj-cs"/>
              </a:rPr>
              <a:t>ت</a:t>
            </a:r>
          </a:p>
          <a:p>
            <a:pPr marL="274320" indent="-274320" algn="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SA" sz="3300" dirty="0" smtClean="0">
                <a:cs typeface="+mj-cs"/>
              </a:rPr>
              <a:t>2-ا</a:t>
            </a:r>
            <a:r>
              <a:rPr lang="ar-JO" sz="3300" dirty="0" smtClean="0">
                <a:cs typeface="+mj-cs"/>
              </a:rPr>
              <a:t>مكانية تجنب التناقض في </a:t>
            </a:r>
            <a:r>
              <a:rPr lang="ar-JO" sz="3300" dirty="0" smtClean="0">
                <a:cs typeface="+mj-cs"/>
              </a:rPr>
              <a:t>البيانا</a:t>
            </a:r>
            <a:r>
              <a:rPr lang="ar-SA" sz="3300" dirty="0" smtClean="0">
                <a:cs typeface="+mj-cs"/>
              </a:rPr>
              <a:t>ت</a:t>
            </a:r>
          </a:p>
          <a:p>
            <a:pPr marL="274320" indent="-274320" algn="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SA" sz="3300" dirty="0" smtClean="0">
                <a:cs typeface="+mj-cs"/>
              </a:rPr>
              <a:t>3-</a:t>
            </a:r>
            <a:r>
              <a:rPr lang="ar-JO" sz="3300" dirty="0" smtClean="0">
                <a:cs typeface="+mj-cs"/>
              </a:rPr>
              <a:t>تحقيق مبدأ المشاركة في </a:t>
            </a:r>
            <a:r>
              <a:rPr lang="ar-JO" sz="3300" dirty="0" smtClean="0">
                <a:cs typeface="+mj-cs"/>
              </a:rPr>
              <a:t>البيانا</a:t>
            </a:r>
            <a:r>
              <a:rPr lang="ar-SA" sz="3300" dirty="0" smtClean="0">
                <a:cs typeface="+mj-cs"/>
              </a:rPr>
              <a:t>ت</a:t>
            </a:r>
          </a:p>
          <a:p>
            <a:pPr marL="274320" indent="-274320" algn="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SA" sz="3300" dirty="0" smtClean="0">
                <a:cs typeface="+mj-cs"/>
              </a:rPr>
              <a:t>4-</a:t>
            </a:r>
            <a:r>
              <a:rPr lang="ar-JO" sz="3300" dirty="0" smtClean="0">
                <a:cs typeface="+mj-cs"/>
              </a:rPr>
              <a:t>إمكانية تطبيق قيود الأمن والسرية</a:t>
            </a:r>
            <a:endParaRPr lang="ar-SA" sz="3300" dirty="0" smtClean="0">
              <a:cs typeface="+mj-cs"/>
            </a:endParaRPr>
          </a:p>
          <a:p>
            <a:pPr marL="274320" indent="-274320" algn="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SA" sz="3300" dirty="0" smtClean="0">
                <a:cs typeface="+mj-cs"/>
              </a:rPr>
              <a:t>5-</a:t>
            </a:r>
            <a:r>
              <a:rPr lang="ar-JO" sz="3300" dirty="0" smtClean="0">
                <a:cs typeface="+mj-cs"/>
              </a:rPr>
              <a:t>المحافظة على تكامل البيانات </a:t>
            </a:r>
            <a:endParaRPr lang="ar-SA" sz="3300" dirty="0" smtClean="0">
              <a:cs typeface="+mj-cs"/>
            </a:endParaRPr>
          </a:p>
          <a:p>
            <a:pPr marL="274320" indent="-274320" algn="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SA" sz="3300" dirty="0" smtClean="0">
                <a:cs typeface="+mj-cs"/>
              </a:rPr>
              <a:t>6-</a:t>
            </a:r>
            <a:r>
              <a:rPr lang="ar-JO" sz="3300" dirty="0" smtClean="0">
                <a:cs typeface="+mj-cs"/>
              </a:rPr>
              <a:t>إمكانية تطبيق مبدأ الاستقلالية ويتحقق استقلالية البيانات عن طريق وضع </a:t>
            </a:r>
            <a:r>
              <a:rPr lang="ar-JO" sz="3300" b="1" u="sng" dirty="0" smtClean="0">
                <a:cs typeface="+mj-cs"/>
              </a:rPr>
              <a:t>قواميس البيانات</a:t>
            </a:r>
            <a:r>
              <a:rPr lang="ar-JO" sz="3300" b="1" dirty="0" smtClean="0">
                <a:cs typeface="+mj-cs"/>
              </a:rPr>
              <a:t> </a:t>
            </a:r>
            <a:r>
              <a:rPr lang="ar-JO" sz="3300" dirty="0" smtClean="0">
                <a:cs typeface="+mj-cs"/>
              </a:rPr>
              <a:t>اي</a:t>
            </a:r>
            <a:r>
              <a:rPr lang="ar-JO" sz="3300" dirty="0" smtClean="0">
                <a:cs typeface="+mj-cs"/>
              </a:rPr>
              <a:t> وضع مواصفات البيانات في جداول تكون </a:t>
            </a:r>
            <a:r>
              <a:rPr lang="ar-JO" sz="3300" dirty="0" smtClean="0">
                <a:cs typeface="+mj-cs"/>
              </a:rPr>
              <a:t>مستقله</a:t>
            </a:r>
            <a:r>
              <a:rPr lang="ar-JO" sz="3300" dirty="0" smtClean="0">
                <a:cs typeface="+mj-cs"/>
              </a:rPr>
              <a:t> عن البرامج. فتحفظ مثلا </a:t>
            </a:r>
            <a:r>
              <a:rPr lang="ar-JO" sz="3300" dirty="0" smtClean="0">
                <a:cs typeface="+mj-cs"/>
              </a:rPr>
              <a:t>أسماء </a:t>
            </a:r>
            <a:r>
              <a:rPr lang="ar-JO" sz="3300" dirty="0" smtClean="0">
                <a:cs typeface="+mj-cs"/>
              </a:rPr>
              <a:t>حقول البيانات </a:t>
            </a:r>
            <a:r>
              <a:rPr lang="ar-JO" sz="3300" dirty="0" err="1" smtClean="0">
                <a:cs typeface="+mj-cs"/>
              </a:rPr>
              <a:t>و</a:t>
            </a:r>
            <a:r>
              <a:rPr lang="ar-JO" sz="3300" dirty="0" smtClean="0">
                <a:cs typeface="+mj-cs"/>
              </a:rPr>
              <a:t> نوع البيانات (العددي او النصي او التاريخ) وقيم البيانات الصحيحة وخواص اخرى للبيانات في قواميس البيانات.</a:t>
            </a:r>
            <a:endParaRPr lang="ar-SA" sz="3300" dirty="0" smtClean="0">
              <a:cs typeface="+mj-cs"/>
            </a:endParaRPr>
          </a:p>
          <a:p>
            <a:pPr marL="274320" indent="-274320" algn="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JO" b="1" dirty="0" smtClean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BD3B8-5EF9-498B-88B2-14189F40BFE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ahoma" pitchFamily="34" charset="0"/>
              </a:rPr>
              <a:t>مكونات نظام قاعدة البيانات</a:t>
            </a: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85888"/>
            <a:ext cx="85344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96A19-A748-41D2-855A-6E1C37B00DEF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ahoma" pitchFamily="34" charset="0"/>
              </a:rPr>
              <a:t>مكونات نظام قاعدة البيانات</a:t>
            </a: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D769-A6A9-4672-87FB-B8586A2F8902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ahoma" pitchFamily="34" charset="0"/>
              </a:rPr>
              <a:t>مكونات قاعدة البيانات</a:t>
            </a: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CA2DF-813E-45C2-A24C-E19A22ACA865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ahoma" pitchFamily="34" charset="0"/>
              </a:rPr>
              <a:t>مكونات نظام قاعدة البيانات</a:t>
            </a: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5F472-8EA8-4ACC-9C7A-D7A5938A698C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المحتويات</a:t>
            </a:r>
            <a:endParaRPr lang="ar-S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تعريف قاعدة البيانات</a:t>
            </a:r>
          </a:p>
          <a:p>
            <a:r>
              <a:rPr lang="ar-SA" dirty="0" smtClean="0"/>
              <a:t>تعريف أنظمة قواعد البيانات</a:t>
            </a:r>
          </a:p>
          <a:p>
            <a:r>
              <a:rPr lang="ar-SA" dirty="0" smtClean="0"/>
              <a:t>مكونات أنظمة قواعد البيانات</a:t>
            </a:r>
          </a:p>
          <a:p>
            <a:pPr>
              <a:buNone/>
            </a:pP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ar-SA" dirty="0" smtClean="0"/>
          </a:p>
          <a:p>
            <a:pPr algn="ctr">
              <a:buNone/>
            </a:pPr>
            <a:endParaRPr lang="ar-SA" sz="4000" b="1" dirty="0"/>
          </a:p>
          <a:p>
            <a:pPr algn="ctr">
              <a:buNone/>
            </a:pPr>
            <a:r>
              <a:rPr lang="en-US" sz="4000" b="1" dirty="0" smtClean="0"/>
              <a:t>What is Data</a:t>
            </a:r>
          </a:p>
          <a:p>
            <a:pPr algn="ctr">
              <a:buNone/>
            </a:pPr>
            <a:r>
              <a:rPr lang="ar-SA" sz="4000" b="1" dirty="0" smtClean="0"/>
              <a:t>ماذا تعني البيانات؟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b="1" dirty="0" smtClean="0"/>
              <a:t>هي عبارة عن حقائق مرتبطة بكائن واقعي في الحياة</a:t>
            </a:r>
          </a:p>
          <a:p>
            <a:pPr algn="ctr">
              <a:buNone/>
            </a:pPr>
            <a:endParaRPr lang="ar-SA" dirty="0"/>
          </a:p>
          <a:p>
            <a:pPr algn="ctr">
              <a:buNone/>
            </a:pPr>
            <a:r>
              <a:rPr lang="ar-SA" dirty="0" smtClean="0"/>
              <a:t>مثال: اسمك , عمرك , الطول , الوزن الخ</a:t>
            </a:r>
          </a:p>
          <a:p>
            <a:pPr algn="ctr">
              <a:buNone/>
            </a:pPr>
            <a:r>
              <a:rPr lang="ar-SA" dirty="0" smtClean="0"/>
              <a:t>هذه البيانات لها علاقة بك وأيضا تتمثل البيانات في</a:t>
            </a:r>
          </a:p>
          <a:p>
            <a:pPr algn="ctr">
              <a:buNone/>
            </a:pPr>
            <a:r>
              <a:rPr lang="ar-SA" dirty="0" smtClean="0"/>
              <a:t>الصور , الفيديو , ملفات </a:t>
            </a:r>
            <a:r>
              <a:rPr lang="en-US" dirty="0" smtClean="0"/>
              <a:t>PDF </a:t>
            </a:r>
            <a:r>
              <a:rPr lang="ar-SA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ماذا تعني قواعد البيانات</a:t>
            </a:r>
            <a:br>
              <a:rPr lang="ar-S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 Database?</a:t>
            </a:r>
            <a:endParaRPr lang="ar-SA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تعرفنا على طبيعة البيانات لكن هذه البيانات ربما تكون عشوائية</a:t>
            </a:r>
          </a:p>
          <a:p>
            <a:pPr>
              <a:buNone/>
            </a:pP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قاعدة البيانات </a:t>
            </a:r>
            <a:r>
              <a:rPr lang="ar-SA" sz="2800" dirty="0" smtClean="0"/>
              <a:t>: </a:t>
            </a:r>
            <a:r>
              <a:rPr lang="ar-SA" sz="2800" dirty="0" smtClean="0">
                <a:solidFill>
                  <a:srgbClr val="C00000"/>
                </a:solidFill>
              </a:rPr>
              <a:t>مجموعة </a:t>
            </a:r>
            <a:r>
              <a:rPr lang="ar-SA" sz="2800" dirty="0" smtClean="0"/>
              <a:t>من عناصر البيانات</a:t>
            </a:r>
            <a:r>
              <a:rPr lang="ar-SA" sz="2800" dirty="0" smtClean="0">
                <a:solidFill>
                  <a:srgbClr val="C00000"/>
                </a:solidFill>
              </a:rPr>
              <a:t> المنظمة </a:t>
            </a:r>
            <a:r>
              <a:rPr lang="ar-SA" sz="2800" dirty="0" smtClean="0"/>
              <a:t>والمرتبطة </a:t>
            </a:r>
            <a:r>
              <a:rPr lang="ar-SA" sz="2800" dirty="0" smtClean="0">
                <a:solidFill>
                  <a:srgbClr val="C00000"/>
                </a:solidFill>
              </a:rPr>
              <a:t>منطقيا</a:t>
            </a:r>
            <a:r>
              <a:rPr lang="ar-SA" sz="2800" dirty="0" smtClean="0"/>
              <a:t> مع بعضها البعض</a:t>
            </a:r>
          </a:p>
          <a:p>
            <a:pPr>
              <a:buNone/>
            </a:pP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عنصر البيانات</a:t>
            </a:r>
            <a:r>
              <a:rPr lang="ar-SA" sz="2800" dirty="0" smtClean="0"/>
              <a:t>: هو وصف لأحد خصائص شيء ما في حالة معينة</a:t>
            </a:r>
          </a:p>
          <a:p>
            <a:pPr>
              <a:buNone/>
            </a:pPr>
            <a:r>
              <a:rPr lang="ar-SA" sz="2400" dirty="0" smtClean="0"/>
              <a:t>السيارة (طراز السيارة, لون السيارة, رقم لوحة السيارة, حمولة السيارة , بلد الصنع الخ)</a:t>
            </a:r>
          </a:p>
          <a:p>
            <a:pPr>
              <a:buNone/>
            </a:pPr>
            <a:r>
              <a:rPr lang="ar-SA" sz="2400" dirty="0" smtClean="0"/>
              <a:t>الرحلة الجوية (رقم الرحلة, تاريخ الرحلة, وقت الإقلاع, وقت الوصول....)</a:t>
            </a:r>
          </a:p>
          <a:p>
            <a:pPr>
              <a:buNone/>
            </a:pPr>
            <a:r>
              <a:rPr lang="ar-SA" sz="2400" dirty="0" smtClean="0"/>
              <a:t>الدرس (موضوع الدرس, مدة الدرس, تاريخ الدرس, وقت بداية الدرس....)</a:t>
            </a:r>
          </a:p>
          <a:p>
            <a:pPr>
              <a:buNone/>
            </a:pPr>
            <a:r>
              <a:rPr lang="ar-SA" sz="2400" dirty="0" smtClean="0"/>
              <a:t>الموظف (اسم الموظف, الرقم الوظيفي, تاريخ الالتحاق بالعمل, الدرجة الوظيفية...)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87747-1438714631-Social-Media_220x2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142984"/>
            <a:ext cx="4786346" cy="47863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مثال : تسجيل طالب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dirty="0" smtClean="0"/>
              <a:t>التحق </a:t>
            </a:r>
            <a:r>
              <a:rPr lang="ar-SA" sz="2800" dirty="0" smtClean="0">
                <a:solidFill>
                  <a:schemeClr val="accent2"/>
                </a:solidFill>
              </a:rPr>
              <a:t>الطالب</a:t>
            </a:r>
            <a:r>
              <a:rPr lang="ar-SA" sz="2800" dirty="0" smtClean="0"/>
              <a:t> محمود خالد أحمد بالدراسة </a:t>
            </a:r>
            <a:r>
              <a:rPr lang="ar-SA" sz="2800" dirty="0" smtClean="0">
                <a:solidFill>
                  <a:schemeClr val="accent2"/>
                </a:solidFill>
              </a:rPr>
              <a:t>بتاريخ</a:t>
            </a:r>
            <a:r>
              <a:rPr lang="ar-SA" sz="2800" dirty="0" smtClean="0"/>
              <a:t> 16 فبراير 2016 وهو طالب بالصف </a:t>
            </a:r>
            <a:r>
              <a:rPr lang="ar-SA" sz="2800" dirty="0" smtClean="0">
                <a:solidFill>
                  <a:schemeClr val="accent2"/>
                </a:solidFill>
              </a:rPr>
              <a:t>الثاني ثانوي </a:t>
            </a:r>
            <a:r>
              <a:rPr lang="ar-SA" sz="2800" dirty="0" smtClean="0"/>
              <a:t>ويحمل </a:t>
            </a:r>
            <a:r>
              <a:rPr lang="ar-SA" sz="2800" dirty="0" smtClean="0">
                <a:solidFill>
                  <a:schemeClr val="accent2"/>
                </a:solidFill>
              </a:rPr>
              <a:t>رقم تسجيل </a:t>
            </a:r>
            <a:r>
              <a:rPr lang="ar-SA" sz="2800" dirty="0" smtClean="0"/>
              <a:t>1310</a:t>
            </a:r>
          </a:p>
          <a:p>
            <a:r>
              <a:rPr lang="ar-SA" sz="2800" dirty="0" smtClean="0"/>
              <a:t>تم قبول الطالب أحمد يوسف سمير دراسيا برقم سجيل 1203 للفصل الدراسي المقبل بداية من 11 يوليو  2016 في الصف </a:t>
            </a:r>
            <a:r>
              <a:rPr lang="ar-SA" sz="2800" dirty="0" err="1" smtClean="0"/>
              <a:t>الاول</a:t>
            </a:r>
            <a:r>
              <a:rPr lang="ar-SA" sz="2800" dirty="0" smtClean="0"/>
              <a:t> الثانوي.</a:t>
            </a:r>
          </a:p>
          <a:p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142976" y="4143380"/>
          <a:ext cx="6524630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04926"/>
                <a:gridCol w="1524890"/>
                <a:gridCol w="1445068"/>
                <a:gridCol w="1313306"/>
                <a:gridCol w="936440"/>
              </a:tblGrid>
              <a:tr h="381272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رقم</a:t>
                      </a:r>
                      <a:r>
                        <a:rPr lang="ar-SA" baseline="0" dirty="0" smtClean="0"/>
                        <a:t> التسجيل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الاسم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المرحلة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تاريخ الالتحاق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الحالة</a:t>
                      </a:r>
                      <a:endParaRPr lang="ar-SA" dirty="0"/>
                    </a:p>
                  </a:txBody>
                  <a:tcPr/>
                </a:tc>
              </a:tr>
              <a:tr h="48802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1310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محمود خالد</a:t>
                      </a:r>
                      <a:r>
                        <a:rPr lang="ar-SA" baseline="0" dirty="0" smtClean="0"/>
                        <a:t> أحمد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الثاني</a:t>
                      </a:r>
                      <a:r>
                        <a:rPr lang="ar-SA" baseline="0" dirty="0" smtClean="0"/>
                        <a:t> ثانوي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2016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منتظم</a:t>
                      </a:r>
                      <a:endParaRPr lang="ar-SA" dirty="0"/>
                    </a:p>
                  </a:txBody>
                  <a:tcPr/>
                </a:tc>
              </a:tr>
              <a:tr h="48802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1203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أحمد يوسف سمير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الأول ثانوي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2016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مؤجل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تدوين قاعدة البيانات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الكترونية</a:t>
            </a:r>
            <a:endParaRPr lang="ar-SA" dirty="0"/>
          </a:p>
        </p:txBody>
      </p:sp>
      <p:pic>
        <p:nvPicPr>
          <p:cNvPr id="9" name="عنصر نائب للمحتوى 8" descr="883399_LB_00_FB.EPS_1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dirty="0" smtClean="0"/>
              <a:t>ورقية</a:t>
            </a:r>
            <a:endParaRPr lang="ar-SA" dirty="0"/>
          </a:p>
        </p:txBody>
      </p:sp>
      <p:pic>
        <p:nvPicPr>
          <p:cNvPr id="8" name="عنصر نائب للمحتوى 7" descr="دورة_تدريبية_في_إدارة_السجلات_الطبية_الحديثة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94312" y="2214554"/>
            <a:ext cx="2743200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مقارنة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الكترونية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SA" dirty="0" smtClean="0"/>
              <a:t>سهولة تعديل البيانات</a:t>
            </a:r>
          </a:p>
          <a:p>
            <a:r>
              <a:rPr lang="ar-SA" dirty="0" smtClean="0"/>
              <a:t>سهولة حذف البيانات</a:t>
            </a:r>
          </a:p>
          <a:p>
            <a:r>
              <a:rPr lang="ar-SA" dirty="0" smtClean="0"/>
              <a:t>سهولة وسرعة البحث</a:t>
            </a:r>
          </a:p>
          <a:p>
            <a:r>
              <a:rPr lang="ar-SA" dirty="0" smtClean="0"/>
              <a:t>يمكن بكل سهولة تغيير الترتيب</a:t>
            </a:r>
          </a:p>
          <a:p>
            <a:r>
              <a:rPr lang="ar-SA" dirty="0" smtClean="0"/>
              <a:t>يمكن بكل سهول تغيير الهيكلية</a:t>
            </a:r>
          </a:p>
          <a:p>
            <a:r>
              <a:rPr lang="ar-SA" dirty="0" smtClean="0"/>
              <a:t>سهولة استخراج التقارير</a:t>
            </a:r>
          </a:p>
          <a:p>
            <a:r>
              <a:rPr lang="ar-SA" dirty="0" smtClean="0"/>
              <a:t>سهول التخزين والنسخ والنقل</a:t>
            </a:r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dirty="0" smtClean="0"/>
              <a:t>ورقية</a:t>
            </a:r>
            <a:endParaRPr lang="ar-SA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ar-SA" dirty="0" smtClean="0"/>
              <a:t>صعوبة في تعديل البيانات</a:t>
            </a:r>
          </a:p>
          <a:p>
            <a:r>
              <a:rPr lang="ar-SA" dirty="0" smtClean="0"/>
              <a:t>صعوبة حذف البيانات</a:t>
            </a:r>
          </a:p>
          <a:p>
            <a:r>
              <a:rPr lang="ar-SA" dirty="0" smtClean="0"/>
              <a:t>صعوبة وبطء البحث</a:t>
            </a:r>
          </a:p>
          <a:p>
            <a:r>
              <a:rPr lang="ar-SA" dirty="0" err="1" smtClean="0"/>
              <a:t>لايمكن</a:t>
            </a:r>
            <a:r>
              <a:rPr lang="ar-SA" dirty="0" smtClean="0"/>
              <a:t> تغيير الترتيب</a:t>
            </a:r>
          </a:p>
          <a:p>
            <a:r>
              <a:rPr lang="ar-SA" dirty="0" err="1" smtClean="0"/>
              <a:t>لايمكن</a:t>
            </a:r>
            <a:r>
              <a:rPr lang="ar-SA" dirty="0" smtClean="0"/>
              <a:t> تغيير هيكلية الجدول</a:t>
            </a:r>
          </a:p>
          <a:p>
            <a:r>
              <a:rPr lang="ar-SA" dirty="0" smtClean="0"/>
              <a:t>صعوبة في استنباط التقارير</a:t>
            </a:r>
          </a:p>
          <a:p>
            <a:r>
              <a:rPr lang="ar-SA" dirty="0" smtClean="0"/>
              <a:t>صعوبة التخزين والنسخ والنقل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630</Words>
  <Application>Microsoft Office PowerPoint</Application>
  <PresentationFormat>عرض على الشاشة (3:4)‏</PresentationFormat>
  <Paragraphs>106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قــواعد البيانات DATA BASE</vt:lpstr>
      <vt:lpstr>المحتويات</vt:lpstr>
      <vt:lpstr>الشريحة 3</vt:lpstr>
      <vt:lpstr>الشريحة 4</vt:lpstr>
      <vt:lpstr>ماذا تعني قواعد البيانات What is a Database?</vt:lpstr>
      <vt:lpstr>الشريحة 6</vt:lpstr>
      <vt:lpstr>مثال : تسجيل طالب</vt:lpstr>
      <vt:lpstr>تدوين قاعدة البيانات</vt:lpstr>
      <vt:lpstr>مقارنة</vt:lpstr>
      <vt:lpstr>نظام إدارة قواعد البيانات  DBMS</vt:lpstr>
      <vt:lpstr>وظائف أنظمة أدارة قواعد البيانات</vt:lpstr>
      <vt:lpstr>الشريحة 12</vt:lpstr>
      <vt:lpstr>مزايا أنظمة قواعد البيانات </vt:lpstr>
      <vt:lpstr>مكونات نظام قاعدة البيانات</vt:lpstr>
      <vt:lpstr>مكونات نظام قاعدة البيانات</vt:lpstr>
      <vt:lpstr>مكونات قاعدة البيانات</vt:lpstr>
      <vt:lpstr>مكونات نظام قاعدة البيانات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قواعد البيانات DATA BASE</dc:title>
  <dc:creator>Mahmoud</dc:creator>
  <cp:lastModifiedBy>ahmad almadhuon</cp:lastModifiedBy>
  <cp:revision>33</cp:revision>
  <dcterms:created xsi:type="dcterms:W3CDTF">2016-09-19T20:47:12Z</dcterms:created>
  <dcterms:modified xsi:type="dcterms:W3CDTF">2016-09-23T20:24:38Z</dcterms:modified>
</cp:coreProperties>
</file>