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76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77" r:id="rId14"/>
    <p:sldId id="267" r:id="rId15"/>
    <p:sldId id="268" r:id="rId16"/>
    <p:sldId id="269" r:id="rId17"/>
    <p:sldId id="270" r:id="rId18"/>
    <p:sldId id="278" r:id="rId19"/>
    <p:sldId id="279" r:id="rId20"/>
    <p:sldId id="271" r:id="rId21"/>
    <p:sldId id="274" r:id="rId22"/>
    <p:sldId id="275" r:id="rId23"/>
    <p:sldId id="272" r:id="rId24"/>
    <p:sldId id="273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A2E"/>
    <a:srgbClr val="EAF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41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56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5359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013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0795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254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1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851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35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980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543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665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0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46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973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13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87A55-1F33-474B-B27C-DB7AC7ACB526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861DA39-A4C9-48DC-95E7-95613A77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1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TIGlJ4gogXo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59;&#1056;&#1054;&#1050;\&#1080;&#1085;&#1090;&#1077;&#1088;&#1072;&#1082;&#1090;&#1080;&#1074;\&#1050;&#1088;&#1080;&#1089;&#1090;&#1072;&#1083;&#1083;&#1080;&#1095;&#1077;&#1089;&#1082;&#1080;&#1077;%20&#1080;%20&#1072;&#1084;&#1086;&#1088;&#1092;&#1085;&#1099;&#1077;%20&#1090;&#1077;&#1083;&#1072;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LoHx0XjuNo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Hb0VoQ-xQhU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219" y="-196948"/>
            <a:ext cx="10888393" cy="4937102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Презентация к уроку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по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учебному предмету «Физика»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10 классе на тему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«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Твердое состояние вещества»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3219" y="5724889"/>
            <a:ext cx="7766936" cy="97133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Разработчик презентации Зуйкова Ирина Владимировна, учитель физики, МАОУ СОШ № 19,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г.о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Мытищи, Московская область</a:t>
            </a:r>
          </a:p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2016 г.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4946" y="117230"/>
            <a:ext cx="8596668" cy="853440"/>
          </a:xfrm>
        </p:spPr>
        <p:txBody>
          <a:bodyPr>
            <a:norm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Гранит и пластилин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9</a:t>
            </a:r>
            <a:endParaRPr lang="ru-RU" sz="2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4115" y="4489119"/>
            <a:ext cx="8596668" cy="8534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«</a:t>
            </a:r>
            <a:r>
              <a:rPr lang="ru-RU" sz="49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Крюсталлос</a:t>
            </a:r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» - лёд</a:t>
            </a:r>
            <a:endParaRPr lang="ru-RU" sz="49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00665" y="5620805"/>
            <a:ext cx="9470949" cy="8534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«</a:t>
            </a:r>
            <a:r>
              <a:rPr lang="ru-RU" sz="5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Аморфный» - бесформенный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92" y="1007513"/>
            <a:ext cx="4924865" cy="34816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8597" y="1044356"/>
            <a:ext cx="4797083" cy="34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5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95532"/>
            <a:ext cx="2150272" cy="684628"/>
          </a:xfrm>
        </p:spPr>
        <p:txBody>
          <a:bodyPr>
            <a:noAutofit/>
          </a:bodyPr>
          <a:lstStyle/>
          <a:p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Цель</a:t>
            </a:r>
            <a:endParaRPr lang="ru-RU" sz="49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39711" y="1814733"/>
            <a:ext cx="11111392" cy="3221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3500" dirty="0" smtClean="0">
                <a:solidFill>
                  <a:schemeClr val="tx1"/>
                </a:solidFill>
              </a:rPr>
              <a:t>Изучить кристаллические и аморфные тела, их свойствах и особенностях строения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dirty="0" smtClean="0">
                <a:solidFill>
                  <a:schemeClr val="tx1"/>
                </a:solidFill>
              </a:rPr>
              <a:t>Познакомится с возможностями использования кристаллических и аморфных тел</a:t>
            </a:r>
            <a:endParaRPr lang="ru-RU" sz="35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011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3177215" cy="825305"/>
          </a:xfrm>
        </p:spPr>
        <p:txBody>
          <a:bodyPr>
            <a:no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1 вариант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382" y="1806500"/>
            <a:ext cx="2959166" cy="5826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§ 73 с.203-205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796780" y="609600"/>
            <a:ext cx="3177215" cy="8253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2 вариант</a:t>
            </a:r>
            <a:endParaRPr lang="ru-RU" sz="49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014829" y="1786597"/>
            <a:ext cx="2860691" cy="582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§ 74 с.205-206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3218" y="3027992"/>
            <a:ext cx="11690253" cy="2556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Задание 1</a:t>
            </a:r>
            <a:r>
              <a:rPr lang="ru-RU" sz="3200" dirty="0" smtClean="0">
                <a:solidFill>
                  <a:schemeClr val="tx1"/>
                </a:solidFill>
              </a:rPr>
              <a:t> Заполните таблицу своего варианта</a:t>
            </a:r>
          </a:p>
          <a:p>
            <a:pPr marL="0" indent="0">
              <a:buFont typeface="Wingdings 3" charset="2"/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Задание 2</a:t>
            </a:r>
            <a:r>
              <a:rPr lang="ru-RU" sz="3200" dirty="0" smtClean="0">
                <a:solidFill>
                  <a:schemeClr val="tx1"/>
                </a:solidFill>
              </a:rPr>
              <a:t> Обменяйтесь информацией, дополните таблицу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6174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262672"/>
              </p:ext>
            </p:extLst>
          </p:nvPr>
        </p:nvGraphicFramePr>
        <p:xfrm>
          <a:off x="393896" y="0"/>
          <a:ext cx="11352628" cy="6818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3852"/>
                <a:gridCol w="3819388"/>
                <a:gridCol w="3819388"/>
              </a:tblGrid>
              <a:tr h="2179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 вариант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 вариант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Кристаллические тела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Аморфные тела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Примеры тел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6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Основные свойства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Форма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Объём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Влияние температур на свойства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6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Отличия в свойствах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5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Порядок расположения атомов или молекул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4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Грани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Анизотропия и изотропия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Анизотропия –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механическая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тепловая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оптическая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электрическая</a:t>
                      </a: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Изотропия – </a:t>
                      </a:r>
                    </a:p>
                    <a:p>
                      <a:pPr marL="0" algn="just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Монокристаллы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Поликристаллы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Температура плавления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Внешнее воздействие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557" marR="44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5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264" y="117231"/>
            <a:ext cx="10170941" cy="881575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Кристаллическое </a:t>
            </a:r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и аморфное тело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12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615397" y="939455"/>
            <a:ext cx="3825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://youtu.be/TIGlJ4gogXo</a:t>
            </a:r>
            <a:r>
              <a:rPr lang="ru-RU" sz="2000" dirty="0" smtClean="0">
                <a:hlinkClick r:id="rId2"/>
              </a:rPr>
              <a:t>а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1531" t="26202" r="16326" b="16624"/>
          <a:stretch/>
        </p:blipFill>
        <p:spPr>
          <a:xfrm>
            <a:off x="284434" y="1680325"/>
            <a:ext cx="5483320" cy="4182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3367" t="23591" r="26790" b="9044"/>
          <a:stretch/>
        </p:blipFill>
        <p:spPr>
          <a:xfrm>
            <a:off x="6179195" y="1680325"/>
            <a:ext cx="5504025" cy="418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3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689" y="73242"/>
            <a:ext cx="8596668" cy="881575"/>
          </a:xfrm>
        </p:spPr>
        <p:txBody>
          <a:bodyPr>
            <a:norm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Вставь пропущенное слово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13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4" t="9664" r="14633" b="13530"/>
          <a:stretch/>
        </p:blipFill>
        <p:spPr bwMode="auto">
          <a:xfrm>
            <a:off x="1141568" y="1508815"/>
            <a:ext cx="8832426" cy="5179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8870" y="954817"/>
            <a:ext cx="11132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1A2E"/>
                </a:solidFill>
                <a:hlinkClick r:id="rId3" action="ppaction://hlinkfile"/>
              </a:rPr>
              <a:t>file:///C:/Users/user/Desktop/</a:t>
            </a:r>
            <a:r>
              <a:rPr lang="ru-RU" dirty="0" smtClean="0">
                <a:solidFill>
                  <a:srgbClr val="001A2E"/>
                </a:solidFill>
                <a:hlinkClick r:id="rId3" action="ppaction://hlinkfile"/>
              </a:rPr>
              <a:t>УРОК/</a:t>
            </a:r>
            <a:r>
              <a:rPr lang="ru-RU" dirty="0" err="1" smtClean="0">
                <a:solidFill>
                  <a:srgbClr val="001A2E"/>
                </a:solidFill>
                <a:hlinkClick r:id="rId3" action="ppaction://hlinkfile"/>
              </a:rPr>
              <a:t>интерактив</a:t>
            </a:r>
            <a:r>
              <a:rPr lang="ru-RU" dirty="0" smtClean="0">
                <a:solidFill>
                  <a:srgbClr val="001A2E"/>
                </a:solidFill>
                <a:hlinkClick r:id="rId3" action="ppaction://hlinkfile"/>
              </a:rPr>
              <a:t>/Кристаллические%20и%20аморфные%20тела.</a:t>
            </a:r>
            <a:r>
              <a:rPr lang="en-US" dirty="0" smtClean="0">
                <a:solidFill>
                  <a:srgbClr val="001A2E"/>
                </a:solidFill>
                <a:hlinkClick r:id="rId3" action="ppaction://hlinkfile"/>
              </a:rPr>
              <a:t>html</a:t>
            </a:r>
            <a:endParaRPr lang="ru-RU" dirty="0">
              <a:solidFill>
                <a:srgbClr val="001A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9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8246"/>
            <a:ext cx="8596668" cy="797169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Изучи коллекцию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69746"/>
            <a:ext cx="10182924" cy="4324617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500" dirty="0" smtClean="0">
                <a:solidFill>
                  <a:schemeClr val="tx1"/>
                </a:solidFill>
              </a:rPr>
              <a:t>Рассмотрите </a:t>
            </a:r>
            <a:r>
              <a:rPr lang="ru-RU" sz="3500" dirty="0">
                <a:solidFill>
                  <a:schemeClr val="tx1"/>
                </a:solidFill>
              </a:rPr>
              <a:t>повнимательней данную вам коллекцию, перечислите кристаллы.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</a:rPr>
              <a:t> </a:t>
            </a:r>
            <a:r>
              <a:rPr lang="ru-RU" sz="3500" dirty="0" smtClean="0">
                <a:solidFill>
                  <a:schemeClr val="tx1"/>
                </a:solidFill>
              </a:rPr>
              <a:t>Чем </a:t>
            </a:r>
            <a:r>
              <a:rPr lang="ru-RU" sz="3500" dirty="0">
                <a:solidFill>
                  <a:schemeClr val="tx1"/>
                </a:solidFill>
              </a:rPr>
              <a:t>отличаются аморфные тела от кристаллов?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dirty="0" smtClean="0">
                <a:solidFill>
                  <a:schemeClr val="tx1"/>
                </a:solidFill>
              </a:rPr>
              <a:t>Все </a:t>
            </a:r>
            <a:r>
              <a:rPr lang="ru-RU" sz="3500" dirty="0">
                <a:solidFill>
                  <a:schemeClr val="tx1"/>
                </a:solidFill>
              </a:rPr>
              <a:t>ли кристаллы обладают одинаковыми характеристиками, такими как температура плавления, теплоемкость, удельное сопротивление?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dirty="0" smtClean="0">
                <a:solidFill>
                  <a:schemeClr val="tx1"/>
                </a:solidFill>
              </a:rPr>
              <a:t>А </a:t>
            </a:r>
            <a:r>
              <a:rPr lang="ru-RU" sz="3500" dirty="0">
                <a:solidFill>
                  <a:schemeClr val="tx1"/>
                </a:solidFill>
              </a:rPr>
              <a:t>чем это можно объяснить?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14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372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973" y="211014"/>
            <a:ext cx="8607343" cy="858129"/>
          </a:xfrm>
        </p:spPr>
        <p:txBody>
          <a:bodyPr>
            <a:noAutofit/>
          </a:bodyPr>
          <a:lstStyle/>
          <a:p>
            <a:pPr algn="ctr"/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Как растут кристаллы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15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2091" y="1725023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0013" t="7500" r="16844" b="8654"/>
          <a:stretch/>
        </p:blipFill>
        <p:spPr>
          <a:xfrm>
            <a:off x="2154161" y="1648263"/>
            <a:ext cx="6750965" cy="50401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82091" y="1069143"/>
            <a:ext cx="6774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1A2E"/>
                </a:solidFill>
                <a:hlinkClick r:id="rId3"/>
              </a:rPr>
              <a:t>https</a:t>
            </a:r>
            <a:r>
              <a:rPr lang="en-US" sz="2000" dirty="0">
                <a:solidFill>
                  <a:srgbClr val="001A2E"/>
                </a:solidFill>
                <a:hlinkClick r:id="rId3"/>
              </a:rPr>
              <a:t>://www.youtube.com/watch?v=iLoHx0XjuNo</a:t>
            </a:r>
            <a:endParaRPr lang="ru-RU" sz="2000" dirty="0">
              <a:solidFill>
                <a:srgbClr val="001A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84" y="117231"/>
            <a:ext cx="8596668" cy="783102"/>
          </a:xfrm>
        </p:spPr>
        <p:txBody>
          <a:bodyPr>
            <a:normAutofit/>
          </a:bodyPr>
          <a:lstStyle/>
          <a:p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Проверь 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себя – 1 вариант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3864435"/>
              </p:ext>
            </p:extLst>
          </p:nvPr>
        </p:nvGraphicFramePr>
        <p:xfrm>
          <a:off x="520504" y="900333"/>
          <a:ext cx="11071274" cy="5777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4641"/>
                <a:gridCol w="7386633"/>
              </a:tblGrid>
              <a:tr h="808189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1. Кристаллы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А.  Сохраняют форму и объем, имеют определенную температуру плавления, анизотропия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AF6FC"/>
                    </a:solidFill>
                  </a:tcPr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2. Анизотропия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Б. Изотропны, нет определенной температуры плавления.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3. Поликристаллы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В. Физические свойства одинаковы по всем направлениям.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08189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4. Монокристаллы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Г. Твёрдые тела, атомы или молекулы которых занимают определённые, упорядоченные   положения в пространстве.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5. Аморфные тела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Д. Одиночные кристаллы.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6. Свойства кристаллов: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Е. Зависимость физических свойств от выбранного в кристалле направления.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077585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7. Свойства аморфных тел: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Ж. Тела, занимающие промежуточное положение между кристаллическими твёрдыми телами и жидкостями, атомы и молекулы которых располагаются в относительном порядке.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8. Изотропия – это…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З. Твёрдые тела, состоящие из большего числа маленьких кристалликов.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6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84" y="117231"/>
            <a:ext cx="8596668" cy="783102"/>
          </a:xfrm>
        </p:spPr>
        <p:txBody>
          <a:bodyPr>
            <a:normAutofit/>
          </a:bodyPr>
          <a:lstStyle/>
          <a:p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Проверь 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себя – 2 вариант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457182"/>
              </p:ext>
            </p:extLst>
          </p:nvPr>
        </p:nvGraphicFramePr>
        <p:xfrm>
          <a:off x="520504" y="900333"/>
          <a:ext cx="11071274" cy="5905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4641"/>
                <a:gridCol w="7386633"/>
              </a:tblGrid>
              <a:tr h="808189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Кристаллы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А. Изотропны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нет определенной температуры плавления. </a:t>
                      </a:r>
                    </a:p>
                  </a:txBody>
                  <a:tcPr marL="68580" marR="68580" marT="0" marB="0" anchor="ctr">
                    <a:solidFill>
                      <a:srgbClr val="EAF6FC"/>
                    </a:solidFill>
                  </a:tcPr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Анизотропия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Б. Твердые 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тела, состоящие из большого числа маленьких кристалликов.</a:t>
                      </a: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Поликристаллы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В. Физические свойства одинаковы по всем направлениям.</a:t>
                      </a:r>
                    </a:p>
                  </a:txBody>
                  <a:tcPr marL="68580" marR="68580" marT="0" marB="0" anchor="ctr"/>
                </a:tc>
              </a:tr>
              <a:tr h="808189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Монокристаллы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Зависимость физических свойств от выбранного в кристалле направления.</a:t>
                      </a: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Аморфные тела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Д. Одиночные кристаллы.</a:t>
                      </a: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Свойства кристаллов: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Е. Твердые тела, атомы или молекулы которых занимают определенные, упорядоченные положения в пространстве. </a:t>
                      </a:r>
                    </a:p>
                  </a:txBody>
                  <a:tcPr marL="68580" marR="68580" marT="0" marB="0" anchor="ctr"/>
                </a:tc>
              </a:tr>
              <a:tr h="1077585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Свойства аморфных тел: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Ж. Сохраняют форму и объем, имеют определенную температуру плавления, анизотропия.</a:t>
                      </a:r>
                    </a:p>
                  </a:txBody>
                  <a:tcPr marL="68580" marR="68580" marT="0" marB="0" anchor="ctr"/>
                </a:tc>
              </a:tr>
              <a:tr h="538793">
                <a:tc>
                  <a:txBody>
                    <a:bodyPr/>
                    <a:lstStyle/>
                    <a:p>
                      <a:pPr marL="198755" indent="-198755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 Изотропия – это…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indent="-201295" algn="just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З. Твердые тела, у которых нет строгого порядка в расположении атомов.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8960" y="1392702"/>
            <a:ext cx="11652474" cy="3150503"/>
          </a:xfrm>
        </p:spPr>
        <p:txBody>
          <a:bodyPr/>
          <a:lstStyle/>
          <a:p>
            <a:pPr algn="l"/>
            <a:r>
              <a:rPr lang="ru-RU" sz="4000" dirty="0">
                <a:solidFill>
                  <a:srgbClr val="001A2E"/>
                </a:solidFill>
              </a:rPr>
              <a:t>Три пути ведут к знанию: </a:t>
            </a:r>
            <a:r>
              <a:rPr lang="ru-RU" sz="4000" dirty="0" smtClean="0">
                <a:solidFill>
                  <a:srgbClr val="001A2E"/>
                </a:solidFill>
              </a:rPr>
              <a:t/>
            </a:r>
            <a:br>
              <a:rPr lang="ru-RU" sz="4000" dirty="0" smtClean="0">
                <a:solidFill>
                  <a:srgbClr val="001A2E"/>
                </a:solidFill>
              </a:rPr>
            </a:br>
            <a:r>
              <a:rPr lang="ru-RU" sz="4000" dirty="0" smtClean="0">
                <a:solidFill>
                  <a:srgbClr val="001A2E"/>
                </a:solidFill>
              </a:rPr>
              <a:t>путь </a:t>
            </a:r>
            <a:r>
              <a:rPr lang="ru-RU" sz="4000" dirty="0">
                <a:solidFill>
                  <a:srgbClr val="001A2E"/>
                </a:solidFill>
              </a:rPr>
              <a:t>размышления – это путь самый благородный, </a:t>
            </a:r>
            <a:r>
              <a:rPr lang="ru-RU" sz="4000" dirty="0" smtClean="0">
                <a:solidFill>
                  <a:srgbClr val="001A2E"/>
                </a:solidFill>
              </a:rPr>
              <a:t/>
            </a:r>
            <a:br>
              <a:rPr lang="ru-RU" sz="4000" dirty="0" smtClean="0">
                <a:solidFill>
                  <a:srgbClr val="001A2E"/>
                </a:solidFill>
              </a:rPr>
            </a:br>
            <a:r>
              <a:rPr lang="ru-RU" sz="4000" dirty="0" smtClean="0">
                <a:solidFill>
                  <a:srgbClr val="001A2E"/>
                </a:solidFill>
              </a:rPr>
              <a:t>путь </a:t>
            </a:r>
            <a:r>
              <a:rPr lang="ru-RU" sz="4000" dirty="0">
                <a:solidFill>
                  <a:srgbClr val="001A2E"/>
                </a:solidFill>
              </a:rPr>
              <a:t>подражания – это путь самый легкий, </a:t>
            </a:r>
            <a:r>
              <a:rPr lang="ru-RU" sz="4000" dirty="0" smtClean="0">
                <a:solidFill>
                  <a:srgbClr val="001A2E"/>
                </a:solidFill>
              </a:rPr>
              <a:t/>
            </a:r>
            <a:br>
              <a:rPr lang="ru-RU" sz="4000" dirty="0" smtClean="0">
                <a:solidFill>
                  <a:srgbClr val="001A2E"/>
                </a:solidFill>
              </a:rPr>
            </a:br>
            <a:r>
              <a:rPr lang="ru-RU" sz="4000" dirty="0" smtClean="0">
                <a:solidFill>
                  <a:srgbClr val="001A2E"/>
                </a:solidFill>
              </a:rPr>
              <a:t>и </a:t>
            </a:r>
            <a:r>
              <a:rPr lang="ru-RU" sz="4000" dirty="0">
                <a:solidFill>
                  <a:srgbClr val="001A2E"/>
                </a:solidFill>
              </a:rPr>
              <a:t>путь опыта – это путь самый </a:t>
            </a:r>
            <a:r>
              <a:rPr lang="ru-RU" sz="4000" dirty="0" smtClean="0">
                <a:solidFill>
                  <a:srgbClr val="001A2E"/>
                </a:solidFill>
              </a:rPr>
              <a:t>горький</a:t>
            </a:r>
            <a:endParaRPr lang="ru-RU" sz="4000" dirty="0">
              <a:solidFill>
                <a:srgbClr val="001A2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51827" y="4894895"/>
            <a:ext cx="4730139" cy="450829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001A2E"/>
                </a:solidFill>
              </a:rPr>
              <a:t>Китайский философ Конфуций </a:t>
            </a:r>
            <a:endParaRPr lang="ru-RU" sz="2400" dirty="0">
              <a:solidFill>
                <a:srgbClr val="001A2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112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4608" y="314178"/>
            <a:ext cx="5034149" cy="881575"/>
          </a:xfrm>
        </p:spPr>
        <p:txBody>
          <a:bodyPr>
            <a:normAutofit/>
          </a:bodyPr>
          <a:lstStyle/>
          <a:p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Проверь и оцени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558248"/>
              </p:ext>
            </p:extLst>
          </p:nvPr>
        </p:nvGraphicFramePr>
        <p:xfrm>
          <a:off x="931082" y="1457204"/>
          <a:ext cx="8649018" cy="4591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3006"/>
                <a:gridCol w="2883006"/>
                <a:gridCol w="2883006"/>
              </a:tblGrid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№ вопроса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Вариант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Вариант 2</a:t>
                      </a:r>
                    </a:p>
                  </a:txBody>
                  <a:tcPr marL="68580" marR="68580" marT="0" marB="0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Е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Ж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</a:t>
                      </a:r>
                    </a:p>
                  </a:txBody>
                  <a:tcPr marL="68580" marR="68580" marT="0" marB="0" anchor="ctr"/>
                </a:tc>
              </a:tr>
              <a:tr h="510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16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334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366" y="94300"/>
            <a:ext cx="8596668" cy="712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Да или Нет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17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75704"/>
              </p:ext>
            </p:extLst>
          </p:nvPr>
        </p:nvGraphicFramePr>
        <p:xfrm>
          <a:off x="536270" y="838306"/>
          <a:ext cx="10000430" cy="5771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684690"/>
                <a:gridCol w="1438580"/>
                <a:gridCol w="1438580"/>
                <a:gridCol w="1438580"/>
              </a:tblGrid>
              <a:tr h="599425">
                <a:tc>
                  <a:txBody>
                    <a:bodyPr/>
                    <a:lstStyle/>
                    <a:p>
                      <a:pPr marL="0" indent="365125"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  Изученный вопрос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Усвоил хорошо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Есть сомнения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понял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такое кристалл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такое аморфное тело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Свойства кристаллов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Свойства аморфных тел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такое монокристалл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такое поликристалл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такое анизотропия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531">
                <a:tc>
                  <a:txBody>
                    <a:bodyPr/>
                    <a:lstStyle/>
                    <a:p>
                      <a:pPr marL="0" indent="365125"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2.Твое отношение к уроку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Достигли ли вы поставленной цели?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да, то что способствовало этому?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Понравился ли тебе урок?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Заинтересовала ли данная тема?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94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Желаешь знать больше по теме кристаллы и аморфные тела?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14" marR="65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17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5366"/>
            <a:ext cx="8596668" cy="1320800"/>
          </a:xfrm>
        </p:spPr>
        <p:txBody>
          <a:bodyPr>
            <a:norm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74324"/>
            <a:ext cx="10773770" cy="54140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1. §73,74 – прочитать, ответить на вопросы 2,3 с.205, вопрос 3 с.208</a:t>
            </a:r>
          </a:p>
          <a:p>
            <a:pPr marL="0" indent="0">
              <a:buNone/>
            </a:pPr>
            <a:r>
              <a:rPr lang="ru-RU" sz="2400" dirty="0"/>
              <a:t>2. Для желающих задание: </a:t>
            </a:r>
          </a:p>
          <a:p>
            <a:pPr marL="0" indent="0">
              <a:buNone/>
            </a:pPr>
            <a:r>
              <a:rPr lang="ru-RU" sz="2400" smtClean="0"/>
              <a:t>а</a:t>
            </a:r>
            <a:r>
              <a:rPr lang="ru-RU" sz="2400" dirty="0"/>
              <a:t>) приготовьте сообщение на тему:</a:t>
            </a:r>
          </a:p>
          <a:p>
            <a:pPr marL="0" indent="0">
              <a:buNone/>
            </a:pPr>
            <a:r>
              <a:rPr lang="ru-RU" sz="2400" dirty="0" smtClean="0"/>
              <a:t>   1</a:t>
            </a:r>
            <a:r>
              <a:rPr lang="ru-RU" sz="2400" dirty="0"/>
              <a:t>)	Как растут природные кристаллы.</a:t>
            </a:r>
          </a:p>
          <a:p>
            <a:pPr marL="0" indent="0">
              <a:buNone/>
            </a:pPr>
            <a:r>
              <a:rPr lang="ru-RU" sz="2400" dirty="0" smtClean="0"/>
              <a:t>   2</a:t>
            </a:r>
            <a:r>
              <a:rPr lang="ru-RU" sz="2400" dirty="0"/>
              <a:t>)	Кристаллы и живые организмы.</a:t>
            </a:r>
          </a:p>
          <a:p>
            <a:pPr marL="0" indent="0">
              <a:buNone/>
            </a:pPr>
            <a:r>
              <a:rPr lang="ru-RU" sz="2400" dirty="0" smtClean="0"/>
              <a:t>   3</a:t>
            </a:r>
            <a:r>
              <a:rPr lang="ru-RU" sz="2400" dirty="0"/>
              <a:t>)	Как выращивают кристаллы.</a:t>
            </a:r>
          </a:p>
          <a:p>
            <a:pPr marL="0" indent="0">
              <a:buNone/>
            </a:pPr>
            <a:r>
              <a:rPr lang="ru-RU" sz="2400" dirty="0" smtClean="0"/>
              <a:t>   4</a:t>
            </a:r>
            <a:r>
              <a:rPr lang="ru-RU" sz="2400" dirty="0"/>
              <a:t>)	Сталактиты и сталагмиты.</a:t>
            </a:r>
          </a:p>
          <a:p>
            <a:pPr marL="0" indent="0">
              <a:buNone/>
            </a:pPr>
            <a:r>
              <a:rPr lang="ru-RU" sz="2400" dirty="0"/>
              <a:t>б) вырастите кристаллы </a:t>
            </a:r>
            <a:r>
              <a:rPr lang="ru-RU" sz="2400" dirty="0" err="1"/>
              <a:t>алюмокаливых</a:t>
            </a:r>
            <a:r>
              <a:rPr lang="ru-RU" sz="2400" dirty="0"/>
              <a:t> квасцов.  (</a:t>
            </a:r>
            <a:r>
              <a:rPr lang="ru-RU" sz="2400" dirty="0" smtClean="0"/>
              <a:t>Инструкция </a:t>
            </a:r>
            <a:r>
              <a:rPr lang="ru-RU" sz="2400" dirty="0"/>
              <a:t>по выращиванию кристаллов – М.П. </a:t>
            </a:r>
            <a:r>
              <a:rPr lang="ru-RU" sz="2400" dirty="0" err="1"/>
              <a:t>Шаскольская</a:t>
            </a:r>
            <a:r>
              <a:rPr lang="ru-RU" sz="2400" dirty="0"/>
              <a:t>. Кристаллы. Стр. 149-151)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18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1582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2732" y="173501"/>
            <a:ext cx="2741115" cy="86750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Итог</a:t>
            </a:r>
            <a:endParaRPr lang="ru-RU" sz="49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198" y="1336431"/>
            <a:ext cx="10408007" cy="476894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Все кристаллы имеют правильную геометрическую форму, они - </a:t>
            </a:r>
            <a:r>
              <a:rPr lang="ru-RU" sz="3200" dirty="0" err="1">
                <a:solidFill>
                  <a:schemeClr val="tx1"/>
                </a:solidFill>
              </a:rPr>
              <a:t>анизотропны</a:t>
            </a:r>
            <a:r>
              <a:rPr lang="ru-RU" sz="3200" dirty="0">
                <a:solidFill>
                  <a:schemeClr val="tx1"/>
                </a:solidFill>
              </a:rPr>
              <a:t>, их свойства различны по разным </a:t>
            </a:r>
            <a:r>
              <a:rPr lang="ru-RU" sz="3200" dirty="0" smtClean="0">
                <a:solidFill>
                  <a:schemeClr val="tx1"/>
                </a:solidFill>
              </a:rPr>
              <a:t>направлениям 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Все </a:t>
            </a:r>
            <a:r>
              <a:rPr lang="ru-RU" sz="3200" dirty="0">
                <a:solidFill>
                  <a:schemeClr val="tx1"/>
                </a:solidFill>
              </a:rPr>
              <a:t>аморфные тела изотропны, т.е. их физические свойства одинаковы по всем направлениям, их атомы и молекулы располагаются в относительном </a:t>
            </a:r>
            <a:r>
              <a:rPr lang="ru-RU" sz="3200" dirty="0" smtClean="0">
                <a:solidFill>
                  <a:schemeClr val="tx1"/>
                </a:solidFill>
              </a:rPr>
              <a:t>порядке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Понимание </a:t>
            </a:r>
            <a:r>
              <a:rPr lang="ru-RU" sz="3200" dirty="0">
                <a:solidFill>
                  <a:schemeClr val="tx1"/>
                </a:solidFill>
              </a:rPr>
              <a:t>структуры твердых тел позволяет создавать материалы с заданными </a:t>
            </a:r>
            <a:r>
              <a:rPr lang="ru-RU" sz="3200" dirty="0" smtClean="0">
                <a:solidFill>
                  <a:schemeClr val="tx1"/>
                </a:solidFill>
              </a:rPr>
              <a:t>свойствами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19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232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630167" y="244728"/>
            <a:ext cx="4092994" cy="9495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Применение </a:t>
            </a:r>
          </a:p>
        </p:txBody>
      </p:sp>
      <p:sp>
        <p:nvSpPr>
          <p:cNvPr id="5" name="Содержимое 3"/>
          <p:cNvSpPr>
            <a:spLocks noGrp="1"/>
          </p:cNvSpPr>
          <p:nvPr>
            <p:ph sz="half" idx="1"/>
          </p:nvPr>
        </p:nvSpPr>
        <p:spPr>
          <a:xfrm>
            <a:off x="915102" y="2638226"/>
            <a:ext cx="4219605" cy="42197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400" dirty="0" smtClean="0"/>
              <a:t>Рубины - опорные камни для часов и лазерной техники</a:t>
            </a:r>
          </a:p>
          <a:p>
            <a:r>
              <a:rPr lang="ru-RU" sz="2400" dirty="0" smtClean="0"/>
              <a:t>Машиностроение</a:t>
            </a:r>
          </a:p>
          <a:p>
            <a:r>
              <a:rPr lang="ru-RU" sz="2400" dirty="0" smtClean="0"/>
              <a:t>Каменная соль и флюорит - </a:t>
            </a:r>
            <a:r>
              <a:rPr lang="ru-RU" sz="2400" dirty="0" err="1" smtClean="0"/>
              <a:t>птические</a:t>
            </a:r>
            <a:r>
              <a:rPr lang="ru-RU" sz="2400" dirty="0" smtClean="0"/>
              <a:t> приборы</a:t>
            </a:r>
          </a:p>
          <a:p>
            <a:r>
              <a:rPr lang="ru-RU" sz="2400" dirty="0" smtClean="0"/>
              <a:t>Аудио- и видео техника</a:t>
            </a:r>
          </a:p>
          <a:p>
            <a:r>
              <a:rPr lang="ru-RU" sz="2400" dirty="0" smtClean="0"/>
              <a:t>Ювелирные украшения</a:t>
            </a:r>
          </a:p>
          <a:p>
            <a:r>
              <a:rPr lang="ru-RU" sz="2400" dirty="0" err="1" smtClean="0"/>
              <a:t>Пьезотехника</a:t>
            </a:r>
            <a:r>
              <a:rPr lang="ru-RU" sz="2400" dirty="0" smtClean="0"/>
              <a:t> - кварц</a:t>
            </a:r>
            <a:endParaRPr lang="ru-RU" sz="2400" dirty="0"/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6106079" y="2764836"/>
            <a:ext cx="4219605" cy="33043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Изделия технического назначения</a:t>
            </a:r>
          </a:p>
          <a:p>
            <a:r>
              <a:rPr lang="ru-RU" sz="2400" dirty="0"/>
              <a:t>Изделия медицинского назначения</a:t>
            </a:r>
          </a:p>
          <a:p>
            <a:r>
              <a:rPr lang="ru-RU" sz="2400" dirty="0"/>
              <a:t>Клеи и герметики</a:t>
            </a:r>
          </a:p>
          <a:p>
            <a:r>
              <a:rPr lang="ru-RU" sz="2400" dirty="0"/>
              <a:t>Ювелирные украшения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15102" y="1441477"/>
            <a:ext cx="4219605" cy="9495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8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dirty="0" smtClean="0"/>
              <a:t>Кристаллических</a:t>
            </a:r>
          </a:p>
          <a:p>
            <a:pPr algn="ctr"/>
            <a:r>
              <a:rPr lang="ru-RU" sz="4000" dirty="0" smtClean="0"/>
              <a:t>тел</a:t>
            </a:r>
            <a:endParaRPr lang="ru-RU" sz="40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106079" y="1441477"/>
            <a:ext cx="4219606" cy="9495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300" dirty="0"/>
              <a:t>Аморфных </a:t>
            </a:r>
          </a:p>
          <a:p>
            <a:pPr algn="ctr"/>
            <a:r>
              <a:rPr lang="ru-RU" sz="3300" dirty="0"/>
              <a:t>тел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51104" y="6288258"/>
            <a:ext cx="46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712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12652"/>
            <a:ext cx="9170051" cy="895643"/>
          </a:xfrm>
        </p:spPr>
        <p:txBody>
          <a:bodyPr>
            <a:no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Дополнительная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05243"/>
            <a:ext cx="9395134" cy="49096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1. Усова А.В., Вологодская З.А. Самостоятельная работа учащихся по физике в средней школе. – М.: Просвещение, 1981.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2. </a:t>
            </a:r>
            <a:r>
              <a:rPr lang="ru-RU" sz="2200" dirty="0" err="1">
                <a:solidFill>
                  <a:schemeClr val="tx1"/>
                </a:solidFill>
              </a:rPr>
              <a:t>Танасийчук</a:t>
            </a:r>
            <a:r>
              <a:rPr lang="ru-RU" sz="2200" dirty="0">
                <a:solidFill>
                  <a:schemeClr val="tx1"/>
                </a:solidFill>
              </a:rPr>
              <a:t> В.Н. Подземные дворцы. Москва: «Детская литература». 1981.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3. </a:t>
            </a:r>
            <a:r>
              <a:rPr lang="ru-RU" sz="2200" dirty="0" err="1">
                <a:solidFill>
                  <a:schemeClr val="tx1"/>
                </a:solidFill>
              </a:rPr>
              <a:t>Шаскольская</a:t>
            </a:r>
            <a:r>
              <a:rPr lang="ru-RU" sz="2200" dirty="0">
                <a:solidFill>
                  <a:schemeClr val="tx1"/>
                </a:solidFill>
              </a:rPr>
              <a:t> М.П. Кристаллы. Москва: «Наука».1985.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4. Энциклопедический словарь юного физика. Сост. В.Я. </a:t>
            </a:r>
            <a:r>
              <a:rPr lang="ru-RU" sz="2200" dirty="0" err="1">
                <a:solidFill>
                  <a:schemeClr val="tx1"/>
                </a:solidFill>
              </a:rPr>
              <a:t>Чуянов</a:t>
            </a:r>
            <a:r>
              <a:rPr lang="ru-RU" sz="2200" dirty="0">
                <a:solidFill>
                  <a:schemeClr val="tx1"/>
                </a:solidFill>
              </a:rPr>
              <a:t>. – М.: Педагогика. 1984.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5. Энциклопедический словарь юного географа – краеведа. Сост. Г.В. Карпов. – М.: Педагогика. 1981.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6. Журналы «Юный натуралист», подборка статей «Как растут камни».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7. Ресурсы Интернет.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8. СД: НФПК </a:t>
            </a:r>
            <a:r>
              <a:rPr lang="ru-RU" sz="2200" dirty="0" err="1">
                <a:solidFill>
                  <a:schemeClr val="tx1"/>
                </a:solidFill>
              </a:rPr>
              <a:t>Физикон</a:t>
            </a:r>
            <a:r>
              <a:rPr lang="ru-RU" sz="2200" dirty="0">
                <a:solidFill>
                  <a:schemeClr val="tx1"/>
                </a:solidFill>
              </a:rPr>
              <a:t>. Учебное электронное издание. Интерактивный курс физики для 7-11 классов.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06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81686"/>
            <a:ext cx="9366998" cy="188427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Какой путь выберет каждый из вас?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Каким </a:t>
            </a:r>
            <a:r>
              <a:rPr lang="ru-RU" sz="3200" dirty="0">
                <a:solidFill>
                  <a:schemeClr val="tx1"/>
                </a:solidFill>
              </a:rPr>
              <a:t>окажется этот путь?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Какие </a:t>
            </a:r>
            <a:r>
              <a:rPr lang="ru-RU" sz="3200" dirty="0">
                <a:solidFill>
                  <a:schemeClr val="tx1"/>
                </a:solidFill>
              </a:rPr>
              <a:t>знания вы добудете сегодня?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98" y="3065959"/>
            <a:ext cx="2816596" cy="3792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9639" y="3452420"/>
            <a:ext cx="3981033" cy="23654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1862" y="2767229"/>
            <a:ext cx="3877392" cy="40907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84972" y="244288"/>
            <a:ext cx="4386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Облако 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слов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5575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0852" y="2798523"/>
            <a:ext cx="10107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Твёрдое состояние вещества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3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8210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515" y="384517"/>
            <a:ext cx="9271678" cy="980049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Повторим – создадим кластер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365" y="1845777"/>
            <a:ext cx="10321904" cy="388077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каких агрегатных состояниях может находиться вещество?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Назовите </a:t>
            </a:r>
            <a:r>
              <a:rPr lang="ru-RU" sz="3200" dirty="0">
                <a:solidFill>
                  <a:schemeClr val="tx1"/>
                </a:solidFill>
              </a:rPr>
              <a:t>свойства газов, жидкостей, твердых тел?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Чем </a:t>
            </a:r>
            <a:r>
              <a:rPr lang="ru-RU" sz="3200" dirty="0">
                <a:solidFill>
                  <a:schemeClr val="tx1"/>
                </a:solidFill>
              </a:rPr>
              <a:t>объяснить такие свойства? 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А </a:t>
            </a:r>
            <a:r>
              <a:rPr lang="ru-RU" sz="3200" dirty="0">
                <a:solidFill>
                  <a:schemeClr val="tx1"/>
                </a:solidFill>
              </a:rPr>
              <a:t>как расположены частицы в твердых телах?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4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97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32946" y="408689"/>
            <a:ext cx="11510844" cy="5903188"/>
            <a:chOff x="432946" y="408689"/>
            <a:chExt cx="11510844" cy="590318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815849" y="408689"/>
              <a:ext cx="4768948" cy="998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000" dirty="0" smtClean="0"/>
                <a:t>Агрегатные состояния</a:t>
              </a:r>
              <a:endParaRPr lang="ru-RU" sz="3000" dirty="0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8295731" y="1831993"/>
              <a:ext cx="3648059" cy="4479884"/>
              <a:chOff x="8295731" y="1831993"/>
              <a:chExt cx="3648059" cy="4479884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8295731" y="183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9608553" y="5591877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9263009" y="4651906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8871939" y="363693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8562776" y="2738151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</p:grpSp>
        <p:grpSp>
          <p:nvGrpSpPr>
            <p:cNvPr id="5" name="Группа 4"/>
            <p:cNvGrpSpPr/>
            <p:nvPr/>
          </p:nvGrpSpPr>
          <p:grpSpPr>
            <a:xfrm>
              <a:off x="5162882" y="1831993"/>
              <a:ext cx="2371864" cy="4479884"/>
              <a:chOff x="5013674" y="1252022"/>
              <a:chExt cx="2371864" cy="4479884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5050301" y="125202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5013675" y="219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5050300" y="4071935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5013675" y="3131964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5013674" y="5011906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32946" y="1831993"/>
              <a:ext cx="4085373" cy="4479884"/>
              <a:chOff x="432946" y="1831993"/>
              <a:chExt cx="4085373" cy="4479884"/>
            </a:xfrm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2183082" y="183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1799615" y="2750955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1277166" y="363693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851742" y="4545928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432946" y="5591877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600" dirty="0"/>
              </a:p>
            </p:txBody>
          </p:sp>
        </p:grpSp>
      </p:grpSp>
      <p:sp>
        <p:nvSpPr>
          <p:cNvPr id="22" name="Прямоугольник 21"/>
          <p:cNvSpPr/>
          <p:nvPr/>
        </p:nvSpPr>
        <p:spPr>
          <a:xfrm>
            <a:off x="342325" y="408689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Кластер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5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37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432946" y="408689"/>
            <a:ext cx="11510844" cy="5903188"/>
            <a:chOff x="432946" y="408689"/>
            <a:chExt cx="11510844" cy="590318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815849" y="408689"/>
              <a:ext cx="4768948" cy="998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000" dirty="0" smtClean="0"/>
                <a:t>Агрегатные состояния</a:t>
              </a:r>
              <a:endParaRPr lang="ru-RU" sz="3000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8295731" y="1831993"/>
              <a:ext cx="3648059" cy="4479884"/>
              <a:chOff x="8295731" y="1831993"/>
              <a:chExt cx="3648059" cy="4479884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8295731" y="183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Твёрдое тело</a:t>
                </a:r>
                <a:endParaRPr lang="ru-RU" sz="2600" dirty="0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9608553" y="5591877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Не сжимаемы</a:t>
                </a:r>
                <a:endParaRPr lang="ru-RU" sz="2600" dirty="0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9263009" y="4651906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/>
                  <a:t>П</a:t>
                </a:r>
                <a:r>
                  <a:rPr lang="ru-RU" sz="2600" dirty="0" smtClean="0"/>
                  <a:t>остоянство</a:t>
                </a:r>
                <a:endParaRPr lang="ru-RU" sz="2600" dirty="0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8871939" y="363693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Объём</a:t>
                </a:r>
                <a:endParaRPr lang="ru-RU" sz="2600" dirty="0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8562776" y="2738151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Форма</a:t>
                </a:r>
                <a:endParaRPr lang="ru-RU" sz="2600" dirty="0"/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5162882" y="1831993"/>
              <a:ext cx="2371864" cy="4479884"/>
              <a:chOff x="5013674" y="1252022"/>
              <a:chExt cx="2371864" cy="4479884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5050301" y="125202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Жидкость</a:t>
                </a:r>
                <a:endParaRPr lang="ru-RU" sz="2600" dirty="0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5013675" y="219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Нет формы</a:t>
                </a:r>
                <a:endParaRPr lang="ru-RU" sz="2600" dirty="0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5050300" y="4071935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Текучесть</a:t>
                </a:r>
                <a:endParaRPr lang="ru-RU" sz="2600" dirty="0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5013675" y="3131964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Объём</a:t>
                </a:r>
                <a:endParaRPr lang="ru-RU" sz="2600" dirty="0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5013674" y="5011906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Малая сжимаемость</a:t>
                </a:r>
                <a:endParaRPr lang="ru-RU" sz="2600" dirty="0"/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>
              <a:off x="432946" y="1831993"/>
              <a:ext cx="4085373" cy="4479884"/>
              <a:chOff x="432946" y="1831993"/>
              <a:chExt cx="4085373" cy="4479884"/>
            </a:xfrm>
          </p:grpSpPr>
          <p:sp>
            <p:nvSpPr>
              <p:cNvPr id="4" name="Скругленный прямоугольник 3"/>
              <p:cNvSpPr/>
              <p:nvPr/>
            </p:nvSpPr>
            <p:spPr>
              <a:xfrm>
                <a:off x="2183082" y="1831993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Газ</a:t>
                </a:r>
                <a:endParaRPr lang="ru-RU" sz="2600" dirty="0"/>
              </a:p>
            </p:txBody>
          </p:sp>
          <p:sp>
            <p:nvSpPr>
              <p:cNvPr id="7" name="Скругленный прямоугольник 6"/>
              <p:cNvSpPr/>
              <p:nvPr/>
            </p:nvSpPr>
            <p:spPr>
              <a:xfrm>
                <a:off x="1799615" y="2750955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Нет формы</a:t>
                </a:r>
                <a:endParaRPr lang="ru-RU" sz="2600" dirty="0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1277166" y="3636932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Нет объёма</a:t>
                </a:r>
                <a:endParaRPr lang="ru-RU" sz="2600" dirty="0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851742" y="4545928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Летучесть</a:t>
                </a:r>
                <a:endParaRPr lang="ru-RU" sz="2600" dirty="0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432946" y="5591877"/>
                <a:ext cx="2335237" cy="720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dirty="0" smtClean="0"/>
                  <a:t>Легко</a:t>
                </a:r>
              </a:p>
              <a:p>
                <a:pPr algn="ctr"/>
                <a:r>
                  <a:rPr lang="ru-RU" sz="2600" dirty="0" smtClean="0"/>
                  <a:t>сжимается</a:t>
                </a:r>
                <a:endParaRPr lang="ru-RU" sz="2600" dirty="0"/>
              </a:p>
            </p:txBody>
          </p:sp>
        </p:grpSp>
      </p:grpSp>
      <p:sp>
        <p:nvSpPr>
          <p:cNvPr id="23" name="Прямоугольник 22"/>
          <p:cNvSpPr/>
          <p:nvPr/>
        </p:nvSpPr>
        <p:spPr>
          <a:xfrm>
            <a:off x="641285" y="408689"/>
            <a:ext cx="2316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Оцени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6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39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677" y="117679"/>
            <a:ext cx="3328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Ситуация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7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678832" y="477763"/>
            <a:ext cx="6231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hlinkClick r:id="rId2"/>
              </a:rPr>
              <a:t>https</a:t>
            </a:r>
            <a:r>
              <a:rPr lang="en-US" sz="2000" dirty="0">
                <a:solidFill>
                  <a:srgbClr val="002060"/>
                </a:solidFill>
                <a:hlinkClick r:id="rId2"/>
              </a:rPr>
              <a:t>://www.youtube.com/watch?v=Hb0VoQ-xQhU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2987" t="9623" r="13059" b="10185"/>
          <a:stretch/>
        </p:blipFill>
        <p:spPr>
          <a:xfrm>
            <a:off x="872196" y="1237957"/>
            <a:ext cx="8606998" cy="524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6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131" y="286043"/>
            <a:ext cx="8596668" cy="740899"/>
          </a:xfrm>
        </p:spPr>
        <p:txBody>
          <a:bodyPr>
            <a:noAutofit/>
          </a:bodyPr>
          <a:lstStyle/>
          <a:p>
            <a:r>
              <a:rPr lang="ru-RU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Задумайся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388" y="1164890"/>
            <a:ext cx="11437033" cy="532342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</a:rPr>
              <a:t>Мы живем на поверхности твердого тела – земного шара, в сооружениях, </a:t>
            </a:r>
            <a:r>
              <a:rPr lang="ru-RU" sz="3200" dirty="0" smtClean="0">
                <a:solidFill>
                  <a:schemeClr val="tx1"/>
                </a:solidFill>
              </a:rPr>
              <a:t>построенных </a:t>
            </a:r>
            <a:r>
              <a:rPr lang="ru-RU" sz="3200" dirty="0">
                <a:solidFill>
                  <a:schemeClr val="tx1"/>
                </a:solidFill>
              </a:rPr>
              <a:t>из твердых тел. </a:t>
            </a:r>
            <a:endParaRPr lang="ru-RU" sz="3200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tx1"/>
                </a:solidFill>
              </a:rPr>
              <a:t>Наше </a:t>
            </a:r>
            <a:r>
              <a:rPr lang="ru-RU" sz="3200" dirty="0">
                <a:solidFill>
                  <a:schemeClr val="tx1"/>
                </a:solidFill>
              </a:rPr>
              <a:t>тело, хотя и содержит 65% воды (мозг – 80%) тоже считают твердым. </a:t>
            </a:r>
            <a:endParaRPr lang="ru-RU" sz="3200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tx1"/>
                </a:solidFill>
              </a:rPr>
              <a:t>Орудия </a:t>
            </a:r>
            <a:r>
              <a:rPr lang="ru-RU" sz="3200" dirty="0">
                <a:solidFill>
                  <a:schemeClr val="tx1"/>
                </a:solidFill>
              </a:rPr>
              <a:t>труда, машины, также сделаны из твердых тел. Специальная область физики – физика твердого тела, изучает строение и свойства твердых тел. </a:t>
            </a:r>
            <a:endParaRPr lang="ru-RU" sz="3200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промышленности широко используют свойства твердого тела: </a:t>
            </a:r>
            <a:r>
              <a:rPr lang="ru-RU" sz="3200" dirty="0" smtClean="0">
                <a:solidFill>
                  <a:schemeClr val="tx1"/>
                </a:solidFill>
              </a:rPr>
              <a:t>механические</a:t>
            </a:r>
            <a:r>
              <a:rPr lang="ru-RU" sz="3200" dirty="0">
                <a:solidFill>
                  <a:schemeClr val="tx1"/>
                </a:solidFill>
              </a:rPr>
              <a:t>, тепловые, электрические, оптические.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35508" y="6288258"/>
            <a:ext cx="3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8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5413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255</TotalTime>
  <Words>1049</Words>
  <Application>Microsoft Office PowerPoint</Application>
  <PresentationFormat>Широкоэкранный</PresentationFormat>
  <Paragraphs>294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Презентация к уроку  по учебному предмету «Физика»  в 10 классе на тему  «Твердое состояние вещества»</vt:lpstr>
      <vt:lpstr>Три пути ведут к знанию:  путь размышления – это путь самый благородный,  путь подражания – это путь самый легкий,  и путь опыта – это путь самый горький</vt:lpstr>
      <vt:lpstr>Презентация PowerPoint</vt:lpstr>
      <vt:lpstr>Презентация PowerPoint</vt:lpstr>
      <vt:lpstr>Повторим – создадим кластер</vt:lpstr>
      <vt:lpstr>Презентация PowerPoint</vt:lpstr>
      <vt:lpstr>Презентация PowerPoint</vt:lpstr>
      <vt:lpstr>Презентация PowerPoint</vt:lpstr>
      <vt:lpstr>Задумайся</vt:lpstr>
      <vt:lpstr>Гранит и пластилин</vt:lpstr>
      <vt:lpstr>Цель</vt:lpstr>
      <vt:lpstr>1 вариант</vt:lpstr>
      <vt:lpstr>Презентация PowerPoint</vt:lpstr>
      <vt:lpstr>Кристаллическое и аморфное тело</vt:lpstr>
      <vt:lpstr>Вставь пропущенное слово</vt:lpstr>
      <vt:lpstr>Изучи коллекцию</vt:lpstr>
      <vt:lpstr>Как растут кристаллы</vt:lpstr>
      <vt:lpstr>Проверь себя – 1 вариант</vt:lpstr>
      <vt:lpstr>Проверь себя – 2 вариант</vt:lpstr>
      <vt:lpstr>Проверь и оцени</vt:lpstr>
      <vt:lpstr>Да или Нет</vt:lpstr>
      <vt:lpstr>Домашнее задание</vt:lpstr>
      <vt:lpstr>Итог</vt:lpstr>
      <vt:lpstr>Презентация PowerPoint</vt:lpstr>
      <vt:lpstr>Дополнительная литература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 пути ведут к знанию:  путь размышления – это путь самый благородный,  путь подражания – это путь самый легкий,  и путь опыта – это путь самый горький</dc:title>
  <dc:creator>user userv</dc:creator>
  <cp:lastModifiedBy>user userv</cp:lastModifiedBy>
  <cp:revision>35</cp:revision>
  <dcterms:created xsi:type="dcterms:W3CDTF">2016-01-20T01:35:58Z</dcterms:created>
  <dcterms:modified xsi:type="dcterms:W3CDTF">2016-04-12T21:30:43Z</dcterms:modified>
</cp:coreProperties>
</file>