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5" r:id="rId5"/>
    <p:sldId id="259" r:id="rId6"/>
    <p:sldId id="261" r:id="rId7"/>
    <p:sldId id="262" r:id="rId8"/>
    <p:sldId id="278" r:id="rId9"/>
    <p:sldId id="263" r:id="rId10"/>
    <p:sldId id="276" r:id="rId11"/>
    <p:sldId id="277" r:id="rId12"/>
    <p:sldId id="264" r:id="rId13"/>
    <p:sldId id="267" r:id="rId14"/>
    <p:sldId id="265" r:id="rId15"/>
    <p:sldId id="266" r:id="rId16"/>
    <p:sldId id="268" r:id="rId17"/>
    <p:sldId id="273" r:id="rId18"/>
    <p:sldId id="269" r:id="rId19"/>
    <p:sldId id="270" r:id="rId20"/>
    <p:sldId id="271" r:id="rId21"/>
    <p:sldId id="272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3"/>
            <a:ext cx="6984776" cy="2403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Презентация к уроку по учебному предмету « Окружающий мир» во 2 классе на тему «Комнатные растения»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653136"/>
            <a:ext cx="4248472" cy="1752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Автор: Позднякова Ольга Владимировна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МБОУ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Каптыревская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СОШ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2400" cy="1470025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  <a:t>Какие условия необходимо создать, чтобы растения были здоровыми и всегда радовали нас?</a:t>
            </a:r>
            <a:b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699792" y="2564904"/>
            <a:ext cx="1296143" cy="3600399"/>
          </a:xfrm>
          <a:prstGeom prst="rect">
            <a:avLst/>
          </a:prstGeom>
          <a:gradFill rotWithShape="1">
            <a:gsLst>
              <a:gs pos="0">
                <a:srgbClr val="5ECCF3">
                  <a:lumMod val="95000"/>
                </a:srgbClr>
              </a:gs>
              <a:gs pos="100000">
                <a:srgbClr val="5ECCF3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5ECCF3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wrap="none" numCol="1" fromWordArt="1">
            <a:prstTxWarp prst="textSlantUp">
              <a:avLst>
                <a:gd name="adj" fmla="val 5495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>
                        <a:alpha val="59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696944" cy="1080120"/>
          </a:xfrm>
        </p:spPr>
        <p:txBody>
          <a:bodyPr>
            <a:noAutofit/>
          </a:bodyPr>
          <a:lstStyle/>
          <a:p>
            <a:pPr marL="4114800" lvl="8" indent="-457200" algn="l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Почва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8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Свет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8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Тепло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олив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8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Уход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ru-RU" sz="3200" dirty="0">
              <a:solidFill>
                <a:srgbClr val="FF0000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147002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b="1" i="1" dirty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rPr>
              <a:t>Комнатным растениям необходимы:</a:t>
            </a:r>
            <a:br>
              <a:rPr lang="ru-RU" altLang="ru-RU" b="1" i="1" dirty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048" y="222885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0488" y="1724348"/>
            <a:ext cx="3352800" cy="685800"/>
            <a:chOff x="1584" y="2208"/>
            <a:chExt cx="2112" cy="43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584" y="2208"/>
              <a:ext cx="1008" cy="432"/>
              <a:chOff x="2640" y="3504"/>
              <a:chExt cx="1008" cy="432"/>
            </a:xfrm>
          </p:grpSpPr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1008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784" y="3547"/>
                <a:ext cx="86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320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почва</a:t>
                </a:r>
              </a:p>
            </p:txBody>
          </p:sp>
        </p:grp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2592" y="2304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309688" y="2170113"/>
            <a:ext cx="2514600" cy="1752600"/>
            <a:chOff x="2112" y="2304"/>
            <a:chExt cx="1584" cy="1104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112" y="2880"/>
              <a:ext cx="1248" cy="528"/>
              <a:chOff x="1632" y="2640"/>
              <a:chExt cx="1248" cy="528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1248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1632" y="2688"/>
                <a:ext cx="10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свет/тень</a:t>
                </a:r>
              </a:p>
            </p:txBody>
          </p:sp>
        </p:grp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2976" y="2304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4503738" y="2170113"/>
            <a:ext cx="1600200" cy="1981200"/>
            <a:chOff x="3648" y="2304"/>
            <a:chExt cx="1008" cy="1248"/>
          </a:xfrm>
        </p:grpSpPr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3648" y="3072"/>
              <a:ext cx="1008" cy="480"/>
              <a:chOff x="4272" y="3360"/>
              <a:chExt cx="1008" cy="480"/>
            </a:xfrm>
          </p:grpSpPr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4272" y="3360"/>
                <a:ext cx="1008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4464" y="3408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32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влага</a:t>
                </a:r>
              </a:p>
            </p:txBody>
          </p:sp>
        </p:grp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696" y="2304"/>
              <a:ext cx="3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5170063" y="1876748"/>
            <a:ext cx="3276600" cy="762000"/>
            <a:chOff x="3696" y="2304"/>
            <a:chExt cx="2064" cy="480"/>
          </a:xfrm>
        </p:grpSpPr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4656" y="2352"/>
              <a:ext cx="1104" cy="432"/>
              <a:chOff x="3312" y="2736"/>
              <a:chExt cx="1104" cy="432"/>
            </a:xfrm>
          </p:grpSpPr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110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3456" y="2784"/>
                <a:ext cx="72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320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тепло</a:t>
                </a:r>
              </a:p>
            </p:txBody>
          </p:sp>
        </p:grp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696" y="2304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88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093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</a:t>
            </a:r>
            <a:r>
              <a:rPr lang="ru-RU" altLang="ru-RU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исследования:</a:t>
            </a:r>
            <a:r>
              <a:rPr lang="ru-RU" altLang="ru-RU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40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5184576" cy="41764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1200" b="1" i="1" dirty="0">
                <a:solidFill>
                  <a:schemeClr val="accent1">
                    <a:lumMod val="75000"/>
                  </a:schemeClr>
                </a:solidFill>
              </a:rPr>
              <a:t>. Узнать, какие комнатные растения есть  в нашем классе</a:t>
            </a:r>
          </a:p>
          <a:p>
            <a:pPr algn="l"/>
            <a:r>
              <a:rPr lang="ru-RU" sz="11200" b="1" i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ru-RU" sz="11200" b="1" i="1" dirty="0">
                <a:solidFill>
                  <a:schemeClr val="accent1">
                    <a:lumMod val="75000"/>
                  </a:schemeClr>
                </a:solidFill>
              </a:rPr>
              <a:t>. Узнать,  с какими  растениями  нужно быть </a:t>
            </a:r>
            <a:r>
              <a:rPr lang="ru-RU" sz="11200" b="1" i="1" dirty="0" smtClean="0">
                <a:solidFill>
                  <a:schemeClr val="accent1">
                    <a:lumMod val="75000"/>
                  </a:schemeClr>
                </a:solidFill>
              </a:rPr>
              <a:t>осторожными.</a:t>
            </a:r>
          </a:p>
          <a:p>
            <a:pPr algn="l"/>
            <a:r>
              <a:rPr lang="ru-RU" sz="11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1200" b="1" i="1" dirty="0">
                <a:solidFill>
                  <a:schemeClr val="accent1">
                    <a:lumMod val="75000"/>
                  </a:schemeClr>
                </a:solidFill>
              </a:rPr>
              <a:t>. Составить фото каталог комнатных растений  нашего класса. </a:t>
            </a:r>
          </a:p>
          <a:p>
            <a:pPr algn="l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l"/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2" y="1772816"/>
            <a:ext cx="356393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244" y="260648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Работа в группах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img0.liveinternet.ru/images/attach/c/7/94/220/94220920_5933b37839a7.jpg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4940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3699842"/>
          </a:xfrm>
        </p:spPr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ru-RU" sz="3600" dirty="0">
                <a:solidFill>
                  <a:srgbClr val="C00000"/>
                </a:solidFill>
                <a:ea typeface="+mn-ea"/>
                <a:cs typeface="+mn-cs"/>
              </a:rPr>
              <a:t>1 </a:t>
            </a:r>
            <a:r>
              <a:rPr lang="ru-RU" sz="3600" dirty="0" smtClean="0">
                <a:solidFill>
                  <a:srgbClr val="C00000"/>
                </a:solidFill>
                <a:ea typeface="+mn-ea"/>
                <a:cs typeface="+mn-cs"/>
              </a:rPr>
              <a:t>группа:</a:t>
            </a:r>
            <a:r>
              <a:rPr lang="ru-RU" sz="3600" dirty="0" smtClean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Познакомиться с комнатными растениями нашего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класса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600" dirty="0" smtClean="0">
                <a:solidFill>
                  <a:srgbClr val="C00000"/>
                </a:solidFill>
                <a:ea typeface="+mn-ea"/>
                <a:cs typeface="+mn-cs"/>
              </a:rPr>
              <a:t>2 группа:</a:t>
            </a:r>
            <a:r>
              <a:rPr lang="ru-RU" sz="3600" dirty="0" smtClean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Изучить влияние комнатных растений на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ваше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здоровье.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600" dirty="0" smtClean="0">
                <a:solidFill>
                  <a:srgbClr val="C00000"/>
                </a:solidFill>
                <a:ea typeface="+mn-ea"/>
                <a:cs typeface="+mn-cs"/>
              </a:rPr>
              <a:t>3группа</a:t>
            </a:r>
            <a:r>
              <a:rPr lang="ru-RU" sz="3600" b="1" dirty="0">
                <a:solidFill>
                  <a:srgbClr val="1C1C1C"/>
                </a:solidFill>
                <a:ea typeface="+mn-ea"/>
                <a:cs typeface="+mn-cs"/>
              </a:rPr>
              <a:t>:</a:t>
            </a:r>
            <a:r>
              <a:rPr lang="ru-RU" sz="3600" b="1" dirty="0" smtClean="0">
                <a:solidFill>
                  <a:srgbClr val="1C1C1C"/>
                </a:solidFill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Познакомиться с правилами ухода за ними.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200" dirty="0" smtClean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111874" cy="358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3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620688"/>
            <a:ext cx="3672408" cy="4536504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Составляем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план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действий.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1.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Найдем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информацию…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2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Прочитаем…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3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Подумаем…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4.Сделаем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выводы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…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764704"/>
            <a:ext cx="3816424" cy="417646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572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Физминутка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92" y="2060848"/>
            <a:ext cx="4144963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9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Выступление групп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714875" cy="53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Подведем итог.</a:t>
            </a:r>
            <a:b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Родина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комнатных растений – тёплые страны. Чтобы наши зелёные друзья всегда были здоровыми и красивыми, мы должны создать для них благоприятные условия для роста и цветения (освещение, температура, влажность воздуха, полив, рыхление почвы, пересадка, питание).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2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542925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2400" b="1" i="1" kern="12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i="1" kern="12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400" b="1" i="1" kern="12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Комнатные </a:t>
            </a:r>
            <a: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растения украшают нашу жизнь, делают наш  класс уютнее и теплее.  </a:t>
            </a:r>
            <a:b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Растения очищают воздух от углекислого газа и пополняют драгоценный запас кислорода. Значит, чем больше комнатных растений в классе, тем чище воздух. </a:t>
            </a:r>
            <a:r>
              <a:rPr lang="ru-RU" sz="2400" b="1" i="1" u="sng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i="1" u="sng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Растения убивают микробов, находящихся в воздухе. Фитонциды, вырабатываемые растениями, улучшают самочувствие, повышают работоспособность. </a:t>
            </a:r>
            <a:r>
              <a:rPr lang="ru-RU" sz="2400" b="1" i="1" u="sng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i="1" u="sng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Наших зелёных друзей называют «живыми пылесосами», потому что они собирают комнатную пыль. Чем чище само растение, тем больше оно очищает воздух.</a:t>
            </a:r>
            <a:r>
              <a:rPr lang="ru-RU" sz="2400" b="1" i="1" u="sng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i="1" u="sng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i="1" kern="12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1210663" y="332656"/>
            <a:ext cx="7488832" cy="62847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1) повторить  классификацию растений,  значение растений в жизни человека, изучить новую группу «Комнатные растения», формировать понятие о правилах ухода за ними и практические умения, проверить знание названий комнатных растений;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2) развивать познавательные способности учащихся (внимание, память, мышление, воображение, речь)  и исследовательские навыки (умение сравнивать, анализировать, устанавливать причинно-следственные связи, делать выводы);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3) воспитывать любовь к природе и бережное отношение к ней, прививать интерес к цветоводству.</a:t>
            </a:r>
          </a:p>
          <a:p>
            <a:pPr lvl="0" algn="ctr">
              <a:spcBef>
                <a:spcPct val="20000"/>
              </a:spcBef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Правила по уходу за комнатными </a:t>
            </a:r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растениями.</a:t>
            </a:r>
            <a:b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1.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Учитывать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отношение к свету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  2.Поливать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водой комнатной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температуры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3.Почва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должна быть слегка влажной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4.Рыхлить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только на поверхности и по краю горшка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5.Крупные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гладкие листья очищать от пыли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412776"/>
            <a:ext cx="7772400" cy="1470025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ефлексия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ПК\Desktop\к урокам 2 кл\окр.мир\ком. раст. фото\0_abc50_ad25102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8111"/>
            <a:ext cx="42231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3"/>
            <a:ext cx="77724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400800" cy="1752600"/>
          </a:xfrm>
        </p:spPr>
        <p:txBody>
          <a:bodyPr/>
          <a:lstStyle/>
          <a:p>
            <a:pPr lvl="0" algn="l"/>
            <a:r>
              <a:rPr lang="ru-RU" sz="2800" b="1" i="1" dirty="0">
                <a:solidFill>
                  <a:srgbClr val="4F81BD">
                    <a:lumMod val="75000"/>
                  </a:srgbClr>
                </a:solidFill>
              </a:rPr>
              <a:t>Составить фото каталог комнатных растений  нашего класса. </a:t>
            </a:r>
          </a:p>
          <a:p>
            <a:pPr lvl="0" algn="l"/>
            <a:r>
              <a:rPr lang="ru-RU" sz="800" b="1" i="1" dirty="0">
                <a:solidFill>
                  <a:srgbClr val="4F81BD">
                    <a:lumMod val="75000"/>
                  </a:srgb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4624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8472"/>
            <a:ext cx="85689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Пусть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этот урок станет уроком новых открытий  для каждого из вас. Пожелаем друг другу успеха и прекрасного настроения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                       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Проверка домашнего здания.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какие группы делятся растения по форме?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(деревья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, кустарники, травы )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Назовите примеры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2.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- На какие группы делятся растения по месту обитания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(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дикорастущие и культурные) </a:t>
            </a:r>
            <a:endParaRPr lang="ru-RU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3.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- А какие бывают группы культурных растений?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(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овощные, плодовые, зерновые, декоративные, прядильные ).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4.Напишите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 своих карточках по 5 названий в каждую группу.</a:t>
            </a:r>
          </a:p>
          <a:p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Работа в паре</a:t>
            </a:r>
            <a:endParaRPr lang="ru-RU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94869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6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8886"/>
            <a:ext cx="1440160" cy="183071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3583"/>
            <a:ext cx="7704856" cy="493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58924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0690" y="5105400"/>
            <a:ext cx="8496943" cy="175260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/>
                <a:cs typeface="+mj-cs"/>
              </a:rPr>
              <a:t>Найдите ошибки и докажите правильный вариант:</a:t>
            </a:r>
            <a:endParaRPr lang="ru-RU" sz="36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257775" cy="35283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Взаимопроверка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пшеница </a:t>
            </a:r>
            <a:r>
              <a:rPr lang="ru-RU" sz="2800" b="1" i="1" dirty="0">
                <a:solidFill>
                  <a:srgbClr val="FF0000"/>
                </a:solidFill>
              </a:rPr>
              <a:t>- зерновая культура,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огурцы </a:t>
            </a:r>
            <a:r>
              <a:rPr lang="ru-RU" sz="2800" b="1" i="1" dirty="0">
                <a:solidFill>
                  <a:srgbClr val="FF0000"/>
                </a:solidFill>
              </a:rPr>
              <a:t>– овощная,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лён </a:t>
            </a:r>
            <a:r>
              <a:rPr lang="ru-RU" sz="2800" b="1" i="1" dirty="0">
                <a:solidFill>
                  <a:srgbClr val="FF0000"/>
                </a:solidFill>
              </a:rPr>
              <a:t>– прядильная,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а </a:t>
            </a:r>
            <a:r>
              <a:rPr lang="ru-RU" sz="2800" b="1" i="1" dirty="0">
                <a:solidFill>
                  <a:srgbClr val="FF0000"/>
                </a:solidFill>
              </a:rPr>
              <a:t>пионы – декоративная.</a:t>
            </a:r>
          </a:p>
        </p:txBody>
      </p:sp>
      <p:pic>
        <p:nvPicPr>
          <p:cNvPr id="4" name="Picture 2" descr="пеларго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8" r="40741" b="32513"/>
          <a:stretch>
            <a:fillRect/>
          </a:stretch>
        </p:blipFill>
        <p:spPr bwMode="auto">
          <a:xfrm>
            <a:off x="6300191" y="3552094"/>
            <a:ext cx="2562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26491"/>
            <a:ext cx="5832648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Изучение нового 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материала.</a:t>
            </a:r>
            <a:r>
              <a:rPr lang="ru-RU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Проблемная </a:t>
            </a:r>
            <a:r>
              <a:rPr lang="ru-RU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ситуация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 вас в карточках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остались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лишние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слова.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Почему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они не вошли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культурные растения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805264"/>
            <a:ext cx="5976664" cy="96416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традесканция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505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408" y="3068960"/>
            <a:ext cx="7918648" cy="280831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«Комнатные растения»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3312368" cy="5184576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Комнатные растения очень разнообразны. Их родина –теплые страны, где они живут в природе. У нас их разводят в домах и оранжереях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390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к уроку по учебному предмету « Окружающий мир» во 2 классе на тему «Комнатные растения»</vt:lpstr>
      <vt:lpstr>Презентация PowerPoint</vt:lpstr>
      <vt:lpstr>Презентация PowerPoint</vt:lpstr>
      <vt:lpstr>Работа в паре</vt:lpstr>
      <vt:lpstr>Презентация PowerPoint</vt:lpstr>
      <vt:lpstr> </vt:lpstr>
      <vt:lpstr>Изучение нового материала. Проблемная ситуация.  - У вас в карточках            остались лишние слова.        -Почему они не вошли                              в культурные растения? </vt:lpstr>
      <vt:lpstr>Тема урока: «Комнатные растения»</vt:lpstr>
      <vt:lpstr>Комнатные растения очень разнообразны. Их родина –теплые страны, где они живут в природе. У нас их разводят в домах и оранжереях.</vt:lpstr>
      <vt:lpstr>Какие условия необходимо создать, чтобы растения были здоровыми и всегда радовали нас? </vt:lpstr>
      <vt:lpstr>Комнатным растениям необходимы: </vt:lpstr>
      <vt:lpstr>Задачи исследования: </vt:lpstr>
      <vt:lpstr>Работа в группах</vt:lpstr>
      <vt:lpstr>1 группа: Познакомиться с комнатными растениями нашего класса 2 группа: Изучить влияние комнатных растений на ваше здоровье. 3группа: Познакомиться с правилами ухода за ними.    </vt:lpstr>
      <vt:lpstr>Составляем план действий. 1. Найдем информацию…  2. Прочитаем…  3. Подумаем…  4.Сделаем выводы… </vt:lpstr>
      <vt:lpstr>Физминутка</vt:lpstr>
      <vt:lpstr>Выступление групп</vt:lpstr>
      <vt:lpstr>Подведем итог. Родина комнатных растений – тёплые страны. Чтобы наши зелёные друзья всегда были здоровыми и красивыми, мы должны создать для них благоприятные условия для роста и цветения (освещение, температура, влажность воздуха, полив, рыхление почвы, пересадка, питание).    </vt:lpstr>
      <vt:lpstr>  Комнатные растения украшают нашу жизнь, делают наш  класс уютнее и теплее.   Растения очищают воздух от углекислого газа и пополняют драгоценный запас кислорода. Значит, чем больше комнатных растений в классе, тем чище воздух.   Растения убивают микробов, находящихся в воздухе. Фитонциды, вырабатываемые растениями, улучшают самочувствие, повышают работоспособность.  Наших зелёных друзей называют «живыми пылесосами», потому что они собирают комнатную пыль. Чем чище само растение, тем больше оно очищает воздух.  </vt:lpstr>
      <vt:lpstr>Правила по уходу за комнатными растениями. 1.Учитывать отношение к свету   2.Поливать водой комнатной температуры 3.Почва должна быть слегка влажной 4.Рыхлить только на поверхности и по краю горшка 5.Крупные гладкие листья очищать от пыли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ПК</cp:lastModifiedBy>
  <cp:revision>36</cp:revision>
  <dcterms:created xsi:type="dcterms:W3CDTF">2014-07-24T11:59:25Z</dcterms:created>
  <dcterms:modified xsi:type="dcterms:W3CDTF">2016-05-12T13:33:08Z</dcterms:modified>
</cp:coreProperties>
</file>