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75" r:id="rId3"/>
    <p:sldId id="303" r:id="rId4"/>
    <p:sldId id="304" r:id="rId5"/>
    <p:sldId id="305" r:id="rId6"/>
    <p:sldId id="301" r:id="rId7"/>
    <p:sldId id="306" r:id="rId8"/>
    <p:sldId id="309" r:id="rId9"/>
    <p:sldId id="307" r:id="rId10"/>
    <p:sldId id="276" r:id="rId11"/>
    <p:sldId id="312" r:id="rId12"/>
    <p:sldId id="294" r:id="rId13"/>
    <p:sldId id="311" r:id="rId14"/>
    <p:sldId id="317" r:id="rId15"/>
    <p:sldId id="313" r:id="rId16"/>
    <p:sldId id="314" r:id="rId17"/>
    <p:sldId id="316" r:id="rId18"/>
    <p:sldId id="318" r:id="rId19"/>
    <p:sldId id="31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1AA010"/>
    <a:srgbClr val="20C3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1" autoAdjust="0"/>
    <p:restoredTop sz="94673" autoAdjust="0"/>
  </p:normalViewPr>
  <p:slideViewPr>
    <p:cSldViewPr>
      <p:cViewPr>
        <p:scale>
          <a:sx n="50" d="100"/>
          <a:sy n="50" d="100"/>
        </p:scale>
        <p:origin x="-1908" y="-5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37F6A-15F7-444A-8242-799A2B278CFF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0904BD-D84E-41C0-92F6-66DC47F8F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393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867BB4-B2B7-4F33-B039-855BBFC12202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17496-9EDA-40FE-9219-4823B7A9B8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130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17496-9EDA-40FE-9219-4823B7A9B8A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0" y="4572008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000" b="1" baseline="0">
                <a:solidFill>
                  <a:srgbClr val="00B05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747D-7225-4AA6-812F-23AE295251D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09CB0-A6EA-494B-AA8B-32A1FAEABB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747D-7225-4AA6-812F-23AE295251D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09CB0-A6EA-494B-AA8B-32A1FAEABB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email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747D-7225-4AA6-812F-23AE295251D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09CB0-A6EA-494B-AA8B-32A1FAEABB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Окументы\fon_dv_radyzhpytb.gif"/>
          <p:cNvPicPr>
            <a:picLocks noChangeAspect="1" noChangeArrowheads="1" noCrop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747D-7225-4AA6-812F-23AE295251D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09CB0-A6EA-494B-AA8B-32A1FAEABB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747D-7225-4AA6-812F-23AE295251D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09CB0-A6EA-494B-AA8B-32A1FAEABB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747D-7225-4AA6-812F-23AE295251D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09CB0-A6EA-494B-AA8B-32A1FAEABB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00fafa54d6c.jp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747D-7225-4AA6-812F-23AE295251D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09CB0-A6EA-494B-AA8B-32A1FAEABB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747D-7225-4AA6-812F-23AE295251D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09CB0-A6EA-494B-AA8B-32A1FAEABB8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218" name="Picture 2" descr="D:\ДОкументы\Мои рисунки\Рисунок24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12713" y="-4763"/>
            <a:ext cx="9369426" cy="68691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747D-7225-4AA6-812F-23AE295251D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09CB0-A6EA-494B-AA8B-32A1FAEABB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747D-7225-4AA6-812F-23AE295251D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09CB0-A6EA-494B-AA8B-32A1FAEABB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3747D-7225-4AA6-812F-23AE295251D1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09CB0-A6EA-494B-AA8B-32A1FAEABB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gif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gif"/><Relationship Id="rId4" Type="http://schemas.openxmlformats.org/officeDocument/2006/relationships/image" Target="../media/image50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9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/>
        </p:nvGrpSpPr>
        <p:grpSpPr>
          <a:xfrm>
            <a:off x="1571604" y="785795"/>
            <a:ext cx="6215106" cy="3566000"/>
            <a:chOff x="-756245" y="702385"/>
            <a:chExt cx="18121254" cy="4006408"/>
          </a:xfrm>
          <a:effectLst>
            <a:glow rad="1397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16" name="Прямоугольник 15"/>
            <p:cNvSpPr/>
            <p:nvPr/>
          </p:nvSpPr>
          <p:spPr>
            <a:xfrm rot="21261398">
              <a:off x="5855935" y="2842841"/>
              <a:ext cx="197553" cy="18659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ru-RU" sz="80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endParaRPr>
            </a:p>
          </p:txBody>
        </p:sp>
        <p:grpSp>
          <p:nvGrpSpPr>
            <p:cNvPr id="18" name="Группа 17"/>
            <p:cNvGrpSpPr/>
            <p:nvPr/>
          </p:nvGrpSpPr>
          <p:grpSpPr>
            <a:xfrm>
              <a:off x="-756245" y="702385"/>
              <a:ext cx="18121254" cy="3974500"/>
              <a:chOff x="-654813" y="809682"/>
              <a:chExt cx="18121254" cy="3974500"/>
            </a:xfrm>
          </p:grpSpPr>
          <p:sp>
            <p:nvSpPr>
              <p:cNvPr id="8" name="Прямоугольник 7"/>
              <p:cNvSpPr/>
              <p:nvPr/>
            </p:nvSpPr>
            <p:spPr>
              <a:xfrm rot="581170">
                <a:off x="6781172" y="1230335"/>
                <a:ext cx="197554" cy="18659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endParaRPr lang="ru-RU" sz="8000" b="1" cap="none" spc="0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 Black" pitchFamily="34" charset="0"/>
                </a:endParaRPr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 rot="21397822">
                <a:off x="3604510" y="1050686"/>
                <a:ext cx="562627" cy="18659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8000" b="1" dirty="0" smtClean="0">
                    <a:ln w="11430"/>
                    <a:gradFill>
                      <a:gsLst>
                        <a:gs pos="0">
                          <a:schemeClr val="accent2">
                            <a:tint val="70000"/>
                            <a:satMod val="245000"/>
                          </a:schemeClr>
                        </a:gs>
                        <a:gs pos="75000">
                          <a:schemeClr val="accent2">
                            <a:tint val="90000"/>
                            <a:shade val="60000"/>
                            <a:satMod val="240000"/>
                          </a:schemeClr>
                        </a:gs>
                        <a:gs pos="100000">
                          <a:schemeClr val="accent2">
                            <a:tint val="100000"/>
                            <a:shade val="50000"/>
                            <a:satMod val="24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  <a:latin typeface="Arial Black" pitchFamily="34" charset="0"/>
                  </a:rPr>
                  <a:t> </a:t>
                </a:r>
                <a:endParaRPr lang="ru-RU" sz="8000" b="1" cap="none" spc="0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 Black" pitchFamily="34" charset="0"/>
                </a:endParaRP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 rot="222253">
                <a:off x="5376963" y="1050463"/>
                <a:ext cx="197554" cy="18659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endParaRPr lang="ru-RU" sz="8000" b="1" cap="none" spc="0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 Black" pitchFamily="34" charset="0"/>
                </a:endParaRP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 rot="21035442">
                <a:off x="2565943" y="1228929"/>
                <a:ext cx="197554" cy="18659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endParaRPr lang="ru-RU" sz="8000" b="1" cap="none" spc="0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 Black" pitchFamily="34" charset="0"/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 rot="564836">
                <a:off x="1865051" y="2659947"/>
                <a:ext cx="197554" cy="18659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endParaRPr lang="ru-RU" sz="8000" b="1" cap="none" spc="0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 Black" pitchFamily="34" charset="0"/>
                </a:endParaRP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 rot="399830">
                <a:off x="3055211" y="2918230"/>
                <a:ext cx="197554" cy="18659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endParaRPr lang="ru-RU" sz="8000" b="1" cap="none" spc="0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 Black" pitchFamily="34" charset="0"/>
                </a:endParaRPr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-654813" y="809682"/>
                <a:ext cx="18121254" cy="1486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endParaRPr lang="ru-RU" sz="8000" b="1" cap="none" spc="0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 Black" pitchFamily="34" charset="0"/>
                </a:endParaRPr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 rot="21035442">
                <a:off x="7209413" y="2729125"/>
                <a:ext cx="197554" cy="18659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endParaRPr lang="ru-RU" sz="8000" b="1" cap="none" spc="0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 Black" pitchFamily="34" charset="0"/>
                </a:endParaRPr>
              </a:p>
            </p:txBody>
          </p:sp>
        </p:grpSp>
      </p:grpSp>
      <p:sp>
        <p:nvSpPr>
          <p:cNvPr id="2" name="Прямоугольник 1"/>
          <p:cNvSpPr/>
          <p:nvPr/>
        </p:nvSpPr>
        <p:spPr>
          <a:xfrm>
            <a:off x="571472" y="620687"/>
            <a:ext cx="781695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Презентация к уроку  по учебному предмету «Музыка» в 1-ом классе </a:t>
            </a:r>
          </a:p>
          <a:p>
            <a:pPr lvl="0" algn="ctr">
              <a:spcBef>
                <a:spcPct val="20000"/>
              </a:spcBef>
            </a:pPr>
            <a:endParaRPr lang="ru-RU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тему </a:t>
            </a:r>
          </a:p>
          <a:p>
            <a:pPr lvl="0" algn="ctr">
              <a:spcBef>
                <a:spcPct val="20000"/>
              </a:spcBef>
            </a:pPr>
            <a:r>
              <a:rPr lang="ru-RU" sz="4800" b="1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«Два лада в музыке»</a:t>
            </a:r>
            <a:endParaRPr lang="ru-RU" sz="4000" dirty="0">
              <a:solidFill>
                <a:prstClr val="black"/>
              </a:solidFill>
              <a:latin typeface="Georgia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endParaRPr lang="ru-RU" sz="3200" b="1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ru-RU" sz="32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Автор:</a:t>
            </a:r>
            <a:r>
              <a:rPr lang="ru-RU" sz="32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Потеруха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Елена Анатольевна</a:t>
            </a:r>
            <a:r>
              <a:rPr lang="ru-RU" sz="32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 музыки </a:t>
            </a:r>
            <a:endParaRPr lang="ru-RU" sz="2800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ru-RU" sz="28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 №24» г. Кемерово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1400">
            <a:off x="907023" y="2296587"/>
            <a:ext cx="1122363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2599" y="4940746"/>
            <a:ext cx="1712913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071546"/>
            <a:ext cx="3786214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000108"/>
            <a:ext cx="3929091" cy="4905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452" y="548680"/>
            <a:ext cx="7384702" cy="5691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928907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785794"/>
            <a:ext cx="24288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ажор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857364"/>
            <a:ext cx="300039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Яркий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Светлый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Звонкий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Веселый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Радостный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Бодрый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86446" y="785794"/>
            <a:ext cx="25003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инор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3504" y="1857364"/>
            <a:ext cx="3429024" cy="4297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Грустный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Сердитый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Задумчивый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Хмурый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Мрачный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Печальный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3" descr="23673272_1174321270_21450248_43859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700792" y="1139737"/>
            <a:ext cx="1217462" cy="1785926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8700" y="604826"/>
            <a:ext cx="1712913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У ребенка день рождения Сценарий для рождения у ребен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12826"/>
            <a:ext cx="4558244" cy="3418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80728"/>
            <a:ext cx="7776864" cy="1728192"/>
          </a:xfrm>
        </p:spPr>
        <p:txBody>
          <a:bodyPr>
            <a:normAutofit fontScale="90000"/>
          </a:bodyPr>
          <a:lstStyle/>
          <a:p>
            <a:pPr lvl="0" defTabSz="449263" fontAlgn="base" hangingPunct="0">
              <a:lnSpc>
                <a:spcPct val="93000"/>
              </a:lnSpc>
              <a:spcAft>
                <a:spcPts val="1425"/>
              </a:spcAft>
            </a:pPr>
            <a:r>
              <a:rPr lang="ru-RU" b="1" i="1" kern="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Мажорный лад</a:t>
            </a:r>
            <a:r>
              <a:rPr lang="ru-RU" b="1" i="1" kern="0" dirty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ru-RU" b="1" i="1" kern="0" dirty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kern="0" dirty="0">
                <a:solidFill>
                  <a:srgbClr val="000000"/>
                </a:solidFill>
                <a:latin typeface="Arial"/>
                <a:cs typeface="+mn-cs"/>
              </a:rPr>
              <a:t/>
            </a:r>
            <a:br>
              <a:rPr lang="ru-RU" sz="2800" kern="0" dirty="0">
                <a:solidFill>
                  <a:srgbClr val="000000"/>
                </a:solidFill>
                <a:latin typeface="Arial"/>
                <a:cs typeface="+mn-cs"/>
              </a:rPr>
            </a:br>
            <a:r>
              <a:rPr lang="ru-RU" sz="3600" b="1" i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Характер</a:t>
            </a:r>
            <a:r>
              <a:rPr lang="ru-RU" sz="3600" b="1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6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весёлый, шутливый, смешной, озорной</a:t>
            </a:r>
            <a:br>
              <a:rPr lang="ru-RU" sz="36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Тона</a:t>
            </a:r>
            <a:r>
              <a:rPr lang="ru-RU" sz="3600" b="1" i="1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b="1" i="1" kern="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светлые, яркие</a:t>
            </a:r>
            <a:endParaRPr lang="ru-RU" sz="53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Елена\Downloads\saityak_(5)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090" y="348174"/>
            <a:ext cx="1714286" cy="250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animashki.org/_bl/29/7925403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422563"/>
            <a:ext cx="3208946" cy="3208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Веселые картинки для детей. Обои для рабочего стола с персонажами мультфильмов и детских книг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422563"/>
            <a:ext cx="2952328" cy="3435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698929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Клятва-интересные фак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088083"/>
            <a:ext cx="2411831" cy="27003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8738" y="818113"/>
            <a:ext cx="4549526" cy="1620166"/>
          </a:xfrm>
        </p:spPr>
        <p:txBody>
          <a:bodyPr>
            <a:noAutofit/>
          </a:bodyPr>
          <a:lstStyle/>
          <a:p>
            <a:r>
              <a:rPr lang="ru-RU" sz="3600" b="1" i="1" kern="0" dirty="0" smtClean="0">
                <a:solidFill>
                  <a:srgbClr val="FF0000"/>
                </a:solidFill>
                <a:latin typeface="Arial"/>
              </a:rPr>
              <a:t>Музыка светлая, яркая, радостная, веселая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8744" y="620688"/>
            <a:ext cx="2808312" cy="21062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 descr="Парад клоунов в Мексике ФОТО - TRUST.U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83" y="3728943"/>
            <a:ext cx="4202510" cy="28895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БлогиZaira13: tvidi - Страница5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44752"/>
            <a:ext cx="3816424" cy="28623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Герои мультфильма Рататуй &quot; Картины, художники, фотографы на Nevsepic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18112"/>
            <a:ext cx="2619375" cy="2876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8791136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872208"/>
          </a:xfrm>
        </p:spPr>
        <p:txBody>
          <a:bodyPr>
            <a:normAutofit fontScale="90000"/>
          </a:bodyPr>
          <a:lstStyle/>
          <a:p>
            <a:pPr lvl="0" defTabSz="449263" fontAlgn="base" hangingPunct="0">
              <a:lnSpc>
                <a:spcPct val="93000"/>
              </a:lnSpc>
              <a:spcAft>
                <a:spcPct val="0"/>
              </a:spcAft>
              <a:defRPr/>
            </a:pPr>
            <a:r>
              <a:rPr lang="ru-RU" b="1" i="1" dirty="0" smtClean="0">
                <a:solidFill>
                  <a:srgbClr val="002060"/>
                </a:solidFill>
                <a:latin typeface="Arial" pitchFamily="34" charset="0"/>
                <a:ea typeface="MS Gothic" charset="-128"/>
                <a:cs typeface="Arial" pitchFamily="34" charset="0"/>
              </a:rPr>
              <a:t>Минорный лад</a:t>
            </a:r>
            <a:r>
              <a:rPr lang="ru-RU" b="1" i="1" dirty="0">
                <a:solidFill>
                  <a:srgbClr val="002060"/>
                </a:solidFill>
                <a:latin typeface="Arial" pitchFamily="34" charset="0"/>
                <a:ea typeface="MS Gothic" charset="-128"/>
                <a:cs typeface="Arial" pitchFamily="34" charset="0"/>
              </a:rPr>
              <a:t/>
            </a:r>
            <a:br>
              <a:rPr lang="ru-RU" b="1" i="1" dirty="0">
                <a:solidFill>
                  <a:srgbClr val="002060"/>
                </a:solidFill>
                <a:latin typeface="Arial" pitchFamily="34" charset="0"/>
                <a:ea typeface="MS Gothic" charset="-128"/>
                <a:cs typeface="Arial" pitchFamily="34" charset="0"/>
              </a:rPr>
            </a:br>
            <a:r>
              <a:rPr lang="ru-RU" sz="3600" b="1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>Характер</a:t>
            </a:r>
            <a:r>
              <a:rPr lang="ru-RU" sz="3600" b="1" i="1" dirty="0">
                <a:solidFill>
                  <a:srgbClr val="000000"/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> - </a:t>
            </a:r>
            <a:r>
              <a:rPr lang="ru-RU" sz="3600" b="1" dirty="0">
                <a:solidFill>
                  <a:srgbClr val="003366"/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>грустный,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>тоскливый</a:t>
            </a: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/>
            </a:r>
            <a:br>
              <a:rPr lang="ru-RU" sz="3600" b="1" dirty="0">
                <a:solidFill>
                  <a:srgbClr val="7030A0"/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</a:br>
            <a:r>
              <a:rPr lang="ru-RU" sz="3600" b="1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>Тона</a:t>
            </a:r>
            <a:r>
              <a:rPr lang="ru-RU" sz="3600" b="1" i="1" dirty="0">
                <a:solidFill>
                  <a:srgbClr val="000000"/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> - </a:t>
            </a:r>
            <a:r>
              <a:rPr lang="ru-RU" sz="3600" b="1" dirty="0">
                <a:latin typeface="Times New Roman" pitchFamily="18" charset="0"/>
                <a:ea typeface="MS Gothic" charset="-128"/>
                <a:cs typeface="Times New Roman" pitchFamily="18" charset="0"/>
              </a:rPr>
              <a:t>тёмные</a:t>
            </a: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/>
            </a:r>
            <a:br>
              <a:rPr lang="ru-RU" sz="3600" dirty="0">
                <a:solidFill>
                  <a:srgbClr val="000000"/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</a:b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учитель\Pictures\нота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536" y="2374776"/>
            <a:ext cx="4407236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учитель\Pictures\пьер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74776"/>
            <a:ext cx="3046789" cy="4258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210" y="4292473"/>
            <a:ext cx="1713124" cy="2505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6399063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4000" b="1" i="1" kern="0" dirty="0">
                <a:solidFill>
                  <a:srgbClr val="002060"/>
                </a:solidFill>
                <a:latin typeface="Arial"/>
              </a:rPr>
              <a:t>Музыка грустная, печальная, трагическая, унылая, тоскливая  </a:t>
            </a:r>
            <a:r>
              <a:rPr lang="ru-RU" sz="4000" b="1" i="1" kern="0" dirty="0" smtClean="0">
                <a:solidFill>
                  <a:srgbClr val="002060"/>
                </a:solidFill>
                <a:latin typeface="Arial"/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Picture 3" descr="C:\Users\учитель\Pictures\13471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10" y="2219608"/>
            <a:ext cx="3022054" cy="41312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" name="Picture 2" descr="C:\Users\учитель\Pictures\плакс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314" y="2493421"/>
            <a:ext cx="3086150" cy="39742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" name="Picture 5" descr="C:\Users\учитель\Pictures\плакс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060848"/>
            <a:ext cx="2145634" cy="362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045308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7344816" cy="1008112"/>
          </a:xfrm>
        </p:spPr>
        <p:txBody>
          <a:bodyPr>
            <a:noAutofit/>
          </a:bodyPr>
          <a:lstStyle/>
          <a:p>
            <a:r>
              <a:rPr lang="ru-RU" sz="3200" b="1" i="1" kern="0" dirty="0">
                <a:solidFill>
                  <a:srgbClr val="002060"/>
                </a:solidFill>
                <a:latin typeface="Arial"/>
              </a:rPr>
              <a:t>В каком королевстве проживают эти персонажи?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4" name="Picture 3" descr="C:\Users\учитель\Pictures\буратин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1624699"/>
            <a:ext cx="2770179" cy="2077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 descr="C:\Users\учитель\Pictures\груст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5667" y="3640688"/>
            <a:ext cx="2064990" cy="2579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C:\Users\учитель\Pictures\плакса.jpg"/>
          <p:cNvPicPr>
            <a:picLocks noChangeAspect="1" noChangeArrowheads="1"/>
          </p:cNvPicPr>
          <p:nvPr/>
        </p:nvPicPr>
        <p:blipFill>
          <a:blip r:embed="rId4" cstate="print"/>
          <a:srcRect l="6452" t="4627" r="6452" b="12087"/>
          <a:stretch>
            <a:fillRect/>
          </a:stretch>
        </p:blipFill>
        <p:spPr bwMode="auto">
          <a:xfrm>
            <a:off x="2932454" y="1703280"/>
            <a:ext cx="2016224" cy="2496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C:\Users\учитель\Pictures\плясу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1237" y="4199557"/>
            <a:ext cx="2017313" cy="2348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C:\Users\учитель\Pictures\плакс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1484784"/>
            <a:ext cx="2823063" cy="2086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C:\Users\учитель\Pictures\ур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54436" y="3880740"/>
            <a:ext cx="2321231" cy="2099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 descr="C:\Users\учитель\Pictures\мим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09033"/>
            <a:ext cx="2371725" cy="26385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444047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>
            <a:normAutofit fontScale="90000"/>
          </a:bodyPr>
          <a:lstStyle/>
          <a:p>
            <a:pPr lvl="0" defTabSz="449263" fontAlgn="base" hangingPunct="0">
              <a:lnSpc>
                <a:spcPct val="93000"/>
              </a:lnSpc>
              <a:spcAft>
                <a:spcPct val="0"/>
              </a:spcAft>
              <a:defRPr/>
            </a:pPr>
            <a:r>
              <a:rPr lang="ru-RU" sz="4000" b="1" i="1" dirty="0">
                <a:solidFill>
                  <a:srgbClr val="002060"/>
                </a:solidFill>
                <a:latin typeface="Arial" charset="0"/>
                <a:ea typeface="MS Gothic" charset="-128"/>
                <a:cs typeface="+mn-cs"/>
              </a:rPr>
              <a:t>В каком ладу может написана мелодия по картинкам?</a:t>
            </a:r>
            <a:br>
              <a:rPr lang="ru-RU" sz="4000" b="1" i="1" dirty="0">
                <a:solidFill>
                  <a:srgbClr val="002060"/>
                </a:solidFill>
                <a:latin typeface="Arial" charset="0"/>
                <a:ea typeface="MS Gothic" charset="-128"/>
                <a:cs typeface="+mn-cs"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Picture 7" descr="C:\Users\учитель\Pictures\лис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35557"/>
            <a:ext cx="6336704" cy="4904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C:\Users\учитель\Pictures\солнц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1484784"/>
            <a:ext cx="6791925" cy="50983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" name="Picture 9" descr="C:\Users\учитель\Pictures\погода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71" y="1496938"/>
            <a:ext cx="7636589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C:\Users\учитель\Pictures\ливень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499" y="1403967"/>
            <a:ext cx="7773761" cy="54540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6340775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480775"/>
            <a:ext cx="5417690" cy="3896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уроке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 узнал….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 научился….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Мне понравилось….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Мое настроение</a:t>
            </a:r>
            <a:r>
              <a:rPr lang="ru-RU" sz="3200" b="1" dirty="0">
                <a:solidFill>
                  <a:prstClr val="black"/>
                </a:solidFill>
              </a:rPr>
              <a:t>……</a:t>
            </a:r>
          </a:p>
          <a:p>
            <a:pPr lvl="0" algn="ctr">
              <a:spcBef>
                <a:spcPct val="20000"/>
              </a:spcBef>
            </a:pP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764705"/>
            <a:ext cx="8147248" cy="3168351"/>
          </a:xfrm>
        </p:spPr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504" y="1041795"/>
            <a:ext cx="1712913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 descr="C:\Documents and Settings\User\Рабочий стол\презентация на конкурс\smal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05" b="62484"/>
          <a:stretch/>
        </p:blipFill>
        <p:spPr bwMode="auto">
          <a:xfrm>
            <a:off x="5615608" y="3662709"/>
            <a:ext cx="2584376" cy="115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Documents and Settings\User\Рабочий стол\презентация на конкурс\smal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89" r="39705"/>
          <a:stretch/>
        </p:blipFill>
        <p:spPr bwMode="auto">
          <a:xfrm>
            <a:off x="5591572" y="4813349"/>
            <a:ext cx="2584376" cy="1171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C:\Documents and Settings\User\Рабочий стол\презентация на конкурс\smal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62" r="20219" b="62510"/>
          <a:stretch/>
        </p:blipFill>
        <p:spPr bwMode="auto">
          <a:xfrm>
            <a:off x="4748969" y="4813349"/>
            <a:ext cx="866639" cy="1149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562276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Деревня </a:t>
            </a:r>
            <a:r>
              <a:rPr lang="ru-RU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ЛАД</a:t>
            </a:r>
            <a:r>
              <a:rPr lang="ru-RU" sz="6000" b="1" dirty="0" err="1" smtClean="0">
                <a:latin typeface="Times New Roman" pitchFamily="18" charset="0"/>
                <a:cs typeface="Times New Roman" pitchFamily="18" charset="0"/>
              </a:rPr>
              <a:t>ная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Documents and Settings\уляшя\Рабочий стол\уляша\img1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1500174"/>
            <a:ext cx="750099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сказочная музы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65713.202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0986" y="476672"/>
            <a:ext cx="609600" cy="60960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4688" y="4541198"/>
            <a:ext cx="1584176" cy="2316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-171400"/>
            <a:ext cx="4248472" cy="640871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Лад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МАЖОР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был добр и весел: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Балагурил и шутил,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Красил дом свой ярким цветом,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 ясным солнышком дружил!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96752"/>
            <a:ext cx="3384376" cy="5030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84334">
            <a:off x="179512" y="3637890"/>
            <a:ext cx="1084683" cy="970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8906785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4186808" cy="514543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Лад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МИНОР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куда спокойней: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Любит размышлять в тени.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Иногда он смотрит строго,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Иногда всерьез грустит.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96752"/>
            <a:ext cx="3600400" cy="5219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792" y="5263653"/>
            <a:ext cx="1583231" cy="1416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0329857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Настроения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811"/>
          <a:stretch/>
        </p:blipFill>
        <p:spPr bwMode="auto">
          <a:xfrm>
            <a:off x="914804" y="1484784"/>
            <a:ext cx="2240464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34570"/>
          <a:stretch/>
        </p:blipFill>
        <p:spPr bwMode="auto">
          <a:xfrm>
            <a:off x="3419872" y="3753036"/>
            <a:ext cx="2250961" cy="2230499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9" r="66724"/>
          <a:stretch/>
        </p:blipFill>
        <p:spPr bwMode="auto">
          <a:xfrm>
            <a:off x="914804" y="3753036"/>
            <a:ext cx="2240464" cy="2230499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42" r="50942"/>
          <a:stretch/>
        </p:blipFill>
        <p:spPr bwMode="auto">
          <a:xfrm>
            <a:off x="3419871" y="1465244"/>
            <a:ext cx="2250961" cy="2127312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98" r="17683"/>
          <a:stretch/>
        </p:blipFill>
        <p:spPr bwMode="auto">
          <a:xfrm>
            <a:off x="5877007" y="3753036"/>
            <a:ext cx="2333906" cy="2230499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19"/>
          <a:stretch/>
        </p:blipFill>
        <p:spPr bwMode="auto">
          <a:xfrm>
            <a:off x="5877006" y="1484784"/>
            <a:ext cx="2333906" cy="2127312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71477">
            <a:off x="142927" y="166019"/>
            <a:ext cx="1516064" cy="1356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5330" y="6308725"/>
            <a:ext cx="36902" cy="5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9755" y="4352925"/>
            <a:ext cx="1712913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546340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115328" cy="1643074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atin typeface="Bookman Old Style" pitchFamily="18" charset="0"/>
              </a:rPr>
              <a:t>Антонин Дворжак</a:t>
            </a:r>
            <a:br>
              <a:rPr lang="ru-RU" sz="4800" b="1" dirty="0" smtClean="0">
                <a:latin typeface="Bookman Old Style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</a:rPr>
              <a:t>чешский композитор</a:t>
            </a:r>
            <a:r>
              <a:rPr lang="ru-RU" sz="4800" b="1" dirty="0" smtClean="0">
                <a:latin typeface="Bookman Old Style" pitchFamily="18" charset="0"/>
              </a:rPr>
              <a:t/>
            </a:r>
            <a:br>
              <a:rPr lang="ru-RU" sz="4800" b="1" dirty="0" smtClean="0">
                <a:latin typeface="Bookman Old Style" pitchFamily="18" charset="0"/>
              </a:rPr>
            </a:br>
            <a:endParaRPr lang="ru-RU" sz="4800" b="1" dirty="0">
              <a:latin typeface="Bookman Old Style" pitchFamily="18" charset="0"/>
            </a:endParaRPr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5010150" y="1869248"/>
            <a:ext cx="3067422" cy="4335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42910" y="2071678"/>
            <a:ext cx="4286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ЮМОРЕСКА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2857497"/>
            <a:ext cx="378621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небольшая пьеса юмористического, причудливого характера</a:t>
            </a:r>
            <a:endParaRPr lang="ru-RU" sz="3200" dirty="0"/>
          </a:p>
        </p:txBody>
      </p:sp>
      <p:pic>
        <p:nvPicPr>
          <p:cNvPr id="4" name="АДворжак-Юмореска-пан-флейта(muzofon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79810.656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24300" y="5423098"/>
            <a:ext cx="609600" cy="60960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18265">
            <a:off x="7238140" y="5130500"/>
            <a:ext cx="1734139" cy="1552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6484" y="274638"/>
            <a:ext cx="7486656" cy="77809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Monotype Corsiva" pitchFamily="66" charset="0"/>
              </a:rPr>
              <a:t>Подберите название к музыке</a:t>
            </a:r>
            <a:endParaRPr lang="ru-RU" sz="3600" b="1" dirty="0"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5276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«Теплый вечер»</a:t>
            </a:r>
            <a:br>
              <a:rPr lang="ru-RU" sz="54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5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«Зимнее утро»</a:t>
            </a:r>
            <a:br>
              <a:rPr lang="ru-RU" sz="5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«Улыбка»</a:t>
            </a:r>
            <a:br>
              <a:rPr lang="ru-RU" sz="54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5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«Печаль»</a:t>
            </a:r>
            <a:br>
              <a:rPr lang="ru-RU" sz="5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«Летний день»</a:t>
            </a:r>
            <a:br>
              <a:rPr lang="ru-RU" sz="54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5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«Холодный день»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6736" y="2750343"/>
            <a:ext cx="1317625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181" y="3001144"/>
            <a:ext cx="13049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6873">
            <a:off x="314353" y="1678306"/>
            <a:ext cx="764263" cy="537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3866">
            <a:off x="7184767" y="3209837"/>
            <a:ext cx="838357" cy="5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056" y="4153669"/>
            <a:ext cx="1712913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0482750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User\Рабочий стол\презентация на конкурс\4 цвет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7488832" cy="5112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Какие цвета встречаются в музыке?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221088"/>
            <a:ext cx="1712913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0600376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864096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Флейта ПАНА</a:t>
            </a:r>
            <a:r>
              <a:rPr lang="ru-RU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12776"/>
            <a:ext cx="5688632" cy="4023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1663455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1915</TotalTime>
  <Words>160</Words>
  <Application>Microsoft Office PowerPoint</Application>
  <PresentationFormat>Экран (4:3)</PresentationFormat>
  <Paragraphs>52</Paragraphs>
  <Slides>19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Деревня ЛАДная</vt:lpstr>
      <vt:lpstr>Лад МАЖОР был добр и весел: Балагурил и шутил, Красил дом свой ярким цветом, с ясным солнышком дружил!</vt:lpstr>
      <vt:lpstr>Презентация PowerPoint</vt:lpstr>
      <vt:lpstr>Настроения</vt:lpstr>
      <vt:lpstr>Антонин Дворжак чешский композитор </vt:lpstr>
      <vt:lpstr>Подберите название к музыке</vt:lpstr>
      <vt:lpstr>Какие цвета встречаются в музыке?</vt:lpstr>
      <vt:lpstr>Флейта ПАНА </vt:lpstr>
      <vt:lpstr>Презентация PowerPoint</vt:lpstr>
      <vt:lpstr>Презентация PowerPoint</vt:lpstr>
      <vt:lpstr>Презентация PowerPoint</vt:lpstr>
      <vt:lpstr>Мажорный лад   Характер – весёлый, шутливый, смешной, озорной Тона – светлые, яркие</vt:lpstr>
      <vt:lpstr>Музыка светлая, яркая, радостная, веселая</vt:lpstr>
      <vt:lpstr>Минорный лад Характер - грустный, тоскливый Тона - тёмные </vt:lpstr>
      <vt:lpstr>Музыка грустная, печальная, трагическая, унылая, тоскливая  .</vt:lpstr>
      <vt:lpstr>В каком королевстве проживают эти персонажи?</vt:lpstr>
      <vt:lpstr>В каком ладу может написана мелодия по картинкам? </vt:lpstr>
      <vt:lpstr>Рефлексия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Sky123.Org</cp:lastModifiedBy>
  <cp:revision>178</cp:revision>
  <dcterms:created xsi:type="dcterms:W3CDTF">2010-09-08T15:47:23Z</dcterms:created>
  <dcterms:modified xsi:type="dcterms:W3CDTF">2015-03-24T13:37:43Z</dcterms:modified>
</cp:coreProperties>
</file>