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65" r:id="rId3"/>
    <p:sldId id="258" r:id="rId4"/>
    <p:sldId id="266" r:id="rId5"/>
    <p:sldId id="274" r:id="rId6"/>
    <p:sldId id="341" r:id="rId7"/>
    <p:sldId id="363" r:id="rId8"/>
    <p:sldId id="275" r:id="rId9"/>
    <p:sldId id="364" r:id="rId10"/>
    <p:sldId id="304" r:id="rId11"/>
    <p:sldId id="295" r:id="rId12"/>
    <p:sldId id="279" r:id="rId13"/>
    <p:sldId id="277" r:id="rId14"/>
    <p:sldId id="356" r:id="rId15"/>
    <p:sldId id="357" r:id="rId16"/>
    <p:sldId id="367" r:id="rId17"/>
    <p:sldId id="281" r:id="rId18"/>
    <p:sldId id="282" r:id="rId19"/>
    <p:sldId id="358" r:id="rId20"/>
    <p:sldId id="366" r:id="rId21"/>
    <p:sldId id="368" r:id="rId22"/>
    <p:sldId id="287" r:id="rId23"/>
    <p:sldId id="365" r:id="rId24"/>
    <p:sldId id="263" r:id="rId25"/>
    <p:sldId id="261" r:id="rId26"/>
    <p:sldId id="262" r:id="rId27"/>
    <p:sldId id="288" r:id="rId28"/>
    <p:sldId id="264" r:id="rId29"/>
    <p:sldId id="286" r:id="rId30"/>
    <p:sldId id="272"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415A"/>
    <a:srgbClr val="24354A"/>
    <a:srgbClr val="FF5721"/>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52" autoAdjust="0"/>
  </p:normalViewPr>
  <p:slideViewPr>
    <p:cSldViewPr snapToGrid="0">
      <p:cViewPr varScale="1">
        <p:scale>
          <a:sx n="118" d="100"/>
          <a:sy n="118" d="100"/>
        </p:scale>
        <p:origin x="198" y="114"/>
      </p:cViewPr>
      <p:guideLst/>
    </p:cSldViewPr>
  </p:slideViewPr>
  <p:notesTextViewPr>
    <p:cViewPr>
      <p:scale>
        <a:sx n="1" d="1"/>
        <a:sy n="1" d="1"/>
      </p:scale>
      <p:origin x="0" y="0"/>
    </p:cViewPr>
  </p:notesTextViewPr>
  <p:sorterViewPr>
    <p:cViewPr>
      <p:scale>
        <a:sx n="100" d="100"/>
        <a:sy n="100" d="100"/>
      </p:scale>
      <p:origin x="0" y="-2868"/>
    </p:cViewPr>
  </p:sorterViewPr>
  <p:notesViewPr>
    <p:cSldViewPr snapToGrid="0">
      <p:cViewPr varScale="1">
        <p:scale>
          <a:sx n="94" d="100"/>
          <a:sy n="94" d="100"/>
        </p:scale>
        <p:origin x="364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74FDB1-E5FA-4222-B869-64EEF81B832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a:t>SIP #3 - Generational Distinctions</a:t>
            </a:r>
          </a:p>
        </p:txBody>
      </p:sp>
      <p:sp>
        <p:nvSpPr>
          <p:cNvPr id="3" name="Date Placeholder 2">
            <a:extLst>
              <a:ext uri="{FF2B5EF4-FFF2-40B4-BE49-F238E27FC236}">
                <a16:creationId xmlns:a16="http://schemas.microsoft.com/office/drawing/2014/main" id="{F744E775-D4D3-4BF0-97E2-2D582836D32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8B3005E-B201-41D8-B6BB-92FF5A107405}" type="datetimeFigureOut">
              <a:rPr lang="en-US" smtClean="0"/>
              <a:t>12/3/2019</a:t>
            </a:fld>
            <a:endParaRPr lang="en-US"/>
          </a:p>
        </p:txBody>
      </p:sp>
      <p:sp>
        <p:nvSpPr>
          <p:cNvPr id="4" name="Footer Placeholder 3">
            <a:extLst>
              <a:ext uri="{FF2B5EF4-FFF2-40B4-BE49-F238E27FC236}">
                <a16:creationId xmlns:a16="http://schemas.microsoft.com/office/drawing/2014/main" id="{B54FB972-33B7-48AE-9F20-29C17BA0D66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a:t>SIP at OMAG in Edmond on 12/5/19</a:t>
            </a:r>
          </a:p>
        </p:txBody>
      </p:sp>
      <p:sp>
        <p:nvSpPr>
          <p:cNvPr id="5" name="Slide Number Placeholder 4">
            <a:extLst>
              <a:ext uri="{FF2B5EF4-FFF2-40B4-BE49-F238E27FC236}">
                <a16:creationId xmlns:a16="http://schemas.microsoft.com/office/drawing/2014/main" id="{0DB5B1B6-ABDC-4D79-AA6A-DDF644D1537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1DEDC9-BBEF-419D-A618-D48E4FB095A0}" type="slidenum">
              <a:rPr lang="en-US" smtClean="0"/>
              <a:t>‹#›</a:t>
            </a:fld>
            <a:endParaRPr lang="en-US"/>
          </a:p>
        </p:txBody>
      </p:sp>
    </p:spTree>
    <p:extLst>
      <p:ext uri="{BB962C8B-B14F-4D97-AF65-F5344CB8AC3E}">
        <p14:creationId xmlns:p14="http://schemas.microsoft.com/office/powerpoint/2010/main" val="246524425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SIP #3 - Generational Distinctions</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C13AC3F-CCF2-4104-9F6B-88778AE42903}" type="datetimeFigureOut">
              <a:rPr lang="en-US" smtClean="0"/>
              <a:t>12/3/2019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SIP at OMAG in Edmond on 12/5/19</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AD027D-D8A6-479B-9132-D358E8DBE315}" type="slidenum">
              <a:rPr lang="en-US" smtClean="0"/>
              <a:t>‹#›</a:t>
            </a:fld>
            <a:endParaRPr lang="en-US"/>
          </a:p>
        </p:txBody>
      </p:sp>
    </p:spTree>
    <p:extLst>
      <p:ext uri="{BB962C8B-B14F-4D97-AF65-F5344CB8AC3E}">
        <p14:creationId xmlns:p14="http://schemas.microsoft.com/office/powerpoint/2010/main" val="394140810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nn.com/2015/11/03/health/teens-tweens-media-screen-use-report/index.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shrm.org/foundation/ourwork/initiatives/preparing-for-future-hr-trends/Documents/10-15%20Randstad%20Presentation.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SIP #3 – Generational Distinctions</a:t>
            </a:r>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16AD027D-D8A6-479B-9132-D358E8DBE315}" type="slidenum">
              <a:rPr lang="en-US" smtClean="0"/>
              <a:t>1</a:t>
            </a:fld>
            <a:endParaRPr lang="en-US"/>
          </a:p>
        </p:txBody>
      </p:sp>
    </p:spTree>
    <p:extLst>
      <p:ext uri="{BB962C8B-B14F-4D97-AF65-F5344CB8AC3E}">
        <p14:creationId xmlns:p14="http://schemas.microsoft.com/office/powerpoint/2010/main" val="954314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SIP #3 - Generational Distinctions</a:t>
            </a:r>
          </a:p>
        </p:txBody>
      </p:sp>
      <p:sp>
        <p:nvSpPr>
          <p:cNvPr id="5" name="Footer Placeholder 4"/>
          <p:cNvSpPr>
            <a:spLocks noGrp="1"/>
          </p:cNvSpPr>
          <p:nvPr>
            <p:ph type="ftr" sz="quarter" idx="11"/>
          </p:nvPr>
        </p:nvSpPr>
        <p:spPr/>
        <p:txBody>
          <a:bodyPr/>
          <a:lstStyle/>
          <a:p>
            <a:r>
              <a:rPr lang="en-US"/>
              <a:t>SIP at OMAG in Edmond on 12/5/19</a:t>
            </a:r>
          </a:p>
        </p:txBody>
      </p:sp>
      <p:sp>
        <p:nvSpPr>
          <p:cNvPr id="6" name="Slide Number Placeholder 5"/>
          <p:cNvSpPr>
            <a:spLocks noGrp="1"/>
          </p:cNvSpPr>
          <p:nvPr>
            <p:ph type="sldNum" sz="quarter" idx="12"/>
          </p:nvPr>
        </p:nvSpPr>
        <p:spPr/>
        <p:txBody>
          <a:bodyPr/>
          <a:lstStyle/>
          <a:p>
            <a:fld id="{02B0AC8F-6E6A-4BF1-97D5-8859604B6338}" type="slidenum">
              <a:rPr lang="en-US" smtClean="0"/>
              <a:t>10</a:t>
            </a:fld>
            <a:endParaRPr lang="en-US"/>
          </a:p>
        </p:txBody>
      </p:sp>
    </p:spTree>
    <p:extLst>
      <p:ext uri="{BB962C8B-B14F-4D97-AF65-F5344CB8AC3E}">
        <p14:creationId xmlns:p14="http://schemas.microsoft.com/office/powerpoint/2010/main" val="20419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75300" cy="3136900"/>
          </a:xfrm>
        </p:spPr>
      </p:sp>
      <p:sp>
        <p:nvSpPr>
          <p:cNvPr id="3" name="Notes Placeholder 2"/>
          <p:cNvSpPr>
            <a:spLocks noGrp="1"/>
          </p:cNvSpPr>
          <p:nvPr>
            <p:ph type="body" idx="1"/>
          </p:nvPr>
        </p:nvSpPr>
        <p:spPr>
          <a:xfrm>
            <a:off x="668655" y="3862546"/>
            <a:ext cx="5608320" cy="4143533"/>
          </a:xfrm>
        </p:spPr>
        <p:txBody>
          <a:bodyPr/>
          <a:lstStyle/>
          <a:p>
            <a:pPr defTabSz="831796">
              <a:spcBef>
                <a:spcPct val="20000"/>
              </a:spcBef>
              <a:buClr>
                <a:srgbClr val="99CCFF"/>
              </a:buClr>
              <a:defRPr/>
            </a:pPr>
            <a:r>
              <a:rPr lang="en-US" sz="1800" dirty="0">
                <a:solidFill>
                  <a:prstClr val="black"/>
                </a:solidFill>
                <a:latin typeface="Calibri"/>
              </a:rPr>
              <a:t>Baby Boomers= </a:t>
            </a:r>
          </a:p>
          <a:p>
            <a:pPr marL="311924" indent="-311924" defTabSz="831796">
              <a:spcBef>
                <a:spcPct val="20000"/>
              </a:spcBef>
              <a:buClr>
                <a:srgbClr val="99CCFF"/>
              </a:buClr>
              <a:buFont typeface="Wingdings" pitchFamily="2" charset="2"/>
              <a:buChar char="Ø"/>
              <a:defRPr/>
            </a:pPr>
            <a:r>
              <a:rPr lang="en-US" sz="2200" dirty="0">
                <a:solidFill>
                  <a:prstClr val="black"/>
                </a:solidFill>
                <a:latin typeface="Calibri"/>
              </a:rPr>
              <a:t>Ages </a:t>
            </a:r>
            <a:r>
              <a:rPr lang="en-US" sz="2200" b="1" dirty="0">
                <a:solidFill>
                  <a:prstClr val="black"/>
                </a:solidFill>
                <a:latin typeface="Calibri"/>
              </a:rPr>
              <a:t>55 to 73 </a:t>
            </a:r>
            <a:r>
              <a:rPr lang="en-US" sz="2200" dirty="0">
                <a:solidFill>
                  <a:prstClr val="black"/>
                </a:solidFill>
                <a:latin typeface="Calibri"/>
              </a:rPr>
              <a:t>in 2019  </a:t>
            </a:r>
            <a:r>
              <a:rPr lang="en-US" sz="2200" b="1" dirty="0">
                <a:solidFill>
                  <a:prstClr val="black"/>
                </a:solidFill>
                <a:latin typeface="Calibri"/>
              </a:rPr>
              <a:t>(</a:t>
            </a:r>
            <a:r>
              <a:rPr lang="en-US" sz="2200" dirty="0">
                <a:solidFill>
                  <a:prstClr val="black"/>
                </a:solidFill>
                <a:latin typeface="Calibri"/>
              </a:rPr>
              <a:t>Born 1946 to 1964)</a:t>
            </a:r>
          </a:p>
          <a:p>
            <a:pPr marL="311924" indent="-311924" defTabSz="831796">
              <a:spcBef>
                <a:spcPct val="20000"/>
              </a:spcBef>
              <a:buClr>
                <a:srgbClr val="99CCFF"/>
              </a:buClr>
              <a:buFont typeface="Wingdings" pitchFamily="2" charset="2"/>
              <a:buChar char="Ø"/>
              <a:defRPr/>
            </a:pPr>
            <a:r>
              <a:rPr lang="en-US" sz="2200" dirty="0">
                <a:solidFill>
                  <a:prstClr val="black"/>
                </a:solidFill>
                <a:latin typeface="Calibri"/>
              </a:rPr>
              <a:t>Marked by the cold war of the 1950’s</a:t>
            </a:r>
          </a:p>
          <a:p>
            <a:pPr marL="311924" indent="-311924" defTabSz="831796">
              <a:spcBef>
                <a:spcPct val="20000"/>
              </a:spcBef>
              <a:buClr>
                <a:srgbClr val="99CCFF"/>
              </a:buClr>
              <a:buFont typeface="Wingdings" pitchFamily="2" charset="2"/>
              <a:buChar char="Ø"/>
              <a:defRPr/>
            </a:pPr>
            <a:r>
              <a:rPr lang="en-US" sz="2200" dirty="0">
                <a:solidFill>
                  <a:prstClr val="black"/>
                </a:solidFill>
                <a:latin typeface="Calibri"/>
              </a:rPr>
              <a:t>	&amp; the Societal revolution of the 1960’s</a:t>
            </a:r>
          </a:p>
          <a:p>
            <a:pPr marL="311924" indent="-311924" defTabSz="831796">
              <a:spcBef>
                <a:spcPct val="20000"/>
              </a:spcBef>
              <a:buClr>
                <a:srgbClr val="99CCFF"/>
              </a:buClr>
              <a:buFont typeface="Wingdings" pitchFamily="2" charset="2"/>
              <a:buChar char="Ø"/>
              <a:defRPr/>
            </a:pPr>
            <a:r>
              <a:rPr lang="en-US" sz="2200" dirty="0">
                <a:solidFill>
                  <a:prstClr val="black"/>
                </a:solidFill>
                <a:latin typeface="Calibri"/>
              </a:rPr>
              <a:t>Distrustful of authority</a:t>
            </a:r>
          </a:p>
          <a:p>
            <a:pPr marL="311924" indent="-311924" defTabSz="831796">
              <a:spcBef>
                <a:spcPct val="20000"/>
              </a:spcBef>
              <a:buClr>
                <a:srgbClr val="99CCFF"/>
              </a:buClr>
              <a:buFont typeface="Wingdings" pitchFamily="2" charset="2"/>
              <a:buChar char="Ø"/>
              <a:defRPr/>
            </a:pPr>
            <a:r>
              <a:rPr lang="en-US" sz="2200" dirty="0">
                <a:solidFill>
                  <a:prstClr val="black"/>
                </a:solidFill>
                <a:latin typeface="Calibri"/>
              </a:rPr>
              <a:t>Propensity for rebellion</a:t>
            </a:r>
          </a:p>
          <a:p>
            <a:r>
              <a:rPr lang="en-US" sz="2400" b="1" dirty="0">
                <a:solidFill>
                  <a:srgbClr val="14141C"/>
                </a:solidFill>
                <a:latin typeface="CG Times" pitchFamily="18" charset="0"/>
              </a:rPr>
              <a:t>Love, Sex, Drugs and Rock &amp; Roll.  Woodstock.  Highly Confident Generation.  </a:t>
            </a:r>
            <a:r>
              <a:rPr lang="en-US" sz="2400" b="1" u="sng" dirty="0">
                <a:solidFill>
                  <a:srgbClr val="14141C"/>
                </a:solidFill>
                <a:latin typeface="CG Times" pitchFamily="18" charset="0"/>
              </a:rPr>
              <a:t>Babies born every 17 minutes for 20 years.  </a:t>
            </a:r>
          </a:p>
        </p:txBody>
      </p:sp>
      <p:sp>
        <p:nvSpPr>
          <p:cNvPr id="4" name="Footer Placeholder 3"/>
          <p:cNvSpPr>
            <a:spLocks noGrp="1"/>
          </p:cNvSpPr>
          <p:nvPr>
            <p:ph type="ftr" sz="quarter" idx="10"/>
          </p:nvPr>
        </p:nvSpPr>
        <p:spPr/>
        <p:txBody>
          <a:bodyPr/>
          <a:lstStyle/>
          <a:p>
            <a:pPr>
              <a:defRPr/>
            </a:pPr>
            <a:r>
              <a:rPr lang="en-US">
                <a:solidFill>
                  <a:prstClr val="black"/>
                </a:solidFill>
              </a:rPr>
              <a:t>SIP at OMAG in Edmond on 12/5/19</a:t>
            </a:r>
            <a:endParaRPr lang="en-US" dirty="0">
              <a:solidFill>
                <a:prstClr val="black"/>
              </a:solidFill>
            </a:endParaRPr>
          </a:p>
        </p:txBody>
      </p:sp>
      <p:sp>
        <p:nvSpPr>
          <p:cNvPr id="5" name="Slide Number Placeholder 4"/>
          <p:cNvSpPr>
            <a:spLocks noGrp="1"/>
          </p:cNvSpPr>
          <p:nvPr>
            <p:ph type="sldNum" sz="quarter" idx="11"/>
          </p:nvPr>
        </p:nvSpPr>
        <p:spPr/>
        <p:txBody>
          <a:bodyPr/>
          <a:lstStyle/>
          <a:p>
            <a:pPr algn="l" eaLnBrk="0" hangingPunct="0">
              <a:spcBef>
                <a:spcPct val="50000"/>
              </a:spcBef>
            </a:pPr>
            <a:endParaRPr lang="en-US" dirty="0">
              <a:solidFill>
                <a:prstClr val="black"/>
              </a:solidFill>
            </a:endParaRPr>
          </a:p>
        </p:txBody>
      </p:sp>
      <p:sp>
        <p:nvSpPr>
          <p:cNvPr id="6" name="Header Placeholder 5"/>
          <p:cNvSpPr>
            <a:spLocks noGrp="1"/>
          </p:cNvSpPr>
          <p:nvPr>
            <p:ph type="hdr" sz="quarter" idx="12"/>
          </p:nvPr>
        </p:nvSpPr>
        <p:spPr/>
        <p:txBody>
          <a:bodyPr/>
          <a:lstStyle/>
          <a:p>
            <a:r>
              <a:rPr lang="en-US">
                <a:solidFill>
                  <a:prstClr val="black"/>
                </a:solidFill>
              </a:rPr>
              <a:t>SIP #3 - Generational Distinctions</a:t>
            </a:r>
          </a:p>
        </p:txBody>
      </p:sp>
    </p:spTree>
    <p:extLst>
      <p:ext uri="{BB962C8B-B14F-4D97-AF65-F5344CB8AC3E}">
        <p14:creationId xmlns:p14="http://schemas.microsoft.com/office/powerpoint/2010/main" val="2625560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860425" y="387350"/>
            <a:ext cx="6300788" cy="3544888"/>
          </a:xfrm>
          <a:ln/>
        </p:spPr>
      </p:sp>
      <p:sp>
        <p:nvSpPr>
          <p:cNvPr id="67587" name="Notes Placeholder 2"/>
          <p:cNvSpPr>
            <a:spLocks noGrp="1"/>
          </p:cNvSpPr>
          <p:nvPr>
            <p:ph type="body" idx="1"/>
          </p:nvPr>
        </p:nvSpPr>
        <p:spPr>
          <a:xfrm>
            <a:off x="233680" y="4028442"/>
            <a:ext cx="6215239" cy="4260849"/>
          </a:xfrm>
          <a:noFill/>
          <a:ln/>
        </p:spPr>
        <p:txBody>
          <a:bodyPr/>
          <a:lstStyle/>
          <a:p>
            <a:r>
              <a:rPr lang="en-US" sz="1800" b="1" dirty="0">
                <a:latin typeface="Arial" pitchFamily="34" charset="0"/>
              </a:rPr>
              <a:t>Baby Boomers are redefining Retirement</a:t>
            </a:r>
            <a:r>
              <a:rPr lang="en-US" sz="1800" dirty="0">
                <a:latin typeface="Arial" pitchFamily="34" charset="0"/>
              </a:rPr>
              <a:t>.  </a:t>
            </a:r>
          </a:p>
          <a:p>
            <a:r>
              <a:rPr lang="en-US" sz="1800" dirty="0">
                <a:latin typeface="Arial" pitchFamily="34" charset="0"/>
              </a:rPr>
              <a:t>BB Birth Years are universal.  </a:t>
            </a:r>
          </a:p>
          <a:p>
            <a:pPr eaLnBrk="1" hangingPunct="1"/>
            <a:r>
              <a:rPr lang="en-US" sz="1800" b="1" dirty="0">
                <a:latin typeface="Arial" pitchFamily="34" charset="0"/>
              </a:rPr>
              <a:t>From WWII until the time the Beatles released Revolver Album.</a:t>
            </a:r>
            <a:r>
              <a:rPr lang="en-US" sz="1800" dirty="0">
                <a:latin typeface="Arial" pitchFamily="34" charset="0"/>
              </a:rPr>
              <a:t>  Boomers are </a:t>
            </a:r>
            <a:r>
              <a:rPr lang="en-US" sz="1800" b="1" dirty="0">
                <a:latin typeface="Arial" pitchFamily="34" charset="0"/>
              </a:rPr>
              <a:t>Workaholics </a:t>
            </a:r>
            <a:r>
              <a:rPr lang="en-US" sz="1800" dirty="0">
                <a:latin typeface="Arial" pitchFamily="34" charset="0"/>
              </a:rPr>
              <a:t>whose Traditionalist parents taught them to “Earn Your Keep”.  </a:t>
            </a:r>
          </a:p>
          <a:p>
            <a:pPr eaLnBrk="1" hangingPunct="1"/>
            <a:r>
              <a:rPr lang="en-US" sz="1800" b="1" i="1" u="sng" dirty="0">
                <a:latin typeface="Arial" pitchFamily="34" charset="0"/>
              </a:rPr>
              <a:t>Technology was TV</a:t>
            </a:r>
            <a:r>
              <a:rPr lang="en-US" sz="1800" i="1" u="sng" dirty="0">
                <a:latin typeface="Arial" pitchFamily="34" charset="0"/>
              </a:rPr>
              <a:t>, but it was Coast to Coast = same show, same game, same news.</a:t>
            </a:r>
            <a:r>
              <a:rPr lang="en-US" sz="1800" dirty="0">
                <a:latin typeface="Arial" pitchFamily="34" charset="0"/>
              </a:rPr>
              <a:t>  Social Awakening in America = civil Rights.  </a:t>
            </a:r>
            <a:r>
              <a:rPr lang="en-US" sz="1800" u="sng" dirty="0">
                <a:latin typeface="Arial" pitchFamily="34" charset="0"/>
              </a:rPr>
              <a:t>Most popular poster:  Farah Fawcett</a:t>
            </a:r>
            <a:r>
              <a:rPr lang="en-US" sz="1800" dirty="0">
                <a:latin typeface="Arial" pitchFamily="34" charset="0"/>
              </a:rPr>
              <a:t>.  </a:t>
            </a:r>
            <a:r>
              <a:rPr lang="en-US" sz="1800" b="1" dirty="0">
                <a:latin typeface="Arial" pitchFamily="34" charset="0"/>
              </a:rPr>
              <a:t>Don’t want to grow old; </a:t>
            </a:r>
            <a:r>
              <a:rPr lang="en-US" sz="1800" b="1" i="1" dirty="0">
                <a:latin typeface="Arial" pitchFamily="34" charset="0"/>
              </a:rPr>
              <a:t>Want to Age with Attitude.</a:t>
            </a:r>
            <a:r>
              <a:rPr lang="en-US" sz="1800" b="1" dirty="0">
                <a:latin typeface="Arial" pitchFamily="34" charset="0"/>
              </a:rPr>
              <a:t>  </a:t>
            </a:r>
          </a:p>
          <a:p>
            <a:pPr eaLnBrk="1" hangingPunct="1"/>
            <a:r>
              <a:rPr lang="en-US" sz="1800" b="1" u="sng" dirty="0">
                <a:latin typeface="Arial" pitchFamily="34" charset="0"/>
              </a:rPr>
              <a:t>Attributes:  OPTIMISTIC, Driven work ethic,</a:t>
            </a:r>
            <a:r>
              <a:rPr lang="en-US" sz="1800" dirty="0">
                <a:latin typeface="Arial" pitchFamily="34" charset="0"/>
              </a:rPr>
              <a:t> </a:t>
            </a:r>
            <a:r>
              <a:rPr lang="en-US" sz="1800" u="sng" dirty="0">
                <a:latin typeface="Arial" pitchFamily="34" charset="0"/>
              </a:rPr>
              <a:t>Leadership by consensus</a:t>
            </a:r>
            <a:r>
              <a:rPr lang="en-US" sz="1800" dirty="0">
                <a:latin typeface="Arial" pitchFamily="34" charset="0"/>
              </a:rPr>
              <a:t>, Love/Hate View of Authority, Most Politically Correct, Relationships = personally gratifying.  </a:t>
            </a:r>
          </a:p>
          <a:p>
            <a:pPr eaLnBrk="1" hangingPunct="1"/>
            <a:r>
              <a:rPr lang="en-US" sz="1800" u="sng" dirty="0">
                <a:latin typeface="Arial" pitchFamily="34" charset="0"/>
              </a:rPr>
              <a:t>Music - Elvis, Beach Boys, The Beatles, Motown.  </a:t>
            </a:r>
          </a:p>
        </p:txBody>
      </p:sp>
      <p:sp>
        <p:nvSpPr>
          <p:cNvPr id="67588" name="Footer Placeholder 3"/>
          <p:cNvSpPr>
            <a:spLocks noGrp="1"/>
          </p:cNvSpPr>
          <p:nvPr>
            <p:ph type="ftr" sz="quarter" idx="4"/>
          </p:nvPr>
        </p:nvSpPr>
        <p:spPr>
          <a:noFill/>
        </p:spPr>
        <p:txBody>
          <a:bodyPr/>
          <a:lstStyle/>
          <a:p>
            <a:r>
              <a:rPr lang="en-US">
                <a:latin typeface="Arial" pitchFamily="34" charset="0"/>
              </a:rPr>
              <a:t>SIP at OMAG in Edmond on 12/5/19</a:t>
            </a:r>
          </a:p>
        </p:txBody>
      </p:sp>
      <p:sp>
        <p:nvSpPr>
          <p:cNvPr id="67589" name="Slide Number Placeholder 4"/>
          <p:cNvSpPr>
            <a:spLocks noGrp="1"/>
          </p:cNvSpPr>
          <p:nvPr>
            <p:ph type="sldNum" sz="quarter" idx="5"/>
          </p:nvPr>
        </p:nvSpPr>
        <p:spPr>
          <a:noFill/>
        </p:spPr>
        <p:txBody>
          <a:bodyPr/>
          <a:lstStyle/>
          <a:p>
            <a:fld id="{DBEC9861-B2B9-41D7-809C-0D36A044D506}" type="slidenum">
              <a:rPr lang="en-US" smtClean="0">
                <a:latin typeface="Arial" pitchFamily="34" charset="0"/>
              </a:rPr>
              <a:pPr/>
              <a:t>12</a:t>
            </a:fld>
            <a:endParaRPr lang="en-US">
              <a:latin typeface="Arial" pitchFamily="34" charset="0"/>
            </a:endParaRPr>
          </a:p>
        </p:txBody>
      </p:sp>
      <p:sp>
        <p:nvSpPr>
          <p:cNvPr id="2" name="Header Placeholder 1"/>
          <p:cNvSpPr>
            <a:spLocks noGrp="1"/>
          </p:cNvSpPr>
          <p:nvPr>
            <p:ph type="hdr" sz="quarter" idx="10"/>
          </p:nvPr>
        </p:nvSpPr>
        <p:spPr/>
        <p:txBody>
          <a:bodyPr/>
          <a:lstStyle/>
          <a:p>
            <a:r>
              <a:rPr lang="en-US"/>
              <a:t>SIP #3 - Generational Distinctions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568325" y="290513"/>
            <a:ext cx="5575300" cy="3136900"/>
          </a:xfrm>
          <a:ln/>
        </p:spPr>
      </p:sp>
      <p:sp>
        <p:nvSpPr>
          <p:cNvPr id="64515" name="Notes Placeholder 2"/>
          <p:cNvSpPr>
            <a:spLocks noGrp="1"/>
          </p:cNvSpPr>
          <p:nvPr>
            <p:ph type="body" idx="1"/>
          </p:nvPr>
        </p:nvSpPr>
        <p:spPr>
          <a:xfrm>
            <a:off x="568325" y="3581816"/>
            <a:ext cx="5608320" cy="973613"/>
          </a:xfrm>
          <a:noFill/>
          <a:ln/>
        </p:spPr>
        <p:txBody>
          <a:bodyPr/>
          <a:lstStyle/>
          <a:p>
            <a:r>
              <a:rPr lang="en-US" sz="1800" dirty="0">
                <a:latin typeface="Arial" pitchFamily="34" charset="0"/>
              </a:rPr>
              <a:t>Grandma speaking to Gen Y grandchildren.</a:t>
            </a:r>
          </a:p>
          <a:p>
            <a:r>
              <a:rPr lang="en-US" sz="1800" dirty="0">
                <a:latin typeface="Arial" pitchFamily="34" charset="0"/>
              </a:rPr>
              <a:t>	“What’s a Letter?”</a:t>
            </a:r>
          </a:p>
          <a:p>
            <a:r>
              <a:rPr lang="en-US" sz="1800" dirty="0">
                <a:latin typeface="Arial" pitchFamily="34" charset="0"/>
              </a:rPr>
              <a:t>	“What’s a Newspaper?”  </a:t>
            </a:r>
          </a:p>
        </p:txBody>
      </p:sp>
      <p:sp>
        <p:nvSpPr>
          <p:cNvPr id="64516" name="Header Placeholder 3"/>
          <p:cNvSpPr>
            <a:spLocks noGrp="1"/>
          </p:cNvSpPr>
          <p:nvPr>
            <p:ph type="hdr" sz="quarter"/>
          </p:nvPr>
        </p:nvSpPr>
        <p:spPr>
          <a:noFill/>
        </p:spPr>
        <p:txBody>
          <a:bodyPr/>
          <a:lstStyle/>
          <a:p>
            <a:r>
              <a:rPr lang="en-US">
                <a:latin typeface="Arial" pitchFamily="34" charset="0"/>
              </a:rPr>
              <a:t>SIP #3 - Generational Distinctions</a:t>
            </a:r>
          </a:p>
        </p:txBody>
      </p:sp>
      <p:sp>
        <p:nvSpPr>
          <p:cNvPr id="64517" name="Footer Placeholder 4"/>
          <p:cNvSpPr>
            <a:spLocks noGrp="1"/>
          </p:cNvSpPr>
          <p:nvPr>
            <p:ph type="ftr" sz="quarter" idx="4"/>
          </p:nvPr>
        </p:nvSpPr>
        <p:spPr>
          <a:noFill/>
        </p:spPr>
        <p:txBody>
          <a:bodyPr/>
          <a:lstStyle/>
          <a:p>
            <a:r>
              <a:rPr lang="en-US">
                <a:latin typeface="Arial" pitchFamily="34" charset="0"/>
              </a:rPr>
              <a:t>SIP at OMAG in Edmond on 12/5/19</a:t>
            </a:r>
          </a:p>
        </p:txBody>
      </p:sp>
      <p:sp>
        <p:nvSpPr>
          <p:cNvPr id="64518" name="Slide Number Placeholder 5"/>
          <p:cNvSpPr>
            <a:spLocks noGrp="1"/>
          </p:cNvSpPr>
          <p:nvPr>
            <p:ph type="sldNum" sz="quarter" idx="5"/>
          </p:nvPr>
        </p:nvSpPr>
        <p:spPr>
          <a:noFill/>
        </p:spPr>
        <p:txBody>
          <a:bodyPr/>
          <a:lstStyle/>
          <a:p>
            <a:fld id="{D4E4E6EE-A3AF-4F7E-B1EA-81964FD6BF22}" type="slidenum">
              <a:rPr lang="en-US" smtClean="0">
                <a:latin typeface="Arial" pitchFamily="34" charset="0"/>
              </a:rPr>
              <a:pPr/>
              <a:t>13</a:t>
            </a:fld>
            <a:endParaRPr lang="en-US">
              <a:latin typeface="Arial" pitchFamily="34" charset="0"/>
            </a:endParaRPr>
          </a:p>
        </p:txBody>
      </p:sp>
      <p:pic>
        <p:nvPicPr>
          <p:cNvPr id="2" name="Picture 1">
            <a:extLst>
              <a:ext uri="{FF2B5EF4-FFF2-40B4-BE49-F238E27FC236}">
                <a16:creationId xmlns:a16="http://schemas.microsoft.com/office/drawing/2014/main" id="{95A7CD67-BE0C-4B55-BEFE-2192C3E166AC}"/>
              </a:ext>
            </a:extLst>
          </p:cNvPr>
          <p:cNvPicPr>
            <a:picLocks noChangeAspect="1"/>
          </p:cNvPicPr>
          <p:nvPr/>
        </p:nvPicPr>
        <p:blipFill>
          <a:blip r:embed="rId3"/>
          <a:stretch>
            <a:fillRect/>
          </a:stretch>
        </p:blipFill>
        <p:spPr>
          <a:xfrm>
            <a:off x="252842" y="4555429"/>
            <a:ext cx="6206266" cy="3432345"/>
          </a:xfrm>
          <a:prstGeom prst="rect">
            <a:avLst/>
          </a:prstGeom>
        </p:spPr>
      </p:pic>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75300" cy="3136900"/>
          </a:xfrm>
        </p:spPr>
      </p:sp>
      <p:sp>
        <p:nvSpPr>
          <p:cNvPr id="3" name="Notes Placeholder 2"/>
          <p:cNvSpPr>
            <a:spLocks noGrp="1"/>
          </p:cNvSpPr>
          <p:nvPr>
            <p:ph type="body" idx="1"/>
          </p:nvPr>
        </p:nvSpPr>
        <p:spPr>
          <a:xfrm>
            <a:off x="701674" y="3769360"/>
            <a:ext cx="5607685" cy="4364990"/>
          </a:xfrm>
        </p:spPr>
        <p:txBody>
          <a:bodyPr/>
          <a:lstStyle/>
          <a:p>
            <a:r>
              <a:rPr lang="en-US" sz="1600" b="1" u="sng" dirty="0">
                <a:latin typeface="Arial" pitchFamily="34" charset="0"/>
              </a:rPr>
              <a:t>"In my talks, </a:t>
            </a:r>
            <a:r>
              <a:rPr lang="en-US" sz="1600" b="1" u="sng" dirty="0">
                <a:solidFill>
                  <a:srgbClr val="CC0000"/>
                </a:solidFill>
                <a:latin typeface="Arial" pitchFamily="34" charset="0"/>
              </a:rPr>
              <a:t>I give people an exercise where I ask them to describe the younger generation</a:t>
            </a:r>
            <a:r>
              <a:rPr lang="en-US" sz="1600" b="1" u="sng" dirty="0">
                <a:latin typeface="Arial" pitchFamily="34" charset="0"/>
              </a:rPr>
              <a:t>," says Meagan Johnson, a Phoenix-based speaker on generational issues in the workplace. </a:t>
            </a:r>
            <a:r>
              <a:rPr lang="en-US" sz="1600" b="1" u="sng" dirty="0">
                <a:solidFill>
                  <a:srgbClr val="CC0000"/>
                </a:solidFill>
                <a:latin typeface="Arial" pitchFamily="34" charset="0"/>
              </a:rPr>
              <a:t>"They usually list things like, 'bad attitude,' 'sense of entitlement,' 'lack of work ethic,' 'rude,' 'disloyal.'</a:t>
            </a:r>
            <a:r>
              <a:rPr lang="en-US" sz="1600" b="1" u="sng" dirty="0">
                <a:latin typeface="Arial" pitchFamily="34" charset="0"/>
              </a:rPr>
              <a:t> Then I show them a PowerPoint slide of a</a:t>
            </a:r>
            <a:r>
              <a:rPr lang="en-US" b="1" u="sng" dirty="0">
                <a:latin typeface="Arial" pitchFamily="34" charset="0"/>
              </a:rPr>
              <a:t> </a:t>
            </a:r>
            <a:r>
              <a:rPr lang="en-US" sz="1600" b="1" u="sng" dirty="0">
                <a:solidFill>
                  <a:schemeClr val="accent2"/>
                </a:solidFill>
                <a:latin typeface="Arial" pitchFamily="34" charset="0"/>
              </a:rPr>
              <a:t>1968 issue of Life magazine about the generation gap--where the same words were used to describe the baby boomers!</a:t>
            </a:r>
            <a:endParaRPr lang="en-US" dirty="0"/>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02B0AC8F-6E6A-4BF1-97D5-8859604B6338}" type="slidenum">
              <a:rPr lang="en-US" smtClean="0"/>
              <a:t>14</a:t>
            </a:fld>
            <a:endParaRPr lang="en-US"/>
          </a:p>
        </p:txBody>
      </p:sp>
    </p:spTree>
    <p:extLst>
      <p:ext uri="{BB962C8B-B14F-4D97-AF65-F5344CB8AC3E}">
        <p14:creationId xmlns:p14="http://schemas.microsoft.com/office/powerpoint/2010/main" val="217573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Is this True?  Is this a Problem?  </a:t>
            </a:r>
          </a:p>
          <a:p>
            <a:r>
              <a:rPr lang="en-US" sz="2000" dirty="0"/>
              <a:t>What do you think?  </a:t>
            </a:r>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02B0AC8F-6E6A-4BF1-97D5-8859604B6338}" type="slidenum">
              <a:rPr lang="en-US" smtClean="0"/>
              <a:t>15</a:t>
            </a:fld>
            <a:endParaRPr lang="en-US"/>
          </a:p>
        </p:txBody>
      </p:sp>
    </p:spTree>
    <p:extLst>
      <p:ext uri="{BB962C8B-B14F-4D97-AF65-F5344CB8AC3E}">
        <p14:creationId xmlns:p14="http://schemas.microsoft.com/office/powerpoint/2010/main" val="300369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61975"/>
            <a:ext cx="5575300" cy="3136900"/>
          </a:xfrm>
        </p:spPr>
      </p:sp>
      <p:sp>
        <p:nvSpPr>
          <p:cNvPr id="3" name="Notes Placeholder 2"/>
          <p:cNvSpPr>
            <a:spLocks noGrp="1"/>
          </p:cNvSpPr>
          <p:nvPr>
            <p:ph type="body" idx="1"/>
          </p:nvPr>
        </p:nvSpPr>
        <p:spPr>
          <a:xfrm>
            <a:off x="605155" y="3794416"/>
            <a:ext cx="5608320" cy="3660458"/>
          </a:xfrm>
        </p:spPr>
        <p:txBody>
          <a:bodyPr/>
          <a:lstStyle/>
          <a:p>
            <a:pPr lvl="0"/>
            <a:r>
              <a:rPr lang="en-US" sz="2400" b="1" dirty="0">
                <a:solidFill>
                  <a:prstClr val="black"/>
                </a:solidFill>
              </a:rPr>
              <a:t>Generation X    (Born 1965-1989)</a:t>
            </a:r>
          </a:p>
          <a:p>
            <a:pPr marL="349396" lvl="0" indent="-349396">
              <a:buFont typeface="Arial" panose="020B0604020202020204" pitchFamily="34" charset="0"/>
              <a:buChar char="•"/>
            </a:pPr>
            <a:r>
              <a:rPr lang="en-US" sz="2400" dirty="0">
                <a:solidFill>
                  <a:prstClr val="black"/>
                </a:solidFill>
              </a:rPr>
              <a:t>Experienced family upheaval – job loss</a:t>
            </a:r>
          </a:p>
          <a:p>
            <a:pPr marL="349396" lvl="0" indent="-349396">
              <a:buFont typeface="Arial" panose="020B0604020202020204" pitchFamily="34" charset="0"/>
              <a:buChar char="•"/>
            </a:pPr>
            <a:r>
              <a:rPr lang="en-US" sz="2400" dirty="0">
                <a:solidFill>
                  <a:prstClr val="black"/>
                </a:solidFill>
              </a:rPr>
              <a:t>Were often children of divorced parents</a:t>
            </a:r>
          </a:p>
          <a:p>
            <a:pPr lvl="0" defTabSz="931723" fontAlgn="base">
              <a:spcBef>
                <a:spcPct val="30000"/>
              </a:spcBef>
              <a:spcAft>
                <a:spcPct val="0"/>
              </a:spcAft>
              <a:defRPr/>
            </a:pPr>
            <a:r>
              <a:rPr lang="en-US" sz="2400" dirty="0">
                <a:solidFill>
                  <a:srgbClr val="14141C"/>
                </a:solidFill>
              </a:rPr>
              <a:t>Skeptical.  Color Black resonates.  Gothic, In Your Face, Anger.  </a:t>
            </a:r>
          </a:p>
          <a:p>
            <a:pPr lvl="0" defTabSz="931723" fontAlgn="base">
              <a:spcBef>
                <a:spcPct val="30000"/>
              </a:spcBef>
              <a:spcAft>
                <a:spcPct val="0"/>
              </a:spcAft>
              <a:defRPr/>
            </a:pPr>
            <a:r>
              <a:rPr lang="en-US" sz="2400" i="1" dirty="0">
                <a:solidFill>
                  <a:srgbClr val="14141C"/>
                </a:solidFill>
              </a:rPr>
              <a:t>Latch Key </a:t>
            </a:r>
            <a:r>
              <a:rPr lang="en-US" sz="2400" dirty="0">
                <a:solidFill>
                  <a:srgbClr val="14141C"/>
                </a:solidFill>
              </a:rPr>
              <a:t>Generation.  Excellent Change Agents, changing parents, households.  Tech. Savvy.  </a:t>
            </a:r>
          </a:p>
          <a:p>
            <a:pPr lvl="0" defTabSz="931723" fontAlgn="base">
              <a:spcBef>
                <a:spcPct val="30000"/>
              </a:spcBef>
              <a:spcAft>
                <a:spcPct val="0"/>
              </a:spcAft>
              <a:defRPr/>
            </a:pPr>
            <a:r>
              <a:rPr lang="en-US" sz="2400" dirty="0">
                <a:solidFill>
                  <a:srgbClr val="14141C"/>
                </a:solidFill>
              </a:rPr>
              <a:t>Motto: </a:t>
            </a:r>
            <a:r>
              <a:rPr lang="en-US" sz="2400" i="1" dirty="0">
                <a:solidFill>
                  <a:srgbClr val="14141C"/>
                </a:solidFill>
              </a:rPr>
              <a:t>Get In, Get Out, Get On With It.  </a:t>
            </a:r>
            <a:endParaRPr lang="en-US" dirty="0"/>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16AD027D-D8A6-479B-9132-D358E8DBE315}" type="slidenum">
              <a:rPr lang="en-US" smtClean="0"/>
              <a:t>16</a:t>
            </a:fld>
            <a:endParaRPr lang="en-US"/>
          </a:p>
        </p:txBody>
      </p:sp>
    </p:spTree>
    <p:extLst>
      <p:ext uri="{BB962C8B-B14F-4D97-AF65-F5344CB8AC3E}">
        <p14:creationId xmlns:p14="http://schemas.microsoft.com/office/powerpoint/2010/main" val="1517043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33388" y="328613"/>
            <a:ext cx="6300787" cy="3544887"/>
          </a:xfrm>
          <a:ln/>
        </p:spPr>
      </p:sp>
      <p:sp>
        <p:nvSpPr>
          <p:cNvPr id="74755" name="Notes Placeholder 2"/>
          <p:cNvSpPr>
            <a:spLocks noGrp="1"/>
          </p:cNvSpPr>
          <p:nvPr>
            <p:ph type="body" idx="1"/>
          </p:nvPr>
        </p:nvSpPr>
        <p:spPr>
          <a:xfrm>
            <a:off x="376484" y="4028440"/>
            <a:ext cx="6215239" cy="4252781"/>
          </a:xfrm>
          <a:noFill/>
          <a:ln/>
        </p:spPr>
        <p:txBody>
          <a:bodyPr/>
          <a:lstStyle/>
          <a:p>
            <a:r>
              <a:rPr lang="en-US" sz="2400" b="1" dirty="0">
                <a:latin typeface="Arial" pitchFamily="34" charset="0"/>
              </a:rPr>
              <a:t>May 25, 2009 Issue of TIME Magazine.  </a:t>
            </a:r>
          </a:p>
          <a:p>
            <a:endParaRPr lang="en-US" dirty="0">
              <a:latin typeface="Arial" pitchFamily="34" charset="0"/>
            </a:endParaRPr>
          </a:p>
        </p:txBody>
      </p:sp>
      <p:sp>
        <p:nvSpPr>
          <p:cNvPr id="74756" name="Slide Number Placeholder 3"/>
          <p:cNvSpPr>
            <a:spLocks noGrp="1"/>
          </p:cNvSpPr>
          <p:nvPr>
            <p:ph type="sldNum" sz="quarter" idx="5"/>
          </p:nvPr>
        </p:nvSpPr>
        <p:spPr>
          <a:noFill/>
        </p:spPr>
        <p:txBody>
          <a:bodyPr/>
          <a:lstStyle/>
          <a:p>
            <a:fld id="{58001208-25DC-4121-906C-362D156B5E4F}" type="slidenum">
              <a:rPr lang="en-US" smtClean="0">
                <a:latin typeface="Arial" pitchFamily="34" charset="0"/>
              </a:rPr>
              <a:pPr/>
              <a:t>17</a:t>
            </a:fld>
            <a:endParaRPr lang="en-US">
              <a:latin typeface="Arial" pitchFamily="34" charset="0"/>
            </a:endParaRPr>
          </a:p>
        </p:txBody>
      </p:sp>
      <p:sp>
        <p:nvSpPr>
          <p:cNvPr id="74757" name="Footer Placeholder 4"/>
          <p:cNvSpPr>
            <a:spLocks noGrp="1"/>
          </p:cNvSpPr>
          <p:nvPr>
            <p:ph type="ftr" sz="quarter" idx="4"/>
          </p:nvPr>
        </p:nvSpPr>
        <p:spPr>
          <a:noFill/>
        </p:spPr>
        <p:txBody>
          <a:bodyPr/>
          <a:lstStyle/>
          <a:p>
            <a:r>
              <a:rPr lang="en-US">
                <a:latin typeface="Arial" pitchFamily="34" charset="0"/>
              </a:rPr>
              <a:t>SIP at OMAG in Edmond on 12/5/19</a:t>
            </a:r>
          </a:p>
        </p:txBody>
      </p:sp>
      <p:sp>
        <p:nvSpPr>
          <p:cNvPr id="74758" name="Header Placeholder 5"/>
          <p:cNvSpPr>
            <a:spLocks noGrp="1"/>
          </p:cNvSpPr>
          <p:nvPr>
            <p:ph type="hdr" sz="quarter"/>
          </p:nvPr>
        </p:nvSpPr>
        <p:spPr>
          <a:noFill/>
        </p:spPr>
        <p:txBody>
          <a:bodyPr/>
          <a:lstStyle/>
          <a:p>
            <a:r>
              <a:rPr lang="en-US">
                <a:latin typeface="Arial" pitchFamily="34" charset="0"/>
              </a:rPr>
              <a:t>SIP #3 - Generational Distinctions</a:t>
            </a:r>
          </a:p>
        </p:txBody>
      </p:sp>
      <p:pic>
        <p:nvPicPr>
          <p:cNvPr id="8" name="Picture 7" descr="Generation X was born between 1965 and 1979 and as of 2019 are between the ages of 40 and 54.. ">
            <a:extLst>
              <a:ext uri="{FF2B5EF4-FFF2-40B4-BE49-F238E27FC236}">
                <a16:creationId xmlns:a16="http://schemas.microsoft.com/office/drawing/2014/main" id="{3B125CB1-B616-4673-B3C5-6B5D397C75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8797" y="4613612"/>
            <a:ext cx="6410907" cy="3667609"/>
          </a:xfrm>
          <a:prstGeom prst="rect">
            <a:avLst/>
          </a:prstGeom>
          <a:noFill/>
          <a:ln>
            <a:noFill/>
          </a:ln>
        </p:spPr>
      </p:pic>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71513"/>
            <a:ext cx="6302375" cy="3544887"/>
          </a:xfrm>
        </p:spPr>
      </p:sp>
      <p:sp>
        <p:nvSpPr>
          <p:cNvPr id="3" name="Notes Placeholder 2"/>
          <p:cNvSpPr>
            <a:spLocks noGrp="1"/>
          </p:cNvSpPr>
          <p:nvPr>
            <p:ph type="body" idx="1"/>
          </p:nvPr>
        </p:nvSpPr>
        <p:spPr>
          <a:xfrm>
            <a:off x="311575" y="4338322"/>
            <a:ext cx="6137346" cy="4404493"/>
          </a:xfrm>
        </p:spPr>
        <p:txBody>
          <a:bodyPr/>
          <a:lstStyle/>
          <a:p>
            <a:r>
              <a:rPr lang="en-US" sz="2400" b="1" dirty="0"/>
              <a:t>Millennials (Gen Y) -  (Born 1981-1995)</a:t>
            </a:r>
          </a:p>
          <a:p>
            <a:pPr eaLnBrk="1" hangingPunct="1">
              <a:buClr>
                <a:srgbClr val="99CCFF"/>
              </a:buClr>
              <a:buFont typeface="Wingdings" pitchFamily="2" charset="2"/>
              <a:buChar char="Ø"/>
            </a:pPr>
            <a:r>
              <a:rPr lang="en-US" sz="2400" dirty="0"/>
              <a:t>Individualistic, yet group-oriented</a:t>
            </a:r>
          </a:p>
          <a:p>
            <a:pPr eaLnBrk="1" hangingPunct="1">
              <a:buClr>
                <a:srgbClr val="99CCFF"/>
              </a:buClr>
              <a:buFont typeface="Wingdings" pitchFamily="2" charset="2"/>
              <a:buChar char="Ø"/>
            </a:pPr>
            <a:r>
              <a:rPr lang="en-US" sz="2400" dirty="0"/>
              <a:t>Entrepreneurial </a:t>
            </a:r>
          </a:p>
          <a:p>
            <a:pPr defTabSz="931723" fontAlgn="base">
              <a:spcBef>
                <a:spcPct val="30000"/>
              </a:spcBef>
              <a:spcAft>
                <a:spcPct val="0"/>
              </a:spcAft>
              <a:buClr>
                <a:srgbClr val="99CCFF"/>
              </a:buClr>
              <a:buFont typeface="Wingdings" pitchFamily="2" charset="2"/>
              <a:buChar char="Ø"/>
              <a:defRPr/>
            </a:pPr>
            <a:r>
              <a:rPr lang="en-US" sz="2400" dirty="0"/>
              <a:t>Short attention span. </a:t>
            </a:r>
            <a:r>
              <a:rPr lang="en-US" sz="2400" b="1" u="sng" dirty="0">
                <a:solidFill>
                  <a:srgbClr val="14141C"/>
                </a:solidFill>
              </a:rPr>
              <a:t>80% of parents are Boomers; 20% are Gen X</a:t>
            </a:r>
            <a:r>
              <a:rPr lang="en-US" sz="2400" u="sng" dirty="0">
                <a:solidFill>
                  <a:srgbClr val="14141C"/>
                </a:solidFill>
              </a:rPr>
              <a:t>.  </a:t>
            </a:r>
          </a:p>
          <a:p>
            <a:pPr defTabSz="931723" fontAlgn="base">
              <a:spcBef>
                <a:spcPct val="30000"/>
              </a:spcBef>
              <a:spcAft>
                <a:spcPct val="0"/>
              </a:spcAft>
              <a:buClr>
                <a:srgbClr val="99CCFF"/>
              </a:buClr>
              <a:buFont typeface="Wingdings" pitchFamily="2" charset="2"/>
              <a:buChar char="Ø"/>
              <a:defRPr/>
            </a:pPr>
            <a:r>
              <a:rPr lang="en-US" sz="2400" dirty="0">
                <a:solidFill>
                  <a:srgbClr val="14141C"/>
                </a:solidFill>
              </a:rPr>
              <a:t>Own the WWW; check out things on the Web.  Most protected children.  1/3 born to single, unwed mothers.  1/3 under age 18 work 20+ hours/week.</a:t>
            </a:r>
            <a:endParaRPr lang="en-US" sz="2400" dirty="0"/>
          </a:p>
        </p:txBody>
      </p:sp>
      <p:sp>
        <p:nvSpPr>
          <p:cNvPr id="4" name="Footer Placeholder 3"/>
          <p:cNvSpPr>
            <a:spLocks noGrp="1"/>
          </p:cNvSpPr>
          <p:nvPr>
            <p:ph type="ftr" sz="quarter" idx="10"/>
          </p:nvPr>
        </p:nvSpPr>
        <p:spPr/>
        <p:txBody>
          <a:bodyPr/>
          <a:lstStyle/>
          <a:p>
            <a:pPr>
              <a:defRPr/>
            </a:pPr>
            <a:r>
              <a:rPr lang="en-US"/>
              <a:t>SIP at OMAG in Edmond on 12/5/19</a:t>
            </a:r>
            <a:endParaRPr lang="en-US" dirty="0"/>
          </a:p>
        </p:txBody>
      </p:sp>
      <p:sp>
        <p:nvSpPr>
          <p:cNvPr id="5" name="Slide Number Placeholder 4"/>
          <p:cNvSpPr>
            <a:spLocks noGrp="1"/>
          </p:cNvSpPr>
          <p:nvPr>
            <p:ph type="sldNum" sz="quarter" idx="11"/>
          </p:nvPr>
        </p:nvSpPr>
        <p:spPr/>
        <p:txBody>
          <a:bodyPr/>
          <a:lstStyle/>
          <a:p>
            <a:pPr>
              <a:defRPr/>
            </a:pPr>
            <a:fld id="{429207B6-DBC2-44D1-9C2E-2E3B1A72816D}" type="slidenum">
              <a:rPr lang="en-US" smtClean="0"/>
              <a:pPr>
                <a:defRPr/>
              </a:pPr>
              <a:t>18</a:t>
            </a:fld>
            <a:endParaRPr lang="en-US"/>
          </a:p>
        </p:txBody>
      </p:sp>
      <p:sp>
        <p:nvSpPr>
          <p:cNvPr id="6" name="Header Placeholder 5"/>
          <p:cNvSpPr>
            <a:spLocks noGrp="1"/>
          </p:cNvSpPr>
          <p:nvPr>
            <p:ph type="hdr" sz="quarter" idx="12"/>
          </p:nvPr>
        </p:nvSpPr>
        <p:spPr/>
        <p:txBody>
          <a:bodyPr/>
          <a:lstStyle/>
          <a:p>
            <a:r>
              <a:rPr lang="en-US"/>
              <a:t>SIP #3 - Generational Distinctions</a:t>
            </a:r>
          </a:p>
        </p:txBody>
      </p:sp>
    </p:spTree>
    <p:extLst>
      <p:ext uri="{BB962C8B-B14F-4D97-AF65-F5344CB8AC3E}">
        <p14:creationId xmlns:p14="http://schemas.microsoft.com/office/powerpoint/2010/main" val="3575014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512763"/>
            <a:ext cx="6300788" cy="3544887"/>
          </a:xfrm>
        </p:spPr>
      </p:sp>
      <p:sp>
        <p:nvSpPr>
          <p:cNvPr id="3" name="Notes Placeholder 2"/>
          <p:cNvSpPr>
            <a:spLocks noGrp="1"/>
          </p:cNvSpPr>
          <p:nvPr>
            <p:ph type="body" idx="1"/>
          </p:nvPr>
        </p:nvSpPr>
        <p:spPr>
          <a:xfrm>
            <a:off x="349546" y="4202345"/>
            <a:ext cx="6100022" cy="603335"/>
          </a:xfrm>
        </p:spPr>
        <p:txBody>
          <a:bodyPr/>
          <a:lstStyle/>
          <a:p>
            <a:r>
              <a:rPr lang="en-US" sz="2400" dirty="0"/>
              <a:t>Have Millennials or Z’s ever used a Dictionary?</a:t>
            </a:r>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02B0AC8F-6E6A-4BF1-97D5-8859604B6338}" type="slidenum">
              <a:rPr lang="en-US" smtClean="0"/>
              <a:t>19</a:t>
            </a:fld>
            <a:endParaRPr lang="en-US"/>
          </a:p>
        </p:txBody>
      </p:sp>
      <p:pic>
        <p:nvPicPr>
          <p:cNvPr id="7" name="Picture 6" descr="Millennials, or Gen Y, were born between 1980 and 1994 and as of 2019 are between the ages of 25 and 39. ">
            <a:extLst>
              <a:ext uri="{FF2B5EF4-FFF2-40B4-BE49-F238E27FC236}">
                <a16:creationId xmlns:a16="http://schemas.microsoft.com/office/drawing/2014/main" id="{6B94F19D-B710-454D-8689-894BC14D7D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9545" y="4700358"/>
            <a:ext cx="6467094" cy="3573304"/>
          </a:xfrm>
          <a:prstGeom prst="rect">
            <a:avLst/>
          </a:prstGeom>
          <a:noFill/>
          <a:ln>
            <a:noFill/>
          </a:ln>
        </p:spPr>
      </p:pic>
    </p:spTree>
    <p:extLst>
      <p:ext uri="{BB962C8B-B14F-4D97-AF65-F5344CB8AC3E}">
        <p14:creationId xmlns:p14="http://schemas.microsoft.com/office/powerpoint/2010/main" val="180920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466725"/>
            <a:ext cx="5576887" cy="3136900"/>
          </a:xfrm>
        </p:spPr>
      </p:sp>
      <p:sp>
        <p:nvSpPr>
          <p:cNvPr id="3" name="Notes Placeholder 2"/>
          <p:cNvSpPr>
            <a:spLocks noGrp="1"/>
          </p:cNvSpPr>
          <p:nvPr>
            <p:ph type="body" idx="1"/>
          </p:nvPr>
        </p:nvSpPr>
        <p:spPr>
          <a:xfrm>
            <a:off x="654304" y="3821853"/>
            <a:ext cx="6113761" cy="4920636"/>
          </a:xfrm>
        </p:spPr>
        <p:txBody>
          <a:bodyPr/>
          <a:lstStyle/>
          <a:p>
            <a:r>
              <a:rPr lang="en-US" sz="2000" b="1" dirty="0"/>
              <a:t>The events and conditions each of us </a:t>
            </a:r>
            <a:r>
              <a:rPr lang="en-US" sz="2000" b="1" i="1" u="sng" dirty="0"/>
              <a:t>experiences during our formative years determines who we are and how we see the world.  </a:t>
            </a:r>
          </a:p>
          <a:p>
            <a:endParaRPr lang="en-US" sz="2000" b="1" dirty="0"/>
          </a:p>
          <a:p>
            <a:r>
              <a:rPr lang="en-US" sz="2000" b="1" u="sng" dirty="0"/>
              <a:t>Formative Years</a:t>
            </a:r>
            <a:r>
              <a:rPr lang="en-US" sz="2000" b="1" dirty="0"/>
              <a:t>: During </a:t>
            </a:r>
            <a:r>
              <a:rPr lang="en-US" sz="2000" b="1" i="1" dirty="0"/>
              <a:t>our teens and early adulthood, we begin to create our own perceptions of the world around us, apart from our parents</a:t>
            </a:r>
            <a:r>
              <a:rPr lang="en-US" sz="2000" b="1" dirty="0"/>
              <a:t>.  The events of this time for a cultural; backdrop that impacts the way each generation views everything from social justice to politics, work ethic and consumption.  General Theory explores how these shared experiences result in behavioral patterns and consumer trends.  </a:t>
            </a:r>
          </a:p>
          <a:p>
            <a:endParaRPr lang="en-US" sz="2400" b="1" dirty="0"/>
          </a:p>
        </p:txBody>
      </p:sp>
      <p:sp>
        <p:nvSpPr>
          <p:cNvPr id="4" name="Slide Number Placeholder 3"/>
          <p:cNvSpPr>
            <a:spLocks noGrp="1"/>
          </p:cNvSpPr>
          <p:nvPr>
            <p:ph type="sldNum" sz="quarter" idx="10"/>
          </p:nvPr>
        </p:nvSpPr>
        <p:spPr/>
        <p:txBody>
          <a:bodyPr/>
          <a:lstStyle/>
          <a:p>
            <a:fld id="{02B0AC8F-6E6A-4BF1-97D5-8859604B6338}" type="slidenum">
              <a:rPr lang="en-US" smtClean="0"/>
              <a:t>2</a:t>
            </a:fld>
            <a:endParaRPr lang="en-US"/>
          </a:p>
        </p:txBody>
      </p:sp>
      <p:sp>
        <p:nvSpPr>
          <p:cNvPr id="5" name="Footer Placeholder 4"/>
          <p:cNvSpPr>
            <a:spLocks noGrp="1"/>
          </p:cNvSpPr>
          <p:nvPr>
            <p:ph type="ftr" sz="quarter" idx="11"/>
          </p:nvPr>
        </p:nvSpPr>
        <p:spPr/>
        <p:txBody>
          <a:bodyPr/>
          <a:lstStyle/>
          <a:p>
            <a:r>
              <a:rPr lang="en-US"/>
              <a:t>SIP at OMAG in Edmond on 12/5/19</a:t>
            </a:r>
          </a:p>
        </p:txBody>
      </p:sp>
      <p:sp>
        <p:nvSpPr>
          <p:cNvPr id="6" name="Header Placeholder 5"/>
          <p:cNvSpPr>
            <a:spLocks noGrp="1"/>
          </p:cNvSpPr>
          <p:nvPr>
            <p:ph type="hdr" sz="quarter" idx="12"/>
          </p:nvPr>
        </p:nvSpPr>
        <p:spPr/>
        <p:txBody>
          <a:bodyPr/>
          <a:lstStyle/>
          <a:p>
            <a:r>
              <a:rPr lang="en-US"/>
              <a:t>SIP #3 - Generational Distinctions</a:t>
            </a:r>
          </a:p>
        </p:txBody>
      </p:sp>
    </p:spTree>
    <p:extLst>
      <p:ext uri="{BB962C8B-B14F-4D97-AF65-F5344CB8AC3E}">
        <p14:creationId xmlns:p14="http://schemas.microsoft.com/office/powerpoint/2010/main" val="1104000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75300" cy="3136900"/>
          </a:xfrm>
        </p:spPr>
      </p:sp>
      <p:sp>
        <p:nvSpPr>
          <p:cNvPr id="3" name="Notes Placeholder 2"/>
          <p:cNvSpPr>
            <a:spLocks noGrp="1"/>
          </p:cNvSpPr>
          <p:nvPr>
            <p:ph type="body" idx="1"/>
          </p:nvPr>
        </p:nvSpPr>
        <p:spPr>
          <a:xfrm>
            <a:off x="558800" y="3830320"/>
            <a:ext cx="6004560" cy="4304030"/>
          </a:xfrm>
        </p:spPr>
        <p:txBody>
          <a:bodyPr/>
          <a:lstStyle/>
          <a:p>
            <a:r>
              <a:rPr lang="en-US" sz="2800" dirty="0"/>
              <a:t>Generation Z follows Gen Y </a:t>
            </a:r>
            <a:r>
              <a:rPr lang="en-US" sz="2400" dirty="0"/>
              <a:t>(Millennials).</a:t>
            </a:r>
          </a:p>
          <a:p>
            <a:pPr fontAlgn="base">
              <a:lnSpc>
                <a:spcPct val="107000"/>
              </a:lnSpc>
            </a:pPr>
            <a:r>
              <a:rPr lang="en-US" sz="1600" dirty="0">
                <a:latin typeface="Arial" panose="020B0604020202020204" pitchFamily="34" charset="0"/>
                <a:ea typeface="Times New Roman" panose="02020603050405020304" pitchFamily="18" charset="0"/>
                <a:cs typeface="Times New Roman" panose="02020603050405020304" pitchFamily="18" charset="0"/>
              </a:rPr>
              <a:t>They grew up during times of recessions and financial crises, war and terror threats, and technology overload. Many of them knew how to operate a tablet or cellphone before they could put sentences together. They don’t remember a life without social media and spend up to </a:t>
            </a:r>
            <a:r>
              <a:rPr lang="en-US" sz="1600" dirty="0">
                <a:solidFill>
                  <a:srgbClr val="4182BB"/>
                </a:solidFill>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nine hours a day</a:t>
            </a:r>
            <a:r>
              <a:rPr lang="en-US" sz="1600" dirty="0">
                <a:latin typeface="Arial" panose="020B0604020202020204" pitchFamily="34" charset="0"/>
                <a:ea typeface="Times New Roman" panose="02020603050405020304" pitchFamily="18" charset="0"/>
                <a:cs typeface="Times New Roman" panose="02020603050405020304" pitchFamily="18" charset="0"/>
              </a:rPr>
              <a:t> consuming media. They have a rather short attention span and it can difficult to keep them engaged. </a:t>
            </a:r>
            <a:r>
              <a:rPr lang="en-US" sz="1800" dirty="0">
                <a:latin typeface="Arial" panose="020B0604020202020204" pitchFamily="34" charset="0"/>
                <a:ea typeface="Times New Roman" panose="02020603050405020304" pitchFamily="18" charset="0"/>
                <a:cs typeface="Times New Roman" panose="02020603050405020304" pitchFamily="18" charset="0"/>
              </a:rPr>
              <a:t>In the next ten years, it is estimated that Gen Z will consist of </a:t>
            </a:r>
            <a:r>
              <a:rPr lang="en-US" sz="1800" dirty="0">
                <a:solidFill>
                  <a:srgbClr val="4182BB"/>
                </a:solidFill>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22% of the workforce</a:t>
            </a:r>
            <a:r>
              <a:rPr lang="en-US" sz="1800" dirty="0">
                <a:latin typeface="Arial" panose="020B0604020202020204" pitchFamily="34" charset="0"/>
                <a:ea typeface="Times New Roman" panose="02020603050405020304" pitchFamily="18" charset="0"/>
                <a:cs typeface="Times New Roman" panose="02020603050405020304" pitchFamily="18" charset="0"/>
              </a:rPr>
              <a:t> and many will be working in jobs that don’t even exist yet. </a:t>
            </a:r>
          </a:p>
          <a:p>
            <a:pPr fontAlgn="base">
              <a:lnSpc>
                <a:spcPct val="107000"/>
              </a:lnSpc>
            </a:pP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fontAlgn="base">
              <a:lnSpc>
                <a:spcPct val="107000"/>
              </a:lnSpc>
            </a:pPr>
            <a:r>
              <a:rPr lang="en-US" sz="1600" dirty="0">
                <a:latin typeface="Arial" panose="020B0604020202020204" pitchFamily="34" charset="0"/>
                <a:ea typeface="Calibri" panose="020F0502020204030204" pitchFamily="34" charset="0"/>
                <a:cs typeface="Times New Roman" panose="02020603050405020304" pitchFamily="18" charset="0"/>
              </a:rPr>
              <a:t>Source:  </a:t>
            </a:r>
            <a:r>
              <a:rPr lang="en-US" sz="1600" dirty="0">
                <a:latin typeface="Calibri" panose="020F0502020204030204" pitchFamily="34" charset="0"/>
                <a:ea typeface="Calibri" panose="020F0502020204030204" pitchFamily="34" charset="0"/>
                <a:cs typeface="Times New Roman" panose="02020603050405020304" pitchFamily="18" charset="0"/>
              </a:rPr>
              <a:t>C:\Users\pspinks\Documents\C-Go Presentations\SIP #3\SIP #3 - MASTER 2019\Gen Z_SIP #3_Article_5-1-19.docx </a:t>
            </a:r>
          </a:p>
          <a:p>
            <a:r>
              <a:rPr lang="en-US" sz="2400" dirty="0"/>
              <a:t> </a:t>
            </a:r>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16AD027D-D8A6-479B-9132-D358E8DBE315}" type="slidenum">
              <a:rPr lang="en-US" smtClean="0"/>
              <a:t>20</a:t>
            </a:fld>
            <a:endParaRPr lang="en-US"/>
          </a:p>
        </p:txBody>
      </p:sp>
    </p:spTree>
    <p:extLst>
      <p:ext uri="{BB962C8B-B14F-4D97-AF65-F5344CB8AC3E}">
        <p14:creationId xmlns:p14="http://schemas.microsoft.com/office/powerpoint/2010/main" val="3582508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b="1" dirty="0">
                <a:solidFill>
                  <a:prstClr val="black"/>
                </a:solidFill>
              </a:rPr>
              <a:t>Gen Z asking grandparent, “Why to you say ’Hang up your phone’?</a:t>
            </a:r>
          </a:p>
          <a:p>
            <a:endParaRPr lang="en-US" dirty="0"/>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16AD027D-D8A6-479B-9132-D358E8DBE315}" type="slidenum">
              <a:rPr lang="en-US" smtClean="0"/>
              <a:t>21</a:t>
            </a:fld>
            <a:endParaRPr lang="en-US"/>
          </a:p>
        </p:txBody>
      </p:sp>
    </p:spTree>
    <p:extLst>
      <p:ext uri="{BB962C8B-B14F-4D97-AF65-F5344CB8AC3E}">
        <p14:creationId xmlns:p14="http://schemas.microsoft.com/office/powerpoint/2010/main" val="1823931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628650" y="466725"/>
            <a:ext cx="5407025" cy="3041650"/>
          </a:xfrm>
          <a:ln/>
        </p:spPr>
      </p:sp>
      <p:sp>
        <p:nvSpPr>
          <p:cNvPr id="59395" name="Header Placeholder 3"/>
          <p:cNvSpPr>
            <a:spLocks noGrp="1"/>
          </p:cNvSpPr>
          <p:nvPr>
            <p:ph type="hdr" sz="quarter"/>
          </p:nvPr>
        </p:nvSpPr>
        <p:spPr>
          <a:noFill/>
        </p:spPr>
        <p:txBody>
          <a:bodyPr/>
          <a:lstStyle/>
          <a:p>
            <a:r>
              <a:rPr lang="en-US">
                <a:latin typeface="Arial" pitchFamily="34" charset="0"/>
              </a:rPr>
              <a:t>SIP #3 - Generational Distinctions</a:t>
            </a:r>
          </a:p>
        </p:txBody>
      </p:sp>
      <p:sp>
        <p:nvSpPr>
          <p:cNvPr id="59396" name="Footer Placeholder 4"/>
          <p:cNvSpPr>
            <a:spLocks noGrp="1"/>
          </p:cNvSpPr>
          <p:nvPr>
            <p:ph type="ftr" sz="quarter" idx="4"/>
          </p:nvPr>
        </p:nvSpPr>
        <p:spPr>
          <a:noFill/>
        </p:spPr>
        <p:txBody>
          <a:bodyPr/>
          <a:lstStyle/>
          <a:p>
            <a:r>
              <a:rPr lang="en-US">
                <a:latin typeface="Arial" pitchFamily="34" charset="0"/>
              </a:rPr>
              <a:t>SIP at OMAG in Edmond on 12/5/19</a:t>
            </a:r>
          </a:p>
        </p:txBody>
      </p:sp>
      <p:sp>
        <p:nvSpPr>
          <p:cNvPr id="59397" name="Slide Number Placeholder 5"/>
          <p:cNvSpPr>
            <a:spLocks noGrp="1"/>
          </p:cNvSpPr>
          <p:nvPr>
            <p:ph type="sldNum" sz="quarter" idx="5"/>
          </p:nvPr>
        </p:nvSpPr>
        <p:spPr>
          <a:noFill/>
        </p:spPr>
        <p:txBody>
          <a:bodyPr/>
          <a:lstStyle/>
          <a:p>
            <a:fld id="{683D568C-13DF-4B0A-9C23-ED0F0206ED0F}" type="slidenum">
              <a:rPr lang="en-US" smtClean="0">
                <a:latin typeface="Arial" pitchFamily="34" charset="0"/>
              </a:rPr>
              <a:pPr/>
              <a:t>22</a:t>
            </a:fld>
            <a:endParaRPr lang="en-US">
              <a:latin typeface="Arial" pitchFamily="34" charset="0"/>
            </a:endParaRPr>
          </a:p>
        </p:txBody>
      </p:sp>
      <p:sp>
        <p:nvSpPr>
          <p:cNvPr id="59398" name="Notes Placeholder 6"/>
          <p:cNvSpPr>
            <a:spLocks noGrp="1"/>
          </p:cNvSpPr>
          <p:nvPr>
            <p:ph type="body" idx="1"/>
          </p:nvPr>
        </p:nvSpPr>
        <p:spPr>
          <a:xfrm>
            <a:off x="311573" y="3656330"/>
            <a:ext cx="6387253" cy="4570215"/>
          </a:xfrm>
          <a:noFill/>
          <a:ln/>
        </p:spPr>
        <p:txBody>
          <a:bodyPr>
            <a:spAutoFit/>
          </a:bodyPr>
          <a:lstStyle/>
          <a:p>
            <a:r>
              <a:rPr lang="en-US" sz="2000" b="1" i="1" dirty="0">
                <a:latin typeface="Arial" pitchFamily="34" charset="0"/>
              </a:rPr>
              <a:t>“The Children now love luxury. They have bad manners, contempt for authority, they show disrespect for adults, and love to talk rather than work or exercise… They contradict their parents, chatter in front of company, gobble down their food at the table, and intimidate their teachers.”</a:t>
            </a:r>
            <a:endParaRPr lang="en-US" sz="2000" b="1" dirty="0">
              <a:latin typeface="Arial" pitchFamily="34" charset="0"/>
            </a:endParaRPr>
          </a:p>
          <a:p>
            <a:r>
              <a:rPr lang="en-US" sz="2000" dirty="0">
                <a:latin typeface="Arial" pitchFamily="34" charset="0"/>
              </a:rPr>
              <a:t>Who made that astute pronouncement? </a:t>
            </a:r>
            <a:r>
              <a:rPr lang="en-US" sz="2300" b="1" dirty="0">
                <a:latin typeface="Arial" pitchFamily="34" charset="0"/>
              </a:rPr>
              <a:t> Socrates (469-399 B.C.E.)! </a:t>
            </a:r>
            <a:r>
              <a:rPr lang="en-US" sz="2000" dirty="0">
                <a:latin typeface="Arial" pitchFamily="34" charset="0"/>
              </a:rPr>
              <a:t>  As the quote from Socrates demonstrates, </a:t>
            </a:r>
            <a:r>
              <a:rPr lang="en-US" sz="2000" b="1" dirty="0">
                <a:latin typeface="Arial" pitchFamily="34" charset="0"/>
              </a:rPr>
              <a:t>every generation thinks the younger generation has it too easy and is obnoxious. </a:t>
            </a:r>
            <a:r>
              <a:rPr lang="en-US" sz="2000" dirty="0">
                <a:latin typeface="Arial" pitchFamily="34" charset="0"/>
              </a:rPr>
              <a:t> And, that holds true for the older three generations currently in the workforce with Gen Y.  It is probably felt more intently because Gen Y workers now make up the largest segment of workers and are growing.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69888"/>
            <a:ext cx="5575300" cy="3136900"/>
          </a:xfrm>
        </p:spPr>
      </p:sp>
      <p:sp>
        <p:nvSpPr>
          <p:cNvPr id="3" name="Notes Placeholder 2"/>
          <p:cNvSpPr>
            <a:spLocks noGrp="1"/>
          </p:cNvSpPr>
          <p:nvPr>
            <p:ph type="body" idx="1"/>
          </p:nvPr>
        </p:nvSpPr>
        <p:spPr>
          <a:xfrm>
            <a:off x="546735" y="3616960"/>
            <a:ext cx="5730240" cy="4724400"/>
          </a:xfrm>
        </p:spPr>
        <p:txBody>
          <a:bodyPr/>
          <a:lstStyle/>
          <a:p>
            <a:pPr lvl="0">
              <a:defRPr/>
            </a:pPr>
            <a:r>
              <a:rPr lang="en-US" sz="2400" dirty="0">
                <a:solidFill>
                  <a:prstClr val="black"/>
                </a:solidFill>
              </a:rPr>
              <a:t>Always give 100% at Work:</a:t>
            </a:r>
          </a:p>
          <a:p>
            <a:pPr lvl="0">
              <a:defRPr/>
            </a:pPr>
            <a:r>
              <a:rPr lang="en-US" sz="2400" dirty="0">
                <a:solidFill>
                  <a:prstClr val="black"/>
                </a:solidFill>
              </a:rPr>
              <a:t> </a:t>
            </a:r>
            <a:r>
              <a:rPr lang="en-US" sz="2400" b="1" dirty="0">
                <a:solidFill>
                  <a:prstClr val="black"/>
                </a:solidFill>
              </a:rPr>
              <a:t>12%</a:t>
            </a:r>
            <a:r>
              <a:rPr lang="en-US" sz="2400" dirty="0">
                <a:solidFill>
                  <a:prstClr val="black"/>
                </a:solidFill>
              </a:rPr>
              <a:t>- 	Monday</a:t>
            </a:r>
          </a:p>
          <a:p>
            <a:pPr lvl="0">
              <a:defRPr/>
            </a:pPr>
            <a:r>
              <a:rPr lang="en-US" sz="2400" dirty="0">
                <a:solidFill>
                  <a:prstClr val="black"/>
                </a:solidFill>
              </a:rPr>
              <a:t> </a:t>
            </a:r>
            <a:r>
              <a:rPr lang="en-US" sz="2400" b="1" dirty="0">
                <a:solidFill>
                  <a:prstClr val="black"/>
                </a:solidFill>
              </a:rPr>
              <a:t>23%</a:t>
            </a:r>
            <a:r>
              <a:rPr lang="en-US" sz="2400" dirty="0">
                <a:solidFill>
                  <a:prstClr val="black"/>
                </a:solidFill>
              </a:rPr>
              <a:t>- 	Tuesday</a:t>
            </a:r>
          </a:p>
          <a:p>
            <a:pPr lvl="0">
              <a:defRPr/>
            </a:pPr>
            <a:r>
              <a:rPr lang="en-US" sz="2400" dirty="0">
                <a:solidFill>
                  <a:prstClr val="black"/>
                </a:solidFill>
              </a:rPr>
              <a:t> </a:t>
            </a:r>
            <a:r>
              <a:rPr lang="en-US" sz="2400" b="1" dirty="0">
                <a:solidFill>
                  <a:prstClr val="black"/>
                </a:solidFill>
              </a:rPr>
              <a:t>40%</a:t>
            </a:r>
            <a:r>
              <a:rPr lang="en-US" sz="2400" dirty="0">
                <a:solidFill>
                  <a:prstClr val="black"/>
                </a:solidFill>
              </a:rPr>
              <a:t>- 	Wednesday</a:t>
            </a:r>
          </a:p>
          <a:p>
            <a:pPr lvl="0">
              <a:defRPr/>
            </a:pPr>
            <a:r>
              <a:rPr lang="en-US" sz="2400" dirty="0">
                <a:solidFill>
                  <a:prstClr val="black"/>
                </a:solidFill>
              </a:rPr>
              <a:t> </a:t>
            </a:r>
            <a:r>
              <a:rPr lang="en-US" sz="2400" b="1" dirty="0">
                <a:solidFill>
                  <a:prstClr val="black"/>
                </a:solidFill>
              </a:rPr>
              <a:t>20%</a:t>
            </a:r>
            <a:r>
              <a:rPr lang="en-US" sz="2400" dirty="0">
                <a:solidFill>
                  <a:prstClr val="black"/>
                </a:solidFill>
              </a:rPr>
              <a:t>-	Thursday</a:t>
            </a:r>
          </a:p>
          <a:p>
            <a:pPr lvl="0">
              <a:defRPr/>
            </a:pPr>
            <a:r>
              <a:rPr lang="en-US" sz="2400" dirty="0">
                <a:solidFill>
                  <a:prstClr val="black"/>
                </a:solidFill>
              </a:rPr>
              <a:t>   </a:t>
            </a:r>
            <a:r>
              <a:rPr lang="en-US" sz="2400" b="1" dirty="0">
                <a:solidFill>
                  <a:prstClr val="black"/>
                </a:solidFill>
              </a:rPr>
              <a:t>5%</a:t>
            </a:r>
            <a:r>
              <a:rPr lang="en-US" sz="2400" dirty="0">
                <a:solidFill>
                  <a:prstClr val="black"/>
                </a:solidFill>
              </a:rPr>
              <a:t>- 	Friday </a:t>
            </a:r>
          </a:p>
          <a:p>
            <a:pPr lvl="0">
              <a:defRPr/>
            </a:pPr>
            <a:r>
              <a:rPr lang="en-US" sz="2400" dirty="0">
                <a:solidFill>
                  <a:prstClr val="black"/>
                </a:solidFill>
              </a:rPr>
              <a:t> </a:t>
            </a:r>
            <a:endParaRPr lang="en-US" sz="1000" dirty="0">
              <a:solidFill>
                <a:prstClr val="black"/>
              </a:solidFill>
            </a:endParaRPr>
          </a:p>
          <a:p>
            <a:pPr lvl="0">
              <a:defRPr/>
            </a:pPr>
            <a:r>
              <a:rPr lang="en-US" sz="3000" b="1" dirty="0">
                <a:solidFill>
                  <a:prstClr val="black"/>
                </a:solidFill>
              </a:rPr>
              <a:t>WELL – GET OVER IT!   </a:t>
            </a:r>
            <a:r>
              <a:rPr lang="en-US" sz="3000" b="1" i="1" dirty="0">
                <a:solidFill>
                  <a:prstClr val="black"/>
                </a:solidFill>
              </a:rPr>
              <a:t>People will generally do what you expect of them – </a:t>
            </a:r>
            <a:r>
              <a:rPr lang="en-US" sz="3000" b="1" i="1" u="sng" dirty="0">
                <a:solidFill>
                  <a:prstClr val="black"/>
                </a:solidFill>
              </a:rPr>
              <a:t>change your expectations</a:t>
            </a:r>
            <a:r>
              <a:rPr lang="en-US" sz="3000" b="1" i="1" dirty="0">
                <a:solidFill>
                  <a:prstClr val="black"/>
                </a:solidFill>
              </a:rPr>
              <a:t>.  (Especially supervisors.)  </a:t>
            </a:r>
            <a:endParaRPr lang="en-US" dirty="0"/>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16AD027D-D8A6-479B-9132-D358E8DBE315}" type="slidenum">
              <a:rPr lang="en-US" smtClean="0"/>
              <a:t>23</a:t>
            </a:fld>
            <a:endParaRPr lang="en-US"/>
          </a:p>
        </p:txBody>
      </p:sp>
    </p:spTree>
    <p:extLst>
      <p:ext uri="{BB962C8B-B14F-4D97-AF65-F5344CB8AC3E}">
        <p14:creationId xmlns:p14="http://schemas.microsoft.com/office/powerpoint/2010/main" val="2899317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466725"/>
            <a:ext cx="5575300" cy="3136900"/>
          </a:xfrm>
        </p:spPr>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16AD027D-D8A6-479B-9132-D358E8DBE315}" type="slidenum">
              <a:rPr lang="en-US" smtClean="0"/>
              <a:t>24</a:t>
            </a:fld>
            <a:endParaRPr lang="en-US"/>
          </a:p>
        </p:txBody>
      </p:sp>
      <p:pic>
        <p:nvPicPr>
          <p:cNvPr id="8" name="Picture 7">
            <a:extLst>
              <a:ext uri="{FF2B5EF4-FFF2-40B4-BE49-F238E27FC236}">
                <a16:creationId xmlns:a16="http://schemas.microsoft.com/office/drawing/2014/main" id="{E9DF42A6-3337-4BE8-9C9B-8081C3D90E1C}"/>
              </a:ext>
            </a:extLst>
          </p:cNvPr>
          <p:cNvPicPr>
            <a:picLocks noChangeAspect="1"/>
          </p:cNvPicPr>
          <p:nvPr/>
        </p:nvPicPr>
        <p:blipFill>
          <a:blip r:embed="rId3"/>
          <a:stretch>
            <a:fillRect/>
          </a:stretch>
        </p:blipFill>
        <p:spPr>
          <a:xfrm>
            <a:off x="114914" y="3767047"/>
            <a:ext cx="6780571" cy="4797833"/>
          </a:xfrm>
          <a:prstGeom prst="rect">
            <a:avLst/>
          </a:prstGeom>
        </p:spPr>
      </p:pic>
    </p:spTree>
    <p:extLst>
      <p:ext uri="{BB962C8B-B14F-4D97-AF65-F5344CB8AC3E}">
        <p14:creationId xmlns:p14="http://schemas.microsoft.com/office/powerpoint/2010/main" val="3451498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334963"/>
            <a:ext cx="5575300" cy="3136900"/>
          </a:xfrm>
        </p:spPr>
      </p:sp>
      <p:sp>
        <p:nvSpPr>
          <p:cNvPr id="3" name="Notes Placeholder 2"/>
          <p:cNvSpPr>
            <a:spLocks noGrp="1"/>
          </p:cNvSpPr>
          <p:nvPr>
            <p:ph type="body" idx="1"/>
          </p:nvPr>
        </p:nvSpPr>
        <p:spPr>
          <a:xfrm>
            <a:off x="436880" y="3552825"/>
            <a:ext cx="5750560" cy="4961255"/>
          </a:xfrm>
        </p:spPr>
        <p:txBody>
          <a:bodyPr/>
          <a:lstStyle/>
          <a:p>
            <a:pPr marL="228600" indent="-228600">
              <a:buAutoNum type="arabicPeriod"/>
            </a:pPr>
            <a:r>
              <a:rPr lang="en-US" sz="1400" dirty="0"/>
              <a:t>Generational bias, or generational tension, means you believe that everyone of a certain generation is either inferior to your generation, or displays a certain negative behavior. </a:t>
            </a:r>
          </a:p>
          <a:p>
            <a:r>
              <a:rPr lang="en-US" sz="1400" b="1" dirty="0"/>
              <a:t>Get to know your employees as individuals</a:t>
            </a:r>
            <a:r>
              <a:rPr lang="en-US" sz="1400" dirty="0"/>
              <a:t>.  People are complex, so don’t try to drop them into a bucket and </a:t>
            </a:r>
            <a:r>
              <a:rPr lang="en-US" sz="1400" u="sng" dirty="0"/>
              <a:t>assume everyone of a certain generation is the same.</a:t>
            </a:r>
            <a:r>
              <a:rPr lang="en-US" sz="1400" dirty="0"/>
              <a:t>  </a:t>
            </a:r>
          </a:p>
          <a:p>
            <a:r>
              <a:rPr lang="en-US" sz="1400" dirty="0"/>
              <a:t>The better you work to get the know the person – their interests and goals – the easier it will be to lead them.  They’ll trust you more, and you’ll know how to better motivate them.  </a:t>
            </a:r>
          </a:p>
          <a:p>
            <a:pPr marL="228600" indent="-228600">
              <a:buAutoNum type="arabicPeriod" startAt="2"/>
            </a:pPr>
            <a:r>
              <a:rPr lang="en-US" sz="1400" dirty="0"/>
              <a:t>By asking everyone on your team for feedback, you help them feel heard.  You make them feel like they have a say in what’s going on, and that you value their input.  Keep in mind, Feedback is a two way street for you and your team.  </a:t>
            </a:r>
          </a:p>
          <a:p>
            <a:pPr marL="228600" indent="-228600">
              <a:buAutoNum type="arabicPeriod" startAt="2"/>
            </a:pPr>
            <a:r>
              <a:rPr lang="en-US" sz="1400" dirty="0"/>
              <a:t>For problems within your teams, you can create opportunities for members of different ages to work with and coach one another.  By doing so, they can build rapport and trust with each other and trade knowledge and skills.  “Studies show that colleagues learn more from each other than they do from formal training, whish is why it is so important to establish a culture of coaching across age groups.  </a:t>
            </a:r>
          </a:p>
          <a:p>
            <a:pPr marL="228600" indent="-228600">
              <a:buAutoNum type="arabicPeriod" startAt="2"/>
            </a:pPr>
            <a:endParaRPr lang="en-US" dirty="0"/>
          </a:p>
          <a:p>
            <a:pPr marL="228600" indent="-228600">
              <a:buAutoNum type="arabicPeriod" startAt="2"/>
            </a:pPr>
            <a:endParaRPr lang="en-US" dirty="0"/>
          </a:p>
          <a:p>
            <a:r>
              <a:rPr lang="en-US" dirty="0"/>
              <a:t>Source:  C:\Users\pspinks\Documents\C-Go Presentations\SIP #3\SIP #3 - MASTER 2019\Tips for </a:t>
            </a:r>
            <a:r>
              <a:rPr lang="en-US" dirty="0" err="1"/>
              <a:t>Generations_SIP</a:t>
            </a:r>
            <a:r>
              <a:rPr lang="en-US" dirty="0"/>
              <a:t> #3_Article_11-19.docx   </a:t>
            </a:r>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16AD027D-D8A6-479B-9132-D358E8DBE315}" type="slidenum">
              <a:rPr lang="en-US" smtClean="0"/>
              <a:t>25</a:t>
            </a:fld>
            <a:endParaRPr lang="en-US"/>
          </a:p>
        </p:txBody>
      </p:sp>
    </p:spTree>
    <p:extLst>
      <p:ext uri="{BB962C8B-B14F-4D97-AF65-F5344CB8AC3E}">
        <p14:creationId xmlns:p14="http://schemas.microsoft.com/office/powerpoint/2010/main" val="3118555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Older employees are more likely to fall into mentor roles if you create an environment that encourages collaboration.  This is valuable because it also allows for an environment to grow that doesn’t always need your presence to solve a problem.  </a:t>
            </a:r>
          </a:p>
          <a:p>
            <a:endParaRPr lang="en-US" sz="1800" dirty="0"/>
          </a:p>
          <a:p>
            <a:r>
              <a:rPr lang="en-US" sz="1800" dirty="0"/>
              <a:t>Also, let the younger employees mentor and coach the older employees on the technology they are more comfortable with.  </a:t>
            </a:r>
          </a:p>
          <a:p>
            <a:endParaRPr lang="en-US" sz="1800" dirty="0"/>
          </a:p>
          <a:p>
            <a:r>
              <a:rPr lang="en-US" dirty="0"/>
              <a:t>C:\Users\pspinks\Documents\C-Go Presentations\SIP #3\SIP #3 - MASTER 2019\Tips for </a:t>
            </a:r>
            <a:r>
              <a:rPr lang="en-US" dirty="0" err="1"/>
              <a:t>Generations_SIP</a:t>
            </a:r>
            <a:r>
              <a:rPr lang="en-US" dirty="0"/>
              <a:t> #3_Article_11-19.docx  </a:t>
            </a:r>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16AD027D-D8A6-479B-9132-D358E8DBE315}" type="slidenum">
              <a:rPr lang="en-US" smtClean="0"/>
              <a:t>26</a:t>
            </a:fld>
            <a:endParaRPr lang="en-US"/>
          </a:p>
        </p:txBody>
      </p:sp>
    </p:spTree>
    <p:extLst>
      <p:ext uri="{BB962C8B-B14F-4D97-AF65-F5344CB8AC3E}">
        <p14:creationId xmlns:p14="http://schemas.microsoft.com/office/powerpoint/2010/main" val="1049294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ftr" sz="quarter" idx="4"/>
          </p:nvPr>
        </p:nvSpPr>
        <p:spPr>
          <a:noFill/>
        </p:spPr>
        <p:txBody>
          <a:bodyPr/>
          <a:lstStyle/>
          <a:p>
            <a:r>
              <a:rPr lang="en-US">
                <a:latin typeface="Arial" pitchFamily="34" charset="0"/>
              </a:rPr>
              <a:t>SIP at OMAG in Edmond on 12/5/19</a:t>
            </a:r>
          </a:p>
        </p:txBody>
      </p:sp>
      <p:sp>
        <p:nvSpPr>
          <p:cNvPr id="63491" name="Rectangle 7"/>
          <p:cNvSpPr>
            <a:spLocks noGrp="1" noChangeArrowheads="1"/>
          </p:cNvSpPr>
          <p:nvPr>
            <p:ph type="sldNum" sz="quarter" idx="5"/>
          </p:nvPr>
        </p:nvSpPr>
        <p:spPr>
          <a:noFill/>
        </p:spPr>
        <p:txBody>
          <a:bodyPr/>
          <a:lstStyle/>
          <a:p>
            <a:fld id="{51FDCCB3-D511-40B9-A61F-733454D0552E}" type="slidenum">
              <a:rPr lang="en-US" smtClean="0">
                <a:latin typeface="Arial" pitchFamily="34" charset="0"/>
              </a:rPr>
              <a:pPr/>
              <a:t>27</a:t>
            </a:fld>
            <a:endParaRPr lang="en-US">
              <a:latin typeface="Arial" pitchFamily="34" charset="0"/>
            </a:endParaRPr>
          </a:p>
        </p:txBody>
      </p:sp>
      <p:sp>
        <p:nvSpPr>
          <p:cNvPr id="63492" name="Rectangle 2"/>
          <p:cNvSpPr>
            <a:spLocks noGrp="1" noRot="1" noChangeAspect="1" noChangeArrowheads="1" noTextEdit="1"/>
          </p:cNvSpPr>
          <p:nvPr>
            <p:ph type="sldImg"/>
          </p:nvPr>
        </p:nvSpPr>
        <p:spPr>
          <a:xfrm>
            <a:off x="592138" y="233363"/>
            <a:ext cx="6299200" cy="3544887"/>
          </a:xfrm>
          <a:ln/>
        </p:spPr>
      </p:sp>
      <p:sp>
        <p:nvSpPr>
          <p:cNvPr id="63493" name="Rectangle 3"/>
          <p:cNvSpPr>
            <a:spLocks noGrp="1" noChangeArrowheads="1"/>
          </p:cNvSpPr>
          <p:nvPr>
            <p:ph type="body" idx="1"/>
          </p:nvPr>
        </p:nvSpPr>
        <p:spPr>
          <a:xfrm>
            <a:off x="397583" y="3938061"/>
            <a:ext cx="6291509" cy="5277644"/>
          </a:xfrm>
          <a:noFill/>
          <a:ln/>
        </p:spPr>
        <p:txBody>
          <a:bodyPr/>
          <a:lstStyle/>
          <a:p>
            <a:pPr eaLnBrk="1" hangingPunct="1"/>
            <a:r>
              <a:rPr lang="en-US" sz="1800" b="1" dirty="0">
                <a:latin typeface="Arial" pitchFamily="34" charset="0"/>
              </a:rPr>
              <a:t>No matter what generation you belong to</a:t>
            </a:r>
            <a:r>
              <a:rPr lang="en-US" sz="1800" dirty="0">
                <a:latin typeface="Arial" pitchFamily="34" charset="0"/>
              </a:rPr>
              <a:t>, this is exactly what </a:t>
            </a:r>
            <a:r>
              <a:rPr lang="en-US" sz="1800" u="sng" dirty="0">
                <a:latin typeface="Arial" pitchFamily="34" charset="0"/>
              </a:rPr>
              <a:t>your parents' generation thought about you</a:t>
            </a:r>
            <a:r>
              <a:rPr lang="en-US" sz="1800" dirty="0">
                <a:latin typeface="Arial" pitchFamily="34" charset="0"/>
              </a:rPr>
              <a:t>, once upon a time, </a:t>
            </a:r>
            <a:r>
              <a:rPr lang="en-US" sz="1800" u="sng" dirty="0">
                <a:latin typeface="Arial" pitchFamily="34" charset="0"/>
              </a:rPr>
              <a:t>when you were entering the workforce:</a:t>
            </a:r>
            <a:endParaRPr lang="en-US" sz="1800" dirty="0">
              <a:latin typeface="Arial" pitchFamily="34" charset="0"/>
            </a:endParaRPr>
          </a:p>
          <a:p>
            <a:pPr eaLnBrk="1" hangingPunct="1"/>
            <a:r>
              <a:rPr lang="en-US" sz="1800" b="1" u="sng" dirty="0">
                <a:latin typeface="Arial" pitchFamily="34" charset="0"/>
              </a:rPr>
              <a:t>They're rude. They're slackers. They dress unprofessionally. They love loud, raunchy music. They don't respect their elders. They're . . . Generation Y? </a:t>
            </a:r>
            <a:r>
              <a:rPr lang="en-US" sz="1800" b="1" dirty="0">
                <a:latin typeface="Arial" pitchFamily="34" charset="0"/>
              </a:rPr>
              <a:t>         </a:t>
            </a:r>
            <a:r>
              <a:rPr lang="en-US" sz="1800" b="1" u="sng" dirty="0">
                <a:latin typeface="Arial" pitchFamily="34" charset="0"/>
              </a:rPr>
              <a:t>Wrong. They're you.</a:t>
            </a:r>
            <a:br>
              <a:rPr lang="en-US" sz="1800" b="1" u="sng" dirty="0">
                <a:latin typeface="Arial" pitchFamily="34" charset="0"/>
              </a:rPr>
            </a:br>
            <a:endParaRPr lang="en-US" sz="1600" b="1" u="sng" dirty="0">
              <a:latin typeface="Arial" pitchFamily="34" charset="0"/>
            </a:endParaRPr>
          </a:p>
          <a:p>
            <a:pPr eaLnBrk="1" hangingPunct="1"/>
            <a:r>
              <a:rPr lang="en-US" sz="1600" b="1" u="sng" dirty="0">
                <a:latin typeface="Arial" pitchFamily="34" charset="0"/>
              </a:rPr>
              <a:t> "In my talks, </a:t>
            </a:r>
            <a:r>
              <a:rPr lang="en-US" sz="1600" b="1" u="sng" dirty="0">
                <a:solidFill>
                  <a:srgbClr val="CC0000"/>
                </a:solidFill>
                <a:latin typeface="Arial" pitchFamily="34" charset="0"/>
              </a:rPr>
              <a:t>I give people an exercise where I ask them to describe the younger generation</a:t>
            </a:r>
            <a:r>
              <a:rPr lang="en-US" sz="1600" b="1" u="sng" dirty="0">
                <a:latin typeface="Arial" pitchFamily="34" charset="0"/>
              </a:rPr>
              <a:t>," says Meagan Johnson, a Phoenix-based speaker on generational issues in the workplace. </a:t>
            </a:r>
            <a:r>
              <a:rPr lang="en-US" sz="1600" b="1" u="sng" dirty="0">
                <a:solidFill>
                  <a:srgbClr val="CC0000"/>
                </a:solidFill>
                <a:latin typeface="Arial" pitchFamily="34" charset="0"/>
              </a:rPr>
              <a:t>"They usually list things like, 'bad attitude,' 'sense of entitlement,' 'lack of work ethic,' 'rude,' 'disloyal.'</a:t>
            </a:r>
            <a:r>
              <a:rPr lang="en-US" sz="1600" b="1" u="sng" dirty="0">
                <a:latin typeface="Arial" pitchFamily="34" charset="0"/>
              </a:rPr>
              <a:t> Then I show them a PowerPoint slide of a </a:t>
            </a:r>
            <a:r>
              <a:rPr lang="en-US" sz="2000" b="1" u="sng" dirty="0">
                <a:solidFill>
                  <a:schemeClr val="accent2"/>
                </a:solidFill>
                <a:latin typeface="Arial" pitchFamily="34" charset="0"/>
              </a:rPr>
              <a:t>1968 issue of Life magazine about the generation gap--where the same words were used to describe the baby boomers!</a:t>
            </a:r>
          </a:p>
        </p:txBody>
      </p:sp>
      <p:sp>
        <p:nvSpPr>
          <p:cNvPr id="2" name="Header Placeholder 1"/>
          <p:cNvSpPr>
            <a:spLocks noGrp="1"/>
          </p:cNvSpPr>
          <p:nvPr>
            <p:ph type="hdr" sz="quarter" idx="10"/>
          </p:nvPr>
        </p:nvSpPr>
        <p:spPr/>
        <p:txBody>
          <a:bodyPr/>
          <a:lstStyle/>
          <a:p>
            <a:r>
              <a:rPr lang="en-US"/>
              <a:t>SIP #3 - Generational Distinctions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a:t>In chart above:</a:t>
            </a:r>
          </a:p>
          <a:p>
            <a:r>
              <a:rPr lang="en-US" sz="2400" dirty="0"/>
              <a:t>Baby Boomers are Yellow,</a:t>
            </a:r>
          </a:p>
          <a:p>
            <a:r>
              <a:rPr lang="en-US" sz="2400" dirty="0"/>
              <a:t>Gen Xers are Green,</a:t>
            </a:r>
          </a:p>
          <a:p>
            <a:r>
              <a:rPr lang="en-US" sz="2400" dirty="0"/>
              <a:t>Gen Y (Millennials) are Blue,</a:t>
            </a:r>
          </a:p>
          <a:p>
            <a:r>
              <a:rPr lang="en-US" sz="2400" dirty="0"/>
              <a:t>Gen Z is pink.  </a:t>
            </a:r>
          </a:p>
        </p:txBody>
      </p:sp>
      <p:sp>
        <p:nvSpPr>
          <p:cNvPr id="4" name="Header Placeholder 3"/>
          <p:cNvSpPr>
            <a:spLocks noGrp="1"/>
          </p:cNvSpPr>
          <p:nvPr>
            <p:ph type="hdr" sz="quarter"/>
          </p:nvPr>
        </p:nvSpPr>
        <p:spPr/>
        <p:txBody>
          <a:bodyPr/>
          <a:lstStyle/>
          <a:p>
            <a:r>
              <a:rPr lang="en-US"/>
              <a:t>SIP #3 - Generational Distinctions</a:t>
            </a:r>
          </a:p>
        </p:txBody>
      </p:sp>
      <p:sp>
        <p:nvSpPr>
          <p:cNvPr id="5" name="Footer Placeholder 4"/>
          <p:cNvSpPr>
            <a:spLocks noGrp="1"/>
          </p:cNvSpPr>
          <p:nvPr>
            <p:ph type="ftr" sz="quarter" idx="4"/>
          </p:nvPr>
        </p:nvSpPr>
        <p:spPr/>
        <p:txBody>
          <a:bodyPr/>
          <a:lstStyle/>
          <a:p>
            <a:r>
              <a:rPr lang="en-US"/>
              <a:t>SIP at OMAG in Edmond on 12/5/19</a:t>
            </a:r>
          </a:p>
        </p:txBody>
      </p:sp>
      <p:sp>
        <p:nvSpPr>
          <p:cNvPr id="6" name="Slide Number Placeholder 5"/>
          <p:cNvSpPr>
            <a:spLocks noGrp="1"/>
          </p:cNvSpPr>
          <p:nvPr>
            <p:ph type="sldNum" sz="quarter" idx="5"/>
          </p:nvPr>
        </p:nvSpPr>
        <p:spPr/>
        <p:txBody>
          <a:bodyPr/>
          <a:lstStyle/>
          <a:p>
            <a:fld id="{16AD027D-D8A6-479B-9132-D358E8DBE315}" type="slidenum">
              <a:rPr lang="en-US" smtClean="0"/>
              <a:t>28</a:t>
            </a:fld>
            <a:endParaRPr lang="en-US"/>
          </a:p>
        </p:txBody>
      </p:sp>
    </p:spTree>
    <p:extLst>
      <p:ext uri="{BB962C8B-B14F-4D97-AF65-F5344CB8AC3E}">
        <p14:creationId xmlns:p14="http://schemas.microsoft.com/office/powerpoint/2010/main" val="3352338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ftr" sz="quarter" idx="4"/>
          </p:nvPr>
        </p:nvSpPr>
        <p:spPr>
          <a:noFill/>
        </p:spPr>
        <p:txBody>
          <a:bodyPr/>
          <a:lstStyle/>
          <a:p>
            <a:r>
              <a:rPr lang="en-US">
                <a:latin typeface="Arial" pitchFamily="34" charset="0"/>
              </a:rPr>
              <a:t>SIP at OMAG in Edmond on 12/5/19</a:t>
            </a:r>
          </a:p>
        </p:txBody>
      </p:sp>
      <p:sp>
        <p:nvSpPr>
          <p:cNvPr id="89091" name="Rectangle 7"/>
          <p:cNvSpPr>
            <a:spLocks noGrp="1" noChangeArrowheads="1"/>
          </p:cNvSpPr>
          <p:nvPr>
            <p:ph type="sldNum" sz="quarter" idx="5"/>
          </p:nvPr>
        </p:nvSpPr>
        <p:spPr>
          <a:noFill/>
        </p:spPr>
        <p:txBody>
          <a:bodyPr/>
          <a:lstStyle/>
          <a:p>
            <a:fld id="{E9C43F73-8AA4-4604-8014-EAE9F98D0C55}" type="slidenum">
              <a:rPr lang="en-US" smtClean="0">
                <a:latin typeface="Arial" pitchFamily="34" charset="0"/>
              </a:rPr>
              <a:pPr/>
              <a:t>29</a:t>
            </a:fld>
            <a:endParaRPr lang="en-US">
              <a:latin typeface="Arial" pitchFamily="34" charset="0"/>
            </a:endParaRPr>
          </a:p>
        </p:txBody>
      </p:sp>
      <p:sp>
        <p:nvSpPr>
          <p:cNvPr id="89092" name="Rectangle 2"/>
          <p:cNvSpPr>
            <a:spLocks noGrp="1" noRot="1" noChangeAspect="1" noChangeArrowheads="1" noTextEdit="1"/>
          </p:cNvSpPr>
          <p:nvPr>
            <p:ph type="sldImg"/>
          </p:nvPr>
        </p:nvSpPr>
        <p:spPr>
          <a:xfrm>
            <a:off x="592138" y="234950"/>
            <a:ext cx="6300787" cy="3544888"/>
          </a:xfrm>
          <a:ln/>
        </p:spPr>
      </p:sp>
      <p:sp>
        <p:nvSpPr>
          <p:cNvPr id="89093" name="Rectangle 3"/>
          <p:cNvSpPr>
            <a:spLocks noGrp="1" noChangeArrowheads="1"/>
          </p:cNvSpPr>
          <p:nvPr>
            <p:ph type="body" idx="1"/>
          </p:nvPr>
        </p:nvSpPr>
        <p:spPr>
          <a:xfrm>
            <a:off x="397583" y="3938060"/>
            <a:ext cx="6291509" cy="5277644"/>
          </a:xfrm>
          <a:noFill/>
          <a:ln/>
        </p:spPr>
        <p:txBody>
          <a:bodyPr/>
          <a:lstStyle/>
          <a:p>
            <a:pPr eaLnBrk="1" hangingPunct="1"/>
            <a:r>
              <a:rPr lang="en-US" sz="1800" b="1" dirty="0">
                <a:latin typeface="Arial" pitchFamily="34" charset="0"/>
              </a:rPr>
              <a:t>No matter what generation you belong to</a:t>
            </a:r>
            <a:r>
              <a:rPr lang="en-US" sz="1800" dirty="0">
                <a:latin typeface="Arial" pitchFamily="34" charset="0"/>
              </a:rPr>
              <a:t>, this is exactly what </a:t>
            </a:r>
            <a:r>
              <a:rPr lang="en-US" sz="1800" u="sng" dirty="0">
                <a:latin typeface="Arial" pitchFamily="34" charset="0"/>
              </a:rPr>
              <a:t>your parents' generation thought about you</a:t>
            </a:r>
            <a:r>
              <a:rPr lang="en-US" sz="1800" dirty="0">
                <a:latin typeface="Arial" pitchFamily="34" charset="0"/>
              </a:rPr>
              <a:t>, once upon a time, </a:t>
            </a:r>
            <a:r>
              <a:rPr lang="en-US" sz="1800" u="sng" dirty="0">
                <a:latin typeface="Arial" pitchFamily="34" charset="0"/>
              </a:rPr>
              <a:t>when you were entering the workforce:</a:t>
            </a:r>
            <a:endParaRPr lang="en-US" sz="1800" dirty="0">
              <a:latin typeface="Arial" pitchFamily="34" charset="0"/>
            </a:endParaRPr>
          </a:p>
          <a:p>
            <a:pPr eaLnBrk="1" hangingPunct="1"/>
            <a:r>
              <a:rPr lang="en-US" sz="1800" b="1" u="sng" dirty="0">
                <a:latin typeface="Arial" pitchFamily="34" charset="0"/>
              </a:rPr>
              <a:t>They're rude. They're slackers. They dress unprofessionally. They love loud, raunchy music. They don't respect their elders. They're . . . Generation Y? </a:t>
            </a:r>
            <a:r>
              <a:rPr lang="en-US" sz="1800" b="1" dirty="0">
                <a:latin typeface="Arial" pitchFamily="34" charset="0"/>
              </a:rPr>
              <a:t>         </a:t>
            </a:r>
            <a:r>
              <a:rPr lang="en-US" sz="1800" b="1" u="sng" dirty="0">
                <a:latin typeface="Arial" pitchFamily="34" charset="0"/>
              </a:rPr>
              <a:t>Wrong. They're you.</a:t>
            </a:r>
            <a:br>
              <a:rPr lang="en-US" sz="1800" b="1" u="sng" dirty="0">
                <a:latin typeface="Arial" pitchFamily="34" charset="0"/>
              </a:rPr>
            </a:br>
            <a:endParaRPr lang="en-US" sz="1600" b="1" u="sng" dirty="0">
              <a:latin typeface="Arial" pitchFamily="34" charset="0"/>
            </a:endParaRPr>
          </a:p>
          <a:p>
            <a:pPr eaLnBrk="1" hangingPunct="1"/>
            <a:r>
              <a:rPr lang="en-US" sz="1600" b="1" u="sng" dirty="0">
                <a:latin typeface="Arial" pitchFamily="34" charset="0"/>
              </a:rPr>
              <a:t> "In my talks, </a:t>
            </a:r>
            <a:r>
              <a:rPr lang="en-US" sz="1600" b="1" u="sng" dirty="0">
                <a:solidFill>
                  <a:srgbClr val="CC0000"/>
                </a:solidFill>
                <a:latin typeface="Arial" pitchFamily="34" charset="0"/>
              </a:rPr>
              <a:t>I give people an exercise where I ask them to describe the younger generation</a:t>
            </a:r>
            <a:r>
              <a:rPr lang="en-US" sz="1600" b="1" u="sng" dirty="0">
                <a:latin typeface="Arial" pitchFamily="34" charset="0"/>
              </a:rPr>
              <a:t>," says Meagan Johnson, a Phoenix-based speaker on generational issues in the workplace. </a:t>
            </a:r>
            <a:r>
              <a:rPr lang="en-US" sz="1600" b="1" u="sng" dirty="0">
                <a:solidFill>
                  <a:srgbClr val="CC0000"/>
                </a:solidFill>
                <a:latin typeface="Arial" pitchFamily="34" charset="0"/>
              </a:rPr>
              <a:t>"They usually list things like, 'bad attitude,' 'sense of entitlement,' 'lack of work ethic,' 'rude,' 'disloyal.'</a:t>
            </a:r>
            <a:r>
              <a:rPr lang="en-US" sz="1600" b="1" u="sng" dirty="0">
                <a:latin typeface="Arial" pitchFamily="34" charset="0"/>
              </a:rPr>
              <a:t> Then I show them a PowerPoint slide of a </a:t>
            </a:r>
            <a:r>
              <a:rPr lang="en-US" sz="2000" b="1" u="sng" dirty="0">
                <a:solidFill>
                  <a:schemeClr val="accent2"/>
                </a:solidFill>
                <a:latin typeface="Arial" pitchFamily="34" charset="0"/>
              </a:rPr>
              <a:t>1968 issue of Life magazine about the generation gap--where the same words were used to describe the baby boomers!</a:t>
            </a:r>
          </a:p>
        </p:txBody>
      </p:sp>
      <p:sp>
        <p:nvSpPr>
          <p:cNvPr id="2" name="Header Placeholder 1"/>
          <p:cNvSpPr>
            <a:spLocks noGrp="1"/>
          </p:cNvSpPr>
          <p:nvPr>
            <p:ph type="hdr" sz="quarter" idx="10"/>
          </p:nvPr>
        </p:nvSpPr>
        <p:spPr/>
        <p:txBody>
          <a:bodyPr/>
          <a:lstStyle/>
          <a:p>
            <a:r>
              <a:rPr lang="en-US"/>
              <a:t>SIP #3 - Generational Distinctions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ftr" sz="quarter" idx="4"/>
          </p:nvPr>
        </p:nvSpPr>
        <p:spPr>
          <a:noFill/>
        </p:spPr>
        <p:txBody>
          <a:bodyPr/>
          <a:lstStyle/>
          <a:p>
            <a:r>
              <a:rPr lang="en-US">
                <a:latin typeface="Arial" pitchFamily="34" charset="0"/>
              </a:rPr>
              <a:t>SIP at OMAG in Edmond on 12/5/19</a:t>
            </a:r>
          </a:p>
        </p:txBody>
      </p:sp>
      <p:sp>
        <p:nvSpPr>
          <p:cNvPr id="55299" name="Rectangle 7"/>
          <p:cNvSpPr>
            <a:spLocks noGrp="1" noChangeArrowheads="1"/>
          </p:cNvSpPr>
          <p:nvPr>
            <p:ph type="sldNum" sz="quarter" idx="5"/>
          </p:nvPr>
        </p:nvSpPr>
        <p:spPr>
          <a:noFill/>
        </p:spPr>
        <p:txBody>
          <a:bodyPr/>
          <a:lstStyle/>
          <a:p>
            <a:fld id="{B6DC4B49-9E2F-4C25-A876-FD43799E5803}" type="slidenum">
              <a:rPr lang="en-US" smtClean="0">
                <a:latin typeface="Arial" pitchFamily="34" charset="0"/>
              </a:rPr>
              <a:pPr/>
              <a:t>3</a:t>
            </a:fld>
            <a:endParaRPr lang="en-US">
              <a:latin typeface="Arial" pitchFamily="34" charset="0"/>
            </a:endParaRPr>
          </a:p>
        </p:txBody>
      </p:sp>
      <p:sp>
        <p:nvSpPr>
          <p:cNvPr id="55300" name="Rectangle 2"/>
          <p:cNvSpPr>
            <a:spLocks noGrp="1" noRot="1" noChangeAspect="1" noChangeArrowheads="1" noTextEdit="1"/>
          </p:cNvSpPr>
          <p:nvPr>
            <p:ph type="sldImg"/>
          </p:nvPr>
        </p:nvSpPr>
        <p:spPr>
          <a:xfrm>
            <a:off x="514350" y="314325"/>
            <a:ext cx="6299200" cy="3544888"/>
          </a:xfrm>
          <a:ln/>
        </p:spPr>
      </p:sp>
      <p:sp>
        <p:nvSpPr>
          <p:cNvPr id="55301" name="Rectangle 3"/>
          <p:cNvSpPr>
            <a:spLocks noGrp="1" noChangeArrowheads="1"/>
          </p:cNvSpPr>
          <p:nvPr>
            <p:ph type="body" idx="1"/>
          </p:nvPr>
        </p:nvSpPr>
        <p:spPr>
          <a:xfrm>
            <a:off x="397583" y="4096228"/>
            <a:ext cx="6371026" cy="4646587"/>
          </a:xfrm>
          <a:noFill/>
          <a:ln/>
        </p:spPr>
        <p:txBody>
          <a:bodyPr/>
          <a:lstStyle/>
          <a:p>
            <a:pPr eaLnBrk="1" hangingPunct="1">
              <a:lnSpc>
                <a:spcPct val="90000"/>
              </a:lnSpc>
            </a:pPr>
            <a:r>
              <a:rPr lang="en-US" sz="2000" b="1" u="sng" dirty="0">
                <a:latin typeface="Arial" pitchFamily="34" charset="0"/>
              </a:rPr>
              <a:t>Research indicates that people communicate based on their generational backgrounds. </a:t>
            </a:r>
          </a:p>
          <a:p>
            <a:pPr eaLnBrk="1" hangingPunct="1">
              <a:lnSpc>
                <a:spcPct val="90000"/>
              </a:lnSpc>
            </a:pPr>
            <a:r>
              <a:rPr lang="en-US" sz="2000" u="sng" dirty="0">
                <a:latin typeface="Arial" pitchFamily="34" charset="0"/>
              </a:rPr>
              <a:t>Every Gen has created its own commotion</a:t>
            </a:r>
            <a:r>
              <a:rPr lang="en-US" sz="2000" dirty="0">
                <a:latin typeface="Arial" pitchFamily="34" charset="0"/>
              </a:rPr>
              <a:t> as it has entered the work force.  </a:t>
            </a:r>
          </a:p>
          <a:p>
            <a:pPr eaLnBrk="1" hangingPunct="1">
              <a:lnSpc>
                <a:spcPct val="90000"/>
              </a:lnSpc>
            </a:pPr>
            <a:r>
              <a:rPr lang="en-US" sz="2000" u="sng" dirty="0">
                <a:latin typeface="Arial" pitchFamily="34" charset="0"/>
              </a:rPr>
              <a:t>Each Gen</a:t>
            </a:r>
            <a:r>
              <a:rPr lang="en-US" sz="2000" dirty="0">
                <a:latin typeface="Arial" pitchFamily="34" charset="0"/>
              </a:rPr>
              <a:t> has </a:t>
            </a:r>
            <a:r>
              <a:rPr lang="en-US" sz="2000" b="1" dirty="0">
                <a:latin typeface="Arial" pitchFamily="34" charset="0"/>
              </a:rPr>
              <a:t>distinct </a:t>
            </a:r>
            <a:r>
              <a:rPr lang="en-US" sz="2000" b="1" u="sng" dirty="0">
                <a:latin typeface="Arial" pitchFamily="34" charset="0"/>
              </a:rPr>
              <a:t>attitudes,</a:t>
            </a:r>
            <a:r>
              <a:rPr lang="en-US" sz="2000" b="1" dirty="0">
                <a:latin typeface="Arial" pitchFamily="34" charset="0"/>
              </a:rPr>
              <a:t> </a:t>
            </a:r>
            <a:r>
              <a:rPr lang="en-US" sz="2000" b="1" u="sng" dirty="0">
                <a:latin typeface="Arial" pitchFamily="34" charset="0"/>
              </a:rPr>
              <a:t>behaviors,</a:t>
            </a:r>
            <a:r>
              <a:rPr lang="en-US" sz="2000" b="1" dirty="0">
                <a:latin typeface="Arial" pitchFamily="34" charset="0"/>
              </a:rPr>
              <a:t> </a:t>
            </a:r>
            <a:r>
              <a:rPr lang="en-US" sz="2000" b="1" u="sng" dirty="0">
                <a:latin typeface="Arial" pitchFamily="34" charset="0"/>
              </a:rPr>
              <a:t>expectations,</a:t>
            </a:r>
            <a:r>
              <a:rPr lang="en-US" sz="2000" b="1" dirty="0">
                <a:latin typeface="Arial" pitchFamily="34" charset="0"/>
              </a:rPr>
              <a:t> </a:t>
            </a:r>
            <a:r>
              <a:rPr lang="en-US" sz="2000" b="1" u="sng" dirty="0">
                <a:latin typeface="Arial" pitchFamily="34" charset="0"/>
              </a:rPr>
              <a:t>habits</a:t>
            </a:r>
            <a:r>
              <a:rPr lang="en-US" sz="2000" b="1" dirty="0">
                <a:latin typeface="Arial" pitchFamily="34" charset="0"/>
              </a:rPr>
              <a:t> and </a:t>
            </a:r>
            <a:r>
              <a:rPr lang="en-US" sz="2000" b="1" u="sng" dirty="0">
                <a:latin typeface="Arial" pitchFamily="34" charset="0"/>
              </a:rPr>
              <a:t>motivational buttons</a:t>
            </a:r>
            <a:r>
              <a:rPr lang="en-US" sz="2000" b="1" dirty="0">
                <a:latin typeface="Arial" pitchFamily="34" charset="0"/>
              </a:rPr>
              <a:t>.</a:t>
            </a:r>
            <a:r>
              <a:rPr lang="en-US" sz="2000" dirty="0">
                <a:latin typeface="Arial" pitchFamily="34" charset="0"/>
              </a:rPr>
              <a:t> </a:t>
            </a:r>
          </a:p>
          <a:p>
            <a:pPr eaLnBrk="1" hangingPunct="1">
              <a:lnSpc>
                <a:spcPct val="90000"/>
              </a:lnSpc>
            </a:pPr>
            <a:endParaRPr lang="en-US" sz="2000" u="sng" dirty="0">
              <a:latin typeface="Arial" pitchFamily="34" charset="0"/>
            </a:endParaRPr>
          </a:p>
          <a:p>
            <a:pPr eaLnBrk="1" hangingPunct="1">
              <a:lnSpc>
                <a:spcPct val="90000"/>
              </a:lnSpc>
            </a:pPr>
            <a:r>
              <a:rPr lang="en-US" sz="2000" u="sng" dirty="0">
                <a:latin typeface="Arial" pitchFamily="34" charset="0"/>
              </a:rPr>
              <a:t>Every Gen says the same things about New Gen:</a:t>
            </a:r>
            <a:r>
              <a:rPr lang="en-US" sz="2000" dirty="0">
                <a:latin typeface="Arial" pitchFamily="34" charset="0"/>
              </a:rPr>
              <a:t>  “</a:t>
            </a:r>
            <a:r>
              <a:rPr lang="en-US" sz="2000" b="1" dirty="0">
                <a:latin typeface="Arial" pitchFamily="34" charset="0"/>
              </a:rPr>
              <a:t>They don't get it</a:t>
            </a:r>
            <a:r>
              <a:rPr lang="en-US" sz="2000" dirty="0">
                <a:latin typeface="Arial" pitchFamily="34" charset="0"/>
              </a:rPr>
              <a:t>.” or “</a:t>
            </a:r>
            <a:r>
              <a:rPr lang="en-US" sz="2000" b="1" dirty="0">
                <a:latin typeface="Arial" pitchFamily="34" charset="0"/>
              </a:rPr>
              <a:t>They have it so much easier than we did</a:t>
            </a:r>
            <a:r>
              <a:rPr lang="en-US" sz="2000" dirty="0">
                <a:latin typeface="Arial" pitchFamily="34" charset="0"/>
              </a:rPr>
              <a:t>.”  </a:t>
            </a:r>
          </a:p>
          <a:p>
            <a:pPr eaLnBrk="1" hangingPunct="1">
              <a:lnSpc>
                <a:spcPct val="90000"/>
              </a:lnSpc>
            </a:pPr>
            <a:endParaRPr lang="en-US" sz="2000" u="sng" dirty="0">
              <a:latin typeface="Arial" pitchFamily="34" charset="0"/>
            </a:endParaRPr>
          </a:p>
          <a:p>
            <a:pPr eaLnBrk="1" hangingPunct="1">
              <a:lnSpc>
                <a:spcPct val="90000"/>
              </a:lnSpc>
            </a:pPr>
            <a:r>
              <a:rPr lang="en-US" sz="2300" b="1" u="sng" dirty="0">
                <a:latin typeface="Arial" pitchFamily="34" charset="0"/>
              </a:rPr>
              <a:t>Avoid Rigid Stereotyping</a:t>
            </a:r>
            <a:r>
              <a:rPr lang="en-US" sz="2000" u="sng" dirty="0">
                <a:latin typeface="Arial" pitchFamily="34" charset="0"/>
              </a:rPr>
              <a:t>: Not all traits apply to all members of a generation</a:t>
            </a:r>
          </a:p>
        </p:txBody>
      </p:sp>
      <p:sp>
        <p:nvSpPr>
          <p:cNvPr id="2" name="Header Placeholder 1"/>
          <p:cNvSpPr>
            <a:spLocks noGrp="1"/>
          </p:cNvSpPr>
          <p:nvPr>
            <p:ph type="hdr" sz="quarter" idx="10"/>
          </p:nvPr>
        </p:nvSpPr>
        <p:spPr/>
        <p:txBody>
          <a:bodyPr/>
          <a:lstStyle/>
          <a:p>
            <a:r>
              <a:rPr lang="en-US"/>
              <a:t>SIP #3 - Generational Distinctions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SIP at OMAG in Edmond on 12/5/19</a:t>
            </a:r>
            <a:endParaRPr lang="en-US" dirty="0"/>
          </a:p>
        </p:txBody>
      </p:sp>
      <p:sp>
        <p:nvSpPr>
          <p:cNvPr id="5" name="Slide Number Placeholder 4"/>
          <p:cNvSpPr>
            <a:spLocks noGrp="1"/>
          </p:cNvSpPr>
          <p:nvPr>
            <p:ph type="sldNum" sz="quarter" idx="11"/>
          </p:nvPr>
        </p:nvSpPr>
        <p:spPr/>
        <p:txBody>
          <a:bodyPr/>
          <a:lstStyle/>
          <a:p>
            <a:pPr>
              <a:defRPr/>
            </a:pPr>
            <a:fld id="{429207B6-DBC2-44D1-9C2E-2E3B1A72816D}" type="slidenum">
              <a:rPr lang="en-US" smtClean="0"/>
              <a:pPr>
                <a:defRPr/>
              </a:pPr>
              <a:t>30</a:t>
            </a:fld>
            <a:endParaRPr lang="en-US"/>
          </a:p>
        </p:txBody>
      </p:sp>
      <p:sp>
        <p:nvSpPr>
          <p:cNvPr id="6" name="Header Placeholder 5"/>
          <p:cNvSpPr>
            <a:spLocks noGrp="1"/>
          </p:cNvSpPr>
          <p:nvPr>
            <p:ph type="hdr" sz="quarter" idx="12"/>
          </p:nvPr>
        </p:nvSpPr>
        <p:spPr/>
        <p:txBody>
          <a:bodyPr/>
          <a:lstStyle/>
          <a:p>
            <a:r>
              <a:rPr lang="en-US"/>
              <a:t>SIP #3 - Generational Distinctions</a:t>
            </a:r>
          </a:p>
        </p:txBody>
      </p:sp>
    </p:spTree>
    <p:extLst>
      <p:ext uri="{BB962C8B-B14F-4D97-AF65-F5344CB8AC3E}">
        <p14:creationId xmlns:p14="http://schemas.microsoft.com/office/powerpoint/2010/main" val="1684871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ftr" sz="quarter" idx="4"/>
          </p:nvPr>
        </p:nvSpPr>
        <p:spPr>
          <a:noFill/>
        </p:spPr>
        <p:txBody>
          <a:bodyPr/>
          <a:lstStyle/>
          <a:p>
            <a:r>
              <a:rPr lang="en-US">
                <a:latin typeface="Arial" pitchFamily="34" charset="0"/>
              </a:rPr>
              <a:t>SIP at OMAG in Edmond on 12/5/19</a:t>
            </a:r>
          </a:p>
        </p:txBody>
      </p:sp>
      <p:sp>
        <p:nvSpPr>
          <p:cNvPr id="56323" name="Rectangle 7"/>
          <p:cNvSpPr>
            <a:spLocks noGrp="1" noChangeArrowheads="1"/>
          </p:cNvSpPr>
          <p:nvPr>
            <p:ph type="sldNum" sz="quarter" idx="5"/>
          </p:nvPr>
        </p:nvSpPr>
        <p:spPr>
          <a:noFill/>
        </p:spPr>
        <p:txBody>
          <a:bodyPr/>
          <a:lstStyle/>
          <a:p>
            <a:fld id="{F4EECDD1-B92B-4ACD-8FD0-925EF2F60848}" type="slidenum">
              <a:rPr lang="en-US" smtClean="0">
                <a:latin typeface="Arial" pitchFamily="34" charset="0"/>
              </a:rPr>
              <a:pPr/>
              <a:t>4</a:t>
            </a:fld>
            <a:endParaRPr lang="en-US">
              <a:latin typeface="Arial" pitchFamily="34" charset="0"/>
            </a:endParaRPr>
          </a:p>
        </p:txBody>
      </p:sp>
      <p:sp>
        <p:nvSpPr>
          <p:cNvPr id="56324" name="Rectangle 2"/>
          <p:cNvSpPr>
            <a:spLocks noGrp="1" noRot="1" noChangeAspect="1" noChangeArrowheads="1" noTextEdit="1"/>
          </p:cNvSpPr>
          <p:nvPr>
            <p:ph type="sldImg"/>
          </p:nvPr>
        </p:nvSpPr>
        <p:spPr>
          <a:xfrm>
            <a:off x="415925" y="277813"/>
            <a:ext cx="5897563" cy="3317875"/>
          </a:xfrm>
          <a:ln/>
        </p:spPr>
      </p:sp>
      <p:sp>
        <p:nvSpPr>
          <p:cNvPr id="56325" name="Rectangle 3"/>
          <p:cNvSpPr>
            <a:spLocks noGrp="1" noChangeArrowheads="1"/>
          </p:cNvSpPr>
          <p:nvPr>
            <p:ph type="body" idx="1"/>
          </p:nvPr>
        </p:nvSpPr>
        <p:spPr>
          <a:xfrm>
            <a:off x="311574" y="3873502"/>
            <a:ext cx="6616068" cy="4338319"/>
          </a:xfrm>
          <a:noFill/>
          <a:ln/>
        </p:spPr>
        <p:txBody>
          <a:bodyPr/>
          <a:lstStyle/>
          <a:p>
            <a:pPr eaLnBrk="1" hangingPunct="1">
              <a:lnSpc>
                <a:spcPct val="90000"/>
              </a:lnSpc>
            </a:pPr>
            <a:r>
              <a:rPr lang="en-US" sz="2000" u="sng" dirty="0">
                <a:latin typeface="Arial" pitchFamily="34" charset="0"/>
              </a:rPr>
              <a:t>Note:  Ages updated for 2019.    </a:t>
            </a:r>
          </a:p>
          <a:p>
            <a:pPr eaLnBrk="1" hangingPunct="1">
              <a:lnSpc>
                <a:spcPct val="90000"/>
              </a:lnSpc>
            </a:pPr>
            <a:endParaRPr lang="en-US" sz="2000" u="sng" dirty="0">
              <a:latin typeface="Arial" pitchFamily="34" charset="0"/>
            </a:endParaRPr>
          </a:p>
          <a:p>
            <a:pPr eaLnBrk="1" hangingPunct="1">
              <a:lnSpc>
                <a:spcPct val="90000"/>
              </a:lnSpc>
            </a:pPr>
            <a:r>
              <a:rPr lang="en-US" sz="2000" u="sng" dirty="0">
                <a:latin typeface="Arial" pitchFamily="34" charset="0"/>
              </a:rPr>
              <a:t>Five generations share the workplace</a:t>
            </a:r>
            <a:r>
              <a:rPr lang="en-US" sz="2000" dirty="0">
                <a:latin typeface="Arial" pitchFamily="34" charset="0"/>
              </a:rPr>
              <a:t>. “</a:t>
            </a:r>
            <a:r>
              <a:rPr lang="en-US" sz="2000" b="1" dirty="0">
                <a:latin typeface="Arial" pitchFamily="34" charset="0"/>
              </a:rPr>
              <a:t>When are you from?”</a:t>
            </a:r>
            <a:r>
              <a:rPr lang="en-US" sz="2000" dirty="0">
                <a:latin typeface="Arial" pitchFamily="34" charset="0"/>
              </a:rPr>
              <a:t> </a:t>
            </a:r>
          </a:p>
          <a:p>
            <a:pPr eaLnBrk="1" hangingPunct="1">
              <a:lnSpc>
                <a:spcPct val="90000"/>
              </a:lnSpc>
            </a:pPr>
            <a:r>
              <a:rPr lang="en-US" sz="1800" dirty="0">
                <a:latin typeface="Arial" pitchFamily="34" charset="0"/>
              </a:rPr>
              <a:t>An unprecedented </a:t>
            </a:r>
            <a:r>
              <a:rPr lang="en-US" sz="1800" b="1" dirty="0">
                <a:latin typeface="Arial" pitchFamily="34" charset="0"/>
              </a:rPr>
              <a:t>workplace convergence of four generations</a:t>
            </a:r>
            <a:r>
              <a:rPr lang="en-US" sz="1800" dirty="0">
                <a:latin typeface="Arial" pitchFamily="34" charset="0"/>
              </a:rPr>
              <a:t> will be fraught with conflict, unless awareness and understanding of cross-generational differences increase.  </a:t>
            </a:r>
          </a:p>
          <a:p>
            <a:pPr eaLnBrk="1" hangingPunct="1">
              <a:lnSpc>
                <a:spcPct val="90000"/>
              </a:lnSpc>
            </a:pPr>
            <a:r>
              <a:rPr lang="en-US" sz="1800" b="1" dirty="0">
                <a:latin typeface="Arial" pitchFamily="34" charset="0"/>
              </a:rPr>
              <a:t>Diversity, will be further complicated by the aging of the workforce.  </a:t>
            </a:r>
          </a:p>
          <a:p>
            <a:pPr eaLnBrk="1" hangingPunct="1">
              <a:lnSpc>
                <a:spcPct val="90000"/>
              </a:lnSpc>
            </a:pPr>
            <a:endParaRPr lang="en-US" sz="2000" b="1" dirty="0">
              <a:latin typeface="Arial" pitchFamily="34" charset="0"/>
            </a:endParaRPr>
          </a:p>
          <a:p>
            <a:pPr eaLnBrk="1" hangingPunct="1">
              <a:lnSpc>
                <a:spcPct val="90000"/>
              </a:lnSpc>
            </a:pPr>
            <a:r>
              <a:rPr lang="en-US" sz="1800" u="sng" dirty="0">
                <a:latin typeface="Arial" pitchFamily="34" charset="0"/>
              </a:rPr>
              <a:t>Each of the five generational groups</a:t>
            </a:r>
            <a:r>
              <a:rPr lang="en-US" sz="1800" dirty="0">
                <a:latin typeface="Arial" pitchFamily="34" charset="0"/>
              </a:rPr>
              <a:t> currently in the workforce </a:t>
            </a:r>
            <a:r>
              <a:rPr lang="en-US" sz="1800" b="1" dirty="0">
                <a:latin typeface="Arial" pitchFamily="34" charset="0"/>
              </a:rPr>
              <a:t>is defined by its common experiences and shared values</a:t>
            </a:r>
            <a:r>
              <a:rPr lang="en-US" sz="1800" dirty="0">
                <a:latin typeface="Arial" pitchFamily="34" charset="0"/>
              </a:rPr>
              <a:t>.  </a:t>
            </a:r>
            <a:r>
              <a:rPr lang="en-US" sz="1800" b="1" u="sng" dirty="0">
                <a:latin typeface="Arial" pitchFamily="34" charset="0"/>
              </a:rPr>
              <a:t>Each of them operates under different expectations and understandings of values such as sacrifice and loyalty</a:t>
            </a:r>
            <a:r>
              <a:rPr lang="en-US" sz="1800" dirty="0">
                <a:latin typeface="Arial" pitchFamily="34" charset="0"/>
              </a:rPr>
              <a:t>.  We can </a:t>
            </a:r>
            <a:r>
              <a:rPr lang="en-US" sz="1800" u="sng" dirty="0">
                <a:latin typeface="Arial" pitchFamily="34" charset="0"/>
              </a:rPr>
              <a:t>view </a:t>
            </a:r>
            <a:r>
              <a:rPr lang="en-US" sz="1800" dirty="0">
                <a:latin typeface="Arial" pitchFamily="34" charset="0"/>
              </a:rPr>
              <a:t>these differences as a great problem or </a:t>
            </a:r>
            <a:r>
              <a:rPr lang="en-US" sz="1800" u="sng" dirty="0">
                <a:latin typeface="Arial" pitchFamily="34" charset="0"/>
              </a:rPr>
              <a:t>as part of the greatness that is America.  </a:t>
            </a:r>
            <a:endParaRPr lang="en-US" sz="1800" dirty="0">
              <a:latin typeface="Arial" pitchFamily="34" charset="0"/>
            </a:endParaRPr>
          </a:p>
        </p:txBody>
      </p:sp>
      <p:sp>
        <p:nvSpPr>
          <p:cNvPr id="2" name="Header Placeholder 1"/>
          <p:cNvSpPr>
            <a:spLocks noGrp="1"/>
          </p:cNvSpPr>
          <p:nvPr>
            <p:ph type="hdr" sz="quarter" idx="10"/>
          </p:nvPr>
        </p:nvSpPr>
        <p:spPr/>
        <p:txBody>
          <a:bodyPr/>
          <a:lstStyle/>
          <a:p>
            <a:r>
              <a:rPr lang="en-US"/>
              <a:t>SIP #3 - Generational Distinctions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ftr" sz="quarter" idx="4"/>
          </p:nvPr>
        </p:nvSpPr>
        <p:spPr>
          <a:noFill/>
        </p:spPr>
        <p:txBody>
          <a:bodyPr/>
          <a:lstStyle/>
          <a:p>
            <a:r>
              <a:rPr lang="en-US">
                <a:latin typeface="Arial" pitchFamily="34" charset="0"/>
              </a:rPr>
              <a:t>SIP at OMAG in Edmond on 12/5/19</a:t>
            </a:r>
          </a:p>
        </p:txBody>
      </p:sp>
      <p:sp>
        <p:nvSpPr>
          <p:cNvPr id="56323" name="Rectangle 7"/>
          <p:cNvSpPr>
            <a:spLocks noGrp="1" noChangeArrowheads="1"/>
          </p:cNvSpPr>
          <p:nvPr>
            <p:ph type="sldNum" sz="quarter" idx="5"/>
          </p:nvPr>
        </p:nvSpPr>
        <p:spPr>
          <a:noFill/>
        </p:spPr>
        <p:txBody>
          <a:bodyPr/>
          <a:lstStyle/>
          <a:p>
            <a:fld id="{309BB3B6-E8A7-4E2B-BB2B-7E00F8F37937}" type="slidenum">
              <a:rPr lang="en-US" smtClean="0">
                <a:latin typeface="Arial" pitchFamily="34" charset="0"/>
              </a:rPr>
              <a:pPr/>
              <a:t>5</a:t>
            </a:fld>
            <a:endParaRPr lang="en-US">
              <a:latin typeface="Arial" pitchFamily="34" charset="0"/>
            </a:endParaRPr>
          </a:p>
        </p:txBody>
      </p:sp>
      <p:sp>
        <p:nvSpPr>
          <p:cNvPr id="56324" name="Rectangle 2"/>
          <p:cNvSpPr>
            <a:spLocks noGrp="1" noRot="1" noChangeAspect="1" noChangeArrowheads="1" noTextEdit="1"/>
          </p:cNvSpPr>
          <p:nvPr>
            <p:ph type="sldImg"/>
          </p:nvPr>
        </p:nvSpPr>
        <p:spPr>
          <a:xfrm>
            <a:off x="292100" y="430213"/>
            <a:ext cx="6300788" cy="3544887"/>
          </a:xfrm>
          <a:ln/>
        </p:spPr>
      </p:sp>
      <p:sp>
        <p:nvSpPr>
          <p:cNvPr id="73731" name="Rectangle 3"/>
          <p:cNvSpPr>
            <a:spLocks noGrp="1" noChangeArrowheads="1"/>
          </p:cNvSpPr>
          <p:nvPr>
            <p:ph type="body" idx="1"/>
          </p:nvPr>
        </p:nvSpPr>
        <p:spPr>
          <a:xfrm>
            <a:off x="397582" y="3938058"/>
            <a:ext cx="6371026" cy="4506172"/>
          </a:xfrm>
        </p:spPr>
        <p:txBody>
          <a:bodyPr/>
          <a:lstStyle/>
          <a:p>
            <a:pPr eaLnBrk="1" hangingPunct="1">
              <a:defRPr/>
            </a:pPr>
            <a:r>
              <a:rPr lang="en-US" sz="2400" b="1" dirty="0"/>
              <a:t>CUSPERS:  Wedged Between Two Generations</a:t>
            </a:r>
          </a:p>
          <a:p>
            <a:pPr>
              <a:defRPr/>
            </a:pPr>
            <a:r>
              <a:rPr lang="en-US" sz="2000" dirty="0">
                <a:solidFill>
                  <a:srgbClr val="C00000"/>
                </a:solidFill>
                <a:latin typeface="Comic Sans MS" panose="030F0702030302020204" pitchFamily="66" charset="0"/>
              </a:rPr>
              <a:t>You may Identify with more than one generation, </a:t>
            </a:r>
            <a:r>
              <a:rPr lang="en-US" sz="2000" b="1" i="1" u="sng" dirty="0">
                <a:solidFill>
                  <a:srgbClr val="C00000"/>
                </a:solidFill>
                <a:latin typeface="Comic Sans MS" panose="030F0702030302020204" pitchFamily="66" charset="0"/>
              </a:rPr>
              <a:t>IF</a:t>
            </a:r>
            <a:r>
              <a:rPr lang="en-US" sz="2000" dirty="0">
                <a:solidFill>
                  <a:srgbClr val="C00000"/>
                </a:solidFill>
                <a:latin typeface="Comic Sans MS" panose="030F0702030302020204" pitchFamily="66" charset="0"/>
              </a:rPr>
              <a:t> you were born near the beginning or end of a Generation Range</a:t>
            </a:r>
          </a:p>
          <a:p>
            <a:pPr eaLnBrk="1" hangingPunct="1">
              <a:defRPr/>
            </a:pPr>
            <a:r>
              <a:rPr lang="en-US" sz="1000" b="1" dirty="0"/>
              <a:t> </a:t>
            </a:r>
          </a:p>
          <a:p>
            <a:pPr eaLnBrk="1" hangingPunct="1">
              <a:defRPr/>
            </a:pPr>
            <a:r>
              <a:rPr lang="en-US" sz="1800" b="1" dirty="0" err="1"/>
              <a:t>Trad</a:t>
            </a:r>
            <a:r>
              <a:rPr lang="en-US" sz="1800" b="1" dirty="0"/>
              <a:t>/</a:t>
            </a:r>
            <a:r>
              <a:rPr lang="en-US" sz="1800" b="1" dirty="0" err="1"/>
              <a:t>BBoomer</a:t>
            </a:r>
            <a:r>
              <a:rPr lang="en-US" sz="1800" b="1" dirty="0"/>
              <a:t>:</a:t>
            </a:r>
            <a:r>
              <a:rPr lang="en-US" sz="1800" dirty="0"/>
              <a:t> value strong work ethic on </a:t>
            </a:r>
            <a:r>
              <a:rPr lang="en-US" sz="1800" dirty="0" err="1"/>
              <a:t>Trad</a:t>
            </a:r>
            <a:r>
              <a:rPr lang="en-US" sz="1800" dirty="0"/>
              <a:t>, but some like to challenge the status quo, a BB trait.  </a:t>
            </a:r>
          </a:p>
          <a:p>
            <a:pPr eaLnBrk="1" hangingPunct="1">
              <a:defRPr/>
            </a:pPr>
            <a:endParaRPr lang="en-US" sz="1800" dirty="0"/>
          </a:p>
          <a:p>
            <a:pPr eaLnBrk="1" hangingPunct="1">
              <a:defRPr/>
            </a:pPr>
            <a:r>
              <a:rPr lang="en-US" sz="1800" b="1" dirty="0" err="1"/>
              <a:t>BBoomer</a:t>
            </a:r>
            <a:r>
              <a:rPr lang="en-US" sz="1800" b="1" dirty="0"/>
              <a:t>/Gen X:</a:t>
            </a:r>
            <a:r>
              <a:rPr lang="en-US" sz="1800" dirty="0"/>
              <a:t> Witnessed success of older BB but they experienced the recession on the early </a:t>
            </a:r>
            <a:r>
              <a:rPr lang="en-US" sz="1800" dirty="0" err="1"/>
              <a:t>GenXers</a:t>
            </a:r>
            <a:r>
              <a:rPr lang="en-US" sz="1800" dirty="0"/>
              <a:t>.  Computers didn’t come into </a:t>
            </a:r>
            <a:r>
              <a:rPr lang="en-US" sz="1800" dirty="0" err="1"/>
              <a:t>elem</a:t>
            </a:r>
            <a:r>
              <a:rPr lang="en-US" sz="1800" dirty="0"/>
              <a:t> and high schools until after they graduated.</a:t>
            </a:r>
          </a:p>
          <a:p>
            <a:pPr eaLnBrk="1" hangingPunct="1">
              <a:defRPr/>
            </a:pPr>
            <a:endParaRPr lang="en-US" sz="1800" dirty="0"/>
          </a:p>
          <a:p>
            <a:pPr eaLnBrk="1" hangingPunct="1">
              <a:defRPr/>
            </a:pPr>
            <a:r>
              <a:rPr lang="en-US" sz="1800" b="1" dirty="0"/>
              <a:t>Gen X/Mill:</a:t>
            </a:r>
            <a:r>
              <a:rPr lang="en-US" sz="1800" dirty="0"/>
              <a:t> Possess an interesting mix of Gen X skepticism and Mill optimism.  They are quite comfortable with technology.    </a:t>
            </a:r>
          </a:p>
        </p:txBody>
      </p:sp>
      <p:sp>
        <p:nvSpPr>
          <p:cNvPr id="56326" name="Header Placeholder 5"/>
          <p:cNvSpPr>
            <a:spLocks noGrp="1"/>
          </p:cNvSpPr>
          <p:nvPr>
            <p:ph type="hdr" sz="quarter"/>
          </p:nvPr>
        </p:nvSpPr>
        <p:spPr>
          <a:noFill/>
        </p:spPr>
        <p:txBody>
          <a:bodyPr/>
          <a:lstStyle/>
          <a:p>
            <a:r>
              <a:rPr lang="en-US">
                <a:latin typeface="Arial" pitchFamily="34" charset="0"/>
              </a:rPr>
              <a:t>SIP #3 - Generational Distinctions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064828"/>
          </a:xfrm>
        </p:spPr>
        <p:txBody>
          <a:bodyPr/>
          <a:lstStyle/>
          <a:p>
            <a:r>
              <a:rPr lang="en-US" sz="1800" b="1" dirty="0"/>
              <a:t>How would you </a:t>
            </a:r>
            <a:r>
              <a:rPr lang="en-US" sz="1800" b="1" u="sng" dirty="0"/>
              <a:t>describe the younger generation?  </a:t>
            </a:r>
          </a:p>
          <a:p>
            <a:endParaRPr lang="en-US" sz="1800" b="1" dirty="0"/>
          </a:p>
          <a:p>
            <a:r>
              <a:rPr lang="en-US" sz="1800" b="1" dirty="0">
                <a:latin typeface="Arial" pitchFamily="34" charset="0"/>
              </a:rPr>
              <a:t>No matter what generation you belong to</a:t>
            </a:r>
            <a:r>
              <a:rPr lang="en-US" sz="1800" dirty="0">
                <a:latin typeface="Arial" pitchFamily="34" charset="0"/>
              </a:rPr>
              <a:t>, this is exactly what </a:t>
            </a:r>
            <a:r>
              <a:rPr lang="en-US" sz="1800" u="sng" dirty="0">
                <a:latin typeface="Arial" pitchFamily="34" charset="0"/>
              </a:rPr>
              <a:t>your parents' generation thought about you</a:t>
            </a:r>
            <a:r>
              <a:rPr lang="en-US" sz="1800" dirty="0">
                <a:latin typeface="Arial" pitchFamily="34" charset="0"/>
              </a:rPr>
              <a:t>, once upon a time, </a:t>
            </a:r>
            <a:r>
              <a:rPr lang="en-US" sz="1800" u="sng" dirty="0">
                <a:latin typeface="Arial" pitchFamily="34" charset="0"/>
              </a:rPr>
              <a:t>when you were entering the workforce:</a:t>
            </a:r>
            <a:endParaRPr lang="en-US" sz="1800" dirty="0">
              <a:latin typeface="Arial" pitchFamily="34" charset="0"/>
            </a:endParaRPr>
          </a:p>
          <a:p>
            <a:r>
              <a:rPr lang="en-US" sz="1800" b="1" u="sng" dirty="0">
                <a:latin typeface="Arial" pitchFamily="34" charset="0"/>
              </a:rPr>
              <a:t>They're rude. They're slackers. They dress unprofessionally. They love loud, raunchy music. They don't respect their elders. They're . . . Generation X, Y or Z? </a:t>
            </a:r>
            <a:r>
              <a:rPr lang="en-US" sz="1800" b="1" dirty="0">
                <a:latin typeface="Arial" pitchFamily="34" charset="0"/>
              </a:rPr>
              <a:t>       </a:t>
            </a:r>
            <a:r>
              <a:rPr lang="en-US" sz="1800" b="1" i="1" u="sng" dirty="0">
                <a:latin typeface="Arial" pitchFamily="34" charset="0"/>
              </a:rPr>
              <a:t>Wrong. They're you.  </a:t>
            </a:r>
            <a:endParaRPr lang="en-US" sz="1800" b="1" i="1" dirty="0"/>
          </a:p>
        </p:txBody>
      </p:sp>
      <p:sp>
        <p:nvSpPr>
          <p:cNvPr id="4" name="Header Placeholder 3"/>
          <p:cNvSpPr>
            <a:spLocks noGrp="1"/>
          </p:cNvSpPr>
          <p:nvPr>
            <p:ph type="hdr" sz="quarter" idx="10"/>
          </p:nvPr>
        </p:nvSpPr>
        <p:spPr/>
        <p:txBody>
          <a:bodyPr/>
          <a:lstStyle/>
          <a:p>
            <a:r>
              <a:rPr lang="en-US"/>
              <a:t>SIP #3 - Generational Distinctions</a:t>
            </a:r>
          </a:p>
        </p:txBody>
      </p:sp>
      <p:sp>
        <p:nvSpPr>
          <p:cNvPr id="5" name="Footer Placeholder 4"/>
          <p:cNvSpPr>
            <a:spLocks noGrp="1"/>
          </p:cNvSpPr>
          <p:nvPr>
            <p:ph type="ftr" sz="quarter" idx="11"/>
          </p:nvPr>
        </p:nvSpPr>
        <p:spPr/>
        <p:txBody>
          <a:bodyPr/>
          <a:lstStyle/>
          <a:p>
            <a:r>
              <a:rPr lang="en-US"/>
              <a:t>SIP at OMAG in Edmond on 12/5/19</a:t>
            </a:r>
          </a:p>
        </p:txBody>
      </p:sp>
      <p:sp>
        <p:nvSpPr>
          <p:cNvPr id="6" name="Slide Number Placeholder 5"/>
          <p:cNvSpPr>
            <a:spLocks noGrp="1"/>
          </p:cNvSpPr>
          <p:nvPr>
            <p:ph type="sldNum" sz="quarter" idx="12"/>
          </p:nvPr>
        </p:nvSpPr>
        <p:spPr/>
        <p:txBody>
          <a:bodyPr/>
          <a:lstStyle/>
          <a:p>
            <a:fld id="{02B0AC8F-6E6A-4BF1-97D5-8859604B6338}" type="slidenum">
              <a:rPr lang="en-US" smtClean="0"/>
              <a:t>6</a:t>
            </a:fld>
            <a:endParaRPr lang="en-US"/>
          </a:p>
        </p:txBody>
      </p:sp>
    </p:spTree>
    <p:extLst>
      <p:ext uri="{BB962C8B-B14F-4D97-AF65-F5344CB8AC3E}">
        <p14:creationId xmlns:p14="http://schemas.microsoft.com/office/powerpoint/2010/main" val="1473378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417513"/>
            <a:ext cx="5578475" cy="3138487"/>
          </a:xfrm>
        </p:spPr>
      </p:sp>
      <p:sp>
        <p:nvSpPr>
          <p:cNvPr id="3" name="Notes Placeholder 2"/>
          <p:cNvSpPr>
            <a:spLocks noGrp="1"/>
          </p:cNvSpPr>
          <p:nvPr>
            <p:ph type="body" idx="1"/>
          </p:nvPr>
        </p:nvSpPr>
        <p:spPr>
          <a:xfrm>
            <a:off x="701040" y="4018111"/>
            <a:ext cx="5608320" cy="1859280"/>
          </a:xfrm>
        </p:spPr>
        <p:txBody>
          <a:bodyPr/>
          <a:lstStyle/>
          <a:p>
            <a:pPr lvl="0"/>
            <a:r>
              <a:rPr lang="en-US" sz="2400" dirty="0">
                <a:solidFill>
                  <a:prstClr val="black"/>
                </a:solidFill>
              </a:rPr>
              <a:t>Here is the “</a:t>
            </a:r>
            <a:r>
              <a:rPr lang="en-US" sz="2400" b="1" dirty="0">
                <a:solidFill>
                  <a:prstClr val="black"/>
                </a:solidFill>
              </a:rPr>
              <a:t>Visual Technology/Generation Gap</a:t>
            </a:r>
            <a:r>
              <a:rPr lang="en-US" sz="2400" dirty="0">
                <a:solidFill>
                  <a:prstClr val="black"/>
                </a:solidFill>
              </a:rPr>
              <a:t>”.  </a:t>
            </a:r>
          </a:p>
          <a:p>
            <a:pPr lvl="0"/>
            <a:r>
              <a:rPr lang="en-US" sz="2400" dirty="0">
                <a:solidFill>
                  <a:prstClr val="black"/>
                </a:solidFill>
              </a:rPr>
              <a:t>This is the picture of the technology that each generation grew up with.   </a:t>
            </a:r>
          </a:p>
        </p:txBody>
      </p:sp>
      <p:sp>
        <p:nvSpPr>
          <p:cNvPr id="4" name="Slide Number Placeholder 3"/>
          <p:cNvSpPr>
            <a:spLocks noGrp="1"/>
          </p:cNvSpPr>
          <p:nvPr>
            <p:ph type="sldNum" sz="quarter" idx="5"/>
          </p:nvPr>
        </p:nvSpPr>
        <p:spPr/>
        <p:txBody>
          <a:bodyPr/>
          <a:lstStyle/>
          <a:p>
            <a:fld id="{16AD027D-D8A6-479B-9132-D358E8DBE315}" type="slidenum">
              <a:rPr lang="en-US" smtClean="0"/>
              <a:t>7</a:t>
            </a:fld>
            <a:endParaRPr lang="en-US"/>
          </a:p>
        </p:txBody>
      </p:sp>
      <p:sp>
        <p:nvSpPr>
          <p:cNvPr id="5" name="Footer Placeholder 4">
            <a:extLst>
              <a:ext uri="{FF2B5EF4-FFF2-40B4-BE49-F238E27FC236}">
                <a16:creationId xmlns:a16="http://schemas.microsoft.com/office/drawing/2014/main" id="{B21B3D86-A362-434A-BCCC-B87A1236673C}"/>
              </a:ext>
            </a:extLst>
          </p:cNvPr>
          <p:cNvSpPr>
            <a:spLocks noGrp="1"/>
          </p:cNvSpPr>
          <p:nvPr>
            <p:ph type="ftr" sz="quarter" idx="4"/>
          </p:nvPr>
        </p:nvSpPr>
        <p:spPr/>
        <p:txBody>
          <a:bodyPr/>
          <a:lstStyle/>
          <a:p>
            <a:r>
              <a:rPr lang="en-US"/>
              <a:t>SIP at OMAG in Edmond on 12/5/19</a:t>
            </a:r>
          </a:p>
        </p:txBody>
      </p:sp>
      <p:sp>
        <p:nvSpPr>
          <p:cNvPr id="6" name="Header Placeholder 5">
            <a:extLst>
              <a:ext uri="{FF2B5EF4-FFF2-40B4-BE49-F238E27FC236}">
                <a16:creationId xmlns:a16="http://schemas.microsoft.com/office/drawing/2014/main" id="{4F4DA1C2-4A58-4AA1-A4BF-31AF1EB21A8D}"/>
              </a:ext>
            </a:extLst>
          </p:cNvPr>
          <p:cNvSpPr>
            <a:spLocks noGrp="1"/>
          </p:cNvSpPr>
          <p:nvPr>
            <p:ph type="hdr" sz="quarter"/>
          </p:nvPr>
        </p:nvSpPr>
        <p:spPr/>
        <p:txBody>
          <a:bodyPr/>
          <a:lstStyle/>
          <a:p>
            <a:r>
              <a:rPr lang="en-US"/>
              <a:t>SIP #3 - Generational Distinctions</a:t>
            </a:r>
          </a:p>
        </p:txBody>
      </p:sp>
    </p:spTree>
    <p:extLst>
      <p:ext uri="{BB962C8B-B14F-4D97-AF65-F5344CB8AC3E}">
        <p14:creationId xmlns:p14="http://schemas.microsoft.com/office/powerpoint/2010/main" val="4066495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231775"/>
            <a:ext cx="6302375" cy="3544888"/>
          </a:xfrm>
        </p:spPr>
      </p:sp>
      <p:sp>
        <p:nvSpPr>
          <p:cNvPr id="3" name="Notes Placeholder 2"/>
          <p:cNvSpPr>
            <a:spLocks noGrp="1"/>
          </p:cNvSpPr>
          <p:nvPr>
            <p:ph type="body" idx="1"/>
          </p:nvPr>
        </p:nvSpPr>
        <p:spPr>
          <a:xfrm>
            <a:off x="208803" y="3794419"/>
            <a:ext cx="6302375" cy="4892382"/>
          </a:xfrm>
        </p:spPr>
        <p:txBody>
          <a:bodyPr/>
          <a:lstStyle/>
          <a:p>
            <a:pPr marL="465860" indent="-465860" defTabSz="831796">
              <a:spcBef>
                <a:spcPct val="20000"/>
              </a:spcBef>
              <a:buFont typeface="Wingdings" pitchFamily="2" charset="2"/>
              <a:buChar char="Ø"/>
              <a:defRPr/>
            </a:pPr>
            <a:r>
              <a:rPr lang="en-US" sz="2400" dirty="0">
                <a:solidFill>
                  <a:prstClr val="black"/>
                </a:solidFill>
                <a:latin typeface="Calibri"/>
              </a:rPr>
              <a:t>Athletes were heroes</a:t>
            </a:r>
          </a:p>
          <a:p>
            <a:pPr marL="465860" indent="-465860" defTabSz="831796">
              <a:spcBef>
                <a:spcPct val="20000"/>
              </a:spcBef>
              <a:buFont typeface="Wingdings" pitchFamily="2" charset="2"/>
              <a:buChar char="Ø"/>
              <a:defRPr/>
            </a:pPr>
            <a:r>
              <a:rPr lang="en-US" sz="2400" dirty="0">
                <a:solidFill>
                  <a:prstClr val="black"/>
                </a:solidFill>
                <a:latin typeface="Calibri"/>
              </a:rPr>
              <a:t>Government solved problems</a:t>
            </a:r>
          </a:p>
          <a:p>
            <a:pPr marL="465860" indent="-465860" defTabSz="931723" eaLnBrk="0" fontAlgn="base" hangingPunct="0">
              <a:spcBef>
                <a:spcPct val="50000"/>
              </a:spcBef>
              <a:spcAft>
                <a:spcPct val="0"/>
              </a:spcAft>
              <a:buFont typeface="Wingdings" panose="05000000000000000000" pitchFamily="2" charset="2"/>
              <a:buChar char="Ø"/>
              <a:defRPr/>
            </a:pPr>
            <a:r>
              <a:rPr lang="en-US" sz="2400" dirty="0">
                <a:solidFill>
                  <a:prstClr val="black"/>
                </a:solidFill>
                <a:latin typeface="Calibri"/>
              </a:rPr>
              <a:t>Politicians were inspirational leaders</a:t>
            </a:r>
          </a:p>
          <a:p>
            <a:pPr defTabSz="931723" eaLnBrk="0" fontAlgn="base" hangingPunct="0">
              <a:spcBef>
                <a:spcPct val="50000"/>
              </a:spcBef>
              <a:spcAft>
                <a:spcPct val="0"/>
              </a:spcAft>
              <a:defRPr/>
            </a:pPr>
            <a:r>
              <a:rPr lang="en-US" sz="2000" b="1" dirty="0">
                <a:solidFill>
                  <a:srgbClr val="14141C"/>
                </a:solidFill>
                <a:latin typeface="CG Times" pitchFamily="18" charset="0"/>
              </a:rPr>
              <a:t>The Military; Big Corporations lead by white males, Seniority driven. Rationing, Save for a Rainy Day, “Waste Not, Want Not”.  </a:t>
            </a:r>
            <a:r>
              <a:rPr lang="en-US" sz="2000" b="1" u="sng" dirty="0">
                <a:solidFill>
                  <a:srgbClr val="14141C"/>
                </a:solidFill>
                <a:latin typeface="CG Times" pitchFamily="18" charset="0"/>
              </a:rPr>
              <a:t>50% of them served in WW II. </a:t>
            </a:r>
          </a:p>
          <a:p>
            <a:pPr defTabSz="931723" eaLnBrk="0" fontAlgn="base" hangingPunct="0">
              <a:spcBef>
                <a:spcPct val="50000"/>
              </a:spcBef>
              <a:spcAft>
                <a:spcPct val="0"/>
              </a:spcAft>
              <a:defRPr/>
            </a:pPr>
            <a:r>
              <a:rPr lang="en-US" sz="1000" b="1" u="sng" dirty="0">
                <a:solidFill>
                  <a:srgbClr val="14141C"/>
                </a:solidFill>
                <a:latin typeface="CG Times" pitchFamily="18" charset="0"/>
              </a:rPr>
              <a:t>  </a:t>
            </a:r>
          </a:p>
          <a:p>
            <a:pPr lvl="0" eaLnBrk="1" hangingPunct="1"/>
            <a:r>
              <a:rPr lang="en-US" sz="2000" b="1" u="sng" dirty="0">
                <a:solidFill>
                  <a:srgbClr val="14141C"/>
                </a:solidFill>
                <a:latin typeface="CG Times" pitchFamily="18" charset="0"/>
              </a:rPr>
              <a:t>Defining Moment----Pearl Harbor.</a:t>
            </a:r>
            <a:r>
              <a:rPr lang="en-US" sz="2000" u="sng" dirty="0">
                <a:solidFill>
                  <a:srgbClr val="14141C"/>
                </a:solidFill>
                <a:latin typeface="CG Times" pitchFamily="18" charset="0"/>
              </a:rPr>
              <a:t> </a:t>
            </a:r>
          </a:p>
          <a:p>
            <a:pPr lvl="0" eaLnBrk="1" hangingPunct="1"/>
            <a:r>
              <a:rPr lang="en-US" sz="2000" b="1" dirty="0">
                <a:solidFill>
                  <a:srgbClr val="000000"/>
                </a:solidFill>
                <a:latin typeface="Arial" pitchFamily="34" charset="0"/>
              </a:rPr>
              <a:t>Loyalty to the Institution.  Patriotism.  </a:t>
            </a:r>
          </a:p>
          <a:p>
            <a:pPr lvl="0" eaLnBrk="1" hangingPunct="1"/>
            <a:r>
              <a:rPr lang="en-US" sz="2000" u="sng" dirty="0">
                <a:solidFill>
                  <a:srgbClr val="000000"/>
                </a:solidFill>
                <a:latin typeface="Arial" pitchFamily="34" charset="0"/>
              </a:rPr>
              <a:t>Attributes:  LOYALTY, Dedicated Work Ethic, Personal Sacrifice, Respectful view of authority,</a:t>
            </a:r>
            <a:r>
              <a:rPr lang="en-US" sz="2000" dirty="0">
                <a:solidFill>
                  <a:srgbClr val="000000"/>
                </a:solidFill>
                <a:latin typeface="Arial" pitchFamily="34" charset="0"/>
              </a:rPr>
              <a:t> </a:t>
            </a:r>
          </a:p>
          <a:p>
            <a:pPr lvl="0" eaLnBrk="1" hangingPunct="1"/>
            <a:r>
              <a:rPr lang="en-US" sz="2000" b="1" dirty="0">
                <a:solidFill>
                  <a:srgbClr val="000000"/>
                </a:solidFill>
                <a:latin typeface="Arial" pitchFamily="34" charset="0"/>
              </a:rPr>
              <a:t>Lead by Hierarchy</a:t>
            </a:r>
            <a:r>
              <a:rPr lang="en-US" sz="2000" dirty="0">
                <a:solidFill>
                  <a:srgbClr val="000000"/>
                </a:solidFill>
                <a:latin typeface="Arial" pitchFamily="34" charset="0"/>
              </a:rPr>
              <a:t>, Courageous, Practical Outlook, </a:t>
            </a:r>
            <a:r>
              <a:rPr lang="en-US" sz="2000" u="sng" dirty="0">
                <a:solidFill>
                  <a:srgbClr val="000000"/>
                </a:solidFill>
                <a:latin typeface="Arial" pitchFamily="34" charset="0"/>
              </a:rPr>
              <a:t>Turned off by Vulgarity</a:t>
            </a:r>
            <a:r>
              <a:rPr lang="en-US" sz="2000" dirty="0">
                <a:solidFill>
                  <a:srgbClr val="000000"/>
                </a:solidFill>
                <a:latin typeface="Arial" pitchFamily="34" charset="0"/>
              </a:rPr>
              <a:t>.</a:t>
            </a:r>
            <a:r>
              <a:rPr lang="en-US" sz="3000" dirty="0">
                <a:solidFill>
                  <a:prstClr val="black"/>
                </a:solidFill>
                <a:latin typeface="Calibri"/>
              </a:rPr>
              <a:t>  </a:t>
            </a:r>
          </a:p>
          <a:p>
            <a:endParaRPr lang="en-US" dirty="0"/>
          </a:p>
        </p:txBody>
      </p:sp>
      <p:sp>
        <p:nvSpPr>
          <p:cNvPr id="4" name="Footer Placeholder 3"/>
          <p:cNvSpPr>
            <a:spLocks noGrp="1"/>
          </p:cNvSpPr>
          <p:nvPr>
            <p:ph type="ftr" sz="quarter" idx="10"/>
          </p:nvPr>
        </p:nvSpPr>
        <p:spPr/>
        <p:txBody>
          <a:bodyPr/>
          <a:lstStyle/>
          <a:p>
            <a:pPr>
              <a:defRPr/>
            </a:pPr>
            <a:r>
              <a:rPr lang="en-US"/>
              <a:t>SIP at OMAG in Edmond on 12/5/19</a:t>
            </a:r>
            <a:endParaRPr lang="en-US" dirty="0"/>
          </a:p>
        </p:txBody>
      </p:sp>
      <p:sp>
        <p:nvSpPr>
          <p:cNvPr id="5" name="Slide Number Placeholder 4"/>
          <p:cNvSpPr>
            <a:spLocks noGrp="1"/>
          </p:cNvSpPr>
          <p:nvPr>
            <p:ph type="sldNum" sz="quarter" idx="11"/>
          </p:nvPr>
        </p:nvSpPr>
        <p:spPr/>
        <p:txBody>
          <a:bodyPr/>
          <a:lstStyle/>
          <a:p>
            <a:pPr>
              <a:defRPr/>
            </a:pPr>
            <a:fld id="{429207B6-DBC2-44D1-9C2E-2E3B1A72816D}" type="slidenum">
              <a:rPr lang="en-US" smtClean="0"/>
              <a:pPr>
                <a:defRPr/>
              </a:pPr>
              <a:t>8</a:t>
            </a:fld>
            <a:endParaRPr lang="en-US"/>
          </a:p>
        </p:txBody>
      </p:sp>
      <p:sp>
        <p:nvSpPr>
          <p:cNvPr id="6" name="Header Placeholder 5"/>
          <p:cNvSpPr>
            <a:spLocks noGrp="1"/>
          </p:cNvSpPr>
          <p:nvPr>
            <p:ph type="hdr" sz="quarter" idx="12"/>
          </p:nvPr>
        </p:nvSpPr>
        <p:spPr/>
        <p:txBody>
          <a:bodyPr/>
          <a:lstStyle/>
          <a:p>
            <a:r>
              <a:rPr lang="en-US"/>
              <a:t>SIP #3 - Generational Distinctions</a:t>
            </a:r>
          </a:p>
        </p:txBody>
      </p:sp>
    </p:spTree>
    <p:extLst>
      <p:ext uri="{BB962C8B-B14F-4D97-AF65-F5344CB8AC3E}">
        <p14:creationId xmlns:p14="http://schemas.microsoft.com/office/powerpoint/2010/main" val="157956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75" y="379413"/>
            <a:ext cx="5575300" cy="3136900"/>
          </a:xfrm>
        </p:spPr>
      </p:sp>
      <p:sp>
        <p:nvSpPr>
          <p:cNvPr id="3" name="Notes Placeholder 2"/>
          <p:cNvSpPr>
            <a:spLocks noGrp="1"/>
          </p:cNvSpPr>
          <p:nvPr>
            <p:ph type="body" idx="1"/>
          </p:nvPr>
        </p:nvSpPr>
        <p:spPr>
          <a:xfrm>
            <a:off x="734060" y="3830320"/>
            <a:ext cx="5575300" cy="4304030"/>
          </a:xfrm>
        </p:spPr>
        <p:txBody>
          <a:bodyPr/>
          <a:lstStyle/>
          <a:p>
            <a:pPr lvl="0"/>
            <a:r>
              <a:rPr lang="en-US" sz="2400" dirty="0">
                <a:solidFill>
                  <a:prstClr val="black"/>
                </a:solidFill>
                <a:latin typeface="Arial" pitchFamily="34" charset="0"/>
              </a:rPr>
              <a:t>This could be a </a:t>
            </a:r>
            <a:r>
              <a:rPr lang="en-US" sz="2400" b="1" dirty="0">
                <a:solidFill>
                  <a:prstClr val="black"/>
                </a:solidFill>
                <a:latin typeface="Arial" pitchFamily="34" charset="0"/>
              </a:rPr>
              <a:t>condescending statement </a:t>
            </a:r>
            <a:r>
              <a:rPr lang="en-US" sz="2400" dirty="0">
                <a:solidFill>
                  <a:prstClr val="black"/>
                </a:solidFill>
                <a:latin typeface="Arial" pitchFamily="34" charset="0"/>
              </a:rPr>
              <a:t>to the younger generation.  </a:t>
            </a:r>
          </a:p>
          <a:p>
            <a:pPr lvl="0"/>
            <a:endParaRPr lang="en-US" sz="2400" dirty="0">
              <a:solidFill>
                <a:prstClr val="black"/>
              </a:solidFill>
              <a:latin typeface="Arial" pitchFamily="34" charset="0"/>
            </a:endParaRPr>
          </a:p>
          <a:p>
            <a:pPr lvl="0"/>
            <a:r>
              <a:rPr lang="en-US" sz="2400" dirty="0">
                <a:solidFill>
                  <a:prstClr val="black"/>
                </a:solidFill>
                <a:latin typeface="Arial" pitchFamily="34" charset="0"/>
              </a:rPr>
              <a:t>The </a:t>
            </a:r>
            <a:r>
              <a:rPr lang="en-US" sz="2400" b="1" u="sng" dirty="0">
                <a:solidFill>
                  <a:prstClr val="black"/>
                </a:solidFill>
                <a:latin typeface="Arial" pitchFamily="34" charset="0"/>
              </a:rPr>
              <a:t>reverse is also true </a:t>
            </a:r>
            <a:r>
              <a:rPr lang="en-US" sz="2400" dirty="0">
                <a:solidFill>
                  <a:prstClr val="black"/>
                </a:solidFill>
                <a:latin typeface="Arial" pitchFamily="34" charset="0"/>
              </a:rPr>
              <a:t>if the young auditor says,” Gee, I think you are older than my grandmother.”</a:t>
            </a:r>
          </a:p>
          <a:p>
            <a:endParaRPr lang="en-US" dirty="0"/>
          </a:p>
        </p:txBody>
      </p:sp>
      <p:sp>
        <p:nvSpPr>
          <p:cNvPr id="4" name="Slide Number Placeholder 3"/>
          <p:cNvSpPr>
            <a:spLocks noGrp="1"/>
          </p:cNvSpPr>
          <p:nvPr>
            <p:ph type="sldNum" sz="quarter" idx="5"/>
          </p:nvPr>
        </p:nvSpPr>
        <p:spPr/>
        <p:txBody>
          <a:bodyPr/>
          <a:lstStyle/>
          <a:p>
            <a:fld id="{16AD027D-D8A6-479B-9132-D358E8DBE315}" type="slidenum">
              <a:rPr lang="en-US" smtClean="0"/>
              <a:t>9</a:t>
            </a:fld>
            <a:endParaRPr lang="en-US"/>
          </a:p>
        </p:txBody>
      </p:sp>
      <p:sp>
        <p:nvSpPr>
          <p:cNvPr id="5" name="Footer Placeholder 4">
            <a:extLst>
              <a:ext uri="{FF2B5EF4-FFF2-40B4-BE49-F238E27FC236}">
                <a16:creationId xmlns:a16="http://schemas.microsoft.com/office/drawing/2014/main" id="{A5DDE1DA-1DC6-4B3B-93FF-F6900D311CE0}"/>
              </a:ext>
            </a:extLst>
          </p:cNvPr>
          <p:cNvSpPr>
            <a:spLocks noGrp="1"/>
          </p:cNvSpPr>
          <p:nvPr>
            <p:ph type="ftr" sz="quarter" idx="4"/>
          </p:nvPr>
        </p:nvSpPr>
        <p:spPr/>
        <p:txBody>
          <a:bodyPr/>
          <a:lstStyle/>
          <a:p>
            <a:r>
              <a:rPr lang="en-US"/>
              <a:t>SIP at OMAG in Edmond on 12/5/19</a:t>
            </a:r>
          </a:p>
        </p:txBody>
      </p:sp>
      <p:sp>
        <p:nvSpPr>
          <p:cNvPr id="6" name="Header Placeholder 5">
            <a:extLst>
              <a:ext uri="{FF2B5EF4-FFF2-40B4-BE49-F238E27FC236}">
                <a16:creationId xmlns:a16="http://schemas.microsoft.com/office/drawing/2014/main" id="{D64ECA8F-22B5-4826-B426-56F7D63B6650}"/>
              </a:ext>
            </a:extLst>
          </p:cNvPr>
          <p:cNvSpPr>
            <a:spLocks noGrp="1"/>
          </p:cNvSpPr>
          <p:nvPr>
            <p:ph type="hdr" sz="quarter"/>
          </p:nvPr>
        </p:nvSpPr>
        <p:spPr/>
        <p:txBody>
          <a:bodyPr/>
          <a:lstStyle/>
          <a:p>
            <a:r>
              <a:rPr lang="en-US"/>
              <a:t>SIP #3 - Generational Distinctions</a:t>
            </a:r>
          </a:p>
        </p:txBody>
      </p:sp>
    </p:spTree>
    <p:extLst>
      <p:ext uri="{BB962C8B-B14F-4D97-AF65-F5344CB8AC3E}">
        <p14:creationId xmlns:p14="http://schemas.microsoft.com/office/powerpoint/2010/main" val="1777786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A99AA9-11B6-4829-8252-9A22527AB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D8F27C-53C7-48E2-8B23-F38325FC103A}"/>
              </a:ext>
            </a:extLst>
          </p:cNvPr>
          <p:cNvSpPr>
            <a:spLocks noGrp="1"/>
          </p:cNvSpPr>
          <p:nvPr>
            <p:ph type="ctrTitle"/>
          </p:nvPr>
        </p:nvSpPr>
        <p:spPr>
          <a:xfrm>
            <a:off x="130627" y="5610165"/>
            <a:ext cx="6400802" cy="529378"/>
          </a:xfrm>
        </p:spPr>
        <p:txBody>
          <a:bodyPr anchor="b">
            <a:noAutofit/>
          </a:bodyPr>
          <a:lstStyle>
            <a:lvl1pPr algn="ctr">
              <a:defRPr lang="en-US" sz="2800" dirty="0">
                <a:solidFill>
                  <a:srgbClr val="EEEEEE"/>
                </a:solidFill>
                <a:latin typeface="Arial Black" panose="020B0A040201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CA584CFD-F015-43A4-B457-B24AC66200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4671" y="290230"/>
            <a:ext cx="3995057" cy="877911"/>
          </a:xfrm>
          <a:prstGeom prst="rect">
            <a:avLst/>
          </a:prstGeom>
        </p:spPr>
      </p:pic>
      <p:sp>
        <p:nvSpPr>
          <p:cNvPr id="15" name="Slide Number Placeholder 5">
            <a:extLst>
              <a:ext uri="{FF2B5EF4-FFF2-40B4-BE49-F238E27FC236}">
                <a16:creationId xmlns:a16="http://schemas.microsoft.com/office/drawing/2014/main" id="{F9F94C65-0093-45CF-BDF0-4F873800972F}"/>
              </a:ext>
            </a:extLst>
          </p:cNvPr>
          <p:cNvSpPr>
            <a:spLocks noGrp="1"/>
          </p:cNvSpPr>
          <p:nvPr>
            <p:ph type="sldNum" sz="quarter" idx="4"/>
          </p:nvPr>
        </p:nvSpPr>
        <p:spPr>
          <a:xfrm>
            <a:off x="9337220" y="6558187"/>
            <a:ext cx="2743200" cy="365125"/>
          </a:xfrm>
          <a:prstGeom prst="rect">
            <a:avLst/>
          </a:prstGeom>
        </p:spPr>
        <p:txBody>
          <a:bodyPr/>
          <a:lstStyle>
            <a:lvl1pPr algn="r">
              <a:defRPr sz="1200">
                <a:solidFill>
                  <a:schemeClr val="bg1"/>
                </a:solidFill>
                <a:latin typeface="+mj-lt"/>
              </a:defRPr>
            </a:lvl1pPr>
          </a:lstStyle>
          <a:p>
            <a:fld id="{7DBF0252-7E28-4167-AFBF-72F3F18C7404}" type="slidenum">
              <a:rPr lang="en-US" smtClean="0"/>
              <a:pPr/>
              <a:t>‹#›</a:t>
            </a:fld>
            <a:endParaRPr lang="en-US" dirty="0"/>
          </a:p>
        </p:txBody>
      </p:sp>
    </p:spTree>
    <p:extLst>
      <p:ext uri="{BB962C8B-B14F-4D97-AF65-F5344CB8AC3E}">
        <p14:creationId xmlns:p14="http://schemas.microsoft.com/office/powerpoint/2010/main" val="259921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372A813-3181-41FD-8AD1-A8EACB3DE9E2}"/>
              </a:ext>
            </a:extLst>
          </p:cNvPr>
          <p:cNvSpPr/>
          <p:nvPr userDrawn="1"/>
        </p:nvSpPr>
        <p:spPr>
          <a:xfrm rot="21437661">
            <a:off x="10684452" y="-20771"/>
            <a:ext cx="969162" cy="6885921"/>
          </a:xfrm>
          <a:prstGeom prst="triangle">
            <a:avLst/>
          </a:prstGeom>
          <a:solidFill>
            <a:srgbClr val="243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9E0509F-5EE6-4F82-85D9-0B32AA7AAADC}"/>
              </a:ext>
            </a:extLst>
          </p:cNvPr>
          <p:cNvSpPr/>
          <p:nvPr userDrawn="1"/>
        </p:nvSpPr>
        <p:spPr>
          <a:xfrm>
            <a:off x="11005751" y="0"/>
            <a:ext cx="1186248" cy="6858000"/>
          </a:xfrm>
          <a:prstGeom prst="rect">
            <a:avLst/>
          </a:prstGeom>
          <a:solidFill>
            <a:srgbClr val="2C4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7650362-4F6F-42D6-BF26-843C53E7D42E}"/>
              </a:ext>
            </a:extLst>
          </p:cNvPr>
          <p:cNvSpPr/>
          <p:nvPr userDrawn="1"/>
        </p:nvSpPr>
        <p:spPr>
          <a:xfrm>
            <a:off x="11112842" y="0"/>
            <a:ext cx="1079157" cy="6858000"/>
          </a:xfrm>
          <a:prstGeom prst="rect">
            <a:avLst/>
          </a:prstGeom>
          <a:solidFill>
            <a:srgbClr val="FF5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8EFE7FB5-CB4E-41B4-A97D-F6F022BA4672}"/>
              </a:ext>
            </a:extLst>
          </p:cNvPr>
          <p:cNvSpPr>
            <a:spLocks noGrp="1"/>
          </p:cNvSpPr>
          <p:nvPr>
            <p:ph type="title"/>
          </p:nvPr>
        </p:nvSpPr>
        <p:spPr>
          <a:xfrm>
            <a:off x="449037" y="365126"/>
            <a:ext cx="10180314" cy="810532"/>
          </a:xfrm>
        </p:spPr>
        <p:txBody>
          <a:bodyPr>
            <a:normAutofit/>
          </a:bodyPr>
          <a:lstStyle>
            <a:lvl1pPr>
              <a:defRPr sz="2800">
                <a:latin typeface="Arial Black" panose="020B0A04020102020204"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C186FF16-F69F-4229-822E-6797070DA202}"/>
              </a:ext>
            </a:extLst>
          </p:cNvPr>
          <p:cNvSpPr>
            <a:spLocks noGrp="1"/>
          </p:cNvSpPr>
          <p:nvPr>
            <p:ph type="sldNum" sz="quarter" idx="4"/>
          </p:nvPr>
        </p:nvSpPr>
        <p:spPr>
          <a:xfrm>
            <a:off x="9337220" y="6558187"/>
            <a:ext cx="2743200" cy="365125"/>
          </a:xfrm>
          <a:prstGeom prst="rect">
            <a:avLst/>
          </a:prstGeom>
        </p:spPr>
        <p:txBody>
          <a:bodyPr/>
          <a:lstStyle>
            <a:lvl1pPr algn="r">
              <a:defRPr sz="1200">
                <a:solidFill>
                  <a:schemeClr val="bg1"/>
                </a:solidFill>
                <a:latin typeface="+mj-lt"/>
              </a:defRPr>
            </a:lvl1pPr>
          </a:lstStyle>
          <a:p>
            <a:fld id="{7DBF0252-7E28-4167-AFBF-72F3F18C7404}" type="slidenum">
              <a:rPr lang="en-US" smtClean="0"/>
              <a:pPr/>
              <a:t>‹#›</a:t>
            </a:fld>
            <a:endParaRPr lang="en-US" dirty="0"/>
          </a:p>
        </p:txBody>
      </p:sp>
      <p:pic>
        <p:nvPicPr>
          <p:cNvPr id="14" name="Picture 13">
            <a:extLst>
              <a:ext uri="{FF2B5EF4-FFF2-40B4-BE49-F238E27FC236}">
                <a16:creationId xmlns:a16="http://schemas.microsoft.com/office/drawing/2014/main" id="{1DB86F42-8864-45AA-A2A3-D23639A552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404" y="185150"/>
            <a:ext cx="805543" cy="176548"/>
          </a:xfrm>
          <a:prstGeom prst="rect">
            <a:avLst/>
          </a:prstGeom>
        </p:spPr>
      </p:pic>
      <p:cxnSp>
        <p:nvCxnSpPr>
          <p:cNvPr id="4" name="Straight Connector 3">
            <a:extLst>
              <a:ext uri="{FF2B5EF4-FFF2-40B4-BE49-F238E27FC236}">
                <a16:creationId xmlns:a16="http://schemas.microsoft.com/office/drawing/2014/main" id="{B2439252-F5DE-4203-BAD9-022B68BDB784}"/>
              </a:ext>
            </a:extLst>
          </p:cNvPr>
          <p:cNvCxnSpPr/>
          <p:nvPr userDrawn="1"/>
        </p:nvCxnSpPr>
        <p:spPr>
          <a:xfrm>
            <a:off x="449037" y="1175658"/>
            <a:ext cx="7895893" cy="0"/>
          </a:xfrm>
          <a:prstGeom prst="line">
            <a:avLst/>
          </a:prstGeom>
          <a:ln>
            <a:solidFill>
              <a:srgbClr val="FF572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F21833D-A659-40ED-8EAE-8CE4A64167B0}"/>
              </a:ext>
            </a:extLst>
          </p:cNvPr>
          <p:cNvSpPr>
            <a:spLocks noGrp="1"/>
          </p:cNvSpPr>
          <p:nvPr>
            <p:ph sz="half" idx="1"/>
          </p:nvPr>
        </p:nvSpPr>
        <p:spPr>
          <a:xfrm>
            <a:off x="838199" y="1455973"/>
            <a:ext cx="9791152" cy="4905915"/>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62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1" name="Picture Placeholder 10">
            <a:extLst>
              <a:ext uri="{FF2B5EF4-FFF2-40B4-BE49-F238E27FC236}">
                <a16:creationId xmlns:a16="http://schemas.microsoft.com/office/drawing/2014/main" id="{D03C83BA-6823-4152-BBA6-4F92F9797F3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Layer>
                </a14:imgProps>
              </a:ext>
              <a:ext uri="{28A0092B-C50C-407E-A947-70E740481C1C}">
                <a14:useLocalDpi xmlns:a14="http://schemas.microsoft.com/office/drawing/2010/main" val="0"/>
              </a:ext>
            </a:extLst>
          </a:blip>
          <a:srcRect l="15226" t="1260" r="15227" b="1548"/>
          <a:stretch/>
        </p:blipFill>
        <p:spPr>
          <a:xfrm>
            <a:off x="-1" y="0"/>
            <a:ext cx="4922195" cy="6858000"/>
          </a:xfrm>
          <a:prstGeom prst="rect">
            <a:avLst/>
          </a:prstGeom>
        </p:spPr>
      </p:pic>
      <p:sp>
        <p:nvSpPr>
          <p:cNvPr id="29" name="Rectangle 28">
            <a:extLst>
              <a:ext uri="{FF2B5EF4-FFF2-40B4-BE49-F238E27FC236}">
                <a16:creationId xmlns:a16="http://schemas.microsoft.com/office/drawing/2014/main" id="{75ACFA6D-E051-4109-886A-11333802C1E7}"/>
              </a:ext>
            </a:extLst>
          </p:cNvPr>
          <p:cNvSpPr/>
          <p:nvPr userDrawn="1"/>
        </p:nvSpPr>
        <p:spPr>
          <a:xfrm>
            <a:off x="0" y="0"/>
            <a:ext cx="4922195" cy="6858000"/>
          </a:xfrm>
          <a:prstGeom prst="rect">
            <a:avLst/>
          </a:prstGeom>
          <a:solidFill>
            <a:srgbClr val="2C415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38E5D2-1F8E-4BCE-9EA9-3477EA8100BD}"/>
              </a:ext>
            </a:extLst>
          </p:cNvPr>
          <p:cNvSpPr>
            <a:spLocks noGrp="1"/>
          </p:cNvSpPr>
          <p:nvPr>
            <p:ph type="title"/>
          </p:nvPr>
        </p:nvSpPr>
        <p:spPr>
          <a:xfrm>
            <a:off x="5291846" y="262647"/>
            <a:ext cx="6575898" cy="522416"/>
          </a:xfrm>
        </p:spPr>
        <p:txBody>
          <a:bodyPr anchor="b">
            <a:normAutofit/>
          </a:bodyPr>
          <a:lstStyle>
            <a:lvl1pPr>
              <a:defRPr sz="2800">
                <a:solidFill>
                  <a:srgbClr val="24354A"/>
                </a:solidFill>
                <a:latin typeface="Arial Black" panose="020B0A040201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7E5F870-A9E0-4812-BA41-856E70E3B315}"/>
              </a:ext>
            </a:extLst>
          </p:cNvPr>
          <p:cNvSpPr>
            <a:spLocks noGrp="1"/>
          </p:cNvSpPr>
          <p:nvPr>
            <p:ph type="body" idx="1"/>
          </p:nvPr>
        </p:nvSpPr>
        <p:spPr>
          <a:xfrm>
            <a:off x="5291847" y="953311"/>
            <a:ext cx="6575898" cy="545721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546911E8-A796-4D20-A3F8-C4E398A30EE7}"/>
              </a:ext>
            </a:extLst>
          </p:cNvPr>
          <p:cNvSpPr>
            <a:spLocks noGrp="1"/>
          </p:cNvSpPr>
          <p:nvPr>
            <p:ph type="sldNum" sz="quarter" idx="4"/>
          </p:nvPr>
        </p:nvSpPr>
        <p:spPr>
          <a:xfrm>
            <a:off x="9337220" y="6558187"/>
            <a:ext cx="2743200" cy="365125"/>
          </a:xfrm>
          <a:prstGeom prst="rect">
            <a:avLst/>
          </a:prstGeom>
        </p:spPr>
        <p:txBody>
          <a:bodyPr/>
          <a:lstStyle>
            <a:lvl1pPr algn="r">
              <a:defRPr sz="1200">
                <a:solidFill>
                  <a:srgbClr val="24354A"/>
                </a:solidFill>
                <a:latin typeface="+mj-lt"/>
              </a:defRPr>
            </a:lvl1pPr>
          </a:lstStyle>
          <a:p>
            <a:fld id="{7DBF0252-7E28-4167-AFBF-72F3F18C7404}" type="slidenum">
              <a:rPr lang="en-US" smtClean="0"/>
              <a:pPr/>
              <a:t>‹#›</a:t>
            </a:fld>
            <a:endParaRPr lang="en-US" dirty="0"/>
          </a:p>
        </p:txBody>
      </p:sp>
      <p:cxnSp>
        <p:nvCxnSpPr>
          <p:cNvPr id="27" name="Straight Connector 26">
            <a:extLst>
              <a:ext uri="{FF2B5EF4-FFF2-40B4-BE49-F238E27FC236}">
                <a16:creationId xmlns:a16="http://schemas.microsoft.com/office/drawing/2014/main" id="{A5BAD107-F4FA-487D-BB18-F08570C24147}"/>
              </a:ext>
            </a:extLst>
          </p:cNvPr>
          <p:cNvCxnSpPr>
            <a:cxnSpLocks/>
          </p:cNvCxnSpPr>
          <p:nvPr userDrawn="1"/>
        </p:nvCxnSpPr>
        <p:spPr>
          <a:xfrm>
            <a:off x="5097294" y="369651"/>
            <a:ext cx="0" cy="6204278"/>
          </a:xfrm>
          <a:prstGeom prst="line">
            <a:avLst/>
          </a:prstGeom>
          <a:ln>
            <a:solidFill>
              <a:srgbClr val="FF572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490C1764-38A4-4A5F-AB78-C7B39202B4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58326" y="6358469"/>
            <a:ext cx="805543" cy="176548"/>
          </a:xfrm>
          <a:prstGeom prst="rect">
            <a:avLst/>
          </a:prstGeom>
        </p:spPr>
      </p:pic>
      <p:sp>
        <p:nvSpPr>
          <p:cNvPr id="35" name="Text Placeholder 34">
            <a:extLst>
              <a:ext uri="{FF2B5EF4-FFF2-40B4-BE49-F238E27FC236}">
                <a16:creationId xmlns:a16="http://schemas.microsoft.com/office/drawing/2014/main" id="{86C6D806-DDD9-43FF-8BEF-8A45774D1DEF}"/>
              </a:ext>
            </a:extLst>
          </p:cNvPr>
          <p:cNvSpPr>
            <a:spLocks noGrp="1"/>
          </p:cNvSpPr>
          <p:nvPr>
            <p:ph type="body" sz="quarter" idx="10"/>
          </p:nvPr>
        </p:nvSpPr>
        <p:spPr>
          <a:xfrm>
            <a:off x="184622" y="136525"/>
            <a:ext cx="4552950" cy="6556375"/>
          </a:xfrm>
          <a:ln>
            <a:solidFill>
              <a:schemeClr val="bg1"/>
            </a:solid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492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D85D12-354C-42AA-9E45-4EE85BEE0A5A}"/>
              </a:ext>
            </a:extLst>
          </p:cNvPr>
          <p:cNvSpPr>
            <a:spLocks noGrp="1"/>
          </p:cNvSpPr>
          <p:nvPr>
            <p:ph sz="half" idx="1"/>
          </p:nvPr>
        </p:nvSpPr>
        <p:spPr>
          <a:xfrm>
            <a:off x="838200" y="14559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0376B-1237-4CF1-8D7A-FE53F9E1EDC3}"/>
              </a:ext>
            </a:extLst>
          </p:cNvPr>
          <p:cNvSpPr>
            <a:spLocks noGrp="1"/>
          </p:cNvSpPr>
          <p:nvPr>
            <p:ph sz="half" idx="2"/>
          </p:nvPr>
        </p:nvSpPr>
        <p:spPr>
          <a:xfrm>
            <a:off x="6172200" y="14559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166129EF-5B47-4F8A-AF6C-72322386DB7E}"/>
              </a:ext>
            </a:extLst>
          </p:cNvPr>
          <p:cNvSpPr>
            <a:spLocks noGrp="1"/>
          </p:cNvSpPr>
          <p:nvPr>
            <p:ph type="sldNum" sz="quarter" idx="4"/>
          </p:nvPr>
        </p:nvSpPr>
        <p:spPr>
          <a:xfrm>
            <a:off x="9337220" y="6558187"/>
            <a:ext cx="2743200" cy="365125"/>
          </a:xfrm>
          <a:prstGeom prst="rect">
            <a:avLst/>
          </a:prstGeom>
        </p:spPr>
        <p:txBody>
          <a:bodyPr/>
          <a:lstStyle>
            <a:lvl1pPr algn="r">
              <a:defRPr sz="1200">
                <a:solidFill>
                  <a:srgbClr val="24354A"/>
                </a:solidFill>
                <a:latin typeface="+mj-lt"/>
              </a:defRPr>
            </a:lvl1pPr>
          </a:lstStyle>
          <a:p>
            <a:fld id="{7DBF0252-7E28-4167-AFBF-72F3F18C7404}" type="slidenum">
              <a:rPr lang="en-US" smtClean="0"/>
              <a:pPr/>
              <a:t>‹#›</a:t>
            </a:fld>
            <a:endParaRPr lang="en-US" dirty="0"/>
          </a:p>
        </p:txBody>
      </p:sp>
      <p:sp>
        <p:nvSpPr>
          <p:cNvPr id="6" name="Title 1">
            <a:extLst>
              <a:ext uri="{FF2B5EF4-FFF2-40B4-BE49-F238E27FC236}">
                <a16:creationId xmlns:a16="http://schemas.microsoft.com/office/drawing/2014/main" id="{2F9E2CDC-335B-49DA-9AA1-CB16B7ECE0BC}"/>
              </a:ext>
            </a:extLst>
          </p:cNvPr>
          <p:cNvSpPr>
            <a:spLocks noGrp="1"/>
          </p:cNvSpPr>
          <p:nvPr>
            <p:ph type="title"/>
          </p:nvPr>
        </p:nvSpPr>
        <p:spPr>
          <a:xfrm>
            <a:off x="449037" y="365126"/>
            <a:ext cx="11068048" cy="810532"/>
          </a:xfrm>
        </p:spPr>
        <p:txBody>
          <a:bodyPr>
            <a:normAutofit/>
          </a:bodyPr>
          <a:lstStyle>
            <a:lvl1pPr>
              <a:defRPr sz="2800">
                <a:latin typeface="Arial Black" panose="020B0A04020102020204"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D878733-67AD-425A-A410-3C88D6683AC7}"/>
              </a:ext>
            </a:extLst>
          </p:cNvPr>
          <p:cNvCxnSpPr>
            <a:cxnSpLocks/>
          </p:cNvCxnSpPr>
          <p:nvPr userDrawn="1"/>
        </p:nvCxnSpPr>
        <p:spPr>
          <a:xfrm>
            <a:off x="449037" y="1175658"/>
            <a:ext cx="11068048" cy="0"/>
          </a:xfrm>
          <a:prstGeom prst="line">
            <a:avLst/>
          </a:prstGeom>
          <a:ln>
            <a:solidFill>
              <a:srgbClr val="FF572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F2738F-CAD0-4CFE-9682-28E1B37A5C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851" y="6558187"/>
            <a:ext cx="803406" cy="176548"/>
          </a:xfrm>
          <a:prstGeom prst="rect">
            <a:avLst/>
          </a:prstGeom>
        </p:spPr>
      </p:pic>
    </p:spTree>
    <p:extLst>
      <p:ext uri="{BB962C8B-B14F-4D97-AF65-F5344CB8AC3E}">
        <p14:creationId xmlns:p14="http://schemas.microsoft.com/office/powerpoint/2010/main" val="89026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57D9D9-0E9B-4E2E-AE3F-6D50AACFBBA4}" type="slidenum">
              <a:rPr lang="en-US" smtClean="0"/>
              <a:t>‹#›</a:t>
            </a:fld>
            <a:endParaRPr lang="en-US"/>
          </a:p>
        </p:txBody>
      </p:sp>
    </p:spTree>
    <p:extLst>
      <p:ext uri="{BB962C8B-B14F-4D97-AF65-F5344CB8AC3E}">
        <p14:creationId xmlns:p14="http://schemas.microsoft.com/office/powerpoint/2010/main" val="21851325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FAB470-2A01-455F-81BD-D225135311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D2E4CB-AA54-486D-8DB6-B653A5A4C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EA7F139B-5FAD-4A60-A6C1-F0748CC5DCB8}"/>
              </a:ext>
            </a:extLst>
          </p:cNvPr>
          <p:cNvSpPr>
            <a:spLocks noGrp="1"/>
          </p:cNvSpPr>
          <p:nvPr>
            <p:ph type="sldNum" sz="quarter" idx="4"/>
          </p:nvPr>
        </p:nvSpPr>
        <p:spPr>
          <a:xfrm>
            <a:off x="9337220" y="6558187"/>
            <a:ext cx="2743200" cy="365125"/>
          </a:xfrm>
          <a:prstGeom prst="rect">
            <a:avLst/>
          </a:prstGeom>
        </p:spPr>
        <p:txBody>
          <a:bodyPr/>
          <a:lstStyle>
            <a:lvl1pPr algn="r">
              <a:defRPr sz="1200">
                <a:solidFill>
                  <a:srgbClr val="24354A"/>
                </a:solidFill>
                <a:latin typeface="+mj-lt"/>
              </a:defRPr>
            </a:lvl1pPr>
          </a:lstStyle>
          <a:p>
            <a:fld id="{7DBF0252-7E28-4167-AFBF-72F3F18C7404}" type="slidenum">
              <a:rPr lang="en-US" smtClean="0"/>
              <a:pPr/>
              <a:t>‹#›</a:t>
            </a:fld>
            <a:endParaRPr lang="en-US" dirty="0"/>
          </a:p>
        </p:txBody>
      </p:sp>
    </p:spTree>
    <p:extLst>
      <p:ext uri="{BB962C8B-B14F-4D97-AF65-F5344CB8AC3E}">
        <p14:creationId xmlns:p14="http://schemas.microsoft.com/office/powerpoint/2010/main" val="89815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l" defTabSz="914400" rtl="0" eaLnBrk="1" latinLnBrk="0" hangingPunct="1">
        <a:lnSpc>
          <a:spcPct val="90000"/>
        </a:lnSpc>
        <a:spcBef>
          <a:spcPct val="0"/>
        </a:spcBef>
        <a:buNone/>
        <a:defRPr sz="4400" kern="1200">
          <a:solidFill>
            <a:srgbClr val="24354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54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54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54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54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5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testitestsite.files.wordpress.com/2014/04/millennial-characteristics-blurred-border.pn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6A4563-D70A-4271-A15B-CC46C98A99E9}"/>
              </a:ext>
            </a:extLst>
          </p:cNvPr>
          <p:cNvSpPr>
            <a:spLocks noGrp="1"/>
          </p:cNvSpPr>
          <p:nvPr>
            <p:ph type="sldNum" sz="quarter" idx="4"/>
          </p:nvPr>
        </p:nvSpPr>
        <p:spPr/>
        <p:txBody>
          <a:bodyPr/>
          <a:lstStyle/>
          <a:p>
            <a:fld id="{7DBF0252-7E28-4167-AFBF-72F3F18C7404}" type="slidenum">
              <a:rPr lang="en-US" smtClean="0"/>
              <a:pPr/>
              <a:t>1</a:t>
            </a:fld>
            <a:endParaRPr lang="en-US" dirty="0"/>
          </a:p>
        </p:txBody>
      </p:sp>
      <p:sp>
        <p:nvSpPr>
          <p:cNvPr id="7" name="Title 1">
            <a:extLst>
              <a:ext uri="{FF2B5EF4-FFF2-40B4-BE49-F238E27FC236}">
                <a16:creationId xmlns:a16="http://schemas.microsoft.com/office/drawing/2014/main" id="{1977E4EC-5DAC-402A-B7D0-DC4E6D328E35}"/>
              </a:ext>
            </a:extLst>
          </p:cNvPr>
          <p:cNvSpPr>
            <a:spLocks noGrp="1"/>
          </p:cNvSpPr>
          <p:nvPr>
            <p:ph type="ctrTitle"/>
          </p:nvPr>
        </p:nvSpPr>
        <p:spPr>
          <a:xfrm>
            <a:off x="106772" y="5563617"/>
            <a:ext cx="6842667" cy="529378"/>
          </a:xfrm>
          <a:solidFill>
            <a:schemeClr val="tx1"/>
          </a:solidFill>
        </p:spPr>
        <p:txBody>
          <a:bodyPr/>
          <a:lstStyle/>
          <a:p>
            <a:r>
              <a:rPr lang="en-US" dirty="0"/>
              <a:t>SIP #3 - Generational Distinctions</a:t>
            </a:r>
          </a:p>
        </p:txBody>
      </p:sp>
      <p:sp>
        <p:nvSpPr>
          <p:cNvPr id="8" name="TextBox 7">
            <a:extLst>
              <a:ext uri="{FF2B5EF4-FFF2-40B4-BE49-F238E27FC236}">
                <a16:creationId xmlns:a16="http://schemas.microsoft.com/office/drawing/2014/main" id="{4CB4964E-587B-4B97-8B0F-61A12139F241}"/>
              </a:ext>
            </a:extLst>
          </p:cNvPr>
          <p:cNvSpPr txBox="1"/>
          <p:nvPr/>
        </p:nvSpPr>
        <p:spPr>
          <a:xfrm>
            <a:off x="3819441" y="6481720"/>
            <a:ext cx="3706152" cy="37628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4FAC1456-61A8-4946-A420-44F609CB8E1C}"/>
              </a:ext>
            </a:extLst>
          </p:cNvPr>
          <p:cNvSpPr txBox="1"/>
          <p:nvPr/>
        </p:nvSpPr>
        <p:spPr>
          <a:xfrm>
            <a:off x="3403440" y="6359187"/>
            <a:ext cx="3545999" cy="523220"/>
          </a:xfrm>
          <a:prstGeom prst="rect">
            <a:avLst/>
          </a:prstGeom>
          <a:solidFill>
            <a:schemeClr val="tx1"/>
          </a:solidFill>
        </p:spPr>
        <p:txBody>
          <a:bodyPr wrap="square" rtlCol="0">
            <a:spAutoFit/>
          </a:bodyPr>
          <a:lstStyle/>
          <a:p>
            <a:r>
              <a:rPr lang="en-US" sz="2800" b="1" dirty="0">
                <a:solidFill>
                  <a:schemeClr val="bg1"/>
                </a:solidFill>
              </a:rPr>
              <a:t>Speaker:  Pam Spinks</a:t>
            </a:r>
          </a:p>
        </p:txBody>
      </p:sp>
    </p:spTree>
    <p:extLst>
      <p:ext uri="{BB962C8B-B14F-4D97-AF65-F5344CB8AC3E}">
        <p14:creationId xmlns:p14="http://schemas.microsoft.com/office/powerpoint/2010/main" val="285055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13" y="-774868"/>
            <a:ext cx="10010364" cy="751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45B8CACF-1664-4976-B60D-4E1B78642D40}"/>
              </a:ext>
            </a:extLst>
          </p:cNvPr>
          <p:cNvSpPr>
            <a:spLocks noGrp="1"/>
          </p:cNvSpPr>
          <p:nvPr>
            <p:ph type="sldNum" sz="quarter" idx="4"/>
          </p:nvPr>
        </p:nvSpPr>
        <p:spPr/>
        <p:txBody>
          <a:bodyPr/>
          <a:lstStyle/>
          <a:p>
            <a:fld id="{7DBF0252-7E28-4167-AFBF-72F3F18C7404}" type="slidenum">
              <a:rPr lang="en-US" smtClean="0"/>
              <a:pPr/>
              <a:t>10</a:t>
            </a:fld>
            <a:endParaRPr lang="en-US" dirty="0"/>
          </a:p>
        </p:txBody>
      </p:sp>
    </p:spTree>
    <p:extLst>
      <p:ext uri="{BB962C8B-B14F-4D97-AF65-F5344CB8AC3E}">
        <p14:creationId xmlns:p14="http://schemas.microsoft.com/office/powerpoint/2010/main" val="278430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http://www.hollywoodbranded.com/wp-content/uploads/2014/05/Baby-Boomers-via-AARP.org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32" y="-7951"/>
            <a:ext cx="915374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8852" y="-19595"/>
            <a:ext cx="8229600" cy="769441"/>
          </a:xfrm>
          <a:prstGeom prst="rect">
            <a:avLst/>
          </a:prstGeom>
          <a:solidFill>
            <a:srgbClr val="FFFFCC"/>
          </a:solidFill>
          <a:ln>
            <a:solidFill>
              <a:srgbClr val="C00000"/>
            </a:solidFill>
          </a:ln>
        </p:spPr>
        <p:txBody>
          <a:bodyPr wrap="square" rtlCol="0">
            <a:spAutoFit/>
          </a:bodyPr>
          <a:lstStyle/>
          <a:p>
            <a:r>
              <a:rPr lang="en-US" sz="4400" b="1" dirty="0">
                <a:solidFill>
                  <a:prstClr val="black"/>
                </a:solidFill>
                <a:latin typeface="Comic Sans MS" panose="030F0702030302020204" pitchFamily="66" charset="0"/>
              </a:rPr>
              <a:t>Baby Boomers – Age:  55-73</a:t>
            </a:r>
          </a:p>
        </p:txBody>
      </p:sp>
      <p:sp>
        <p:nvSpPr>
          <p:cNvPr id="5" name="Slide Number Placeholder 4">
            <a:extLst>
              <a:ext uri="{FF2B5EF4-FFF2-40B4-BE49-F238E27FC236}">
                <a16:creationId xmlns:a16="http://schemas.microsoft.com/office/drawing/2014/main" id="{61E22C1F-88D5-4D59-AFAA-5C930F0BDC77}"/>
              </a:ext>
            </a:extLst>
          </p:cNvPr>
          <p:cNvSpPr>
            <a:spLocks noGrp="1"/>
          </p:cNvSpPr>
          <p:nvPr>
            <p:ph type="sldNum" sz="quarter" idx="4"/>
          </p:nvPr>
        </p:nvSpPr>
        <p:spPr/>
        <p:txBody>
          <a:bodyPr/>
          <a:lstStyle/>
          <a:p>
            <a:fld id="{7DBF0252-7E28-4167-AFBF-72F3F18C7404}" type="slidenum">
              <a:rPr lang="en-US" smtClean="0"/>
              <a:pPr/>
              <a:t>11</a:t>
            </a:fld>
            <a:endParaRPr lang="en-US" dirty="0"/>
          </a:p>
        </p:txBody>
      </p:sp>
    </p:spTree>
    <p:extLst>
      <p:ext uri="{BB962C8B-B14F-4D97-AF65-F5344CB8AC3E}">
        <p14:creationId xmlns:p14="http://schemas.microsoft.com/office/powerpoint/2010/main" val="17751837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media.getthefive.com/uploads/article_images/sunset-daze.jpg"/>
          <p:cNvPicPr>
            <a:picLocks noChangeAspect="1" noChangeArrowheads="1"/>
          </p:cNvPicPr>
          <p:nvPr/>
        </p:nvPicPr>
        <p:blipFill>
          <a:blip r:embed="rId3" cstate="print"/>
          <a:srcRect/>
          <a:stretch>
            <a:fillRect/>
          </a:stretch>
        </p:blipFill>
        <p:spPr bwMode="auto">
          <a:xfrm>
            <a:off x="3966065" y="0"/>
            <a:ext cx="6691050" cy="4237954"/>
          </a:xfrm>
          <a:prstGeom prst="rect">
            <a:avLst/>
          </a:prstGeom>
          <a:noFill/>
          <a:ln w="9525">
            <a:noFill/>
            <a:miter lim="800000"/>
            <a:headEnd/>
            <a:tailEnd/>
          </a:ln>
        </p:spPr>
      </p:pic>
      <p:sp>
        <p:nvSpPr>
          <p:cNvPr id="19459" name="Rectangle 3"/>
          <p:cNvSpPr>
            <a:spLocks noChangeArrowheads="1"/>
          </p:cNvSpPr>
          <p:nvPr/>
        </p:nvSpPr>
        <p:spPr bwMode="auto">
          <a:xfrm rot="20083042">
            <a:off x="1736799" y="836162"/>
            <a:ext cx="2895600" cy="1815882"/>
          </a:xfrm>
          <a:prstGeom prst="rect">
            <a:avLst/>
          </a:prstGeom>
          <a:noFill/>
          <a:ln w="9525">
            <a:noFill/>
            <a:miter lim="800000"/>
            <a:headEnd/>
            <a:tailEnd/>
          </a:ln>
        </p:spPr>
        <p:txBody>
          <a:bodyPr>
            <a:spAutoFit/>
          </a:bodyPr>
          <a:lstStyle/>
          <a:p>
            <a:r>
              <a:rPr lang="en-US" sz="2800" b="1" dirty="0">
                <a:solidFill>
                  <a:srgbClr val="FF0000"/>
                </a:solidFill>
                <a:latin typeface="Comic Sans MS" pitchFamily="66" charset="0"/>
              </a:rPr>
              <a:t>Redefining</a:t>
            </a:r>
          </a:p>
          <a:p>
            <a:r>
              <a:rPr lang="en-US" sz="2800" b="1" dirty="0">
                <a:solidFill>
                  <a:srgbClr val="FF0000"/>
                </a:solidFill>
                <a:latin typeface="Comic Sans MS" pitchFamily="66" charset="0"/>
              </a:rPr>
              <a:t> </a:t>
            </a:r>
          </a:p>
          <a:p>
            <a:r>
              <a:rPr lang="en-US" sz="2800" b="1" dirty="0">
                <a:solidFill>
                  <a:srgbClr val="FF0000"/>
                </a:solidFill>
                <a:latin typeface="Comic Sans MS" pitchFamily="66" charset="0"/>
              </a:rPr>
              <a:t>Retirement!</a:t>
            </a:r>
            <a:r>
              <a:rPr lang="en-US" sz="2800" dirty="0">
                <a:solidFill>
                  <a:srgbClr val="FF0000"/>
                </a:solidFill>
              </a:rPr>
              <a:t>	</a:t>
            </a:r>
          </a:p>
        </p:txBody>
      </p:sp>
      <p:pic>
        <p:nvPicPr>
          <p:cNvPr id="19460" name="Picture 2" descr="http://www.surgerycenterrecruiter.com/wp-content/uploads/2013/10/baby-boomers1.jpg"/>
          <p:cNvPicPr>
            <a:picLocks noChangeAspect="1" noChangeArrowheads="1"/>
          </p:cNvPicPr>
          <p:nvPr/>
        </p:nvPicPr>
        <p:blipFill>
          <a:blip r:embed="rId4" cstate="print"/>
          <a:srcRect/>
          <a:stretch>
            <a:fillRect/>
          </a:stretch>
        </p:blipFill>
        <p:spPr bwMode="auto">
          <a:xfrm>
            <a:off x="1524000" y="4237954"/>
            <a:ext cx="4114800" cy="2620046"/>
          </a:xfrm>
          <a:prstGeom prst="rect">
            <a:avLst/>
          </a:prstGeom>
          <a:noFill/>
          <a:ln w="9525">
            <a:noFill/>
            <a:miter lim="800000"/>
            <a:headEnd/>
            <a:tailEnd/>
          </a:ln>
        </p:spPr>
      </p:pic>
      <p:sp>
        <p:nvSpPr>
          <p:cNvPr id="19461" name="Rectangle 5"/>
          <p:cNvSpPr>
            <a:spLocks noChangeArrowheads="1"/>
          </p:cNvSpPr>
          <p:nvPr/>
        </p:nvSpPr>
        <p:spPr bwMode="auto">
          <a:xfrm>
            <a:off x="6400800" y="4741753"/>
            <a:ext cx="3276600" cy="769938"/>
          </a:xfrm>
          <a:prstGeom prst="rect">
            <a:avLst/>
          </a:prstGeom>
          <a:noFill/>
          <a:ln w="9525">
            <a:noFill/>
            <a:miter lim="800000"/>
            <a:headEnd/>
            <a:tailEnd/>
          </a:ln>
        </p:spPr>
        <p:txBody>
          <a:bodyPr>
            <a:spAutoFit/>
          </a:bodyPr>
          <a:lstStyle/>
          <a:p>
            <a:r>
              <a:rPr lang="en-US" sz="4400" dirty="0"/>
              <a:t>(</a:t>
            </a:r>
            <a:r>
              <a:rPr lang="en-US" sz="4400" b="1" dirty="0"/>
              <a:t>80 million</a:t>
            </a:r>
            <a:r>
              <a:rPr lang="en-US" sz="4400" dirty="0"/>
              <a:t>)</a:t>
            </a:r>
          </a:p>
        </p:txBody>
      </p:sp>
      <p:sp>
        <p:nvSpPr>
          <p:cNvPr id="2" name="Slide Number Placeholder 1">
            <a:extLst>
              <a:ext uri="{FF2B5EF4-FFF2-40B4-BE49-F238E27FC236}">
                <a16:creationId xmlns:a16="http://schemas.microsoft.com/office/drawing/2014/main" id="{EFCCAC9B-F5D5-443A-882B-D36C00CD1550}"/>
              </a:ext>
            </a:extLst>
          </p:cNvPr>
          <p:cNvSpPr>
            <a:spLocks noGrp="1"/>
          </p:cNvSpPr>
          <p:nvPr>
            <p:ph type="sldNum" sz="quarter" idx="12"/>
          </p:nvPr>
        </p:nvSpPr>
        <p:spPr/>
        <p:txBody>
          <a:bodyPr/>
          <a:lstStyle/>
          <a:p>
            <a:fld id="{D857D9D9-0E9B-4E2E-AE3F-6D50AACFBBA4}" type="slidenum">
              <a:rPr lang="en-US" smtClean="0"/>
              <a:t>12</a:t>
            </a:fld>
            <a:endParaRPr lang="en-US"/>
          </a:p>
        </p:txBody>
      </p:sp>
    </p:spTree>
    <p:extLst>
      <p:ext uri="{BB962C8B-B14F-4D97-AF65-F5344CB8AC3E}">
        <p14:creationId xmlns:p14="http://schemas.microsoft.com/office/powerpoint/2010/main" val="2144288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752600" y="0"/>
            <a:ext cx="8686800" cy="914400"/>
          </a:xfrm>
        </p:spPr>
        <p:txBody>
          <a:bodyPr/>
          <a:lstStyle/>
          <a:p>
            <a:r>
              <a:rPr lang="en-US" sz="3000" dirty="0"/>
              <a:t>Grandma speaking to </a:t>
            </a:r>
            <a:r>
              <a:rPr lang="en-US" sz="3000" b="1" dirty="0"/>
              <a:t>Gen Y</a:t>
            </a:r>
            <a:r>
              <a:rPr lang="en-US" sz="3000" dirty="0"/>
              <a:t> grandchildren</a:t>
            </a:r>
          </a:p>
        </p:txBody>
      </p:sp>
      <p:sp>
        <p:nvSpPr>
          <p:cNvPr id="16387" name="Content Placeholder 2"/>
          <p:cNvSpPr>
            <a:spLocks noGrp="1"/>
          </p:cNvSpPr>
          <p:nvPr>
            <p:ph idx="1"/>
          </p:nvPr>
        </p:nvSpPr>
        <p:spPr/>
        <p:txBody>
          <a:bodyPr/>
          <a:lstStyle/>
          <a:p>
            <a:endParaRPr lang="en-US"/>
          </a:p>
        </p:txBody>
      </p:sp>
      <p:sp>
        <p:nvSpPr>
          <p:cNvPr id="16388" name="Slide Number Placeholder 3"/>
          <p:cNvSpPr>
            <a:spLocks noGrp="1"/>
          </p:cNvSpPr>
          <p:nvPr>
            <p:ph type="sldNum" sz="quarter" idx="12"/>
          </p:nvPr>
        </p:nvSpPr>
        <p:spPr>
          <a:xfrm>
            <a:off x="6553200" y="6356350"/>
            <a:ext cx="21336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57D9D9-0E9B-4E2E-AE3F-6D50AACFBBA4}" type="slidenum">
              <a:rPr lang="en-US" smtClean="0"/>
              <a:pPr/>
              <a:t>13</a:t>
            </a:fld>
            <a:endParaRPr lang="en-US">
              <a:latin typeface="Arial" pitchFamily="34" charset="0"/>
            </a:endParaRPr>
          </a:p>
        </p:txBody>
      </p:sp>
      <p:pic>
        <p:nvPicPr>
          <p:cNvPr id="16389" name="Picture 2" descr="http://bluesyemre.files.wordpress.com/2012/12/generation-x-y-z.jpg"/>
          <p:cNvPicPr>
            <a:picLocks noChangeAspect="1" noChangeArrowheads="1"/>
          </p:cNvPicPr>
          <p:nvPr/>
        </p:nvPicPr>
        <p:blipFill>
          <a:blip r:embed="rId3" cstate="print"/>
          <a:srcRect/>
          <a:stretch>
            <a:fillRect/>
          </a:stretch>
        </p:blipFill>
        <p:spPr bwMode="auto">
          <a:xfrm>
            <a:off x="903799" y="914400"/>
            <a:ext cx="9144000" cy="6057638"/>
          </a:xfrm>
          <a:prstGeom prst="rect">
            <a:avLst/>
          </a:prstGeom>
          <a:noFill/>
          <a:ln w="9525">
            <a:noFill/>
            <a:miter lim="800000"/>
            <a:headEnd/>
            <a:tailEnd/>
          </a:ln>
        </p:spPr>
      </p:pic>
    </p:spTree>
    <p:extLst>
      <p:ext uri="{BB962C8B-B14F-4D97-AF65-F5344CB8AC3E}">
        <p14:creationId xmlns:p14="http://schemas.microsoft.com/office/powerpoint/2010/main" val="3442765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BEC38-56DC-42C4-BA91-F21972D44AF7}"/>
              </a:ext>
            </a:extLst>
          </p:cNvPr>
          <p:cNvSpPr>
            <a:spLocks noGrp="1"/>
          </p:cNvSpPr>
          <p:nvPr>
            <p:ph idx="1"/>
          </p:nvPr>
        </p:nvSpPr>
        <p:spPr>
          <a:xfrm>
            <a:off x="1208599" y="1722783"/>
            <a:ext cx="3381674" cy="3785419"/>
          </a:xfrm>
        </p:spPr>
        <p:txBody>
          <a:bodyPr>
            <a:normAutofit/>
          </a:bodyPr>
          <a:lstStyle/>
          <a:p>
            <a:pPr marL="0" indent="0">
              <a:buNone/>
            </a:pPr>
            <a:r>
              <a:rPr lang="en-US" sz="3600" b="1" dirty="0"/>
              <a:t>May 17, 1968</a:t>
            </a:r>
          </a:p>
          <a:p>
            <a:pPr marL="0" indent="0">
              <a:buNone/>
            </a:pPr>
            <a:r>
              <a:rPr lang="en-US" sz="3600" b="1" dirty="0"/>
              <a:t>  </a:t>
            </a:r>
          </a:p>
          <a:p>
            <a:pPr marL="0" indent="0">
              <a:buNone/>
            </a:pPr>
            <a:r>
              <a:rPr lang="en-US" sz="3600" b="1" dirty="0"/>
              <a:t>Note:  Gen X were 3 in 1968</a:t>
            </a:r>
          </a:p>
        </p:txBody>
      </p:sp>
      <p:pic>
        <p:nvPicPr>
          <p:cNvPr id="4" name="Picture 3">
            <a:extLst>
              <a:ext uri="{FF2B5EF4-FFF2-40B4-BE49-F238E27FC236}">
                <a16:creationId xmlns:a16="http://schemas.microsoft.com/office/drawing/2014/main" id="{E6643811-480B-479D-91F2-4FA100460F6D}"/>
              </a:ext>
            </a:extLst>
          </p:cNvPr>
          <p:cNvPicPr>
            <a:picLocks noChangeAspect="1"/>
          </p:cNvPicPr>
          <p:nvPr/>
        </p:nvPicPr>
        <p:blipFill rotWithShape="1">
          <a:blip r:embed="rId3"/>
          <a:srcRect r="1" b="7689"/>
          <a:stretch/>
        </p:blipFill>
        <p:spPr>
          <a:xfrm>
            <a:off x="5003292" y="10"/>
            <a:ext cx="5664708" cy="6857990"/>
          </a:xfrm>
          <a:prstGeom prst="rect">
            <a:avLst/>
          </a:prstGeom>
          <a:effectLst/>
        </p:spPr>
      </p:pic>
      <p:sp>
        <p:nvSpPr>
          <p:cNvPr id="5" name="Slide Number Placeholder 4">
            <a:extLst>
              <a:ext uri="{FF2B5EF4-FFF2-40B4-BE49-F238E27FC236}">
                <a16:creationId xmlns:a16="http://schemas.microsoft.com/office/drawing/2014/main" id="{E506311F-6E93-4B13-9344-DCC820619596}"/>
              </a:ext>
            </a:extLst>
          </p:cNvPr>
          <p:cNvSpPr>
            <a:spLocks noGrp="1"/>
          </p:cNvSpPr>
          <p:nvPr>
            <p:ph type="sldNum" sz="quarter" idx="4"/>
          </p:nvPr>
        </p:nvSpPr>
        <p:spPr/>
        <p:txBody>
          <a:bodyPr/>
          <a:lstStyle/>
          <a:p>
            <a:fld id="{7DBF0252-7E28-4167-AFBF-72F3F18C7404}" type="slidenum">
              <a:rPr lang="en-US" smtClean="0"/>
              <a:pPr/>
              <a:t>14</a:t>
            </a:fld>
            <a:endParaRPr lang="en-US" dirty="0"/>
          </a:p>
        </p:txBody>
      </p:sp>
    </p:spTree>
    <p:extLst>
      <p:ext uri="{BB962C8B-B14F-4D97-AF65-F5344CB8AC3E}">
        <p14:creationId xmlns:p14="http://schemas.microsoft.com/office/powerpoint/2010/main" val="2147655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4B85-0467-494F-A50B-79C7B265AF1C}"/>
              </a:ext>
            </a:extLst>
          </p:cNvPr>
          <p:cNvSpPr>
            <a:spLocks noGrp="1"/>
          </p:cNvSpPr>
          <p:nvPr>
            <p:ph type="title"/>
          </p:nvPr>
        </p:nvSpPr>
        <p:spPr>
          <a:xfrm>
            <a:off x="1941400" y="643467"/>
            <a:ext cx="8408193" cy="744836"/>
          </a:xfrm>
        </p:spPr>
        <p:txBody>
          <a:bodyPr vert="horz" lIns="91440" tIns="45720" rIns="91440" bIns="45720" rtlCol="0" anchor="ctr">
            <a:normAutofit/>
          </a:bodyPr>
          <a:lstStyle/>
          <a:p>
            <a:pPr>
              <a:lnSpc>
                <a:spcPct val="90000"/>
              </a:lnSpc>
            </a:pPr>
            <a:r>
              <a:rPr lang="en-US" dirty="0">
                <a:solidFill>
                  <a:schemeClr val="bg1"/>
                </a:solidFill>
                <a:latin typeface="+mj-lt"/>
              </a:rPr>
              <a:t>Parent-Teacher Conferences</a:t>
            </a:r>
          </a:p>
        </p:txBody>
      </p:sp>
      <p:pic>
        <p:nvPicPr>
          <p:cNvPr id="7" name="Content Placeholder 3">
            <a:extLst>
              <a:ext uri="{FF2B5EF4-FFF2-40B4-BE49-F238E27FC236}">
                <a16:creationId xmlns:a16="http://schemas.microsoft.com/office/drawing/2014/main" id="{B4120CE6-941F-457D-9EBB-27F94ABD0713}"/>
              </a:ext>
            </a:extLst>
          </p:cNvPr>
          <p:cNvPicPr>
            <a:picLocks noGrp="1" noChangeAspect="1"/>
          </p:cNvPicPr>
          <p:nvPr>
            <p:ph idx="1"/>
          </p:nvPr>
        </p:nvPicPr>
        <p:blipFill>
          <a:blip r:embed="rId3"/>
          <a:stretch>
            <a:fillRect/>
          </a:stretch>
        </p:blipFill>
        <p:spPr>
          <a:xfrm>
            <a:off x="0" y="0"/>
            <a:ext cx="10821886" cy="6671144"/>
          </a:xfrm>
          <a:prstGeom prst="rect">
            <a:avLst/>
          </a:prstGeom>
        </p:spPr>
      </p:pic>
      <p:sp>
        <p:nvSpPr>
          <p:cNvPr id="3" name="Slide Number Placeholder 2">
            <a:extLst>
              <a:ext uri="{FF2B5EF4-FFF2-40B4-BE49-F238E27FC236}">
                <a16:creationId xmlns:a16="http://schemas.microsoft.com/office/drawing/2014/main" id="{EBCAA1EB-6274-49B5-B4C2-A505648897F1}"/>
              </a:ext>
            </a:extLst>
          </p:cNvPr>
          <p:cNvSpPr>
            <a:spLocks noGrp="1"/>
          </p:cNvSpPr>
          <p:nvPr>
            <p:ph type="sldNum" sz="quarter" idx="4"/>
          </p:nvPr>
        </p:nvSpPr>
        <p:spPr/>
        <p:txBody>
          <a:bodyPr/>
          <a:lstStyle/>
          <a:p>
            <a:fld id="{7DBF0252-7E28-4167-AFBF-72F3F18C7404}" type="slidenum">
              <a:rPr lang="en-US" smtClean="0"/>
              <a:pPr/>
              <a:t>15</a:t>
            </a:fld>
            <a:endParaRPr lang="en-US" dirty="0"/>
          </a:p>
        </p:txBody>
      </p:sp>
    </p:spTree>
    <p:extLst>
      <p:ext uri="{BB962C8B-B14F-4D97-AF65-F5344CB8AC3E}">
        <p14:creationId xmlns:p14="http://schemas.microsoft.com/office/powerpoint/2010/main" val="1175992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A01947-2F2E-4014-8221-D2A58F35949D}"/>
              </a:ext>
            </a:extLst>
          </p:cNvPr>
          <p:cNvSpPr>
            <a:spLocks noGrp="1"/>
          </p:cNvSpPr>
          <p:nvPr>
            <p:ph type="sldNum" sz="quarter" idx="4"/>
          </p:nvPr>
        </p:nvSpPr>
        <p:spPr/>
        <p:txBody>
          <a:bodyPr/>
          <a:lstStyle/>
          <a:p>
            <a:fld id="{7DBF0252-7E28-4167-AFBF-72F3F18C7404}" type="slidenum">
              <a:rPr lang="en-US" smtClean="0"/>
              <a:pPr/>
              <a:t>16</a:t>
            </a:fld>
            <a:endParaRPr lang="en-US" dirty="0"/>
          </a:p>
        </p:txBody>
      </p:sp>
      <p:pic>
        <p:nvPicPr>
          <p:cNvPr id="5" name="Picture 4">
            <a:extLst>
              <a:ext uri="{FF2B5EF4-FFF2-40B4-BE49-F238E27FC236}">
                <a16:creationId xmlns:a16="http://schemas.microsoft.com/office/drawing/2014/main" id="{727E2140-C2DF-474C-BD79-46D32776495E}"/>
              </a:ext>
            </a:extLst>
          </p:cNvPr>
          <p:cNvPicPr>
            <a:picLocks noChangeAspect="1"/>
          </p:cNvPicPr>
          <p:nvPr/>
        </p:nvPicPr>
        <p:blipFill>
          <a:blip r:embed="rId3"/>
          <a:stretch>
            <a:fillRect/>
          </a:stretch>
        </p:blipFill>
        <p:spPr>
          <a:xfrm>
            <a:off x="4465716" y="0"/>
            <a:ext cx="5831223" cy="6858000"/>
          </a:xfrm>
          <a:prstGeom prst="rect">
            <a:avLst/>
          </a:prstGeom>
        </p:spPr>
      </p:pic>
      <p:sp>
        <p:nvSpPr>
          <p:cNvPr id="8" name="Rectangle 7">
            <a:extLst>
              <a:ext uri="{FF2B5EF4-FFF2-40B4-BE49-F238E27FC236}">
                <a16:creationId xmlns:a16="http://schemas.microsoft.com/office/drawing/2014/main" id="{E3BA7DDC-E5AF-4CD8-8CED-C65529672189}"/>
              </a:ext>
            </a:extLst>
          </p:cNvPr>
          <p:cNvSpPr/>
          <p:nvPr/>
        </p:nvSpPr>
        <p:spPr>
          <a:xfrm>
            <a:off x="938253" y="2238055"/>
            <a:ext cx="3331597" cy="1754326"/>
          </a:xfrm>
          <a:prstGeom prst="rect">
            <a:avLst/>
          </a:prstGeom>
        </p:spPr>
        <p:txBody>
          <a:bodyPr wrap="square">
            <a:spAutoFit/>
          </a:bodyPr>
          <a:lstStyle/>
          <a:p>
            <a:pPr algn="ctr"/>
            <a:r>
              <a:rPr lang="en-US" sz="3600" b="1" dirty="0">
                <a:latin typeface="Comic Sans MS" panose="030F0702030302020204" pitchFamily="66" charset="0"/>
              </a:rPr>
              <a:t>GEN X</a:t>
            </a:r>
          </a:p>
          <a:p>
            <a:pPr algn="ctr"/>
            <a:r>
              <a:rPr lang="en-US" sz="3600" dirty="0"/>
              <a:t>Ages in 2019:</a:t>
            </a:r>
          </a:p>
          <a:p>
            <a:pPr algn="ctr"/>
            <a:r>
              <a:rPr lang="en-US" sz="3600" dirty="0"/>
              <a:t> </a:t>
            </a:r>
            <a:r>
              <a:rPr lang="en-US" sz="3600" b="1" dirty="0"/>
              <a:t>40 to 54</a:t>
            </a:r>
            <a:endParaRPr lang="en-US" sz="3600" dirty="0"/>
          </a:p>
        </p:txBody>
      </p:sp>
    </p:spTree>
    <p:extLst>
      <p:ext uri="{BB962C8B-B14F-4D97-AF65-F5344CB8AC3E}">
        <p14:creationId xmlns:p14="http://schemas.microsoft.com/office/powerpoint/2010/main" val="3418058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7696200" y="1554163"/>
            <a:ext cx="2819400" cy="4525962"/>
          </a:xfrm>
        </p:spPr>
        <p:txBody>
          <a:bodyPr/>
          <a:lstStyle/>
          <a:p>
            <a:pPr>
              <a:buFontTx/>
              <a:buNone/>
            </a:pPr>
            <a:r>
              <a:rPr lang="en-US" dirty="0"/>
              <a:t>	</a:t>
            </a:r>
            <a:r>
              <a:rPr lang="en-US" sz="4400" b="1" dirty="0"/>
              <a:t>Gen Xers created Casual Friday.  </a:t>
            </a:r>
          </a:p>
        </p:txBody>
      </p:sp>
      <p:sp>
        <p:nvSpPr>
          <p:cNvPr id="29701" name="Slide Number Placeholder 4"/>
          <p:cNvSpPr>
            <a:spLocks noGrp="1"/>
          </p:cNvSpPr>
          <p:nvPr>
            <p:ph type="sldNum" sz="quarter" idx="12"/>
          </p:nvPr>
        </p:nvSpPr>
        <p:spPr>
          <a:xfrm>
            <a:off x="6553200" y="6356350"/>
            <a:ext cx="21336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57D9D9-0E9B-4E2E-AE3F-6D50AACFBBA4}" type="slidenum">
              <a:rPr lang="en-US" smtClean="0"/>
              <a:pPr/>
              <a:t>17</a:t>
            </a:fld>
            <a:endParaRPr lang="en-US">
              <a:latin typeface="Arial" pitchFamily="34" charset="0"/>
            </a:endParaRPr>
          </a:p>
        </p:txBody>
      </p:sp>
      <p:pic>
        <p:nvPicPr>
          <p:cNvPr id="29700" name="Picture 2" descr="http://blog.shapingyouth.org/wp-content/uploads/2009/06/future-of-work.jpg"/>
          <p:cNvPicPr>
            <a:picLocks noChangeAspect="1" noChangeArrowheads="1"/>
          </p:cNvPicPr>
          <p:nvPr/>
        </p:nvPicPr>
        <p:blipFill>
          <a:blip r:embed="rId3" cstate="print"/>
          <a:srcRect/>
          <a:stretch>
            <a:fillRect/>
          </a:stretch>
        </p:blipFill>
        <p:spPr bwMode="auto">
          <a:xfrm>
            <a:off x="1752600" y="0"/>
            <a:ext cx="6096000" cy="8078788"/>
          </a:xfrm>
          <a:prstGeom prst="rect">
            <a:avLst/>
          </a:prstGeom>
          <a:noFill/>
          <a:ln w="9525">
            <a:noFill/>
            <a:miter lim="800000"/>
            <a:headEnd/>
            <a:tailEnd/>
          </a:ln>
        </p:spPr>
      </p:pic>
      <p:sp>
        <p:nvSpPr>
          <p:cNvPr id="2" name="Rectangle 1">
            <a:extLst>
              <a:ext uri="{FF2B5EF4-FFF2-40B4-BE49-F238E27FC236}">
                <a16:creationId xmlns:a16="http://schemas.microsoft.com/office/drawing/2014/main" id="{341FF1D5-4759-4231-9572-A935EDEC0A39}"/>
              </a:ext>
            </a:extLst>
          </p:cNvPr>
          <p:cNvSpPr/>
          <p:nvPr/>
        </p:nvSpPr>
        <p:spPr>
          <a:xfrm>
            <a:off x="7913280" y="5017908"/>
            <a:ext cx="2884591" cy="830997"/>
          </a:xfrm>
          <a:prstGeom prst="rect">
            <a:avLst/>
          </a:prstGeom>
          <a:ln>
            <a:solidFill>
              <a:schemeClr val="tx1"/>
            </a:solidFill>
          </a:ln>
        </p:spPr>
        <p:txBody>
          <a:bodyPr wrap="square">
            <a:spAutoFit/>
          </a:bodyPr>
          <a:lstStyle/>
          <a:p>
            <a:pPr lvl="0"/>
            <a:r>
              <a:rPr lang="en-US" sz="2400" b="1" dirty="0">
                <a:solidFill>
                  <a:prstClr val="black"/>
                </a:solidFill>
                <a:latin typeface="Arial" pitchFamily="34" charset="0"/>
              </a:rPr>
              <a:t>May 25, 2009 </a:t>
            </a:r>
          </a:p>
          <a:p>
            <a:pPr lvl="0"/>
            <a:r>
              <a:rPr lang="en-US" sz="2400" b="1" dirty="0">
                <a:solidFill>
                  <a:prstClr val="black"/>
                </a:solidFill>
                <a:latin typeface="Arial" pitchFamily="34" charset="0"/>
              </a:rPr>
              <a:t>TIME Magazine.  </a:t>
            </a:r>
          </a:p>
        </p:txBody>
      </p:sp>
    </p:spTree>
    <p:extLst>
      <p:ext uri="{BB962C8B-B14F-4D97-AF65-F5344CB8AC3E}">
        <p14:creationId xmlns:p14="http://schemas.microsoft.com/office/powerpoint/2010/main" val="30804523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3172" y="264445"/>
            <a:ext cx="3017520" cy="1371600"/>
          </a:xfrm>
          <a:solidFill>
            <a:srgbClr val="FFC000"/>
          </a:solidFill>
          <a:ln>
            <a:solidFill>
              <a:srgbClr val="0033CC"/>
            </a:solidFill>
          </a:ln>
        </p:spPr>
        <p:txBody>
          <a:bodyPr>
            <a:noAutofit/>
          </a:bodyPr>
          <a:lstStyle/>
          <a:p>
            <a:r>
              <a:rPr lang="en-US" sz="4400" b="1" dirty="0">
                <a:latin typeface="Comic Sans MS" panose="030F0702030302020204" pitchFamily="66" charset="0"/>
                <a:cs typeface="Arial" panose="020B0604020202020204" pitchFamily="34" charset="0"/>
              </a:rPr>
              <a:t>Millennials</a:t>
            </a:r>
            <a:br>
              <a:rPr lang="en-US" sz="4400" b="1" dirty="0">
                <a:latin typeface="Comic Sans MS" panose="030F0702030302020204" pitchFamily="66" charset="0"/>
                <a:cs typeface="Arial" panose="020B0604020202020204" pitchFamily="34" charset="0"/>
              </a:rPr>
            </a:br>
            <a:r>
              <a:rPr lang="en-US" sz="4400" b="1" dirty="0">
                <a:latin typeface="Comic Sans MS" panose="030F0702030302020204" pitchFamily="66" charset="0"/>
                <a:cs typeface="Arial" panose="020B0604020202020204" pitchFamily="34" charset="0"/>
              </a:rPr>
              <a:t>  (Gen Y)</a:t>
            </a:r>
          </a:p>
        </p:txBody>
      </p:sp>
      <p:sp>
        <p:nvSpPr>
          <p:cNvPr id="3" name="Content Placeholder 2"/>
          <p:cNvSpPr>
            <a:spLocks noGrp="1"/>
          </p:cNvSpPr>
          <p:nvPr>
            <p:ph idx="1"/>
          </p:nvPr>
        </p:nvSpPr>
        <p:spPr>
          <a:xfrm>
            <a:off x="1676400" y="3733800"/>
            <a:ext cx="2667000" cy="1676400"/>
          </a:xfrm>
          <a:ln>
            <a:solidFill>
              <a:schemeClr val="accent1"/>
            </a:solidFill>
          </a:ln>
        </p:spPr>
        <p:txBody>
          <a:bodyPr>
            <a:normAutofit lnSpcReduction="10000"/>
          </a:bodyPr>
          <a:lstStyle/>
          <a:p>
            <a:pPr marL="0" indent="0" algn="ctr">
              <a:buNone/>
            </a:pPr>
            <a:r>
              <a:rPr lang="en-US" sz="2000" dirty="0"/>
              <a:t> </a:t>
            </a:r>
          </a:p>
          <a:p>
            <a:pPr marL="0" indent="0" algn="ctr">
              <a:buNone/>
            </a:pPr>
            <a:r>
              <a:rPr lang="en-US" sz="3600" b="1" dirty="0">
                <a:latin typeface="Arial" panose="020B0604020202020204" pitchFamily="34" charset="0"/>
                <a:cs typeface="Arial" panose="020B0604020202020204" pitchFamily="34" charset="0"/>
              </a:rPr>
              <a:t>2019 Ages</a:t>
            </a:r>
          </a:p>
          <a:p>
            <a:pPr marL="0" indent="0" algn="ctr">
              <a:buNone/>
            </a:pPr>
            <a:r>
              <a:rPr lang="en-US" sz="4400" b="1" dirty="0">
                <a:latin typeface="Arial" panose="020B0604020202020204" pitchFamily="34" charset="0"/>
                <a:cs typeface="Arial" panose="020B0604020202020204" pitchFamily="34" charset="0"/>
              </a:rPr>
              <a:t>24-39</a:t>
            </a:r>
          </a:p>
        </p:txBody>
      </p:sp>
      <p:pic>
        <p:nvPicPr>
          <p:cNvPr id="4" name="Picture 3" descr="Millennial Characteristics Blurred Border">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133600"/>
            <a:ext cx="6781800" cy="5410200"/>
          </a:xfrm>
          <a:prstGeom prst="rect">
            <a:avLst/>
          </a:prstGeom>
          <a:noFill/>
          <a:ln>
            <a:noFill/>
          </a:ln>
        </p:spPr>
      </p:pic>
      <p:pic>
        <p:nvPicPr>
          <p:cNvPr id="6146" name="Picture 2" descr="http://plum.io/blog/wp-content/uploads/2014/05/gen-y_W_Blog_img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33110"/>
            <a:ext cx="4919560" cy="29330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01345" y="1779657"/>
            <a:ext cx="2895600" cy="707886"/>
          </a:xfrm>
          <a:prstGeom prst="rect">
            <a:avLst/>
          </a:prstGeom>
          <a:noFill/>
        </p:spPr>
        <p:txBody>
          <a:bodyPr wrap="square" rtlCol="0">
            <a:spAutoFit/>
          </a:bodyPr>
          <a:lstStyle/>
          <a:p>
            <a:r>
              <a:rPr lang="en-US" sz="4000" b="1" dirty="0">
                <a:solidFill>
                  <a:prstClr val="black"/>
                </a:solidFill>
              </a:rPr>
              <a:t>(80 million)</a:t>
            </a:r>
            <a:endParaRPr lang="en-US" dirty="0"/>
          </a:p>
        </p:txBody>
      </p:sp>
      <p:sp>
        <p:nvSpPr>
          <p:cNvPr id="6" name="Slide Number Placeholder 5">
            <a:extLst>
              <a:ext uri="{FF2B5EF4-FFF2-40B4-BE49-F238E27FC236}">
                <a16:creationId xmlns:a16="http://schemas.microsoft.com/office/drawing/2014/main" id="{6DB49630-3EF5-4A7B-BBA3-E8E096600BBE}"/>
              </a:ext>
            </a:extLst>
          </p:cNvPr>
          <p:cNvSpPr>
            <a:spLocks noGrp="1"/>
          </p:cNvSpPr>
          <p:nvPr>
            <p:ph type="sldNum" sz="quarter" idx="4"/>
          </p:nvPr>
        </p:nvSpPr>
        <p:spPr/>
        <p:txBody>
          <a:bodyPr/>
          <a:lstStyle/>
          <a:p>
            <a:fld id="{7DBF0252-7E28-4167-AFBF-72F3F18C7404}" type="slidenum">
              <a:rPr lang="en-US" smtClean="0"/>
              <a:pPr/>
              <a:t>18</a:t>
            </a:fld>
            <a:endParaRPr lang="en-US" dirty="0"/>
          </a:p>
        </p:txBody>
      </p:sp>
    </p:spTree>
    <p:extLst>
      <p:ext uri="{BB962C8B-B14F-4D97-AF65-F5344CB8AC3E}">
        <p14:creationId xmlns:p14="http://schemas.microsoft.com/office/powerpoint/2010/main" val="4141462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3FB0DE4F-7413-4C66-8E5B-4301E18641C3}"/>
              </a:ext>
            </a:extLst>
          </p:cNvPr>
          <p:cNvPicPr>
            <a:picLocks noGrp="1" noChangeAspect="1"/>
          </p:cNvPicPr>
          <p:nvPr>
            <p:ph idx="1"/>
          </p:nvPr>
        </p:nvPicPr>
        <p:blipFill>
          <a:blip r:embed="rId3"/>
          <a:stretch>
            <a:fillRect/>
          </a:stretch>
        </p:blipFill>
        <p:spPr>
          <a:xfrm>
            <a:off x="3810000" y="381000"/>
            <a:ext cx="4648200" cy="7315200"/>
          </a:xfrm>
          <a:prstGeom prst="rect">
            <a:avLst/>
          </a:prstGeom>
        </p:spPr>
      </p:pic>
      <p:sp>
        <p:nvSpPr>
          <p:cNvPr id="2" name="Slide Number Placeholder 1">
            <a:extLst>
              <a:ext uri="{FF2B5EF4-FFF2-40B4-BE49-F238E27FC236}">
                <a16:creationId xmlns:a16="http://schemas.microsoft.com/office/drawing/2014/main" id="{4807B134-3D41-44A0-897D-69F345D221BA}"/>
              </a:ext>
            </a:extLst>
          </p:cNvPr>
          <p:cNvSpPr>
            <a:spLocks noGrp="1"/>
          </p:cNvSpPr>
          <p:nvPr>
            <p:ph type="sldNum" sz="quarter" idx="4"/>
          </p:nvPr>
        </p:nvSpPr>
        <p:spPr/>
        <p:txBody>
          <a:bodyPr/>
          <a:lstStyle/>
          <a:p>
            <a:fld id="{7DBF0252-7E28-4167-AFBF-72F3F18C7404}" type="slidenum">
              <a:rPr lang="en-US" smtClean="0"/>
              <a:pPr/>
              <a:t>19</a:t>
            </a:fld>
            <a:endParaRPr lang="en-US" dirty="0"/>
          </a:p>
        </p:txBody>
      </p:sp>
    </p:spTree>
    <p:extLst>
      <p:ext uri="{BB962C8B-B14F-4D97-AF65-F5344CB8AC3E}">
        <p14:creationId xmlns:p14="http://schemas.microsoft.com/office/powerpoint/2010/main" val="843212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8600"/>
            <a:ext cx="838200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8610600" y="1676400"/>
            <a:ext cx="2514600" cy="914400"/>
          </a:xfrm>
          <a:prstGeom prst="lef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E77EB9B-7BD2-4915-AB94-8985D15C5197}"/>
              </a:ext>
            </a:extLst>
          </p:cNvPr>
          <p:cNvSpPr>
            <a:spLocks noGrp="1"/>
          </p:cNvSpPr>
          <p:nvPr>
            <p:ph type="sldNum" sz="quarter" idx="12"/>
          </p:nvPr>
        </p:nvSpPr>
        <p:spPr/>
        <p:txBody>
          <a:bodyPr/>
          <a:lstStyle/>
          <a:p>
            <a:fld id="{D857D9D9-0E9B-4E2E-AE3F-6D50AACFBBA4}" type="slidenum">
              <a:rPr lang="en-US" smtClean="0"/>
              <a:t>2</a:t>
            </a:fld>
            <a:endParaRPr lang="en-US"/>
          </a:p>
        </p:txBody>
      </p:sp>
    </p:spTree>
    <p:extLst>
      <p:ext uri="{BB962C8B-B14F-4D97-AF65-F5344CB8AC3E}">
        <p14:creationId xmlns:p14="http://schemas.microsoft.com/office/powerpoint/2010/main" val="271524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2B35B-7116-4162-8623-C97055EF6B22}"/>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A9B73DE-47D8-46B6-A677-70D9D5939AF9}"/>
              </a:ext>
            </a:extLst>
          </p:cNvPr>
          <p:cNvSpPr>
            <a:spLocks noGrp="1"/>
          </p:cNvSpPr>
          <p:nvPr>
            <p:ph type="sldNum" sz="quarter" idx="4"/>
          </p:nvPr>
        </p:nvSpPr>
        <p:spPr/>
        <p:txBody>
          <a:bodyPr/>
          <a:lstStyle/>
          <a:p>
            <a:fld id="{7DBF0252-7E28-4167-AFBF-72F3F18C7404}" type="slidenum">
              <a:rPr lang="en-US" smtClean="0"/>
              <a:pPr/>
              <a:t>20</a:t>
            </a:fld>
            <a:endParaRPr lang="en-US" dirty="0"/>
          </a:p>
        </p:txBody>
      </p:sp>
      <p:sp>
        <p:nvSpPr>
          <p:cNvPr id="4" name="Content Placeholder 3">
            <a:extLst>
              <a:ext uri="{FF2B5EF4-FFF2-40B4-BE49-F238E27FC236}">
                <a16:creationId xmlns:a16="http://schemas.microsoft.com/office/drawing/2014/main" id="{0A47F2A4-1013-43EB-9811-D2C0D0FD8014}"/>
              </a:ext>
            </a:extLst>
          </p:cNvPr>
          <p:cNvSpPr>
            <a:spLocks noGrp="1"/>
          </p:cNvSpPr>
          <p:nvPr>
            <p:ph sz="half" idx="1"/>
          </p:nvPr>
        </p:nvSpPr>
        <p:spPr/>
        <p:txBody>
          <a:bodyPr/>
          <a:lstStyle/>
          <a:p>
            <a:endParaRPr lang="en-US"/>
          </a:p>
        </p:txBody>
      </p:sp>
      <p:pic>
        <p:nvPicPr>
          <p:cNvPr id="5" name="Picture 4">
            <a:extLst>
              <a:ext uri="{FF2B5EF4-FFF2-40B4-BE49-F238E27FC236}">
                <a16:creationId xmlns:a16="http://schemas.microsoft.com/office/drawing/2014/main" id="{1FAD0AE9-5E51-4577-AE91-DD804BE2A167}"/>
              </a:ext>
            </a:extLst>
          </p:cNvPr>
          <p:cNvPicPr>
            <a:picLocks noChangeAspect="1"/>
          </p:cNvPicPr>
          <p:nvPr/>
        </p:nvPicPr>
        <p:blipFill>
          <a:blip r:embed="rId3"/>
          <a:stretch>
            <a:fillRect/>
          </a:stretch>
        </p:blipFill>
        <p:spPr>
          <a:xfrm>
            <a:off x="715666" y="0"/>
            <a:ext cx="9594574" cy="7195930"/>
          </a:xfrm>
          <a:prstGeom prst="rect">
            <a:avLst/>
          </a:prstGeom>
        </p:spPr>
      </p:pic>
      <p:sp>
        <p:nvSpPr>
          <p:cNvPr id="6" name="TextBox 5">
            <a:extLst>
              <a:ext uri="{FF2B5EF4-FFF2-40B4-BE49-F238E27FC236}">
                <a16:creationId xmlns:a16="http://schemas.microsoft.com/office/drawing/2014/main" id="{96CE462F-01F8-47F8-A4D2-296DA80DBA38}"/>
              </a:ext>
            </a:extLst>
          </p:cNvPr>
          <p:cNvSpPr txBox="1"/>
          <p:nvPr/>
        </p:nvSpPr>
        <p:spPr>
          <a:xfrm>
            <a:off x="1086630" y="365126"/>
            <a:ext cx="3528441" cy="584775"/>
          </a:xfrm>
          <a:prstGeom prst="rect">
            <a:avLst/>
          </a:prstGeom>
          <a:noFill/>
        </p:spPr>
        <p:txBody>
          <a:bodyPr wrap="square" rtlCol="0">
            <a:spAutoFit/>
          </a:bodyPr>
          <a:lstStyle/>
          <a:p>
            <a:r>
              <a:rPr lang="en-US" sz="3200" b="1" dirty="0">
                <a:solidFill>
                  <a:srgbClr val="FFFF00"/>
                </a:solidFill>
              </a:rPr>
              <a:t>Age 7 – 23 (in 2019)</a:t>
            </a:r>
          </a:p>
        </p:txBody>
      </p:sp>
    </p:spTree>
    <p:extLst>
      <p:ext uri="{BB962C8B-B14F-4D97-AF65-F5344CB8AC3E}">
        <p14:creationId xmlns:p14="http://schemas.microsoft.com/office/powerpoint/2010/main" val="3869886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BD6B-51E0-484B-9C2C-50393A02856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1B2AC1E-C372-4D57-A04D-B623E8D5BC12}"/>
              </a:ext>
            </a:extLst>
          </p:cNvPr>
          <p:cNvSpPr>
            <a:spLocks noGrp="1"/>
          </p:cNvSpPr>
          <p:nvPr>
            <p:ph type="sldNum" sz="quarter" idx="4"/>
          </p:nvPr>
        </p:nvSpPr>
        <p:spPr/>
        <p:txBody>
          <a:bodyPr/>
          <a:lstStyle/>
          <a:p>
            <a:fld id="{7DBF0252-7E28-4167-AFBF-72F3F18C7404}" type="slidenum">
              <a:rPr lang="en-US" smtClean="0"/>
              <a:pPr/>
              <a:t>21</a:t>
            </a:fld>
            <a:endParaRPr lang="en-US" dirty="0"/>
          </a:p>
        </p:txBody>
      </p:sp>
      <p:sp>
        <p:nvSpPr>
          <p:cNvPr id="4" name="Content Placeholder 3">
            <a:extLst>
              <a:ext uri="{FF2B5EF4-FFF2-40B4-BE49-F238E27FC236}">
                <a16:creationId xmlns:a16="http://schemas.microsoft.com/office/drawing/2014/main" id="{CB87BC8B-ACB6-4D67-93B3-8180BD29486A}"/>
              </a:ext>
            </a:extLst>
          </p:cNvPr>
          <p:cNvSpPr>
            <a:spLocks noGrp="1"/>
          </p:cNvSpPr>
          <p:nvPr>
            <p:ph sz="half" idx="1"/>
          </p:nvPr>
        </p:nvSpPr>
        <p:spPr/>
        <p:txBody>
          <a:bodyPr/>
          <a:lstStyle/>
          <a:p>
            <a:endParaRPr lang="en-US"/>
          </a:p>
        </p:txBody>
      </p:sp>
      <p:pic>
        <p:nvPicPr>
          <p:cNvPr id="5" name="Picture 4">
            <a:extLst>
              <a:ext uri="{FF2B5EF4-FFF2-40B4-BE49-F238E27FC236}">
                <a16:creationId xmlns:a16="http://schemas.microsoft.com/office/drawing/2014/main" id="{1C2D7B14-A83E-4039-B2FC-555B3DE13A74}"/>
              </a:ext>
            </a:extLst>
          </p:cNvPr>
          <p:cNvPicPr>
            <a:picLocks noChangeAspect="1"/>
          </p:cNvPicPr>
          <p:nvPr/>
        </p:nvPicPr>
        <p:blipFill>
          <a:blip r:embed="rId3"/>
          <a:stretch>
            <a:fillRect/>
          </a:stretch>
        </p:blipFill>
        <p:spPr>
          <a:xfrm>
            <a:off x="2724150" y="0"/>
            <a:ext cx="5731098" cy="7620000"/>
          </a:xfrm>
          <a:prstGeom prst="rect">
            <a:avLst/>
          </a:prstGeom>
        </p:spPr>
      </p:pic>
    </p:spTree>
    <p:extLst>
      <p:ext uri="{BB962C8B-B14F-4D97-AF65-F5344CB8AC3E}">
        <p14:creationId xmlns:p14="http://schemas.microsoft.com/office/powerpoint/2010/main" val="2130832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48000" y="533400"/>
            <a:ext cx="6172200" cy="838200"/>
          </a:xfrm>
        </p:spPr>
        <p:txBody>
          <a:bodyPr/>
          <a:lstStyle/>
          <a:p>
            <a:r>
              <a:rPr lang="en-US" i="1" dirty="0">
                <a:solidFill>
                  <a:srgbClr val="0033CC"/>
                </a:solidFill>
              </a:rPr>
              <a:t>Who Said this? </a:t>
            </a:r>
          </a:p>
        </p:txBody>
      </p:sp>
      <p:sp>
        <p:nvSpPr>
          <p:cNvPr id="10243" name="Slide Number Placeholder 3"/>
          <p:cNvSpPr>
            <a:spLocks noGrp="1"/>
          </p:cNvSpPr>
          <p:nvPr>
            <p:ph type="sldNum" sz="quarter" idx="12"/>
          </p:nvPr>
        </p:nvSpPr>
        <p:spPr>
          <a:xfrm>
            <a:off x="6553200" y="6356350"/>
            <a:ext cx="21336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57D9D9-0E9B-4E2E-AE3F-6D50AACFBBA4}" type="slidenum">
              <a:rPr lang="en-US" smtClean="0"/>
              <a:pPr/>
              <a:t>22</a:t>
            </a:fld>
            <a:endParaRPr lang="en-US">
              <a:latin typeface="Arial" pitchFamily="34" charset="0"/>
            </a:endParaRPr>
          </a:p>
        </p:txBody>
      </p:sp>
      <p:sp>
        <p:nvSpPr>
          <p:cNvPr id="10244" name="Content Placeholder 4"/>
          <p:cNvSpPr>
            <a:spLocks noGrp="1"/>
          </p:cNvSpPr>
          <p:nvPr>
            <p:ph idx="1"/>
          </p:nvPr>
        </p:nvSpPr>
        <p:spPr>
          <a:xfrm>
            <a:off x="2057400" y="1676400"/>
            <a:ext cx="8382000" cy="2862322"/>
          </a:xfrm>
        </p:spPr>
        <p:txBody>
          <a:bodyPr wrap="square">
            <a:spAutoFit/>
          </a:bodyPr>
          <a:lstStyle/>
          <a:p>
            <a:pPr>
              <a:buFontTx/>
              <a:buNone/>
            </a:pPr>
            <a:r>
              <a:rPr lang="en-US" sz="4000" b="1" i="1" dirty="0"/>
              <a:t>“The Children now love luxury. They have bad manners, contempt for authority, they show disrespect for adults, and love to talk rather than work or exercise…”</a:t>
            </a:r>
            <a:endParaRPr lang="en-US" sz="4000" b="1" dirty="0"/>
          </a:p>
        </p:txBody>
      </p:sp>
    </p:spTree>
    <p:extLst>
      <p:ext uri="{BB962C8B-B14F-4D97-AF65-F5344CB8AC3E}">
        <p14:creationId xmlns:p14="http://schemas.microsoft.com/office/powerpoint/2010/main" val="2918050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B51D48-8A32-4090-BD49-BB882DB15CFA}"/>
              </a:ext>
            </a:extLst>
          </p:cNvPr>
          <p:cNvSpPr>
            <a:spLocks noGrp="1"/>
          </p:cNvSpPr>
          <p:nvPr>
            <p:ph type="sldNum" sz="quarter" idx="4"/>
          </p:nvPr>
        </p:nvSpPr>
        <p:spPr/>
        <p:txBody>
          <a:bodyPr/>
          <a:lstStyle/>
          <a:p>
            <a:fld id="{7DBF0252-7E28-4167-AFBF-72F3F18C7404}" type="slidenum">
              <a:rPr lang="en-US" smtClean="0"/>
              <a:pPr/>
              <a:t>23</a:t>
            </a:fld>
            <a:endParaRPr lang="en-US" dirty="0"/>
          </a:p>
        </p:txBody>
      </p:sp>
      <p:sp>
        <p:nvSpPr>
          <p:cNvPr id="4" name="Content Placeholder 3">
            <a:extLst>
              <a:ext uri="{FF2B5EF4-FFF2-40B4-BE49-F238E27FC236}">
                <a16:creationId xmlns:a16="http://schemas.microsoft.com/office/drawing/2014/main" id="{86B9722E-6A0F-4876-80ED-A20BCCC731B7}"/>
              </a:ext>
            </a:extLst>
          </p:cNvPr>
          <p:cNvSpPr>
            <a:spLocks noGrp="1"/>
          </p:cNvSpPr>
          <p:nvPr>
            <p:ph sz="half" idx="1"/>
          </p:nvPr>
        </p:nvSpPr>
        <p:spPr/>
        <p:txBody>
          <a:bodyPr/>
          <a:lstStyle/>
          <a:p>
            <a:endParaRPr lang="en-US"/>
          </a:p>
        </p:txBody>
      </p:sp>
      <p:sp>
        <p:nvSpPr>
          <p:cNvPr id="5" name="TextBox 2">
            <a:extLst>
              <a:ext uri="{FF2B5EF4-FFF2-40B4-BE49-F238E27FC236}">
                <a16:creationId xmlns:a16="http://schemas.microsoft.com/office/drawing/2014/main" id="{45E611F8-74C2-4E29-8C66-E1FF15CBCC90}"/>
              </a:ext>
            </a:extLst>
          </p:cNvPr>
          <p:cNvSpPr txBox="1">
            <a:spLocks noGrp="1" noChangeArrowheads="1"/>
          </p:cNvSpPr>
          <p:nvPr>
            <p:ph type="title"/>
          </p:nvPr>
        </p:nvSpPr>
        <p:spPr bwMode="auto">
          <a:xfrm>
            <a:off x="153988" y="377771"/>
            <a:ext cx="10790237" cy="535531"/>
          </a:xfrm>
          <a:prstGeom prst="rect">
            <a:avLst/>
          </a:prstGeom>
          <a:noFill/>
          <a:ln w="9525">
            <a:noFill/>
            <a:miter lim="800000"/>
            <a:headEnd/>
            <a:tailEnd/>
          </a:ln>
        </p:spPr>
        <p:txBody>
          <a:bodyPr wrap="square">
            <a:spAutoFit/>
          </a:bodyPr>
          <a:lstStyle/>
          <a:p>
            <a:r>
              <a:rPr lang="en-US" sz="3200" b="1" dirty="0"/>
              <a:t>Is this how you see the younger generations?  </a:t>
            </a:r>
          </a:p>
        </p:txBody>
      </p:sp>
      <p:pic>
        <p:nvPicPr>
          <p:cNvPr id="6" name="Picture 2" descr="http://t0.gstatic.com/images?q=tbn:ANd9GcSVPyHBYljA2tT_rAwMiKHsh0Cc8OqRXiYPc4lKUmJhaAzxD-iArA">
            <a:extLst>
              <a:ext uri="{FF2B5EF4-FFF2-40B4-BE49-F238E27FC236}">
                <a16:creationId xmlns:a16="http://schemas.microsoft.com/office/drawing/2014/main" id="{75429680-5FC7-4A4B-9CE2-64716F79D414}"/>
              </a:ext>
            </a:extLst>
          </p:cNvPr>
          <p:cNvPicPr>
            <a:picLocks noChangeAspect="1" noChangeArrowheads="1"/>
          </p:cNvPicPr>
          <p:nvPr/>
        </p:nvPicPr>
        <p:blipFill>
          <a:blip r:embed="rId3" cstate="print"/>
          <a:srcRect/>
          <a:stretch>
            <a:fillRect/>
          </a:stretch>
        </p:blipFill>
        <p:spPr bwMode="auto">
          <a:xfrm>
            <a:off x="1111965" y="913302"/>
            <a:ext cx="8874282" cy="6305550"/>
          </a:xfrm>
          <a:prstGeom prst="rect">
            <a:avLst/>
          </a:prstGeom>
          <a:noFill/>
          <a:ln w="9525">
            <a:noFill/>
            <a:miter lim="800000"/>
            <a:headEnd/>
            <a:tailEnd/>
          </a:ln>
        </p:spPr>
      </p:pic>
    </p:spTree>
    <p:extLst>
      <p:ext uri="{BB962C8B-B14F-4D97-AF65-F5344CB8AC3E}">
        <p14:creationId xmlns:p14="http://schemas.microsoft.com/office/powerpoint/2010/main" val="883565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5314-EC85-49A5-944D-488C6ACF42A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37B65534-3A0E-4FB6-8BEC-8E4EF48E4A74}"/>
              </a:ext>
            </a:extLst>
          </p:cNvPr>
          <p:cNvSpPr>
            <a:spLocks noGrp="1"/>
          </p:cNvSpPr>
          <p:nvPr>
            <p:ph type="sldNum" sz="quarter" idx="4"/>
          </p:nvPr>
        </p:nvSpPr>
        <p:spPr/>
        <p:txBody>
          <a:bodyPr/>
          <a:lstStyle/>
          <a:p>
            <a:fld id="{7DBF0252-7E28-4167-AFBF-72F3F18C7404}" type="slidenum">
              <a:rPr lang="en-US" smtClean="0"/>
              <a:pPr/>
              <a:t>24</a:t>
            </a:fld>
            <a:endParaRPr lang="en-US" dirty="0"/>
          </a:p>
        </p:txBody>
      </p:sp>
      <p:sp>
        <p:nvSpPr>
          <p:cNvPr id="4" name="Content Placeholder 3">
            <a:extLst>
              <a:ext uri="{FF2B5EF4-FFF2-40B4-BE49-F238E27FC236}">
                <a16:creationId xmlns:a16="http://schemas.microsoft.com/office/drawing/2014/main" id="{E5C5F98A-A205-4DB9-9FCD-4A98309909D4}"/>
              </a:ext>
            </a:extLst>
          </p:cNvPr>
          <p:cNvSpPr>
            <a:spLocks noGrp="1"/>
          </p:cNvSpPr>
          <p:nvPr>
            <p:ph sz="half" idx="1"/>
          </p:nvPr>
        </p:nvSpPr>
        <p:spPr/>
        <p:txBody>
          <a:bodyPr/>
          <a:lstStyle/>
          <a:p>
            <a:endParaRPr lang="en-US"/>
          </a:p>
        </p:txBody>
      </p:sp>
      <p:pic>
        <p:nvPicPr>
          <p:cNvPr id="5" name="Picture 4">
            <a:extLst>
              <a:ext uri="{FF2B5EF4-FFF2-40B4-BE49-F238E27FC236}">
                <a16:creationId xmlns:a16="http://schemas.microsoft.com/office/drawing/2014/main" id="{86EC21B6-E0CD-4B40-BCA4-20FD7D017890}"/>
              </a:ext>
            </a:extLst>
          </p:cNvPr>
          <p:cNvPicPr>
            <a:picLocks noChangeAspect="1"/>
          </p:cNvPicPr>
          <p:nvPr/>
        </p:nvPicPr>
        <p:blipFill>
          <a:blip r:embed="rId3"/>
          <a:stretch>
            <a:fillRect/>
          </a:stretch>
        </p:blipFill>
        <p:spPr>
          <a:xfrm>
            <a:off x="273426" y="0"/>
            <a:ext cx="10529049" cy="7448550"/>
          </a:xfrm>
          <a:prstGeom prst="rect">
            <a:avLst/>
          </a:prstGeom>
        </p:spPr>
      </p:pic>
    </p:spTree>
    <p:extLst>
      <p:ext uri="{BB962C8B-B14F-4D97-AF65-F5344CB8AC3E}">
        <p14:creationId xmlns:p14="http://schemas.microsoft.com/office/powerpoint/2010/main" val="2429477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4DE76-73CA-4152-B55B-DB692DA8E00F}"/>
              </a:ext>
            </a:extLst>
          </p:cNvPr>
          <p:cNvSpPr>
            <a:spLocks noGrp="1"/>
          </p:cNvSpPr>
          <p:nvPr>
            <p:ph type="title"/>
          </p:nvPr>
        </p:nvSpPr>
        <p:spPr>
          <a:xfrm>
            <a:off x="1005843" y="206100"/>
            <a:ext cx="10180314" cy="810532"/>
          </a:xfrm>
        </p:spPr>
        <p:txBody>
          <a:bodyPr/>
          <a:lstStyle/>
          <a:p>
            <a:r>
              <a:rPr lang="en-US" dirty="0"/>
              <a:t>Tips for Managing Across Generations</a:t>
            </a:r>
          </a:p>
        </p:txBody>
      </p:sp>
      <p:sp>
        <p:nvSpPr>
          <p:cNvPr id="3" name="Slide Number Placeholder 2">
            <a:extLst>
              <a:ext uri="{FF2B5EF4-FFF2-40B4-BE49-F238E27FC236}">
                <a16:creationId xmlns:a16="http://schemas.microsoft.com/office/drawing/2014/main" id="{0A7AAA4D-232F-4D4A-871B-BC2C558A3DB9}"/>
              </a:ext>
            </a:extLst>
          </p:cNvPr>
          <p:cNvSpPr>
            <a:spLocks noGrp="1"/>
          </p:cNvSpPr>
          <p:nvPr>
            <p:ph type="sldNum" sz="quarter" idx="4"/>
          </p:nvPr>
        </p:nvSpPr>
        <p:spPr/>
        <p:txBody>
          <a:bodyPr/>
          <a:lstStyle/>
          <a:p>
            <a:fld id="{7DBF0252-7E28-4167-AFBF-72F3F18C7404}" type="slidenum">
              <a:rPr lang="en-US" smtClean="0"/>
              <a:pPr/>
              <a:t>25</a:t>
            </a:fld>
            <a:endParaRPr lang="en-US" dirty="0"/>
          </a:p>
        </p:txBody>
      </p:sp>
      <p:sp>
        <p:nvSpPr>
          <p:cNvPr id="4" name="Content Placeholder 3">
            <a:extLst>
              <a:ext uri="{FF2B5EF4-FFF2-40B4-BE49-F238E27FC236}">
                <a16:creationId xmlns:a16="http://schemas.microsoft.com/office/drawing/2014/main" id="{0E3AB78C-DDDE-4583-AB0A-2676B2BE7246}"/>
              </a:ext>
            </a:extLst>
          </p:cNvPr>
          <p:cNvSpPr>
            <a:spLocks noGrp="1"/>
          </p:cNvSpPr>
          <p:nvPr>
            <p:ph sz="half" idx="1"/>
          </p:nvPr>
        </p:nvSpPr>
        <p:spPr/>
        <p:txBody>
          <a:bodyPr>
            <a:normAutofit/>
          </a:bodyPr>
          <a:lstStyle/>
          <a:p>
            <a:pPr marL="514350" indent="-514350">
              <a:buFont typeface="+mj-lt"/>
              <a:buAutoNum type="arabicPeriod"/>
            </a:pPr>
            <a:r>
              <a:rPr lang="en-US" sz="4000" b="1" dirty="0"/>
              <a:t>Be aware of generational differences, but avoid generational bias</a:t>
            </a:r>
          </a:p>
          <a:p>
            <a:pPr marL="514350" indent="-514350">
              <a:buFont typeface="+mj-lt"/>
              <a:buAutoNum type="arabicPeriod"/>
            </a:pPr>
            <a:r>
              <a:rPr lang="en-US" sz="4000" b="1" dirty="0"/>
              <a:t>Encourage their feedback</a:t>
            </a:r>
          </a:p>
          <a:p>
            <a:pPr marL="514350" indent="-514350">
              <a:buFont typeface="+mj-lt"/>
              <a:buAutoNum type="arabicPeriod"/>
            </a:pPr>
            <a:r>
              <a:rPr lang="en-US" sz="4000" b="1" dirty="0"/>
              <a:t>Create opportunities for cross-generational mentoring</a:t>
            </a:r>
          </a:p>
        </p:txBody>
      </p:sp>
    </p:spTree>
    <p:extLst>
      <p:ext uri="{BB962C8B-B14F-4D97-AF65-F5344CB8AC3E}">
        <p14:creationId xmlns:p14="http://schemas.microsoft.com/office/powerpoint/2010/main" val="423505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EB5B-6129-4317-AC99-1F05C0B6D905}"/>
              </a:ext>
            </a:extLst>
          </p:cNvPr>
          <p:cNvSpPr>
            <a:spLocks noGrp="1"/>
          </p:cNvSpPr>
          <p:nvPr>
            <p:ph type="title"/>
          </p:nvPr>
        </p:nvSpPr>
        <p:spPr>
          <a:xfrm>
            <a:off x="449037" y="90846"/>
            <a:ext cx="10180314" cy="810532"/>
          </a:xfrm>
        </p:spPr>
        <p:txBody>
          <a:bodyPr/>
          <a:lstStyle/>
          <a:p>
            <a:r>
              <a:rPr lang="en-US" dirty="0"/>
              <a:t>Tap into the wisdom and experience of your team</a:t>
            </a:r>
          </a:p>
        </p:txBody>
      </p:sp>
      <p:sp>
        <p:nvSpPr>
          <p:cNvPr id="3" name="Slide Number Placeholder 2">
            <a:extLst>
              <a:ext uri="{FF2B5EF4-FFF2-40B4-BE49-F238E27FC236}">
                <a16:creationId xmlns:a16="http://schemas.microsoft.com/office/drawing/2014/main" id="{6F4138BE-2411-461D-A8E2-17C12065A119}"/>
              </a:ext>
            </a:extLst>
          </p:cNvPr>
          <p:cNvSpPr>
            <a:spLocks noGrp="1"/>
          </p:cNvSpPr>
          <p:nvPr>
            <p:ph type="sldNum" sz="quarter" idx="4"/>
          </p:nvPr>
        </p:nvSpPr>
        <p:spPr/>
        <p:txBody>
          <a:bodyPr/>
          <a:lstStyle/>
          <a:p>
            <a:fld id="{7DBF0252-7E28-4167-AFBF-72F3F18C7404}" type="slidenum">
              <a:rPr lang="en-US" smtClean="0"/>
              <a:pPr/>
              <a:t>26</a:t>
            </a:fld>
            <a:endParaRPr lang="en-US" dirty="0"/>
          </a:p>
        </p:txBody>
      </p:sp>
      <p:sp>
        <p:nvSpPr>
          <p:cNvPr id="4" name="Content Placeholder 3">
            <a:extLst>
              <a:ext uri="{FF2B5EF4-FFF2-40B4-BE49-F238E27FC236}">
                <a16:creationId xmlns:a16="http://schemas.microsoft.com/office/drawing/2014/main" id="{A6D589F9-373A-42C9-990E-50A3D2AE7DA9}"/>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3BA20F32-3563-4227-80A0-C4E543FC02A4}"/>
              </a:ext>
            </a:extLst>
          </p:cNvPr>
          <p:cNvPicPr>
            <a:picLocks noChangeAspect="1"/>
          </p:cNvPicPr>
          <p:nvPr/>
        </p:nvPicPr>
        <p:blipFill>
          <a:blip r:embed="rId3"/>
          <a:stretch>
            <a:fillRect/>
          </a:stretch>
        </p:blipFill>
        <p:spPr>
          <a:xfrm>
            <a:off x="838199" y="789572"/>
            <a:ext cx="9224415" cy="5880422"/>
          </a:xfrm>
          <a:prstGeom prst="rect">
            <a:avLst/>
          </a:prstGeom>
        </p:spPr>
      </p:pic>
    </p:spTree>
    <p:extLst>
      <p:ext uri="{BB962C8B-B14F-4D97-AF65-F5344CB8AC3E}">
        <p14:creationId xmlns:p14="http://schemas.microsoft.com/office/powerpoint/2010/main" val="606054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u="sng"/>
              <a:t>Bridging the Generation Gap:</a:t>
            </a:r>
          </a:p>
        </p:txBody>
      </p:sp>
      <p:sp>
        <p:nvSpPr>
          <p:cNvPr id="14339" name="Rectangle 3"/>
          <p:cNvSpPr>
            <a:spLocks noGrp="1" noChangeArrowheads="1"/>
          </p:cNvSpPr>
          <p:nvPr>
            <p:ph type="body" idx="1"/>
          </p:nvPr>
        </p:nvSpPr>
        <p:spPr>
          <a:xfrm>
            <a:off x="588397" y="1387474"/>
            <a:ext cx="8610600" cy="5105400"/>
          </a:xfrm>
        </p:spPr>
        <p:txBody>
          <a:bodyPr/>
          <a:lstStyle/>
          <a:p>
            <a:pPr eaLnBrk="1" hangingPunct="1">
              <a:buClr>
                <a:srgbClr val="FF0000"/>
              </a:buClr>
              <a:buSzPct val="120000"/>
              <a:buFont typeface="Wingdings" pitchFamily="2" charset="2"/>
              <a:buChar char="­"/>
            </a:pPr>
            <a:r>
              <a:rPr lang="en-US" sz="3600" b="1" dirty="0"/>
              <a:t>Be aware of the differences</a:t>
            </a:r>
            <a:r>
              <a:rPr lang="en-US" dirty="0"/>
              <a:t> </a:t>
            </a:r>
          </a:p>
          <a:p>
            <a:pPr eaLnBrk="1" hangingPunct="1">
              <a:buClr>
                <a:srgbClr val="FF0000"/>
              </a:buClr>
              <a:buSzPct val="120000"/>
              <a:buFont typeface="Wingdings" pitchFamily="2" charset="2"/>
              <a:buNone/>
            </a:pPr>
            <a:r>
              <a:rPr lang="en-US" dirty="0"/>
              <a:t>		(Events of your Formative Years)</a:t>
            </a:r>
          </a:p>
          <a:p>
            <a:pPr eaLnBrk="1" hangingPunct="1">
              <a:buClr>
                <a:srgbClr val="FF0000"/>
              </a:buClr>
              <a:buSzPct val="120000"/>
              <a:buFont typeface="Wingdings" pitchFamily="2" charset="2"/>
              <a:buChar char="­"/>
            </a:pPr>
            <a:r>
              <a:rPr lang="en-US" sz="3600" b="1" dirty="0"/>
              <a:t>Appreciate the Strengths </a:t>
            </a:r>
          </a:p>
          <a:p>
            <a:pPr lvl="1" eaLnBrk="1" hangingPunct="1">
              <a:buClr>
                <a:srgbClr val="FF0000"/>
              </a:buClr>
              <a:buSzPct val="120000"/>
              <a:buFont typeface="Wingdings" pitchFamily="2" charset="2"/>
              <a:buNone/>
            </a:pPr>
            <a:r>
              <a:rPr lang="en-US" sz="3600" b="1" dirty="0"/>
              <a:t>	 of each generation</a:t>
            </a:r>
          </a:p>
          <a:p>
            <a:pPr eaLnBrk="1" hangingPunct="1">
              <a:buClr>
                <a:srgbClr val="FF0000"/>
              </a:buClr>
              <a:buSzPct val="120000"/>
              <a:buFont typeface="Wingdings" pitchFamily="2" charset="2"/>
              <a:buChar char="­"/>
            </a:pPr>
            <a:r>
              <a:rPr lang="en-US" sz="3600" b="1" dirty="0"/>
              <a:t>Manage the differences effectively</a:t>
            </a:r>
          </a:p>
          <a:p>
            <a:pPr lvl="1" eaLnBrk="1" hangingPunct="1">
              <a:buClr>
                <a:srgbClr val="FF0000"/>
              </a:buClr>
              <a:buSzPct val="110000"/>
              <a:buFont typeface="Wingdings" pitchFamily="2" charset="2"/>
              <a:buChar char="§"/>
            </a:pPr>
            <a:r>
              <a:rPr lang="en-US" b="1" dirty="0"/>
              <a:t>Communication is Key!</a:t>
            </a:r>
          </a:p>
          <a:p>
            <a:pPr lvl="1" eaLnBrk="1" hangingPunct="1">
              <a:buClr>
                <a:srgbClr val="FF0000"/>
              </a:buClr>
              <a:buSzPct val="110000"/>
              <a:buFont typeface="Wingdings" pitchFamily="2" charset="2"/>
              <a:buChar char="§"/>
            </a:pPr>
            <a:r>
              <a:rPr lang="en-US" b="1" dirty="0"/>
              <a:t>Find ways to interact that are mutually beneficial</a:t>
            </a:r>
          </a:p>
        </p:txBody>
      </p:sp>
      <p:sp>
        <p:nvSpPr>
          <p:cNvPr id="6" name="Explosion 1 5"/>
          <p:cNvSpPr/>
          <p:nvPr/>
        </p:nvSpPr>
        <p:spPr>
          <a:xfrm rot="20784131">
            <a:off x="6629633" y="682983"/>
            <a:ext cx="4161329" cy="262420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effectLst>
                  <a:outerShdw blurRad="38100" dist="38100" dir="2700000" algn="tl">
                    <a:srgbClr val="000000">
                      <a:alpha val="43137"/>
                    </a:srgbClr>
                  </a:outerShdw>
                </a:effectLst>
              </a:rPr>
              <a:t>Respect each person!</a:t>
            </a:r>
          </a:p>
        </p:txBody>
      </p:sp>
      <p:sp>
        <p:nvSpPr>
          <p:cNvPr id="2" name="Slide Number Placeholder 1">
            <a:extLst>
              <a:ext uri="{FF2B5EF4-FFF2-40B4-BE49-F238E27FC236}">
                <a16:creationId xmlns:a16="http://schemas.microsoft.com/office/drawing/2014/main" id="{39489464-020B-4277-A12F-C54B37CA84EA}"/>
              </a:ext>
            </a:extLst>
          </p:cNvPr>
          <p:cNvSpPr>
            <a:spLocks noGrp="1"/>
          </p:cNvSpPr>
          <p:nvPr>
            <p:ph type="sldNum" sz="quarter" idx="4"/>
          </p:nvPr>
        </p:nvSpPr>
        <p:spPr/>
        <p:txBody>
          <a:bodyPr/>
          <a:lstStyle/>
          <a:p>
            <a:fld id="{7DBF0252-7E28-4167-AFBF-72F3F18C7404}" type="slidenum">
              <a:rPr lang="en-US" smtClean="0"/>
              <a:pPr/>
              <a:t>27</a:t>
            </a:fld>
            <a:endParaRPr lang="en-US" dirty="0"/>
          </a:p>
        </p:txBody>
      </p:sp>
    </p:spTree>
    <p:extLst>
      <p:ext uri="{BB962C8B-B14F-4D97-AF65-F5344CB8AC3E}">
        <p14:creationId xmlns:p14="http://schemas.microsoft.com/office/powerpoint/2010/main" val="139110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BFE8-CAE4-4EB2-A7D9-B1CC0D211C6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495CDB3-C1C5-4282-9153-E3208B0DB239}"/>
              </a:ext>
            </a:extLst>
          </p:cNvPr>
          <p:cNvSpPr>
            <a:spLocks noGrp="1"/>
          </p:cNvSpPr>
          <p:nvPr>
            <p:ph type="sldNum" sz="quarter" idx="4"/>
          </p:nvPr>
        </p:nvSpPr>
        <p:spPr/>
        <p:txBody>
          <a:bodyPr/>
          <a:lstStyle/>
          <a:p>
            <a:fld id="{7DBF0252-7E28-4167-AFBF-72F3F18C7404}" type="slidenum">
              <a:rPr lang="en-US" smtClean="0"/>
              <a:pPr/>
              <a:t>28</a:t>
            </a:fld>
            <a:endParaRPr lang="en-US" dirty="0"/>
          </a:p>
        </p:txBody>
      </p:sp>
      <p:sp>
        <p:nvSpPr>
          <p:cNvPr id="4" name="Content Placeholder 3">
            <a:extLst>
              <a:ext uri="{FF2B5EF4-FFF2-40B4-BE49-F238E27FC236}">
                <a16:creationId xmlns:a16="http://schemas.microsoft.com/office/drawing/2014/main" id="{F4C6355E-578F-47B7-871F-70222C554362}"/>
              </a:ext>
            </a:extLst>
          </p:cNvPr>
          <p:cNvSpPr>
            <a:spLocks noGrp="1"/>
          </p:cNvSpPr>
          <p:nvPr>
            <p:ph sz="half" idx="1"/>
          </p:nvPr>
        </p:nvSpPr>
        <p:spPr/>
        <p:txBody>
          <a:bodyPr/>
          <a:lstStyle/>
          <a:p>
            <a:endParaRPr lang="en-US"/>
          </a:p>
        </p:txBody>
      </p:sp>
      <p:pic>
        <p:nvPicPr>
          <p:cNvPr id="5" name="Picture 4">
            <a:extLst>
              <a:ext uri="{FF2B5EF4-FFF2-40B4-BE49-F238E27FC236}">
                <a16:creationId xmlns:a16="http://schemas.microsoft.com/office/drawing/2014/main" id="{A5C7A797-0C7A-40D9-9726-6F5C624A38DB}"/>
              </a:ext>
            </a:extLst>
          </p:cNvPr>
          <p:cNvPicPr>
            <a:picLocks noChangeAspect="1"/>
          </p:cNvPicPr>
          <p:nvPr/>
        </p:nvPicPr>
        <p:blipFill>
          <a:blip r:embed="rId3"/>
          <a:stretch>
            <a:fillRect/>
          </a:stretch>
        </p:blipFill>
        <p:spPr>
          <a:xfrm>
            <a:off x="571500" y="216338"/>
            <a:ext cx="9896475" cy="6425324"/>
          </a:xfrm>
          <a:prstGeom prst="rect">
            <a:avLst/>
          </a:prstGeom>
        </p:spPr>
      </p:pic>
    </p:spTree>
    <p:extLst>
      <p:ext uri="{BB962C8B-B14F-4D97-AF65-F5344CB8AC3E}">
        <p14:creationId xmlns:p14="http://schemas.microsoft.com/office/powerpoint/2010/main" val="1791351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r>
              <a:rPr lang="en-US" u="sng" dirty="0">
                <a:latin typeface="Britannic Bold" panose="020B0903060703020204" pitchFamily="34" charset="0"/>
              </a:rPr>
              <a:t>Gen Z’s are The Future!</a:t>
            </a:r>
          </a:p>
        </p:txBody>
      </p:sp>
      <p:sp>
        <p:nvSpPr>
          <p:cNvPr id="46083" name="Rectangle 3"/>
          <p:cNvSpPr>
            <a:spLocks noGrp="1" noChangeArrowheads="1"/>
          </p:cNvSpPr>
          <p:nvPr>
            <p:ph idx="1"/>
          </p:nvPr>
        </p:nvSpPr>
        <p:spPr>
          <a:xfrm>
            <a:off x="726620" y="1447801"/>
            <a:ext cx="8610600" cy="4343400"/>
          </a:xfrm>
        </p:spPr>
        <p:txBody>
          <a:bodyPr/>
          <a:lstStyle/>
          <a:p>
            <a:pPr eaLnBrk="1" hangingPunct="1">
              <a:buClr>
                <a:srgbClr val="FF0000"/>
              </a:buClr>
              <a:buSzPct val="100000"/>
              <a:buFont typeface="Wingdings 2" panose="05020102010507070707" pitchFamily="18" charset="2"/>
              <a:buChar char="ö"/>
            </a:pPr>
            <a:r>
              <a:rPr lang="en-US" sz="3600" b="1" dirty="0"/>
              <a:t>Be Nice – Flatter Them</a:t>
            </a:r>
            <a:endParaRPr lang="en-US" dirty="0"/>
          </a:p>
          <a:p>
            <a:pPr eaLnBrk="1" hangingPunct="1">
              <a:buClr>
                <a:srgbClr val="FF0000"/>
              </a:buClr>
              <a:buSzPct val="100000"/>
              <a:buFont typeface="Wingdings 2" panose="05020102010507070707" pitchFamily="18" charset="2"/>
              <a:buChar char="ö"/>
            </a:pPr>
            <a:r>
              <a:rPr lang="en-US" sz="3600" b="1" dirty="0"/>
              <a:t>Motivate Them - with New Challenges and learning New Skills</a:t>
            </a:r>
          </a:p>
          <a:p>
            <a:pPr eaLnBrk="1" hangingPunct="1">
              <a:buClr>
                <a:srgbClr val="FF0000"/>
              </a:buClr>
              <a:buSzPct val="100000"/>
              <a:buFont typeface="Wingdings 2" panose="05020102010507070707" pitchFamily="18" charset="2"/>
              <a:buChar char="ö"/>
            </a:pPr>
            <a:r>
              <a:rPr lang="en-US" sz="3600" b="1" dirty="0"/>
              <a:t>Collaborate – They are Team Players</a:t>
            </a:r>
          </a:p>
          <a:p>
            <a:pPr lvl="1" eaLnBrk="1" hangingPunct="1">
              <a:buClr>
                <a:srgbClr val="FF0000"/>
              </a:buClr>
              <a:buSzPct val="110000"/>
              <a:buFont typeface="Wingdings" pitchFamily="2" charset="2"/>
              <a:buChar char="§"/>
            </a:pPr>
            <a:r>
              <a:rPr lang="en-US" sz="3200" b="1" u="sng" dirty="0"/>
              <a:t>Communication</a:t>
            </a:r>
            <a:r>
              <a:rPr lang="en-US" sz="3200" b="1" dirty="0"/>
              <a:t> is Key!</a:t>
            </a:r>
          </a:p>
          <a:p>
            <a:pPr lvl="1" eaLnBrk="1" hangingPunct="1">
              <a:buClr>
                <a:srgbClr val="FF0000"/>
              </a:buClr>
              <a:buSzPct val="110000"/>
              <a:buFont typeface="Wingdings" pitchFamily="2" charset="2"/>
              <a:buChar char="§"/>
            </a:pPr>
            <a:r>
              <a:rPr lang="en-US" sz="3200" b="1" dirty="0"/>
              <a:t>Find ways to interact that are mutually beneficial</a:t>
            </a:r>
          </a:p>
        </p:txBody>
      </p:sp>
      <p:sp>
        <p:nvSpPr>
          <p:cNvPr id="6" name="Explosion 1 5"/>
          <p:cNvSpPr/>
          <p:nvPr/>
        </p:nvSpPr>
        <p:spPr>
          <a:xfrm rot="21442213">
            <a:off x="7095554" y="114299"/>
            <a:ext cx="3073400" cy="19050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rPr>
              <a:t>Respect</a:t>
            </a:r>
          </a:p>
          <a:p>
            <a:pPr algn="ctr">
              <a:defRPr/>
            </a:pPr>
            <a:r>
              <a:rPr lang="en-US" sz="2800" b="1" dirty="0">
                <a:solidFill>
                  <a:srgbClr val="C00000"/>
                </a:solidFill>
              </a:rPr>
              <a:t>Them</a:t>
            </a:r>
          </a:p>
        </p:txBody>
      </p:sp>
      <p:sp>
        <p:nvSpPr>
          <p:cNvPr id="2" name="Slide Number Placeholder 1">
            <a:extLst>
              <a:ext uri="{FF2B5EF4-FFF2-40B4-BE49-F238E27FC236}">
                <a16:creationId xmlns:a16="http://schemas.microsoft.com/office/drawing/2014/main" id="{BB3C7805-F8B6-4EC1-9927-523BF65F7256}"/>
              </a:ext>
            </a:extLst>
          </p:cNvPr>
          <p:cNvSpPr>
            <a:spLocks noGrp="1"/>
          </p:cNvSpPr>
          <p:nvPr>
            <p:ph type="sldNum" sz="quarter" idx="4"/>
          </p:nvPr>
        </p:nvSpPr>
        <p:spPr/>
        <p:txBody>
          <a:bodyPr/>
          <a:lstStyle/>
          <a:p>
            <a:fld id="{7DBF0252-7E28-4167-AFBF-72F3F18C7404}" type="slidenum">
              <a:rPr lang="en-US" smtClean="0"/>
              <a:pPr/>
              <a:t>29</a:t>
            </a:fld>
            <a:endParaRPr lang="en-US" dirty="0"/>
          </a:p>
        </p:txBody>
      </p:sp>
    </p:spTree>
    <p:extLst>
      <p:ext uri="{BB962C8B-B14F-4D97-AF65-F5344CB8AC3E}">
        <p14:creationId xmlns:p14="http://schemas.microsoft.com/office/powerpoint/2010/main" val="3309436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1981200" y="1981201"/>
            <a:ext cx="8229600" cy="4144963"/>
          </a:xfrm>
        </p:spPr>
        <p:txBody>
          <a:bodyPr/>
          <a:lstStyle/>
          <a:p>
            <a:pPr eaLnBrk="1" hangingPunct="1">
              <a:buFontTx/>
              <a:buNone/>
            </a:pPr>
            <a:r>
              <a:rPr lang="en-US" sz="3600" b="1" dirty="0">
                <a:latin typeface="Arial Rounded MT Bold" pitchFamily="34" charset="0"/>
              </a:rPr>
              <a:t>Generation (</a:t>
            </a:r>
            <a:r>
              <a:rPr lang="en-US" sz="3600" b="1" i="1" dirty="0">
                <a:latin typeface="Arial Rounded MT Bold" pitchFamily="34" charset="0"/>
              </a:rPr>
              <a:t>Birth Year* </a:t>
            </a:r>
            <a:r>
              <a:rPr lang="en-US" sz="3600" b="1" dirty="0">
                <a:latin typeface="Arial Rounded MT Bold" pitchFamily="34" charset="0"/>
              </a:rPr>
              <a:t>) Timeline:</a:t>
            </a:r>
          </a:p>
        </p:txBody>
      </p:sp>
      <p:sp>
        <p:nvSpPr>
          <p:cNvPr id="6147" name="Line 4"/>
          <p:cNvSpPr>
            <a:spLocks noChangeShapeType="1"/>
          </p:cNvSpPr>
          <p:nvPr/>
        </p:nvSpPr>
        <p:spPr bwMode="auto">
          <a:xfrm>
            <a:off x="1676400" y="2819400"/>
            <a:ext cx="8915400" cy="0"/>
          </a:xfrm>
          <a:prstGeom prst="line">
            <a:avLst/>
          </a:prstGeom>
          <a:noFill/>
          <a:ln w="76200">
            <a:solidFill>
              <a:schemeClr val="hlink"/>
            </a:solidFill>
            <a:round/>
            <a:headEnd/>
            <a:tailEnd type="triangle" w="lg" len="lg"/>
          </a:ln>
        </p:spPr>
        <p:txBody>
          <a:bodyPr/>
          <a:lstStyle/>
          <a:p>
            <a:endParaRPr lang="en-US"/>
          </a:p>
        </p:txBody>
      </p:sp>
      <p:sp>
        <p:nvSpPr>
          <p:cNvPr id="50181" name="Text Box 5"/>
          <p:cNvSpPr txBox="1">
            <a:spLocks noChangeArrowheads="1"/>
          </p:cNvSpPr>
          <p:nvPr/>
        </p:nvSpPr>
        <p:spPr bwMode="auto">
          <a:xfrm>
            <a:off x="1686842" y="3578771"/>
            <a:ext cx="1762511" cy="1785104"/>
          </a:xfrm>
          <a:prstGeom prst="rect">
            <a:avLst/>
          </a:prstGeom>
          <a:solidFill>
            <a:srgbClr val="FFFF99"/>
          </a:solidFill>
          <a:ln w="9525">
            <a:solidFill>
              <a:schemeClr val="tx1"/>
            </a:solidFill>
            <a:miter lim="800000"/>
            <a:headEnd/>
            <a:tailEnd/>
          </a:ln>
          <a:effectLst/>
        </p:spPr>
        <p:txBody>
          <a:bodyPr wrap="square">
            <a:spAutoFit/>
          </a:bodyPr>
          <a:lstStyle/>
          <a:p>
            <a:pPr algn="ctr">
              <a:spcBef>
                <a:spcPct val="50000"/>
              </a:spcBef>
              <a:defRPr/>
            </a:pPr>
            <a:r>
              <a:rPr lang="en-US" sz="2000" b="1" u="sng" dirty="0">
                <a:effectLst>
                  <a:outerShdw blurRad="38100" dist="38100" dir="2700000" algn="tl">
                    <a:srgbClr val="FFFFFF"/>
                  </a:outerShdw>
                </a:effectLst>
                <a:latin typeface="Arial" charset="0"/>
              </a:rPr>
              <a:t>1922-1945 *</a:t>
            </a:r>
          </a:p>
          <a:p>
            <a:pPr>
              <a:spcBef>
                <a:spcPct val="50000"/>
              </a:spcBef>
              <a:defRPr/>
            </a:pPr>
            <a:r>
              <a:rPr lang="en-US" sz="2000" b="1" dirty="0">
                <a:latin typeface="Verdana" pitchFamily="34" charset="0"/>
              </a:rPr>
              <a:t>Silent </a:t>
            </a:r>
          </a:p>
          <a:p>
            <a:pPr>
              <a:spcBef>
                <a:spcPct val="50000"/>
              </a:spcBef>
              <a:defRPr/>
            </a:pPr>
            <a:r>
              <a:rPr lang="en-US" sz="2000" b="1" dirty="0">
                <a:latin typeface="Verdana" pitchFamily="34" charset="0"/>
              </a:rPr>
              <a:t>Generation</a:t>
            </a:r>
          </a:p>
          <a:p>
            <a:pPr>
              <a:spcBef>
                <a:spcPct val="50000"/>
              </a:spcBef>
              <a:defRPr/>
            </a:pPr>
            <a:r>
              <a:rPr lang="en-US" sz="2000" b="1" dirty="0">
                <a:latin typeface="Verdana" pitchFamily="34" charset="0"/>
              </a:rPr>
              <a:t>Veterans</a:t>
            </a:r>
          </a:p>
        </p:txBody>
      </p:sp>
      <p:sp>
        <p:nvSpPr>
          <p:cNvPr id="50182" name="Text Box 6"/>
          <p:cNvSpPr txBox="1">
            <a:spLocks noChangeArrowheads="1"/>
          </p:cNvSpPr>
          <p:nvPr/>
        </p:nvSpPr>
        <p:spPr bwMode="auto">
          <a:xfrm>
            <a:off x="3465500" y="3578772"/>
            <a:ext cx="1514656" cy="1169551"/>
          </a:xfrm>
          <a:prstGeom prst="rect">
            <a:avLst/>
          </a:prstGeom>
          <a:solidFill>
            <a:srgbClr val="FFFF99"/>
          </a:solidFill>
          <a:ln w="9525">
            <a:solidFill>
              <a:schemeClr val="tx1"/>
            </a:solidFill>
            <a:miter lim="800000"/>
            <a:headEnd/>
            <a:tailEnd/>
          </a:ln>
          <a:effectLst/>
        </p:spPr>
        <p:txBody>
          <a:bodyPr wrap="square">
            <a:spAutoFit/>
          </a:bodyPr>
          <a:lstStyle/>
          <a:p>
            <a:pPr algn="ctr">
              <a:spcBef>
                <a:spcPct val="50000"/>
              </a:spcBef>
              <a:defRPr/>
            </a:pPr>
            <a:r>
              <a:rPr lang="en-US" sz="2000" b="1" u="sng" dirty="0">
                <a:effectLst>
                  <a:outerShdw blurRad="38100" dist="38100" dir="2700000" algn="tl">
                    <a:srgbClr val="FFFFFF"/>
                  </a:outerShdw>
                </a:effectLst>
                <a:latin typeface="Arial" charset="0"/>
              </a:rPr>
              <a:t>1946-1964</a:t>
            </a:r>
          </a:p>
          <a:p>
            <a:pPr>
              <a:spcBef>
                <a:spcPct val="50000"/>
              </a:spcBef>
              <a:defRPr/>
            </a:pPr>
            <a:r>
              <a:rPr lang="en-US" sz="2000" b="1" dirty="0">
                <a:latin typeface="Verdana" pitchFamily="34" charset="0"/>
              </a:rPr>
              <a:t>Baby Boomers</a:t>
            </a:r>
          </a:p>
        </p:txBody>
      </p:sp>
      <p:sp>
        <p:nvSpPr>
          <p:cNvPr id="50183" name="Text Box 7"/>
          <p:cNvSpPr txBox="1">
            <a:spLocks noChangeArrowheads="1"/>
          </p:cNvSpPr>
          <p:nvPr/>
        </p:nvSpPr>
        <p:spPr bwMode="auto">
          <a:xfrm>
            <a:off x="5008235" y="3569517"/>
            <a:ext cx="1871328" cy="1169551"/>
          </a:xfrm>
          <a:prstGeom prst="rect">
            <a:avLst/>
          </a:prstGeom>
          <a:solidFill>
            <a:srgbClr val="FFFF99"/>
          </a:solidFill>
          <a:ln w="9525">
            <a:solidFill>
              <a:schemeClr val="tx1"/>
            </a:solidFill>
            <a:miter lim="800000"/>
            <a:headEnd/>
            <a:tailEnd/>
          </a:ln>
          <a:effectLst/>
        </p:spPr>
        <p:txBody>
          <a:bodyPr wrap="square">
            <a:spAutoFit/>
          </a:bodyPr>
          <a:lstStyle/>
          <a:p>
            <a:pPr algn="ctr">
              <a:spcBef>
                <a:spcPct val="50000"/>
              </a:spcBef>
              <a:defRPr/>
            </a:pPr>
            <a:r>
              <a:rPr lang="en-US" sz="2000" b="1" u="sng" dirty="0">
                <a:effectLst>
                  <a:outerShdw blurRad="38100" dist="38100" dir="2700000" algn="tl">
                    <a:srgbClr val="FFFFFF"/>
                  </a:outerShdw>
                </a:effectLst>
                <a:latin typeface="Arial" charset="0"/>
              </a:rPr>
              <a:t>1965-1979 *</a:t>
            </a:r>
          </a:p>
          <a:p>
            <a:pPr algn="ctr">
              <a:spcBef>
                <a:spcPct val="50000"/>
              </a:spcBef>
              <a:defRPr/>
            </a:pPr>
            <a:r>
              <a:rPr lang="en-US" sz="2000" b="1" dirty="0">
                <a:latin typeface="Verdana" pitchFamily="34" charset="0"/>
              </a:rPr>
              <a:t>Generation X</a:t>
            </a:r>
          </a:p>
        </p:txBody>
      </p:sp>
      <p:sp>
        <p:nvSpPr>
          <p:cNvPr id="50184" name="Text Box 8"/>
          <p:cNvSpPr txBox="1">
            <a:spLocks noChangeArrowheads="1"/>
          </p:cNvSpPr>
          <p:nvPr/>
        </p:nvSpPr>
        <p:spPr bwMode="auto">
          <a:xfrm>
            <a:off x="6901143" y="3574696"/>
            <a:ext cx="1789488" cy="1692771"/>
          </a:xfrm>
          <a:prstGeom prst="rect">
            <a:avLst/>
          </a:prstGeom>
          <a:solidFill>
            <a:srgbClr val="FFFF99"/>
          </a:solidFill>
          <a:ln w="9525">
            <a:solidFill>
              <a:schemeClr val="tx1"/>
            </a:solidFill>
            <a:miter lim="800000"/>
            <a:headEnd/>
            <a:tailEnd/>
          </a:ln>
          <a:effectLst/>
        </p:spPr>
        <p:txBody>
          <a:bodyPr wrap="square">
            <a:spAutoFit/>
          </a:bodyPr>
          <a:lstStyle/>
          <a:p>
            <a:pPr algn="ctr">
              <a:spcBef>
                <a:spcPct val="50000"/>
              </a:spcBef>
              <a:defRPr/>
            </a:pPr>
            <a:r>
              <a:rPr lang="en-US" sz="2000" b="1" u="sng" dirty="0">
                <a:effectLst>
                  <a:outerShdw blurRad="38100" dist="38100" dir="2700000" algn="tl">
                    <a:srgbClr val="FFFFFF"/>
                  </a:outerShdw>
                </a:effectLst>
                <a:latin typeface="Arial" charset="0"/>
              </a:rPr>
              <a:t>1980-1995 *</a:t>
            </a:r>
          </a:p>
          <a:p>
            <a:pPr algn="ctr">
              <a:spcBef>
                <a:spcPct val="50000"/>
              </a:spcBef>
              <a:defRPr/>
            </a:pPr>
            <a:r>
              <a:rPr lang="en-US" sz="2000" b="1" dirty="0">
                <a:latin typeface="Verdana" pitchFamily="34" charset="0"/>
              </a:rPr>
              <a:t>Generation Y</a:t>
            </a:r>
          </a:p>
          <a:p>
            <a:pPr algn="ctr">
              <a:spcBef>
                <a:spcPct val="50000"/>
              </a:spcBef>
              <a:defRPr/>
            </a:pPr>
            <a:r>
              <a:rPr lang="en-US" sz="2000" b="1" dirty="0">
                <a:latin typeface="Verdana" pitchFamily="34" charset="0"/>
              </a:rPr>
              <a:t>Millennials</a:t>
            </a:r>
          </a:p>
        </p:txBody>
      </p:sp>
      <p:sp>
        <p:nvSpPr>
          <p:cNvPr id="6152" name="AutoShape 9"/>
          <p:cNvSpPr>
            <a:spLocks noChangeArrowheads="1"/>
          </p:cNvSpPr>
          <p:nvPr/>
        </p:nvSpPr>
        <p:spPr bwMode="auto">
          <a:xfrm rot="-2711947">
            <a:off x="2242337" y="2956200"/>
            <a:ext cx="990600" cy="485775"/>
          </a:xfrm>
          <a:prstGeom prst="rightArrow">
            <a:avLst>
              <a:gd name="adj1" fmla="val 50000"/>
              <a:gd name="adj2" fmla="val 50980"/>
            </a:avLst>
          </a:prstGeom>
          <a:solidFill>
            <a:srgbClr val="FF0000"/>
          </a:solidFill>
          <a:ln w="9525">
            <a:solidFill>
              <a:schemeClr val="tx1"/>
            </a:solidFill>
            <a:miter lim="800000"/>
            <a:headEnd/>
            <a:tailEnd/>
          </a:ln>
        </p:spPr>
        <p:txBody>
          <a:bodyPr wrap="none" anchor="ctr"/>
          <a:lstStyle/>
          <a:p>
            <a:endParaRPr lang="en-US"/>
          </a:p>
        </p:txBody>
      </p:sp>
      <p:sp>
        <p:nvSpPr>
          <p:cNvPr id="6153" name="AutoShape 10"/>
          <p:cNvSpPr>
            <a:spLocks noChangeArrowheads="1"/>
          </p:cNvSpPr>
          <p:nvPr/>
        </p:nvSpPr>
        <p:spPr bwMode="auto">
          <a:xfrm rot="-2820359">
            <a:off x="4183275" y="2978944"/>
            <a:ext cx="976313" cy="485775"/>
          </a:xfrm>
          <a:prstGeom prst="rightArrow">
            <a:avLst>
              <a:gd name="adj1" fmla="val 50000"/>
              <a:gd name="adj2" fmla="val 50245"/>
            </a:avLst>
          </a:prstGeom>
          <a:solidFill>
            <a:srgbClr val="FF0000"/>
          </a:solidFill>
          <a:ln w="9525">
            <a:solidFill>
              <a:schemeClr val="tx1"/>
            </a:solidFill>
            <a:miter lim="800000"/>
            <a:headEnd/>
            <a:tailEnd/>
          </a:ln>
        </p:spPr>
        <p:txBody>
          <a:bodyPr wrap="none" anchor="ctr"/>
          <a:lstStyle/>
          <a:p>
            <a:endParaRPr lang="en-US"/>
          </a:p>
        </p:txBody>
      </p:sp>
      <p:sp>
        <p:nvSpPr>
          <p:cNvPr id="6154" name="AutoShape 11"/>
          <p:cNvSpPr>
            <a:spLocks noChangeArrowheads="1"/>
          </p:cNvSpPr>
          <p:nvPr/>
        </p:nvSpPr>
        <p:spPr bwMode="auto">
          <a:xfrm rot="-2749322">
            <a:off x="6015597" y="2964805"/>
            <a:ext cx="976313" cy="485775"/>
          </a:xfrm>
          <a:prstGeom prst="rightArrow">
            <a:avLst>
              <a:gd name="adj1" fmla="val 50000"/>
              <a:gd name="adj2" fmla="val 50245"/>
            </a:avLst>
          </a:prstGeom>
          <a:solidFill>
            <a:srgbClr val="FF0000"/>
          </a:solidFill>
          <a:ln w="9525">
            <a:solidFill>
              <a:schemeClr val="tx1"/>
            </a:solidFill>
            <a:miter lim="800000"/>
            <a:headEnd/>
            <a:tailEnd/>
          </a:ln>
        </p:spPr>
        <p:txBody>
          <a:bodyPr wrap="none" anchor="ctr"/>
          <a:lstStyle/>
          <a:p>
            <a:endParaRPr lang="en-US"/>
          </a:p>
        </p:txBody>
      </p:sp>
      <p:sp>
        <p:nvSpPr>
          <p:cNvPr id="6155" name="AutoShape 12"/>
          <p:cNvSpPr>
            <a:spLocks noChangeArrowheads="1"/>
          </p:cNvSpPr>
          <p:nvPr/>
        </p:nvSpPr>
        <p:spPr bwMode="auto">
          <a:xfrm rot="-2742918">
            <a:off x="7393293" y="2952656"/>
            <a:ext cx="976313" cy="485775"/>
          </a:xfrm>
          <a:prstGeom prst="rightArrow">
            <a:avLst>
              <a:gd name="adj1" fmla="val 50000"/>
              <a:gd name="adj2" fmla="val 50245"/>
            </a:avLst>
          </a:prstGeom>
          <a:solidFill>
            <a:srgbClr val="FF0000"/>
          </a:solidFill>
          <a:ln w="9525">
            <a:solidFill>
              <a:schemeClr val="tx1"/>
            </a:solidFill>
            <a:miter lim="800000"/>
            <a:headEnd/>
            <a:tailEnd/>
          </a:ln>
        </p:spPr>
        <p:txBody>
          <a:bodyPr wrap="none" anchor="ctr"/>
          <a:lstStyle/>
          <a:p>
            <a:endParaRPr lang="en-US"/>
          </a:p>
        </p:txBody>
      </p:sp>
      <p:sp>
        <p:nvSpPr>
          <p:cNvPr id="6156" name="Text Box 13"/>
          <p:cNvSpPr txBox="1">
            <a:spLocks noChangeArrowheads="1"/>
          </p:cNvSpPr>
          <p:nvPr/>
        </p:nvSpPr>
        <p:spPr bwMode="auto">
          <a:xfrm>
            <a:off x="2743200" y="838200"/>
            <a:ext cx="6629400" cy="769938"/>
          </a:xfrm>
          <a:prstGeom prst="rect">
            <a:avLst/>
          </a:prstGeom>
          <a:solidFill>
            <a:srgbClr val="FFFFFF"/>
          </a:solidFill>
          <a:ln w="57150">
            <a:solidFill>
              <a:schemeClr val="hlink"/>
            </a:solidFill>
            <a:miter lim="800000"/>
            <a:headEnd/>
            <a:tailEnd/>
          </a:ln>
        </p:spPr>
        <p:txBody>
          <a:bodyPr>
            <a:spAutoFit/>
          </a:bodyPr>
          <a:lstStyle/>
          <a:p>
            <a:pPr algn="ctr">
              <a:spcBef>
                <a:spcPct val="50000"/>
              </a:spcBef>
            </a:pPr>
            <a:r>
              <a:rPr lang="en-US" sz="4400" b="1" i="1">
                <a:solidFill>
                  <a:srgbClr val="CC0000"/>
                </a:solidFill>
                <a:latin typeface="Arial Rounded MT Bold" pitchFamily="34" charset="0"/>
              </a:rPr>
              <a:t>When</a:t>
            </a:r>
            <a:r>
              <a:rPr lang="en-US" sz="4400" b="1">
                <a:solidFill>
                  <a:srgbClr val="CC0000"/>
                </a:solidFill>
                <a:latin typeface="Arial Rounded MT Bold" pitchFamily="34" charset="0"/>
              </a:rPr>
              <a:t>  are You From?</a:t>
            </a:r>
            <a:r>
              <a:rPr lang="en-US" sz="2800"/>
              <a:t>  </a:t>
            </a:r>
          </a:p>
        </p:txBody>
      </p:sp>
      <p:sp>
        <p:nvSpPr>
          <p:cNvPr id="6157" name="Rectangle 16"/>
          <p:cNvSpPr>
            <a:spLocks noChangeArrowheads="1"/>
          </p:cNvSpPr>
          <p:nvPr/>
        </p:nvSpPr>
        <p:spPr bwMode="auto">
          <a:xfrm>
            <a:off x="1828800" y="6019801"/>
            <a:ext cx="8534400" cy="461963"/>
          </a:xfrm>
          <a:prstGeom prst="rect">
            <a:avLst/>
          </a:prstGeom>
          <a:noFill/>
          <a:ln w="9525">
            <a:noFill/>
            <a:miter lim="800000"/>
            <a:headEnd/>
            <a:tailEnd/>
          </a:ln>
        </p:spPr>
        <p:txBody>
          <a:bodyPr>
            <a:spAutoFit/>
          </a:bodyPr>
          <a:lstStyle/>
          <a:p>
            <a:pPr algn="ctr" fontAlgn="b"/>
            <a:r>
              <a:rPr lang="en-US" sz="2400" b="1" dirty="0">
                <a:solidFill>
                  <a:srgbClr val="000000"/>
                </a:solidFill>
                <a:latin typeface="Calibri" pitchFamily="34" charset="0"/>
              </a:rPr>
              <a:t>* </a:t>
            </a:r>
            <a:r>
              <a:rPr lang="en-US" sz="2400" b="1" i="1" dirty="0">
                <a:solidFill>
                  <a:srgbClr val="000000"/>
                </a:solidFill>
                <a:latin typeface="Calibri" pitchFamily="34" charset="0"/>
              </a:rPr>
              <a:t>Birth Year dates vary depending on the research source.  </a:t>
            </a:r>
            <a:endParaRPr lang="en-US" sz="2400" b="1" dirty="0">
              <a:solidFill>
                <a:srgbClr val="000000"/>
              </a:solidFill>
              <a:latin typeface="Calibri" pitchFamily="34" charset="0"/>
            </a:endParaRPr>
          </a:p>
        </p:txBody>
      </p:sp>
      <p:pic>
        <p:nvPicPr>
          <p:cNvPr id="2" name="Picture 1">
            <a:extLst>
              <a:ext uri="{FF2B5EF4-FFF2-40B4-BE49-F238E27FC236}">
                <a16:creationId xmlns:a16="http://schemas.microsoft.com/office/drawing/2014/main" id="{8AB1AA32-7913-4D48-973A-E0F26C2159F9}"/>
              </a:ext>
            </a:extLst>
          </p:cNvPr>
          <p:cNvPicPr>
            <a:picLocks noChangeAspect="1"/>
          </p:cNvPicPr>
          <p:nvPr/>
        </p:nvPicPr>
        <p:blipFill>
          <a:blip r:embed="rId3"/>
          <a:stretch>
            <a:fillRect/>
          </a:stretch>
        </p:blipFill>
        <p:spPr>
          <a:xfrm>
            <a:off x="9054442" y="2854819"/>
            <a:ext cx="792549" cy="804742"/>
          </a:xfrm>
          <a:prstGeom prst="rect">
            <a:avLst/>
          </a:prstGeom>
        </p:spPr>
      </p:pic>
      <p:sp>
        <p:nvSpPr>
          <p:cNvPr id="3" name="TextBox 2">
            <a:extLst>
              <a:ext uri="{FF2B5EF4-FFF2-40B4-BE49-F238E27FC236}">
                <a16:creationId xmlns:a16="http://schemas.microsoft.com/office/drawing/2014/main" id="{9F244CD0-32AA-4685-A660-77A42A086428}"/>
              </a:ext>
            </a:extLst>
          </p:cNvPr>
          <p:cNvSpPr txBox="1"/>
          <p:nvPr/>
        </p:nvSpPr>
        <p:spPr>
          <a:xfrm>
            <a:off x="8701300" y="3578772"/>
            <a:ext cx="1509501" cy="1015663"/>
          </a:xfrm>
          <a:prstGeom prst="rect">
            <a:avLst/>
          </a:prstGeom>
          <a:solidFill>
            <a:srgbClr val="FFFF99"/>
          </a:solidFill>
          <a:ln>
            <a:solidFill>
              <a:schemeClr val="tx1"/>
            </a:solidFill>
          </a:ln>
        </p:spPr>
        <p:txBody>
          <a:bodyPr wrap="square" rtlCol="0">
            <a:spAutoFit/>
          </a:bodyPr>
          <a:lstStyle/>
          <a:p>
            <a:pPr algn="ctr"/>
            <a:r>
              <a:rPr lang="en-US" sz="2000" b="1" u="sng" dirty="0"/>
              <a:t>1996-2012 </a:t>
            </a:r>
            <a:r>
              <a:rPr lang="en-US" sz="2000" b="1" dirty="0"/>
              <a:t>*</a:t>
            </a:r>
          </a:p>
          <a:p>
            <a:pPr algn="ctr"/>
            <a:r>
              <a:rPr lang="en-US" sz="2000" b="1" dirty="0"/>
              <a:t>Gen Z</a:t>
            </a:r>
          </a:p>
          <a:p>
            <a:pPr algn="ctr"/>
            <a:r>
              <a:rPr lang="en-US" sz="2000" b="1" dirty="0" err="1"/>
              <a:t>iGen</a:t>
            </a:r>
            <a:endParaRPr lang="en-US" sz="2000" b="1" dirty="0"/>
          </a:p>
        </p:txBody>
      </p:sp>
      <p:sp>
        <p:nvSpPr>
          <p:cNvPr id="4" name="Slide Number Placeholder 3">
            <a:extLst>
              <a:ext uri="{FF2B5EF4-FFF2-40B4-BE49-F238E27FC236}">
                <a16:creationId xmlns:a16="http://schemas.microsoft.com/office/drawing/2014/main" id="{F2EAB96B-6C4B-4D25-B39B-6397F5620ABB}"/>
              </a:ext>
            </a:extLst>
          </p:cNvPr>
          <p:cNvSpPr>
            <a:spLocks noGrp="1"/>
          </p:cNvSpPr>
          <p:nvPr>
            <p:ph type="sldNum" sz="quarter" idx="4"/>
          </p:nvPr>
        </p:nvSpPr>
        <p:spPr/>
        <p:txBody>
          <a:bodyPr/>
          <a:lstStyle/>
          <a:p>
            <a:fld id="{7DBF0252-7E28-4167-AFBF-72F3F18C7404}" type="slidenum">
              <a:rPr lang="en-US" smtClean="0"/>
              <a:pPr/>
              <a:t>3</a:t>
            </a:fld>
            <a:endParaRPr lang="en-US" dirty="0"/>
          </a:p>
        </p:txBody>
      </p:sp>
    </p:spTree>
    <p:extLst>
      <p:ext uri="{BB962C8B-B14F-4D97-AF65-F5344CB8AC3E}">
        <p14:creationId xmlns:p14="http://schemas.microsoft.com/office/powerpoint/2010/main" val="1362956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diversityresources.com/images/videos/pleaseresp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313" y="685801"/>
            <a:ext cx="8940798" cy="5029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5833497"/>
            <a:ext cx="5715000" cy="707886"/>
          </a:xfrm>
          <a:prstGeom prst="rect">
            <a:avLst/>
          </a:prstGeom>
          <a:noFill/>
        </p:spPr>
        <p:txBody>
          <a:bodyPr wrap="square" rtlCol="0">
            <a:spAutoFit/>
          </a:bodyPr>
          <a:lstStyle/>
          <a:p>
            <a:r>
              <a:rPr lang="en-US" sz="4000" b="1" dirty="0">
                <a:latin typeface="Berlin Sans FB Demi" panose="020E0802020502020306" pitchFamily="34" charset="0"/>
              </a:rPr>
              <a:t>Good Advice for All!</a:t>
            </a:r>
          </a:p>
        </p:txBody>
      </p:sp>
      <p:sp>
        <p:nvSpPr>
          <p:cNvPr id="3" name="Slide Number Placeholder 2">
            <a:extLst>
              <a:ext uri="{FF2B5EF4-FFF2-40B4-BE49-F238E27FC236}">
                <a16:creationId xmlns:a16="http://schemas.microsoft.com/office/drawing/2014/main" id="{1BB89A9B-DAA7-4C48-B3D1-C88EAA8C49E3}"/>
              </a:ext>
            </a:extLst>
          </p:cNvPr>
          <p:cNvSpPr>
            <a:spLocks noGrp="1"/>
          </p:cNvSpPr>
          <p:nvPr>
            <p:ph type="sldNum" sz="quarter" idx="4"/>
          </p:nvPr>
        </p:nvSpPr>
        <p:spPr/>
        <p:txBody>
          <a:bodyPr/>
          <a:lstStyle/>
          <a:p>
            <a:fld id="{7DBF0252-7E28-4167-AFBF-72F3F18C7404}" type="slidenum">
              <a:rPr lang="en-US" smtClean="0"/>
              <a:pPr/>
              <a:t>30</a:t>
            </a:fld>
            <a:endParaRPr lang="en-US" dirty="0"/>
          </a:p>
        </p:txBody>
      </p:sp>
    </p:spTree>
    <p:extLst>
      <p:ext uri="{BB962C8B-B14F-4D97-AF65-F5344CB8AC3E}">
        <p14:creationId xmlns:p14="http://schemas.microsoft.com/office/powerpoint/2010/main" val="10805994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52600" y="273050"/>
            <a:ext cx="8686800" cy="1098550"/>
          </a:xfrm>
        </p:spPr>
        <p:txBody>
          <a:bodyPr>
            <a:normAutofit fontScale="90000"/>
          </a:bodyPr>
          <a:lstStyle/>
          <a:p>
            <a:pPr eaLnBrk="1" hangingPunct="1"/>
            <a:r>
              <a:rPr lang="en-US" sz="4000" b="1" u="sng" dirty="0"/>
              <a:t>5 Generations in the Workplace</a:t>
            </a:r>
            <a:br>
              <a:rPr lang="en-US" sz="4000" b="1" u="sng" dirty="0"/>
            </a:br>
            <a:r>
              <a:rPr lang="en-US" sz="3200" i="1" dirty="0">
                <a:solidFill>
                  <a:srgbClr val="C00000"/>
                </a:solidFill>
              </a:rPr>
              <a:t>(</a:t>
            </a:r>
            <a:r>
              <a:rPr lang="en-US" sz="3200" b="1" i="1" dirty="0">
                <a:solidFill>
                  <a:srgbClr val="C00000"/>
                </a:solidFill>
              </a:rPr>
              <a:t>Ages in 2019</a:t>
            </a:r>
            <a:r>
              <a:rPr lang="en-US" sz="3200" i="1" dirty="0">
                <a:solidFill>
                  <a:srgbClr val="C00000"/>
                </a:solidFill>
              </a:rPr>
              <a:t>)</a:t>
            </a:r>
          </a:p>
        </p:txBody>
      </p:sp>
      <p:sp>
        <p:nvSpPr>
          <p:cNvPr id="7171" name="Rectangle 3"/>
          <p:cNvSpPr>
            <a:spLocks noGrp="1" noChangeArrowheads="1"/>
          </p:cNvSpPr>
          <p:nvPr>
            <p:ph type="body" idx="1"/>
          </p:nvPr>
        </p:nvSpPr>
        <p:spPr>
          <a:xfrm>
            <a:off x="1752600" y="1295400"/>
            <a:ext cx="8534400" cy="5334000"/>
          </a:xfrm>
        </p:spPr>
        <p:txBody>
          <a:bodyPr>
            <a:normAutofit fontScale="92500" lnSpcReduction="10000"/>
          </a:bodyPr>
          <a:lstStyle/>
          <a:p>
            <a:pPr marL="609600" indent="-609600">
              <a:lnSpc>
                <a:spcPct val="160000"/>
              </a:lnSpc>
              <a:buClr>
                <a:schemeClr val="tx2"/>
              </a:buClr>
              <a:buFont typeface="Wingdings" pitchFamily="2" charset="2"/>
              <a:buAutoNum type="arabicPeriod"/>
            </a:pPr>
            <a:r>
              <a:rPr lang="en-US" sz="4000" b="1" dirty="0"/>
              <a:t>Silent Gen.</a:t>
            </a:r>
            <a:r>
              <a:rPr lang="en-US" sz="4000" dirty="0"/>
              <a:t>: 	 </a:t>
            </a:r>
            <a:r>
              <a:rPr lang="en-US" sz="4000" b="1" u="sng" dirty="0"/>
              <a:t>74 +</a:t>
            </a:r>
            <a:r>
              <a:rPr lang="en-US" sz="4000" dirty="0"/>
              <a:t>   		</a:t>
            </a:r>
            <a:r>
              <a:rPr lang="en-US" sz="4400" b="1" i="1" dirty="0">
                <a:solidFill>
                  <a:schemeClr val="hlink"/>
                </a:solidFill>
                <a:latin typeface="CG Times" pitchFamily="18" charset="0"/>
              </a:rPr>
              <a:t>Radio</a:t>
            </a:r>
          </a:p>
          <a:p>
            <a:pPr marL="609600" indent="-609600">
              <a:lnSpc>
                <a:spcPct val="160000"/>
              </a:lnSpc>
              <a:buClr>
                <a:schemeClr val="tx2"/>
              </a:buClr>
              <a:buFont typeface="Wingdings" pitchFamily="2" charset="2"/>
              <a:buAutoNum type="arabicPeriod"/>
            </a:pPr>
            <a:r>
              <a:rPr lang="en-US" sz="4000" b="1" dirty="0"/>
              <a:t>Baby Boomers</a:t>
            </a:r>
            <a:r>
              <a:rPr lang="en-US" sz="4000" dirty="0"/>
              <a:t>:  </a:t>
            </a:r>
            <a:r>
              <a:rPr lang="en-US" sz="4000" b="1" u="sng" dirty="0"/>
              <a:t>55 - 73</a:t>
            </a:r>
            <a:r>
              <a:rPr lang="en-US" sz="4000" b="1" dirty="0"/>
              <a:t>     	 </a:t>
            </a:r>
            <a:r>
              <a:rPr lang="en-US" sz="4400" b="1" i="1" dirty="0">
                <a:solidFill>
                  <a:schemeClr val="hlink"/>
                </a:solidFill>
                <a:latin typeface="CG Times" pitchFamily="18" charset="0"/>
              </a:rPr>
              <a:t>TV</a:t>
            </a:r>
          </a:p>
          <a:p>
            <a:pPr marL="609600" indent="-609600">
              <a:lnSpc>
                <a:spcPct val="160000"/>
              </a:lnSpc>
              <a:buClr>
                <a:schemeClr val="tx2"/>
              </a:buClr>
              <a:buFont typeface="Wingdings" pitchFamily="2" charset="2"/>
              <a:buAutoNum type="arabicPeriod"/>
            </a:pPr>
            <a:r>
              <a:rPr lang="en-US" sz="4000" b="1" dirty="0"/>
              <a:t>Generation X</a:t>
            </a:r>
            <a:r>
              <a:rPr lang="en-US" sz="4000" dirty="0"/>
              <a:t>:    </a:t>
            </a:r>
            <a:r>
              <a:rPr lang="en-US" sz="4000" b="1" u="sng" dirty="0"/>
              <a:t>40 - 54</a:t>
            </a:r>
            <a:r>
              <a:rPr lang="en-US" sz="4000" b="1" dirty="0"/>
              <a:t>      	</a:t>
            </a:r>
            <a:r>
              <a:rPr lang="en-US" sz="4400" b="1" i="1" dirty="0">
                <a:latin typeface="CG Times" pitchFamily="18" charset="0"/>
              </a:rPr>
              <a:t> </a:t>
            </a:r>
            <a:r>
              <a:rPr lang="en-US" sz="4400" b="1" i="1" dirty="0">
                <a:solidFill>
                  <a:schemeClr val="hlink"/>
                </a:solidFill>
                <a:latin typeface="CG Times" pitchFamily="18" charset="0"/>
              </a:rPr>
              <a:t>PC</a:t>
            </a:r>
          </a:p>
          <a:p>
            <a:pPr marL="609600" indent="-609600">
              <a:lnSpc>
                <a:spcPct val="160000"/>
              </a:lnSpc>
              <a:buClr>
                <a:schemeClr val="tx2"/>
              </a:buClr>
              <a:buFont typeface="Wingdings" pitchFamily="2" charset="2"/>
              <a:buAutoNum type="arabicPeriod"/>
            </a:pPr>
            <a:r>
              <a:rPr lang="en-US" sz="3600" b="1" dirty="0"/>
              <a:t>Millennials</a:t>
            </a:r>
            <a:r>
              <a:rPr lang="en-US" sz="4000" b="1" dirty="0"/>
              <a:t> </a:t>
            </a:r>
            <a:r>
              <a:rPr lang="en-US" sz="2400" b="1" dirty="0"/>
              <a:t>(</a:t>
            </a:r>
            <a:r>
              <a:rPr lang="en-US" sz="2400" b="1" i="1" dirty="0"/>
              <a:t>GEN Y</a:t>
            </a:r>
            <a:r>
              <a:rPr lang="en-US" sz="2400" b="1" dirty="0"/>
              <a:t>):</a:t>
            </a:r>
            <a:r>
              <a:rPr lang="en-US" sz="4000" dirty="0"/>
              <a:t>  </a:t>
            </a:r>
            <a:r>
              <a:rPr lang="en-US" sz="4000" b="1" u="sng" dirty="0"/>
              <a:t>24 - 39</a:t>
            </a:r>
            <a:r>
              <a:rPr lang="en-US" sz="4000" b="1" dirty="0"/>
              <a:t>  		</a:t>
            </a:r>
            <a:r>
              <a:rPr lang="en-US" sz="4400" b="1" i="1" dirty="0">
                <a:solidFill>
                  <a:schemeClr val="hlink"/>
                </a:solidFill>
                <a:latin typeface="CG Omega" pitchFamily="34" charset="0"/>
              </a:rPr>
              <a:t>www:</a:t>
            </a:r>
          </a:p>
          <a:p>
            <a:pPr marL="609600" indent="-609600">
              <a:lnSpc>
                <a:spcPct val="160000"/>
              </a:lnSpc>
              <a:buClr>
                <a:schemeClr val="tx2"/>
              </a:buClr>
              <a:buFont typeface="Wingdings" pitchFamily="2" charset="2"/>
              <a:buAutoNum type="arabicPeriod"/>
            </a:pPr>
            <a:r>
              <a:rPr lang="en-US" sz="3700" b="1" dirty="0">
                <a:latin typeface="Calibri" panose="020F0502020204030204" pitchFamily="34" charset="0"/>
                <a:cs typeface="Calibri" panose="020F0502020204030204" pitchFamily="34" charset="0"/>
              </a:rPr>
              <a:t>Generation Z:   	</a:t>
            </a:r>
            <a:r>
              <a:rPr lang="en-US" sz="4000" b="1" u="sng" dirty="0">
                <a:latin typeface="Calibri" panose="020F0502020204030204" pitchFamily="34" charset="0"/>
                <a:cs typeface="Calibri" panose="020F0502020204030204" pitchFamily="34" charset="0"/>
              </a:rPr>
              <a:t>7 - 23</a:t>
            </a:r>
            <a:r>
              <a:rPr lang="en-US" sz="4000" b="1" i="1" dirty="0">
                <a:solidFill>
                  <a:schemeClr val="hlink"/>
                </a:solidFill>
                <a:latin typeface="Calibri" panose="020F0502020204030204" pitchFamily="34" charset="0"/>
                <a:cs typeface="Calibri" panose="020F0502020204030204" pitchFamily="34" charset="0"/>
              </a:rPr>
              <a:t>	</a:t>
            </a:r>
            <a:r>
              <a:rPr lang="en-US" sz="4400" b="1" i="1" dirty="0">
                <a:solidFill>
                  <a:schemeClr val="hlink"/>
                </a:solidFill>
                <a:latin typeface="CG Omega" pitchFamily="34" charset="0"/>
              </a:rPr>
              <a:t>Smart Phone</a:t>
            </a:r>
          </a:p>
          <a:p>
            <a:pPr marL="609600" indent="-609600">
              <a:lnSpc>
                <a:spcPct val="160000"/>
              </a:lnSpc>
              <a:buClr>
                <a:schemeClr val="tx2"/>
              </a:buClr>
              <a:buFont typeface="Wingdings" pitchFamily="2" charset="2"/>
              <a:buAutoNum type="arabicPeriod"/>
            </a:pPr>
            <a:endParaRPr lang="en-US" sz="4400" b="1" i="1" dirty="0">
              <a:solidFill>
                <a:schemeClr val="hlink"/>
              </a:solidFill>
              <a:latin typeface="CG Omega" pitchFamily="34" charset="0"/>
            </a:endParaRPr>
          </a:p>
        </p:txBody>
      </p:sp>
      <p:sp>
        <p:nvSpPr>
          <p:cNvPr id="4" name="TextBox 3"/>
          <p:cNvSpPr txBox="1"/>
          <p:nvPr/>
        </p:nvSpPr>
        <p:spPr>
          <a:xfrm>
            <a:off x="7848600" y="1066800"/>
            <a:ext cx="2590800" cy="523220"/>
          </a:xfrm>
          <a:prstGeom prst="rect">
            <a:avLst/>
          </a:prstGeom>
          <a:noFill/>
        </p:spPr>
        <p:txBody>
          <a:bodyPr wrap="square" rtlCol="0">
            <a:spAutoFit/>
          </a:bodyPr>
          <a:lstStyle/>
          <a:p>
            <a:r>
              <a:rPr lang="en-US" sz="2800" b="1" u="sng" dirty="0">
                <a:solidFill>
                  <a:srgbClr val="C00000"/>
                </a:solidFill>
              </a:rPr>
              <a:t>Grew Up With:</a:t>
            </a:r>
          </a:p>
        </p:txBody>
      </p:sp>
      <p:sp>
        <p:nvSpPr>
          <p:cNvPr id="2" name="Slide Number Placeholder 1">
            <a:extLst>
              <a:ext uri="{FF2B5EF4-FFF2-40B4-BE49-F238E27FC236}">
                <a16:creationId xmlns:a16="http://schemas.microsoft.com/office/drawing/2014/main" id="{1C7D0F4F-12A5-45FD-842F-07E222607AC2}"/>
              </a:ext>
            </a:extLst>
          </p:cNvPr>
          <p:cNvSpPr>
            <a:spLocks noGrp="1"/>
          </p:cNvSpPr>
          <p:nvPr>
            <p:ph type="sldNum" sz="quarter" idx="4"/>
          </p:nvPr>
        </p:nvSpPr>
        <p:spPr/>
        <p:txBody>
          <a:bodyPr/>
          <a:lstStyle/>
          <a:p>
            <a:fld id="{7DBF0252-7E28-4167-AFBF-72F3F18C7404}" type="slidenum">
              <a:rPr lang="en-US" smtClean="0"/>
              <a:pPr/>
              <a:t>4</a:t>
            </a:fld>
            <a:endParaRPr lang="en-US" dirty="0"/>
          </a:p>
        </p:txBody>
      </p:sp>
    </p:spTree>
    <p:extLst>
      <p:ext uri="{BB962C8B-B14F-4D97-AF65-F5344CB8AC3E}">
        <p14:creationId xmlns:p14="http://schemas.microsoft.com/office/powerpoint/2010/main" val="37236468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743075" y="58737"/>
            <a:ext cx="8686800" cy="838200"/>
          </a:xfrm>
        </p:spPr>
        <p:txBody>
          <a:bodyPr>
            <a:normAutofit fontScale="90000"/>
          </a:bodyPr>
          <a:lstStyle/>
          <a:p>
            <a:pPr eaLnBrk="1" hangingPunct="1">
              <a:lnSpc>
                <a:spcPct val="90000"/>
              </a:lnSpc>
            </a:pPr>
            <a:r>
              <a:rPr lang="en-US" sz="4000" dirty="0"/>
              <a:t>Birth Year Ranges </a:t>
            </a:r>
            <a:r>
              <a:rPr lang="en-US" b="1" dirty="0">
                <a:solidFill>
                  <a:srgbClr val="C00000"/>
                </a:solidFill>
                <a:cs typeface="Arial" pitchFamily="34" charset="0"/>
              </a:rPr>
              <a:t>≠</a:t>
            </a:r>
            <a:r>
              <a:rPr lang="en-US" sz="4000" dirty="0">
                <a:solidFill>
                  <a:srgbClr val="C00000"/>
                </a:solidFill>
              </a:rPr>
              <a:t> </a:t>
            </a:r>
            <a:r>
              <a:rPr lang="en-US" sz="4000" dirty="0"/>
              <a:t>cast in stone</a:t>
            </a:r>
          </a:p>
        </p:txBody>
      </p:sp>
      <p:sp>
        <p:nvSpPr>
          <p:cNvPr id="8195" name="Rectangle 3"/>
          <p:cNvSpPr>
            <a:spLocks noGrp="1" noChangeArrowheads="1"/>
          </p:cNvSpPr>
          <p:nvPr>
            <p:ph idx="1"/>
          </p:nvPr>
        </p:nvSpPr>
        <p:spPr>
          <a:xfrm>
            <a:off x="1724025" y="899317"/>
            <a:ext cx="8686800" cy="4953000"/>
          </a:xfrm>
        </p:spPr>
        <p:txBody>
          <a:bodyPr/>
          <a:lstStyle/>
          <a:p>
            <a:pPr eaLnBrk="1" hangingPunct="1">
              <a:lnSpc>
                <a:spcPct val="90000"/>
              </a:lnSpc>
              <a:buClr>
                <a:srgbClr val="FF0000"/>
              </a:buClr>
              <a:buSzPct val="110000"/>
              <a:buFont typeface="Wingdings" pitchFamily="2" charset="2"/>
              <a:buChar char="Ø"/>
            </a:pPr>
            <a:r>
              <a:rPr lang="en-US" sz="3200" b="1" dirty="0"/>
              <a:t>CUSPERS</a:t>
            </a:r>
            <a:r>
              <a:rPr lang="en-US" sz="3200" dirty="0"/>
              <a:t>:  </a:t>
            </a:r>
            <a:r>
              <a:rPr lang="en-US" dirty="0"/>
              <a:t>Wedged Between Two Generations,  </a:t>
            </a:r>
          </a:p>
          <a:p>
            <a:pPr eaLnBrk="1" hangingPunct="1">
              <a:lnSpc>
                <a:spcPct val="90000"/>
              </a:lnSpc>
              <a:buClr>
                <a:srgbClr val="FF0000"/>
              </a:buClr>
              <a:buSzPct val="110000"/>
              <a:buFont typeface="Wingdings" pitchFamily="2" charset="2"/>
              <a:buChar char="Ø"/>
            </a:pPr>
            <a:r>
              <a:rPr lang="en-US" dirty="0">
                <a:solidFill>
                  <a:srgbClr val="C00000"/>
                </a:solidFill>
                <a:latin typeface="Comic Sans MS" panose="030F0702030302020204" pitchFamily="66" charset="0"/>
              </a:rPr>
              <a:t>You may Identify with more than one generation, </a:t>
            </a:r>
            <a:r>
              <a:rPr lang="en-US" b="1" i="1" u="sng" dirty="0">
                <a:solidFill>
                  <a:srgbClr val="C00000"/>
                </a:solidFill>
                <a:latin typeface="Comic Sans MS" panose="030F0702030302020204" pitchFamily="66" charset="0"/>
              </a:rPr>
              <a:t>IF</a:t>
            </a:r>
            <a:r>
              <a:rPr lang="en-US" dirty="0">
                <a:solidFill>
                  <a:srgbClr val="C00000"/>
                </a:solidFill>
                <a:latin typeface="Comic Sans MS" panose="030F0702030302020204" pitchFamily="66" charset="0"/>
              </a:rPr>
              <a:t> you were born near the beginning or end of a Generation Range</a:t>
            </a:r>
          </a:p>
          <a:p>
            <a:pPr marL="0" indent="0">
              <a:buClr>
                <a:srgbClr val="FF0000"/>
              </a:buClr>
              <a:buSzPct val="110000"/>
              <a:buNone/>
            </a:pPr>
            <a:r>
              <a:rPr lang="en-US" sz="1000" dirty="0">
                <a:solidFill>
                  <a:srgbClr val="C00000"/>
                </a:solidFill>
                <a:latin typeface="Comic Sans MS" panose="030F0702030302020204" pitchFamily="66" charset="0"/>
              </a:rPr>
              <a:t> </a:t>
            </a:r>
          </a:p>
          <a:p>
            <a:pPr eaLnBrk="1" hangingPunct="1">
              <a:lnSpc>
                <a:spcPct val="90000"/>
              </a:lnSpc>
              <a:buClr>
                <a:srgbClr val="FF0000"/>
              </a:buClr>
              <a:buSzPct val="110000"/>
              <a:buFont typeface="Wingdings" pitchFamily="2" charset="2"/>
              <a:buNone/>
            </a:pPr>
            <a:r>
              <a:rPr lang="en-US" sz="3600" b="1" dirty="0"/>
              <a:t>		</a:t>
            </a:r>
            <a:r>
              <a:rPr lang="en-US" sz="3600" b="1" u="sng" dirty="0"/>
              <a:t>3 </a:t>
            </a:r>
            <a:r>
              <a:rPr lang="en-US" sz="3600" b="1" u="sng" dirty="0" err="1"/>
              <a:t>Cuspers</a:t>
            </a:r>
            <a:r>
              <a:rPr lang="en-US" sz="3600" b="1" u="sng" dirty="0"/>
              <a:t> in workforce today:</a:t>
            </a:r>
          </a:p>
          <a:p>
            <a:pPr eaLnBrk="1" hangingPunct="1">
              <a:lnSpc>
                <a:spcPct val="90000"/>
              </a:lnSpc>
              <a:buClr>
                <a:srgbClr val="FF0000"/>
              </a:buClr>
              <a:buSzPct val="110000"/>
              <a:buFont typeface="Wingdings" pitchFamily="2" charset="2"/>
              <a:buNone/>
            </a:pPr>
            <a:r>
              <a:rPr lang="en-US" dirty="0"/>
              <a:t>	 </a:t>
            </a:r>
            <a:r>
              <a:rPr lang="en-US" dirty="0">
                <a:solidFill>
                  <a:schemeClr val="hlink"/>
                </a:solidFill>
                <a:sym typeface="Wingdings" pitchFamily="2" charset="2"/>
              </a:rPr>
              <a:t></a:t>
            </a:r>
            <a:r>
              <a:rPr lang="en-US" dirty="0">
                <a:sym typeface="Wingdings" pitchFamily="2" charset="2"/>
              </a:rPr>
              <a:t> </a:t>
            </a:r>
            <a:r>
              <a:rPr lang="en-US" dirty="0"/>
              <a:t>Traditionalist/Baby Boomer </a:t>
            </a:r>
            <a:r>
              <a:rPr lang="en-US" i="1" dirty="0"/>
              <a:t>(B-1940-45)</a:t>
            </a:r>
          </a:p>
          <a:p>
            <a:pPr eaLnBrk="1" hangingPunct="1">
              <a:lnSpc>
                <a:spcPct val="90000"/>
              </a:lnSpc>
              <a:buClr>
                <a:srgbClr val="FF0000"/>
              </a:buClr>
              <a:buSzPct val="110000"/>
              <a:buFont typeface="Wingdings" pitchFamily="2" charset="2"/>
              <a:buNone/>
            </a:pPr>
            <a:r>
              <a:rPr lang="en-US" dirty="0"/>
              <a:t>	 </a:t>
            </a:r>
            <a:r>
              <a:rPr lang="en-US" dirty="0">
                <a:solidFill>
                  <a:schemeClr val="hlink"/>
                </a:solidFill>
                <a:sym typeface="Wingdings" pitchFamily="2" charset="2"/>
              </a:rPr>
              <a:t></a:t>
            </a:r>
            <a:r>
              <a:rPr lang="en-US" dirty="0">
                <a:sym typeface="Wingdings" pitchFamily="2" charset="2"/>
              </a:rPr>
              <a:t> </a:t>
            </a:r>
            <a:r>
              <a:rPr lang="en-US" dirty="0"/>
              <a:t>Baby Boomer/Generation Xer </a:t>
            </a:r>
            <a:r>
              <a:rPr lang="en-US" i="1" dirty="0"/>
              <a:t>(B-1960-65)</a:t>
            </a:r>
          </a:p>
          <a:p>
            <a:pPr eaLnBrk="1" hangingPunct="1">
              <a:lnSpc>
                <a:spcPct val="90000"/>
              </a:lnSpc>
              <a:buClr>
                <a:srgbClr val="FF0000"/>
              </a:buClr>
              <a:buSzPct val="110000"/>
              <a:buFont typeface="Wingdings" pitchFamily="2" charset="2"/>
              <a:buNone/>
            </a:pPr>
            <a:r>
              <a:rPr lang="en-US" dirty="0"/>
              <a:t>	 </a:t>
            </a:r>
            <a:r>
              <a:rPr lang="en-US" dirty="0">
                <a:solidFill>
                  <a:schemeClr val="hlink"/>
                </a:solidFill>
                <a:sym typeface="Wingdings" pitchFamily="2" charset="2"/>
              </a:rPr>
              <a:t></a:t>
            </a:r>
            <a:r>
              <a:rPr lang="en-US" dirty="0">
                <a:sym typeface="Wingdings" pitchFamily="2" charset="2"/>
              </a:rPr>
              <a:t> </a:t>
            </a:r>
            <a:r>
              <a:rPr lang="en-US" dirty="0"/>
              <a:t>Generation X/Gen Y </a:t>
            </a:r>
            <a:r>
              <a:rPr lang="en-US" i="1" dirty="0"/>
              <a:t>(B-1975-79)</a:t>
            </a:r>
          </a:p>
          <a:p>
            <a:pPr>
              <a:lnSpc>
                <a:spcPct val="90000"/>
              </a:lnSpc>
              <a:buClr>
                <a:srgbClr val="FF0000"/>
              </a:buClr>
              <a:buSzPct val="110000"/>
              <a:buNone/>
            </a:pPr>
            <a:r>
              <a:rPr lang="en-US" i="1" dirty="0"/>
              <a:t>	 </a:t>
            </a:r>
            <a:r>
              <a:rPr lang="en-US" dirty="0">
                <a:solidFill>
                  <a:schemeClr val="hlink"/>
                </a:solidFill>
                <a:sym typeface="Wingdings" pitchFamily="2" charset="2"/>
              </a:rPr>
              <a:t>  </a:t>
            </a:r>
            <a:r>
              <a:rPr lang="en-US" dirty="0">
                <a:sym typeface="Wingdings" pitchFamily="2" charset="2"/>
              </a:rPr>
              <a:t>Generation Y/Gen Z (B-1990-95)</a:t>
            </a:r>
            <a:endParaRPr lang="en-US" i="1" dirty="0"/>
          </a:p>
        </p:txBody>
      </p:sp>
      <p:sp>
        <p:nvSpPr>
          <p:cNvPr id="8196" name="Slide Number Placeholder 3"/>
          <p:cNvSpPr>
            <a:spLocks noGrp="1"/>
          </p:cNvSpPr>
          <p:nvPr>
            <p:ph type="sldNum" sz="quarter" idx="12"/>
          </p:nvPr>
        </p:nvSpPr>
        <p:spPr>
          <a:xfrm>
            <a:off x="6553200" y="6356350"/>
            <a:ext cx="21336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57D9D9-0E9B-4E2E-AE3F-6D50AACFBBA4}" type="slidenum">
              <a:rPr lang="en-US" smtClean="0"/>
              <a:pPr/>
              <a:t>5</a:t>
            </a:fld>
            <a:endParaRPr lang="en-US">
              <a:latin typeface="Arial" pitchFamily="34" charset="0"/>
            </a:endParaRPr>
          </a:p>
        </p:txBody>
      </p:sp>
    </p:spTree>
    <p:extLst>
      <p:ext uri="{BB962C8B-B14F-4D97-AF65-F5344CB8AC3E}">
        <p14:creationId xmlns:p14="http://schemas.microsoft.com/office/powerpoint/2010/main" val="3924653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C51A-0F85-428F-B201-C773F28EBA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1116AC-A98C-40E0-A774-E2EF9FDE9E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9F36621-7704-41F5-B6EC-27547F63728A}"/>
              </a:ext>
            </a:extLst>
          </p:cNvPr>
          <p:cNvPicPr>
            <a:picLocks noChangeAspect="1"/>
          </p:cNvPicPr>
          <p:nvPr/>
        </p:nvPicPr>
        <p:blipFill>
          <a:blip r:embed="rId3"/>
          <a:stretch>
            <a:fillRect/>
          </a:stretch>
        </p:blipFill>
        <p:spPr>
          <a:xfrm>
            <a:off x="1524000" y="-3584"/>
            <a:ext cx="9144000" cy="6865167"/>
          </a:xfrm>
          <a:prstGeom prst="rect">
            <a:avLst/>
          </a:prstGeom>
        </p:spPr>
      </p:pic>
      <p:sp>
        <p:nvSpPr>
          <p:cNvPr id="5" name="Slide Number Placeholder 4">
            <a:extLst>
              <a:ext uri="{FF2B5EF4-FFF2-40B4-BE49-F238E27FC236}">
                <a16:creationId xmlns:a16="http://schemas.microsoft.com/office/drawing/2014/main" id="{A1E9AAA1-70DE-437E-83D9-8A053E0C6564}"/>
              </a:ext>
            </a:extLst>
          </p:cNvPr>
          <p:cNvSpPr>
            <a:spLocks noGrp="1"/>
          </p:cNvSpPr>
          <p:nvPr>
            <p:ph type="sldNum" sz="quarter" idx="4"/>
          </p:nvPr>
        </p:nvSpPr>
        <p:spPr/>
        <p:txBody>
          <a:bodyPr/>
          <a:lstStyle/>
          <a:p>
            <a:fld id="{7DBF0252-7E28-4167-AFBF-72F3F18C7404}" type="slidenum">
              <a:rPr lang="en-US" smtClean="0"/>
              <a:pPr/>
              <a:t>6</a:t>
            </a:fld>
            <a:endParaRPr lang="en-US" dirty="0"/>
          </a:p>
        </p:txBody>
      </p:sp>
    </p:spTree>
    <p:extLst>
      <p:ext uri="{BB962C8B-B14F-4D97-AF65-F5344CB8AC3E}">
        <p14:creationId xmlns:p14="http://schemas.microsoft.com/office/powerpoint/2010/main" val="1848956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CAA1-813E-4ECB-83D0-61AE90A79F90}"/>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682608C-4FE6-4FE1-93C7-BDB9E58FAEC1}"/>
              </a:ext>
            </a:extLst>
          </p:cNvPr>
          <p:cNvSpPr>
            <a:spLocks noGrp="1"/>
          </p:cNvSpPr>
          <p:nvPr>
            <p:ph type="sldNum" sz="quarter" idx="4"/>
          </p:nvPr>
        </p:nvSpPr>
        <p:spPr/>
        <p:txBody>
          <a:bodyPr/>
          <a:lstStyle/>
          <a:p>
            <a:fld id="{7DBF0252-7E28-4167-AFBF-72F3F18C7404}" type="slidenum">
              <a:rPr lang="en-US" smtClean="0"/>
              <a:pPr/>
              <a:t>7</a:t>
            </a:fld>
            <a:endParaRPr lang="en-US" dirty="0"/>
          </a:p>
        </p:txBody>
      </p:sp>
      <p:sp>
        <p:nvSpPr>
          <p:cNvPr id="4" name="Content Placeholder 3">
            <a:extLst>
              <a:ext uri="{FF2B5EF4-FFF2-40B4-BE49-F238E27FC236}">
                <a16:creationId xmlns:a16="http://schemas.microsoft.com/office/drawing/2014/main" id="{1017496C-0172-43DC-A3D9-48147A8BAF4B}"/>
              </a:ext>
            </a:extLst>
          </p:cNvPr>
          <p:cNvSpPr>
            <a:spLocks noGrp="1"/>
          </p:cNvSpPr>
          <p:nvPr>
            <p:ph sz="half" idx="1"/>
          </p:nvPr>
        </p:nvSpPr>
        <p:spPr/>
        <p:txBody>
          <a:bodyPr/>
          <a:lstStyle/>
          <a:p>
            <a:endParaRPr lang="en-US"/>
          </a:p>
        </p:txBody>
      </p:sp>
      <p:pic>
        <p:nvPicPr>
          <p:cNvPr id="5" name="Picture 4">
            <a:extLst>
              <a:ext uri="{FF2B5EF4-FFF2-40B4-BE49-F238E27FC236}">
                <a16:creationId xmlns:a16="http://schemas.microsoft.com/office/drawing/2014/main" id="{99718FB7-67B2-4302-855F-CF6222340339}"/>
              </a:ext>
            </a:extLst>
          </p:cNvPr>
          <p:cNvPicPr>
            <a:picLocks noChangeAspect="1"/>
          </p:cNvPicPr>
          <p:nvPr/>
        </p:nvPicPr>
        <p:blipFill>
          <a:blip r:embed="rId3"/>
          <a:stretch>
            <a:fillRect/>
          </a:stretch>
        </p:blipFill>
        <p:spPr>
          <a:xfrm>
            <a:off x="792479" y="-548640"/>
            <a:ext cx="9875521" cy="7406640"/>
          </a:xfrm>
          <a:prstGeom prst="rect">
            <a:avLst/>
          </a:prstGeom>
        </p:spPr>
      </p:pic>
    </p:spTree>
    <p:extLst>
      <p:ext uri="{BB962C8B-B14F-4D97-AF65-F5344CB8AC3E}">
        <p14:creationId xmlns:p14="http://schemas.microsoft.com/office/powerpoint/2010/main" val="2154708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http://www.kickify.com/wp-content/uploads/2013/10/Kickify-WWII-Memorial-Sup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063" y="-13449"/>
            <a:ext cx="9371937" cy="68191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86600" y="1677650"/>
            <a:ext cx="3276600" cy="1446550"/>
          </a:xfrm>
          <a:prstGeom prst="rect">
            <a:avLst/>
          </a:prstGeom>
          <a:solidFill>
            <a:srgbClr val="FFFFCC"/>
          </a:solidFill>
          <a:ln>
            <a:solidFill>
              <a:srgbClr val="C00000"/>
            </a:solidFill>
          </a:ln>
        </p:spPr>
        <p:txBody>
          <a:bodyPr wrap="square" rtlCol="0">
            <a:spAutoFit/>
          </a:bodyPr>
          <a:lstStyle/>
          <a:p>
            <a:pPr algn="ctr"/>
            <a:r>
              <a:rPr lang="en-US" sz="4400" dirty="0"/>
              <a:t> </a:t>
            </a:r>
            <a:r>
              <a:rPr lang="en-US" sz="4400" b="1" dirty="0">
                <a:latin typeface="Comic Sans MS" panose="030F0702030302020204" pitchFamily="66" charset="0"/>
              </a:rPr>
              <a:t>Silent Gen</a:t>
            </a:r>
          </a:p>
          <a:p>
            <a:pPr algn="ctr"/>
            <a:r>
              <a:rPr lang="en-US" sz="4400" b="1" dirty="0">
                <a:latin typeface="Comic Sans MS" panose="030F0702030302020204" pitchFamily="66" charset="0"/>
              </a:rPr>
              <a:t>Age:74+</a:t>
            </a:r>
          </a:p>
        </p:txBody>
      </p:sp>
      <p:sp>
        <p:nvSpPr>
          <p:cNvPr id="5" name="Slide Number Placeholder 4">
            <a:extLst>
              <a:ext uri="{FF2B5EF4-FFF2-40B4-BE49-F238E27FC236}">
                <a16:creationId xmlns:a16="http://schemas.microsoft.com/office/drawing/2014/main" id="{055D7115-E1B8-4703-BEE4-580A871ECB7E}"/>
              </a:ext>
            </a:extLst>
          </p:cNvPr>
          <p:cNvSpPr>
            <a:spLocks noGrp="1"/>
          </p:cNvSpPr>
          <p:nvPr>
            <p:ph type="sldNum" sz="quarter" idx="4"/>
          </p:nvPr>
        </p:nvSpPr>
        <p:spPr/>
        <p:txBody>
          <a:bodyPr/>
          <a:lstStyle/>
          <a:p>
            <a:fld id="{7DBF0252-7E28-4167-AFBF-72F3F18C7404}" type="slidenum">
              <a:rPr lang="en-US" smtClean="0"/>
              <a:pPr/>
              <a:t>8</a:t>
            </a:fld>
            <a:endParaRPr lang="en-US" dirty="0"/>
          </a:p>
        </p:txBody>
      </p:sp>
    </p:spTree>
    <p:extLst>
      <p:ext uri="{BB962C8B-B14F-4D97-AF65-F5344CB8AC3E}">
        <p14:creationId xmlns:p14="http://schemas.microsoft.com/office/powerpoint/2010/main" val="2425299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9365-EE3E-4636-BCC3-791EC636904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2A79FD0-19AF-4B92-B7CF-9ADCC17828B1}"/>
              </a:ext>
            </a:extLst>
          </p:cNvPr>
          <p:cNvSpPr>
            <a:spLocks noGrp="1"/>
          </p:cNvSpPr>
          <p:nvPr>
            <p:ph type="sldNum" sz="quarter" idx="4"/>
          </p:nvPr>
        </p:nvSpPr>
        <p:spPr/>
        <p:txBody>
          <a:bodyPr/>
          <a:lstStyle/>
          <a:p>
            <a:fld id="{7DBF0252-7E28-4167-AFBF-72F3F18C7404}" type="slidenum">
              <a:rPr lang="en-US" smtClean="0"/>
              <a:pPr/>
              <a:t>9</a:t>
            </a:fld>
            <a:endParaRPr lang="en-US" dirty="0"/>
          </a:p>
        </p:txBody>
      </p:sp>
      <p:sp>
        <p:nvSpPr>
          <p:cNvPr id="4" name="Content Placeholder 3">
            <a:extLst>
              <a:ext uri="{FF2B5EF4-FFF2-40B4-BE49-F238E27FC236}">
                <a16:creationId xmlns:a16="http://schemas.microsoft.com/office/drawing/2014/main" id="{263E6115-DEA5-43ED-932A-B0DEF8759128}"/>
              </a:ext>
            </a:extLst>
          </p:cNvPr>
          <p:cNvSpPr>
            <a:spLocks noGrp="1"/>
          </p:cNvSpPr>
          <p:nvPr>
            <p:ph sz="half" idx="1"/>
          </p:nvPr>
        </p:nvSpPr>
        <p:spPr/>
        <p:txBody>
          <a:bodyPr/>
          <a:lstStyle/>
          <a:p>
            <a:endParaRPr lang="en-US"/>
          </a:p>
        </p:txBody>
      </p:sp>
      <p:pic>
        <p:nvPicPr>
          <p:cNvPr id="5" name="Picture 4">
            <a:extLst>
              <a:ext uri="{FF2B5EF4-FFF2-40B4-BE49-F238E27FC236}">
                <a16:creationId xmlns:a16="http://schemas.microsoft.com/office/drawing/2014/main" id="{90B7A306-70F1-479D-830B-B534B1457763}"/>
              </a:ext>
            </a:extLst>
          </p:cNvPr>
          <p:cNvPicPr>
            <a:picLocks noChangeAspect="1"/>
          </p:cNvPicPr>
          <p:nvPr/>
        </p:nvPicPr>
        <p:blipFill>
          <a:blip r:embed="rId3"/>
          <a:stretch>
            <a:fillRect/>
          </a:stretch>
        </p:blipFill>
        <p:spPr>
          <a:xfrm>
            <a:off x="812540" y="-1"/>
            <a:ext cx="9482236" cy="7743825"/>
          </a:xfrm>
          <a:prstGeom prst="rect">
            <a:avLst/>
          </a:prstGeom>
        </p:spPr>
      </p:pic>
    </p:spTree>
    <p:extLst>
      <p:ext uri="{BB962C8B-B14F-4D97-AF65-F5344CB8AC3E}">
        <p14:creationId xmlns:p14="http://schemas.microsoft.com/office/powerpoint/2010/main" val="3753915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221F3B5-4613-46BB-8E8B-BD34D2A9FEAE}" vid="{0BFBFAD7-FF37-45A8-95A1-C88C25EE5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OMAG Template 2</Template>
  <TotalTime>175</TotalTime>
  <Words>2470</Words>
  <Application>Microsoft Office PowerPoint</Application>
  <PresentationFormat>Widescreen</PresentationFormat>
  <Paragraphs>320</Paragraphs>
  <Slides>30</Slides>
  <Notes>30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Arial</vt:lpstr>
      <vt:lpstr>Arial Black</vt:lpstr>
      <vt:lpstr>Arial Rounded MT Bold</vt:lpstr>
      <vt:lpstr>Berlin Sans FB Demi</vt:lpstr>
      <vt:lpstr>Britannic Bold</vt:lpstr>
      <vt:lpstr>Calibri</vt:lpstr>
      <vt:lpstr>Calibri Light</vt:lpstr>
      <vt:lpstr>CG Omega</vt:lpstr>
      <vt:lpstr>CG Times</vt:lpstr>
      <vt:lpstr>Comic Sans MS</vt:lpstr>
      <vt:lpstr>Verdana</vt:lpstr>
      <vt:lpstr>Wingdings</vt:lpstr>
      <vt:lpstr>Wingdings 2</vt:lpstr>
      <vt:lpstr>Office Theme</vt:lpstr>
      <vt:lpstr>SIP #3 - Generational Distinctions</vt:lpstr>
      <vt:lpstr>PowerPoint Presentation</vt:lpstr>
      <vt:lpstr>PowerPoint Presentation</vt:lpstr>
      <vt:lpstr>5 Generations in the Workplace (Ages in 2019)</vt:lpstr>
      <vt:lpstr>Birth Year Ranges ≠ cast in stone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Grandma speaking to Gen Y grandchildren</vt:lpstr>
      <vt:lpstr>PowerPoint Presentation</vt:lpstr>
      <vt:lpstr>Parent-Teacher Conferences</vt:lpstr>
      <vt:lpstr>PowerPoint Presentation</vt:lpstr>
      <vt:lpstr>PowerPoint Presentation</vt:lpstr>
      <vt:lpstr>Millennials   (Gen Y)</vt:lpstr>
      <vt:lpstr>PowerPoint Presentation</vt:lpstr>
      <vt:lpstr>PowerPoint Presentation</vt:lpstr>
      <vt:lpstr>PowerPoint Presentation</vt:lpstr>
      <vt:lpstr>Who Said this? </vt:lpstr>
      <vt:lpstr>Is this how you see the younger generations?  </vt:lpstr>
      <vt:lpstr>PowerPoint Presentation</vt:lpstr>
      <vt:lpstr>Tips for Managing Across Generations</vt:lpstr>
      <vt:lpstr>Tap into the wisdom and experience of your team</vt:lpstr>
      <vt:lpstr>Bridging the Generation Gap:</vt:lpstr>
      <vt:lpstr>PowerPoint Presentation</vt:lpstr>
      <vt:lpstr>Gen Z’s are The Future!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SIP #3 - Generational Distinctions</dc:title>
  <dc:creator>Pam Spinks</dc:creator>
  <cp:lastModifiedBy>Pam Spinks</cp:lastModifiedBy>
  <cp:revision>18</cp:revision>
  <cp:lastPrinted>2019-12-02T19:38:55Z</cp:lastPrinted>
  <dcterms:created xsi:type="dcterms:W3CDTF">2019-11-30T17:20:13Z</dcterms:created>
  <dcterms:modified xsi:type="dcterms:W3CDTF">2019-12-03T22:27:07Z</dcterms:modified>
</cp:coreProperties>
</file>